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448" r:id="rId3"/>
    <p:sldId id="338" r:id="rId4"/>
    <p:sldId id="466" r:id="rId5"/>
    <p:sldId id="463" r:id="rId6"/>
    <p:sldId id="467" r:id="rId7"/>
    <p:sldId id="462" r:id="rId8"/>
    <p:sldId id="464" r:id="rId9"/>
    <p:sldId id="46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6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B4159-3CB8-492C-A999-C89CD38EDDAD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F25BC-DB14-4857-AC21-4C472F00B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00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1751-CF98-44A6-9CE0-D916D079F8D8}" type="datetime1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9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198E-9136-4D34-9811-6738B1D958ED}" type="datetime1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8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1608-596A-4F9E-A788-6A3A0FE568C9}" type="datetime1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29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F4D43-6046-47B1-8CC5-086388836505}" type="datetime1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33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47CA-761B-4CE4-B81B-AB1CCC7DAD54}" type="datetime1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51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A812-64A2-43DD-9E57-A365218289DE}" type="datetime1">
              <a:rPr lang="fr-FR" smtClean="0"/>
              <a:t>14/11/2021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51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DFA7-22CD-4B79-9762-166E626C38FD}" type="datetime1">
              <a:rPr lang="fr-FR" smtClean="0"/>
              <a:t>14/11/2021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36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949B-7B70-4B8B-B6CF-627ABD5BEE53}" type="datetime1">
              <a:rPr lang="fr-FR" smtClean="0"/>
              <a:t>14/11/2021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32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F74-F971-4FE1-AF47-480C7CADC77A}" type="datetime1">
              <a:rPr lang="fr-FR" smtClean="0"/>
              <a:t>14/11/2021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12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C0AB-78A5-4716-A4E4-52E4F029A587}" type="datetime1">
              <a:rPr lang="fr-FR" smtClean="0"/>
              <a:t>14/11/2021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44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C13E-7FA1-4A13-BA88-12D98CC9B4D6}" type="datetime1">
              <a:rPr lang="fr-FR" smtClean="0"/>
              <a:t>14/11/2021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Check-list éventration, D. Moszkowicz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64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2284-279D-4979-8208-8DEDDC0B1840}" type="datetime1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Check-list éventration, D. Moszkowicz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DAA73-4106-49D1-86D8-B99A1661D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42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6800" y="2085126"/>
            <a:ext cx="10058400" cy="1506428"/>
          </a:xfrm>
        </p:spPr>
        <p:txBody>
          <a:bodyPr>
            <a:noAutofit/>
          </a:bodyPr>
          <a:lstStyle/>
          <a:p>
            <a:r>
              <a:rPr lang="fr-FR" sz="3600" dirty="0"/>
              <a:t>XVII</a:t>
            </a:r>
            <a:r>
              <a:rPr lang="fr-FR" sz="3600" baseline="30000" dirty="0"/>
              <a:t>ème</a:t>
            </a:r>
            <a:r>
              <a:rPr lang="fr-FR" sz="3600" dirty="0"/>
              <a:t> Symposium sur les prothèses pariétales 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2400" dirty="0"/>
              <a:t>Vendredi 3 décembre 2021</a:t>
            </a:r>
            <a:r>
              <a:rPr lang="fr-FR" sz="3600" b="1" dirty="0"/>
              <a:t/>
            </a:r>
            <a:br>
              <a:rPr lang="fr-FR" sz="3600" b="1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4000" b="1" u="sng" dirty="0"/>
              <a:t>Séparation antérieure : technique et </a:t>
            </a:r>
            <a:r>
              <a:rPr lang="fr-FR" sz="4000" b="1" u="sng" dirty="0" smtClean="0"/>
              <a:t>indications</a:t>
            </a:r>
            <a:r>
              <a:rPr lang="fr-FR" sz="3600" b="1" u="sng" dirty="0"/>
              <a:t/>
            </a:r>
            <a:br>
              <a:rPr lang="fr-FR" sz="3600" b="1" u="sng" dirty="0"/>
            </a:br>
            <a:r>
              <a:rPr lang="fr-FR" sz="3200" dirty="0"/>
              <a:t>Session "</a:t>
            </a:r>
            <a:r>
              <a:rPr lang="fr-FR" sz="3200" dirty="0" err="1"/>
              <a:t>compartimentale</a:t>
            </a:r>
            <a:r>
              <a:rPr lang="fr-FR" sz="3200" dirty="0"/>
              <a:t>" </a:t>
            </a:r>
            <a:r>
              <a:rPr lang="fr-FR" sz="3600" u="sng" dirty="0"/>
              <a:t/>
            </a:r>
            <a:br>
              <a:rPr lang="fr-FR" sz="3600" u="sng" dirty="0"/>
            </a:br>
            <a:endParaRPr lang="fr-FR" sz="3200" b="1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96221" y="3782706"/>
            <a:ext cx="9144000" cy="1612900"/>
          </a:xfrm>
        </p:spPr>
        <p:txBody>
          <a:bodyPr>
            <a:normAutofit/>
          </a:bodyPr>
          <a:lstStyle/>
          <a:p>
            <a:r>
              <a:rPr lang="fr-FR" sz="3200" dirty="0"/>
              <a:t>David </a:t>
            </a:r>
            <a:r>
              <a:rPr lang="fr-FR" sz="3200" dirty="0" err="1"/>
              <a:t>Moszkowicz</a:t>
            </a:r>
            <a:endParaRPr lang="fr-FR" sz="3200" dirty="0"/>
          </a:p>
          <a:p>
            <a:r>
              <a:rPr lang="fr-FR" sz="2800" dirty="0"/>
              <a:t>Hôpital Louis Mourier</a:t>
            </a:r>
          </a:p>
          <a:p>
            <a:endParaRPr lang="fr-FR" dirty="0"/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957543"/>
            <a:ext cx="2725742" cy="56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612553"/>
            <a:ext cx="1090611" cy="10906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" y="5772150"/>
            <a:ext cx="2303101" cy="10985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74" y="5772150"/>
            <a:ext cx="1655136" cy="9310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29" y="5772150"/>
            <a:ext cx="1694409" cy="9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1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0" y="0"/>
            <a:ext cx="12192000" cy="13007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874153" y="158569"/>
            <a:ext cx="4146997" cy="99167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Cure d’éventration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28821" y="131760"/>
            <a:ext cx="7006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Réintégrer les viscères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Fermer l’orifice avec renforcement prothétique non résorbable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Restaurer l’anatomie normale en tension, sans délabrement nerveux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Prévenir l’hyperpression intra-abdominale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04305" y="1634213"/>
            <a:ext cx="7109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Gagner de la fermeture et du droit de cité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15923" y="5484757"/>
            <a:ext cx="4443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Diminuer le contenu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16323" y="2410315"/>
            <a:ext cx="2481770" cy="369332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Avant l’intervention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23345" y="3187494"/>
            <a:ext cx="219716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Pneumopéritoine Progressif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Préopératoire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823407" y="3203190"/>
            <a:ext cx="149940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Toxine Botulique A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2160964" y="2854818"/>
            <a:ext cx="431878" cy="298073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4223112" y="2830656"/>
            <a:ext cx="444640" cy="324175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537948" y="4179697"/>
            <a:ext cx="2070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Séparation chimique des composants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1092297" y="4177330"/>
                <a:ext cx="20480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</m:t>
                    </m:r>
                  </m:oMath>
                </a14:m>
                <a:r>
                  <a:rPr kumimoji="0" lang="fr-FR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volume cavité abdominale</a:t>
                </a:r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97" y="4177330"/>
                <a:ext cx="2048051" cy="584775"/>
              </a:xfrm>
              <a:prstGeom prst="rect">
                <a:avLst/>
              </a:prstGeom>
              <a:blipFill>
                <a:blip r:embed="rId2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/>
          <p:cNvSpPr txBox="1"/>
          <p:nvPr/>
        </p:nvSpPr>
        <p:spPr>
          <a:xfrm>
            <a:off x="7771147" y="2395551"/>
            <a:ext cx="2773516" cy="369332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Pendant l’intervention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874153" y="1537767"/>
            <a:ext cx="1558959" cy="52991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 1</a:t>
            </a:r>
          </a:p>
        </p:txBody>
      </p:sp>
      <p:sp>
        <p:nvSpPr>
          <p:cNvPr id="35" name="Rectangle à coins arrondis 34"/>
          <p:cNvSpPr/>
          <p:nvPr/>
        </p:nvSpPr>
        <p:spPr>
          <a:xfrm>
            <a:off x="1033883" y="5415891"/>
            <a:ext cx="1558959" cy="52991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 2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8387450" y="3239010"/>
            <a:ext cx="1529144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Techniques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180717" y="3226923"/>
            <a:ext cx="1983499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Incisions aponévrotiques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détente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0139828" y="3480189"/>
            <a:ext cx="152843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Bridging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53523" y="4150253"/>
            <a:ext cx="2430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Gibson,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Welti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Eudel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Clottot-Premont</a:t>
            </a:r>
            <a:endParaRPr kumimoji="0" lang="fr-FR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592842" y="6057784"/>
            <a:ext cx="6286713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Colectomie droite +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omentectomie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réintégration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 flipH="1">
            <a:off x="7570694" y="2813177"/>
            <a:ext cx="467463" cy="341654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9152022" y="2830656"/>
            <a:ext cx="2376" cy="357999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10357724" y="2830656"/>
            <a:ext cx="431640" cy="324175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682291" y="6550223"/>
            <a:ext cx="150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David </a:t>
            </a:r>
            <a:r>
              <a:rPr lang="fr-FR" sz="1400" i="1" dirty="0" err="1"/>
              <a:t>Moszkowicz</a:t>
            </a:r>
            <a:endParaRPr lang="fr-FR" sz="14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7382021" y="4738461"/>
            <a:ext cx="1927080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lvl="0" algn="ctr">
              <a:defRPr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sz="1400" b="1" dirty="0"/>
              <a:t>Libération de l’oblique</a:t>
            </a:r>
          </a:p>
          <a:p>
            <a:r>
              <a:rPr lang="fr-FR" sz="1400" b="1" dirty="0"/>
              <a:t>Externe</a:t>
            </a:r>
          </a:p>
          <a:p>
            <a:r>
              <a:rPr lang="fr-FR" sz="1400" b="1" dirty="0"/>
              <a:t>(Ramirez)</a:t>
            </a:r>
          </a:p>
          <a:p>
            <a:endParaRPr lang="fr-FR" sz="14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9332289" y="4735028"/>
            <a:ext cx="1920784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Libération du Transverse</a:t>
            </a:r>
          </a:p>
          <a:p>
            <a:pPr lvl="0" algn="ctr">
              <a:defRPr/>
            </a:pPr>
            <a:r>
              <a:rPr lang="fr-FR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l’Abdomen</a:t>
            </a:r>
          </a:p>
          <a:p>
            <a:pPr lvl="0" algn="ctr">
              <a:defRPr/>
            </a:pPr>
            <a:r>
              <a:rPr lang="fr-FR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(TAR)</a:t>
            </a:r>
          </a:p>
          <a:p>
            <a:endParaRPr lang="fr-FR" sz="1400" b="1" dirty="0"/>
          </a:p>
        </p:txBody>
      </p:sp>
      <p:cxnSp>
        <p:nvCxnSpPr>
          <p:cNvPr id="46" name="Connecteur droit avec flèche 45"/>
          <p:cNvCxnSpPr/>
          <p:nvPr/>
        </p:nvCxnSpPr>
        <p:spPr>
          <a:xfrm flipH="1">
            <a:off x="8602804" y="4307312"/>
            <a:ext cx="467463" cy="341654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9185674" y="4307106"/>
            <a:ext cx="428226" cy="329361"/>
          </a:xfrm>
          <a:prstGeom prst="straightConnector1">
            <a:avLst/>
          </a:prstGeom>
          <a:ln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9688799" y="4178262"/>
            <a:ext cx="2430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Partiel ou total</a:t>
            </a:r>
          </a:p>
        </p:txBody>
      </p:sp>
    </p:spTree>
    <p:extLst>
      <p:ext uri="{BB962C8B-B14F-4D97-AF65-F5344CB8AC3E}">
        <p14:creationId xmlns:p14="http://schemas.microsoft.com/office/powerpoint/2010/main" val="27532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6" t="49821" r="2406" b="1001"/>
          <a:stretch>
            <a:fillRect/>
          </a:stretch>
        </p:blipFill>
        <p:spPr bwMode="auto">
          <a:xfrm>
            <a:off x="2122488" y="4723450"/>
            <a:ext cx="2786062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 descr="E:\phot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06" y="3146587"/>
            <a:ext cx="2844801" cy="212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ZoneTexte 2"/>
          <p:cNvSpPr txBox="1">
            <a:spLocks noChangeArrowheads="1"/>
          </p:cNvSpPr>
          <p:nvPr/>
        </p:nvSpPr>
        <p:spPr bwMode="auto">
          <a:xfrm>
            <a:off x="7517606" y="5271294"/>
            <a:ext cx="68278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smtClean="0"/>
              <a:t>Gain </a:t>
            </a:r>
            <a:r>
              <a:rPr lang="fr-FR" altLang="fr-FR" sz="1800" b="1" dirty="0"/>
              <a:t>: 9-14 </a:t>
            </a:r>
            <a:r>
              <a:rPr lang="fr-FR" altLang="fr-FR" sz="1800" b="1" dirty="0" smtClean="0"/>
              <a:t>cm </a:t>
            </a:r>
            <a:r>
              <a:rPr lang="fr-FR" altLang="fr-FR" sz="1800" b="1" dirty="0"/>
              <a:t>de chaque côté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smtClean="0"/>
              <a:t>Risque </a:t>
            </a:r>
            <a:r>
              <a:rPr lang="fr-FR" altLang="fr-FR" sz="1800" b="1" dirty="0"/>
              <a:t>de nécrose cutanée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T</a:t>
            </a:r>
            <a:r>
              <a:rPr lang="fr-FR" altLang="fr-FR" sz="1800" b="1" dirty="0" smtClean="0"/>
              <a:t>aux de récidive élevés sans </a:t>
            </a:r>
            <a:r>
              <a:rPr lang="fr-FR" altLang="fr-FR" sz="1800" b="1" dirty="0" smtClean="0"/>
              <a:t>prothèse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	</a:t>
            </a:r>
            <a:r>
              <a:rPr lang="fr-FR" altLang="fr-FR" sz="1800" b="1" dirty="0" smtClean="0"/>
              <a:t>		</a:t>
            </a:r>
            <a:r>
              <a:rPr lang="fr-FR" altLang="fr-FR" sz="1200" b="1" i="1" dirty="0" smtClean="0">
                <a:solidFill>
                  <a:schemeClr val="bg2">
                    <a:lumMod val="75000"/>
                  </a:schemeClr>
                </a:solidFill>
              </a:rPr>
              <a:t>Image: JP. Palot</a:t>
            </a:r>
            <a:endParaRPr lang="fr-FR" altLang="fr-FR" sz="1800" b="1" i="1" dirty="0">
              <a:solidFill>
                <a:schemeClr val="bg2">
                  <a:lumMod val="75000"/>
                </a:schemeClr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b="1" dirty="0"/>
          </a:p>
        </p:txBody>
      </p:sp>
      <p:pic>
        <p:nvPicPr>
          <p:cNvPr id="11" name="Picture 3" descr="E:\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56" y="931655"/>
            <a:ext cx="2863851" cy="21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 bwMode="gray">
          <a:xfrm>
            <a:off x="0" y="0"/>
            <a:ext cx="12192000" cy="6872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dirty="0"/>
              <a:t>Solutions pour le plan antérieur: </a:t>
            </a:r>
            <a:r>
              <a:rPr lang="fr-FR" altLang="fr-FR" sz="4000" b="1" dirty="0" err="1"/>
              <a:t>External</a:t>
            </a:r>
            <a:r>
              <a:rPr lang="fr-FR" altLang="fr-FR" sz="4000" b="1" dirty="0"/>
              <a:t> Oblique Release (Ramirez)</a:t>
            </a:r>
            <a:endParaRPr lang="fr-FR" sz="33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20" y="1617455"/>
            <a:ext cx="6093998" cy="3321895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34050" y="748579"/>
            <a:ext cx="3433050" cy="800821"/>
            <a:chOff x="34050" y="748579"/>
            <a:chExt cx="7825900" cy="1884218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>
              <a:lum bright="-20000" contrast="40000"/>
            </a:blip>
            <a:stretch>
              <a:fillRect/>
            </a:stretch>
          </p:blipFill>
          <p:spPr>
            <a:xfrm>
              <a:off x="34050" y="748579"/>
              <a:ext cx="7825900" cy="188421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4350" y="784875"/>
              <a:ext cx="3045600" cy="338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" y="0"/>
            <a:ext cx="7372350" cy="1850042"/>
            <a:chOff x="0" y="0"/>
            <a:chExt cx="7905115" cy="20778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905115" cy="2077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7335" y="1844914"/>
              <a:ext cx="5097780" cy="2090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t="63064"/>
          <a:stretch/>
        </p:blipFill>
        <p:spPr>
          <a:xfrm>
            <a:off x="6767801" y="2132699"/>
            <a:ext cx="5211707" cy="28163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27732" b="38908"/>
          <a:stretch/>
        </p:blipFill>
        <p:spPr>
          <a:xfrm>
            <a:off x="2020964" y="4246165"/>
            <a:ext cx="5351387" cy="26118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b="70600"/>
          <a:stretch/>
        </p:blipFill>
        <p:spPr>
          <a:xfrm>
            <a:off x="123189" y="2132699"/>
            <a:ext cx="5338889" cy="22964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00091" y="740355"/>
            <a:ext cx="3877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b="1" dirty="0"/>
              <a:t>Respect des pédicules vasculo-nerveux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23647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choisir la séparation </a:t>
            </a:r>
            <a:r>
              <a:rPr lang="fr-FR" dirty="0" smtClean="0"/>
              <a:t>antérieure par défaut?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b="1" u="sng" dirty="0" smtClean="0"/>
              <a:t>Arguments pour l’EOR</a:t>
            </a:r>
          </a:p>
          <a:p>
            <a:pPr lvl="1"/>
            <a:r>
              <a:rPr lang="fr-FR" dirty="0" smtClean="0"/>
              <a:t>Indispensable pour couvrir la prothèse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Incisions de détente </a:t>
            </a:r>
            <a:r>
              <a:rPr lang="fr-FR" dirty="0" smtClean="0"/>
              <a:t>de la gaine des </a:t>
            </a:r>
            <a:r>
              <a:rPr lang="fr-FR" dirty="0" smtClean="0"/>
              <a:t>droits et dissection rétro-musculaire insuffisantes </a:t>
            </a:r>
            <a:r>
              <a:rPr lang="fr-FR" dirty="0" smtClean="0"/>
              <a:t>pour gagner de la </a:t>
            </a:r>
            <a:r>
              <a:rPr lang="fr-FR" dirty="0" smtClean="0"/>
              <a:t>longueur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Simple</a:t>
            </a:r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b="1" u="sng" dirty="0" smtClean="0"/>
              <a:t>Arguments contre le TAR</a:t>
            </a:r>
          </a:p>
          <a:p>
            <a:pPr lvl="1"/>
            <a:r>
              <a:rPr lang="fr-FR" dirty="0" smtClean="0"/>
              <a:t>Fermeture postérieure</a:t>
            </a:r>
          </a:p>
          <a:p>
            <a:pPr lvl="2"/>
            <a:r>
              <a:rPr lang="fr-FR" dirty="0" smtClean="0"/>
              <a:t>Couvrir le grêle</a:t>
            </a:r>
          </a:p>
          <a:p>
            <a:pPr lvl="2"/>
            <a:r>
              <a:rPr lang="fr-FR" dirty="0" smtClean="0"/>
              <a:t>≠ solidité pariétale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Parfois complexe (fascia </a:t>
            </a:r>
            <a:r>
              <a:rPr lang="fr-FR" dirty="0" err="1" smtClean="0"/>
              <a:t>transversalis</a:t>
            </a:r>
            <a:r>
              <a:rPr lang="fr-FR" dirty="0" smtClean="0"/>
              <a:t> flaccide</a:t>
            </a:r>
            <a:r>
              <a:rPr lang="fr-FR" dirty="0" smtClean="0"/>
              <a:t>)</a:t>
            </a:r>
          </a:p>
          <a:p>
            <a:pPr lvl="2"/>
            <a:r>
              <a:rPr lang="fr-FR" dirty="0" smtClean="0"/>
              <a:t>Risque d’occlusion</a:t>
            </a:r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/>
              <a:t>Quid de la combinaison des CST si </a:t>
            </a:r>
            <a:r>
              <a:rPr lang="fr-FR" dirty="0" smtClean="0"/>
              <a:t>la fermeture antérieure était finalement </a:t>
            </a:r>
            <a:r>
              <a:rPr lang="fr-FR" dirty="0" smtClean="0"/>
              <a:t>impossible?</a:t>
            </a:r>
          </a:p>
          <a:p>
            <a:pPr lvl="2"/>
            <a:r>
              <a:rPr lang="fr-FR" dirty="0" smtClean="0"/>
              <a:t>Morbide?</a:t>
            </a:r>
          </a:p>
          <a:p>
            <a:pPr lvl="2"/>
            <a:r>
              <a:rPr lang="fr-FR" dirty="0" smtClean="0"/>
              <a:t>Utile?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47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4" y="2292856"/>
            <a:ext cx="7524751" cy="4426794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6840" y="0"/>
            <a:ext cx="10951210" cy="2178556"/>
            <a:chOff x="116840" y="0"/>
            <a:chExt cx="10951210" cy="217855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840" y="0"/>
              <a:ext cx="10951210" cy="21785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9650" y="1919637"/>
              <a:ext cx="3603625" cy="24377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23333" b="13333"/>
          <a:stretch/>
        </p:blipFill>
        <p:spPr>
          <a:xfrm>
            <a:off x="25294" y="2886074"/>
            <a:ext cx="2308330" cy="2486025"/>
          </a:xfrm>
          <a:prstGeom prst="rect">
            <a:avLst/>
          </a:prstGeom>
        </p:spPr>
      </p:pic>
      <p:pic>
        <p:nvPicPr>
          <p:cNvPr id="9" name="Picture 2" descr="E:\photo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98328" y="3066732"/>
            <a:ext cx="2844801" cy="212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38200" y="5667375"/>
            <a:ext cx="536942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TAR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694804" y="5780648"/>
            <a:ext cx="570605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dirty="0"/>
              <a:t>EOR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10232" y="3270167"/>
            <a:ext cx="702436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b="1" dirty="0" smtClean="0">
                <a:solidFill>
                  <a:srgbClr val="FF0000"/>
                </a:solidFill>
              </a:rPr>
              <a:t>+15%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241227" y="4136921"/>
            <a:ext cx="702436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b="1" dirty="0" smtClean="0">
                <a:solidFill>
                  <a:srgbClr val="FF0000"/>
                </a:solidFill>
              </a:rPr>
              <a:t>+30%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575588" y="3193967"/>
            <a:ext cx="702436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b="1" dirty="0" smtClean="0">
                <a:solidFill>
                  <a:srgbClr val="FF0000"/>
                </a:solidFill>
              </a:rPr>
              <a:t>+14%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04615" y="6350318"/>
            <a:ext cx="702436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b="1" dirty="0" smtClean="0">
                <a:solidFill>
                  <a:srgbClr val="FF0000"/>
                </a:solidFill>
              </a:rPr>
              <a:t>+40%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 bwMode="gray">
          <a:xfrm>
            <a:off x="0" y="0"/>
            <a:ext cx="12192000" cy="6872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altLang="fr-FR" b="1" dirty="0"/>
          </a:p>
          <a:p>
            <a:r>
              <a:rPr lang="fr-FR" altLang="fr-FR" sz="5300" b="1" dirty="0" smtClean="0"/>
              <a:t>Une solution pratique quand ça ne ferme ni en avant, ni en arrière</a:t>
            </a:r>
            <a:endParaRPr lang="fr-FR" altLang="fr-FR" sz="5300" b="1" dirty="0"/>
          </a:p>
          <a:p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74150" y="789304"/>
            <a:ext cx="3702525" cy="21890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bridge version thèse.mp4" descr="bridge version thèse.mp4">
            <a:hlinkClick r:id="" action="ppaction://media"/>
            <a:extLst>
              <a:ext uri="{FF2B5EF4-FFF2-40B4-BE49-F238E27FC236}">
                <a16:creationId xmlns:a16="http://schemas.microsoft.com/office/drawing/2014/main" id="{45ABEB3A-7DAB-C34A-841A-1869B854E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6189" y="1371601"/>
            <a:ext cx="8081661" cy="454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3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</a:t>
            </a:r>
            <a:endParaRPr lang="fr-FR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2" r="25183" b="16895"/>
          <a:stretch/>
        </p:blipFill>
        <p:spPr>
          <a:xfrm>
            <a:off x="838200" y="2338592"/>
            <a:ext cx="5334000" cy="409240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5900" r="15625" b="3931"/>
          <a:stretch/>
        </p:blipFill>
        <p:spPr>
          <a:xfrm>
            <a:off x="6600824" y="2338592"/>
            <a:ext cx="5151465" cy="4092406"/>
          </a:xfrm>
        </p:spPr>
      </p:pic>
      <p:sp>
        <p:nvSpPr>
          <p:cNvPr id="7" name="ZoneTexte 6"/>
          <p:cNvSpPr txBox="1"/>
          <p:nvPr/>
        </p:nvSpPr>
        <p:spPr>
          <a:xfrm>
            <a:off x="1454152" y="1630706"/>
            <a:ext cx="9283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b="1" dirty="0">
                <a:sym typeface="Wingdings" panose="05000000000000000000" pitchFamily="2" charset="2"/>
              </a:rPr>
              <a:t>Objectif</a:t>
            </a:r>
            <a:r>
              <a:rPr lang="fr-FR" sz="2000" dirty="0">
                <a:sym typeface="Wingdings" panose="05000000000000000000" pitchFamily="2" charset="2"/>
              </a:rPr>
              <a:t>: préférer la </a:t>
            </a:r>
            <a:r>
              <a:rPr lang="fr-FR" sz="2000" i="1" u="sng" dirty="0">
                <a:sym typeface="Wingdings" panose="05000000000000000000" pitchFamily="2" charset="2"/>
              </a:rPr>
              <a:t>CST chimique </a:t>
            </a:r>
            <a:r>
              <a:rPr lang="fr-FR" sz="2000" i="1" u="sng" dirty="0" smtClean="0">
                <a:sym typeface="Wingdings" panose="05000000000000000000" pitchFamily="2" charset="2"/>
              </a:rPr>
              <a:t>par injection de TBA </a:t>
            </a:r>
            <a:r>
              <a:rPr lang="fr-FR" sz="2000" dirty="0" smtClean="0">
                <a:sym typeface="Wingdings" panose="05000000000000000000" pitchFamily="2" charset="2"/>
              </a:rPr>
              <a:t>(bientôt </a:t>
            </a:r>
            <a:r>
              <a:rPr lang="fr-FR" sz="2000" dirty="0">
                <a:sym typeface="Wingdings" panose="05000000000000000000" pitchFamily="2" charset="2"/>
              </a:rPr>
              <a:t>un essai randomisé?)</a:t>
            </a:r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5559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6800" y="2085126"/>
            <a:ext cx="10058400" cy="1506428"/>
          </a:xfrm>
        </p:spPr>
        <p:txBody>
          <a:bodyPr>
            <a:noAutofit/>
          </a:bodyPr>
          <a:lstStyle/>
          <a:p>
            <a:r>
              <a:rPr lang="fr-FR" sz="3600" dirty="0"/>
              <a:t>XVII</a:t>
            </a:r>
            <a:r>
              <a:rPr lang="fr-FR" sz="3600" baseline="30000" dirty="0"/>
              <a:t>ème</a:t>
            </a:r>
            <a:r>
              <a:rPr lang="fr-FR" sz="3600" dirty="0"/>
              <a:t> Symposium sur les prothèses pariétales 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2400" dirty="0"/>
              <a:t>Vendredi 3 décembre 2021</a:t>
            </a:r>
            <a:r>
              <a:rPr lang="fr-FR" sz="3600" b="1" dirty="0"/>
              <a:t/>
            </a:r>
            <a:br>
              <a:rPr lang="fr-FR" sz="3600" b="1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4000" b="1" u="sng" dirty="0"/>
              <a:t>Séparation antérieure : technique et </a:t>
            </a:r>
            <a:r>
              <a:rPr lang="fr-FR" sz="4000" b="1" u="sng" dirty="0" smtClean="0"/>
              <a:t>indications</a:t>
            </a:r>
            <a:r>
              <a:rPr lang="fr-FR" sz="3600" b="1" u="sng" dirty="0"/>
              <a:t/>
            </a:r>
            <a:br>
              <a:rPr lang="fr-FR" sz="3600" b="1" u="sng" dirty="0"/>
            </a:br>
            <a:r>
              <a:rPr lang="fr-FR" sz="3200" dirty="0"/>
              <a:t>Session "</a:t>
            </a:r>
            <a:r>
              <a:rPr lang="fr-FR" sz="3200" dirty="0" err="1"/>
              <a:t>compartimentale</a:t>
            </a:r>
            <a:r>
              <a:rPr lang="fr-FR" sz="3200" dirty="0"/>
              <a:t>" </a:t>
            </a:r>
            <a:r>
              <a:rPr lang="fr-FR" sz="3600" u="sng" dirty="0"/>
              <a:t/>
            </a:r>
            <a:br>
              <a:rPr lang="fr-FR" sz="3600" u="sng" dirty="0"/>
            </a:br>
            <a:endParaRPr lang="fr-FR" sz="3200" b="1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96221" y="3782706"/>
            <a:ext cx="9144000" cy="1612900"/>
          </a:xfrm>
        </p:spPr>
        <p:txBody>
          <a:bodyPr>
            <a:normAutofit/>
          </a:bodyPr>
          <a:lstStyle/>
          <a:p>
            <a:r>
              <a:rPr lang="fr-FR" sz="3200" dirty="0"/>
              <a:t>David </a:t>
            </a:r>
            <a:r>
              <a:rPr lang="fr-FR" sz="3200" dirty="0" err="1"/>
              <a:t>Moszkowicz</a:t>
            </a:r>
            <a:endParaRPr lang="fr-FR" sz="3200" dirty="0"/>
          </a:p>
          <a:p>
            <a:r>
              <a:rPr lang="fr-FR" sz="2800" dirty="0"/>
              <a:t>Hôpital Louis </a:t>
            </a:r>
            <a:r>
              <a:rPr lang="fr-FR" sz="2800" dirty="0" smtClean="0"/>
              <a:t>Mourier, Colombes</a:t>
            </a:r>
            <a:endParaRPr lang="fr-FR" sz="2800" dirty="0"/>
          </a:p>
          <a:p>
            <a:endParaRPr lang="fr-FR" dirty="0"/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957543"/>
            <a:ext cx="2725742" cy="56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612553"/>
            <a:ext cx="1090611" cy="10906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" y="5772150"/>
            <a:ext cx="2303101" cy="10985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74" y="5772150"/>
            <a:ext cx="1655136" cy="9310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29" y="5772150"/>
            <a:ext cx="1694409" cy="9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321</Words>
  <Application>Microsoft Office PowerPoint</Application>
  <PresentationFormat>Grand écran</PresentationFormat>
  <Paragraphs>73</Paragraphs>
  <Slides>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Arial</vt:lpstr>
      <vt:lpstr>Book Antiqua</vt:lpstr>
      <vt:lpstr>Calibri</vt:lpstr>
      <vt:lpstr>Calibri Light</vt:lpstr>
      <vt:lpstr>Cambria Math</vt:lpstr>
      <vt:lpstr>Tahoma</vt:lpstr>
      <vt:lpstr>Wingdings</vt:lpstr>
      <vt:lpstr>Thème Office</vt:lpstr>
      <vt:lpstr>XVIIème Symposium sur les prothèses pariétales  Vendredi 3 décembre 2021  Séparation antérieure : technique et indications Session "compartimentale"  </vt:lpstr>
      <vt:lpstr>Présentation PowerPoint</vt:lpstr>
      <vt:lpstr>Présentation PowerPoint</vt:lpstr>
      <vt:lpstr>Présentation PowerPoint</vt:lpstr>
      <vt:lpstr>Pourquoi choisir la séparation antérieure par défaut?</vt:lpstr>
      <vt:lpstr>Présentation PowerPoint</vt:lpstr>
      <vt:lpstr>Présentation PowerPoint</vt:lpstr>
      <vt:lpstr>Conclusion</vt:lpstr>
      <vt:lpstr>XVIIème Symposium sur les prothèses pariétales  Vendredi 3 décembre 2021  Séparation antérieure : technique et indications Session "compartimentale"  </vt:lpstr>
    </vt:vector>
  </TitlesOfParts>
  <Company>APHP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Séance de la société de chirurgie de Lyon  du 6 Février 2020  Gestion des éventrations complexes chez l’obèse : quelles stratégies ?</dc:title>
  <dc:creator>MOSZKOWICZ David</dc:creator>
  <cp:lastModifiedBy>MOSZKOWICZ David</cp:lastModifiedBy>
  <cp:revision>89</cp:revision>
  <dcterms:created xsi:type="dcterms:W3CDTF">2020-01-15T15:33:35Z</dcterms:created>
  <dcterms:modified xsi:type="dcterms:W3CDTF">2021-11-14T13:57:11Z</dcterms:modified>
</cp:coreProperties>
</file>