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A0D6027-0284-4999-B4E5-DF5638899BE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37C6B4-C6CB-42AF-BEA6-7775A191267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7C3DA9-5218-42F1-A86D-3C74A7AE71C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13D505-5DED-4EC7-BC4D-49533868CBB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C2F04F7-488F-417E-BAC6-055235D8B7E2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3607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C6AF99-6FB1-4BB4-8FB2-A5B36164A0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ED8D1B-E02D-4128-98CD-89C02DAFE1D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2584FDBB-54EE-45EC-8B93-7E6FE8697A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solidFill>
                  <a:srgbClr val="000000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874299-2BFE-46F4-B51A-B5E59DB32AF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solidFill>
                  <a:srgbClr val="000000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227A1F-E3B6-4895-B0C9-DC5DEE3A674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fr-FR" sz="1400" kern="1200">
                <a:solidFill>
                  <a:srgbClr val="000000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558B2F-A494-4DBE-A54D-40C3B1CCAB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fr-FR" sz="1400" kern="1200">
                <a:solidFill>
                  <a:srgbClr val="000000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7E79A6BC-A3F6-4CEB-B84E-408D3184BE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fr-FR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ADFE26-9F2F-4CE4-822A-2A1351C4BC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63BBA9-7378-4145-A5D6-13417DB341CE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2D8C47-923A-4C14-B7C6-C1946C8BC7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CC2CA7-209D-4272-8D7B-275958DB31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E2594A-BA9F-4214-8DE6-D8C25CF8D2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C78D3A-79DD-4155-A4A1-76453C17F402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CEE61D-D6E4-4D33-B86C-1ECA210C45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9B080-16BA-4642-8B8F-460A5C9D6D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F2FFB-0382-4487-89F1-580A8156EA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883F48-8BE6-4440-8130-3465F16D19B5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E17CBD-9FFB-427A-8E27-98B2A381D0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802082-E008-4193-967A-CAA4C64040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3A2627-BB77-4008-BAE3-595E6A0B91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F7AD73-E2A7-44A2-ACBB-A3B23437127B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0BF0F9-E49E-44D6-B378-3543B1674D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CD62E1-64EE-470F-84FF-4298276385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77956B-662B-4CFB-8F66-251D7D3320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5A21A3-E404-4683-9414-09603E192976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5150A3-5299-4AA7-AF3C-1D659ADE47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D822F3-3DCB-4C34-990C-0A983DB5E6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66C4BE-9D6F-4AFC-9012-C3E2DD3DE4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D79112-87A3-4B2D-834D-B6334DDC3E3D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A52241-60A5-4614-9941-D748C09349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391618-AF6C-46B9-B074-B36931666D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B9E62D-485B-4D33-99C4-838A8F033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83CBF8-AE02-4386-B726-E69657CBF4C3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E93E53-9E1B-4CFA-8AD1-A3A1A1E79A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A53FB1-2947-4C98-B69A-B4EBB10CF4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7B695-9E8F-4971-9D98-211FE4A277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7AFC4E-05FE-4578-ABB0-52EB33CE3479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B4309E-EA86-45D8-9E79-AB8AB6C068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C71CFA-BCF0-4A36-A775-BF71BE56F8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40A6A6-5771-4364-A813-C95413301F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C4F072-20A7-4A93-AF7D-FBB2D53118CF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67CD6B-2D34-4BB6-84D1-24FEC99216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81FC7-50A5-420F-A729-071BD771B7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3B620D-3C11-4D37-B70E-30A73981E0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6AF5EF-662D-4637-8A6A-91726B2A0480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839D86-04CC-415B-9C2B-152DD873E6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98F176-56F2-4107-975E-4F1BFF44F6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CDD37B-39A0-4B17-86CC-D0EB45BAA8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E2E97B-378A-4678-8DB6-236E634CE25A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2A8DE8-BC55-4785-A8DA-40918C738C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847CE8-23A7-4859-B78E-D6775D9A5E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F5301-9D7D-4A04-A129-96863CA39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02CFEC-2E8F-470A-B04A-4447534C2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319C7-106A-4A6A-B777-D2EE8B4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C4CCF-812D-4AD9-BFFA-66954FBE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CF3911-2EB7-4135-8D94-AD9E46C9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25A88A-C722-4AB1-9497-9E41825DAD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CFBAD-F049-4A5F-AAFC-BE91D5C4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90FB4E-F5C6-4650-8663-4B82080FB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2390E-27C9-4666-9E9F-745CE1EC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FB025-4E6E-4DB5-94A7-52896E00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2CBF7-544F-49F0-99FB-44214E0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C70694-2C52-4548-804B-DF7182C28C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9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E72FDF-7181-4AE4-A012-8727C0761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15900"/>
            <a:ext cx="2266950" cy="4949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35B5DB-0DF8-42D9-85DE-E42A45C4A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15900"/>
            <a:ext cx="6653212" cy="49498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300A1-FEDF-4082-8D57-44209623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A3EB90-6429-4CD2-A787-2BA2451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75A5E-7E1D-4E02-A0B2-75A9E339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AEE4C8-3E03-4DC5-87F8-371A1C26AF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9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2698E-4A30-4C1D-AFDE-D27AEC61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0F4B41-61D0-47EA-BFB1-ED93E78E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0247B-B009-4C71-BEAC-3983462E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76339-E139-4D3D-8CC5-62A8FCD3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046AA-E0B3-4365-8917-FEBDA03B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57B0F5-9237-4772-86C1-B29540C740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6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3C3CD-6FC9-47C6-A2EC-CBBE6A2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6C1FA2-DF98-4B9A-8485-AF673CED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F43B3-9FB3-4F7E-9295-623BA6A1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68A15E-4587-450B-B969-53304C55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39E23-505C-4BEC-AF62-C87EB204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2B7345-CD4D-489D-A49F-5A8DB6F3BC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25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E28B3-F46A-4341-B44D-BFF41585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A8E536-CDDA-4405-884B-5B90B709D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68425"/>
            <a:ext cx="4459287" cy="3797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F5E92-8861-4907-8D34-8FB5E191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68425"/>
            <a:ext cx="4460875" cy="3797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85F899-C16A-4F12-B163-92575F2D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F7D639-716D-43F0-8371-40BA967E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DD5936-95F6-480B-B19F-26881038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B27AE-677C-4449-B5CF-487459F8C2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3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3357-B78D-4660-86F4-B2DB657C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0B12C6-631B-4EDA-8CF6-0917FDB4E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FF72B-ADCB-49AF-997E-C981916BB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5073D8-235B-4BCA-BEB2-82F45A303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B1798F-1CBD-4E52-BD81-2F443E613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53A5D7-042E-46CD-9CAF-7E8E66BB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DD54CB-FCE8-43E9-A6AF-B179BA20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DAC89A-E673-4161-85FA-05D4689B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CC06A6-916B-48F0-B9F2-0F6BED6B54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63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FB890-1B88-4CE7-802B-5AE3CE0C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BD2420-9B87-4073-AF93-CCED073B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7AD467-F8A0-4FFA-8DA7-5C934DE3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A3BD1B-3183-4CE9-AAAA-CF508E18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2414D-0D1D-4356-9B0E-3B8768D9C3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0B9AC8-68B1-4665-B848-184DF767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F01178-1CE7-4B8F-A7BD-881EC38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DBAD33-A924-4479-9337-1CBF6D4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03BDD7-8220-4650-B541-C7AD1A3773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229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5233B-776B-4AB3-B9AE-D41D3F4E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4D89AB-2EB3-4DA7-BAD9-FA976734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35F877-F1E5-4008-A88A-7E04E848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86CBA4-38AD-45E5-A3F4-827E3F5F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21B64-3FB1-45FE-BD24-AFD53AAC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BB7BB5-2F54-42BB-A18B-185B8CD5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CDD086-DED2-48EA-82EB-6F8DCFBA49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8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1D098-66E5-46EC-9002-04C31320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5599F7-D07B-4C81-9FF1-F07FBE331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F8ECE3-5A11-445F-AA42-063916CE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679CEC-C55A-4C45-9716-A8A8397A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A329D7-70E2-4BA8-867C-2433BCC2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127DFA-8E90-47D0-8AE8-7A38DF37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61C704-6F40-4170-BE42-A1BFCC0C16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9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B7E5575-5D8C-4AF8-A14A-4D322E0F4D8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01B459E4-E5F2-4F06-BEB3-FCFF642D97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27104C-0EE6-47EE-827B-8A67E4AC8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68000"/>
            <a:ext cx="9072000" cy="37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56122A-645C-4F44-A6A0-CAEA82D1E0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328000"/>
            <a:ext cx="2348280" cy="2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solidFill>
                  <a:srgbClr val="FFFFFF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B8650E-9781-4854-AEDB-E14A4FE8881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328000"/>
            <a:ext cx="3195000" cy="2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fr-FR" sz="1400" kern="1200">
                <a:solidFill>
                  <a:srgbClr val="FFFFFF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182634-B8E7-4339-AEE9-0522D818E0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328000"/>
            <a:ext cx="2348280" cy="2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solidFill>
                  <a:srgbClr val="FFFFFF"/>
                </a:solidFill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1FCB4658-FC18-4DF4-B9B3-FA07F77536E5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fr-FR" sz="330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fr-FR" sz="240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61CB1-B476-427D-A251-BF6141F76F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000" y="0"/>
            <a:ext cx="6840000" cy="3798000"/>
          </a:xfrm>
        </p:spPr>
        <p:txBody>
          <a:bodyPr/>
          <a:lstStyle/>
          <a:p>
            <a:pPr lvl="0"/>
            <a:r>
              <a:rPr lang="fr-FR">
                <a:cs typeface="Tahoma" pitchFamily="2"/>
              </a:rPr>
              <a:t>ENDOMETRIOSE  PARIETALE : SUR   ET  SANS CICATRICE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6E1CFF-46C9-4E43-8B2A-093F6170B9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763360"/>
            <a:ext cx="8928000" cy="2734920"/>
          </a:xfrm>
        </p:spPr>
        <p:txBody>
          <a:bodyPr anchor="ctr"/>
          <a:lstStyle/>
          <a:p>
            <a:pPr lvl="0" algn="ctr"/>
            <a:r>
              <a:rPr lang="fr-FR" sz="3200">
                <a:cs typeface="Tahoma" pitchFamily="2"/>
              </a:rPr>
              <a:t>A  Dabrowski   P  Tiry</a:t>
            </a:r>
          </a:p>
          <a:p>
            <a:pPr lvl="0" algn="ctr"/>
            <a:r>
              <a:rPr lang="fr-FR" sz="3200">
                <a:cs typeface="Tahoma" pitchFamily="2"/>
              </a:rPr>
              <a:t>Clinique  de  Saint Omer</a:t>
            </a:r>
          </a:p>
          <a:p>
            <a:pPr lvl="0" algn="ctr"/>
            <a:endParaRPr lang="fr-FR" sz="3200">
              <a:cs typeface="Tahoma" pitchFamily="2"/>
            </a:endParaRPr>
          </a:p>
          <a:p>
            <a:pPr lvl="0" algn="ctr"/>
            <a:r>
              <a:rPr lang="fr-FR" sz="3200">
                <a:cs typeface="Tahoma" pitchFamily="2"/>
              </a:rPr>
              <a:t>MESH 2021</a:t>
            </a:r>
          </a:p>
          <a:p>
            <a:pPr lvl="0" algn="ctr"/>
            <a:endParaRPr lang="fr-FR" sz="3200">
              <a:cs typeface="Tahoma" pitchFamily="2"/>
            </a:endParaRPr>
          </a:p>
          <a:p>
            <a:pPr lvl="0" algn="ctr"/>
            <a:endParaRPr lang="fr-FR" sz="3200">
              <a:cs typeface="Tahoma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83154-D2B2-4683-83B9-0F45F8F79A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73A234-B104-4E9B-BF3E-83CBE69201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Traitement hormonal : COP  ,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En deuxième intention : Désogestrel , implant Etonogestrel, agonistes GnRH ,Dienogest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Pas de différence significative entre les traitements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Permet parfois d’éviter la chirurgie(endométriome)  ou les récidives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Traitement spécifique de la douleur médicamenteux ou non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3A174-A24E-48F9-BF0C-4D8FD133DA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5C897D-6EAA-47B4-9C33-4494626F15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Approche multidisciplinaire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Importance des filières de soins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RESENDO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Série : 23 CAS , 4 Ombilicales, 6 Inguinales et 13 Cicatricielles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Renforcement pariétal de principe, analogues , pas de récidive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Abord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53CF4-D2FF-4119-B711-E1227FC204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6000" y="108000"/>
            <a:ext cx="5328000" cy="936360"/>
          </a:xfrm>
        </p:spPr>
        <p:txBody>
          <a:bodyPr/>
          <a:lstStyle/>
          <a:p>
            <a:pPr lvl="0"/>
            <a:r>
              <a:rPr lang="fr-FR">
                <a:cs typeface="Tahoma" pitchFamily="2"/>
              </a:rPr>
              <a:t>DEFINITION  PHYSIOPATHOLOGIE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2B06F7-FC32-4871-B3AD-0A74A7A95F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Ectopie de l’endomètre en dehors de la cavité utérine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Physiopathologie encore méconnue et plurifactorielle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Théorie du reflux tubaire et de l’implantation mais pas seulement ( métaplasie coelomique, ± induction … )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Plus récemment théorie des cellules souches et  TIAR( contraintes mécaniques archimètre/myomètre)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Ectopie endométriale avec hyperplasie fibromusculaire réactionnelle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16C94-C02F-4D1A-807C-C54EF0A00F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Ectopie de l’endomètre en dehors de la cavité utérine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Physiopathologie encore méconnue et plurifactorielle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Théorie du reflux tubaire et de l’implantation mais pas seulement ( métaplasie coelomique, ± induction … )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Plus récemment théorie des cellules souches et  TIAR( contraintes mécaniques archimètre/myomètre)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Ectopie endométriale avec hyperplasie fibromusculaire réactionnelle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1F60B37-3D48-4B0C-BCC8-E718DC4B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24000" y="4036679"/>
            <a:ext cx="1522440" cy="152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821FD-42D1-4BCF-B97B-991C18D7A3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cs typeface="Tahoma" pitchFamily="2"/>
              </a:rPr>
              <a:t>EPIDEMIOLOGIE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8580C5-6561-445D-A391-71CC9F84A5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10 % des femmes entre 15 et 49 ans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3/1000 mais sous estimé  , maximal à 30 ans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Origine multifactorielle , influence génétique et environnementale(perturbateurs endocriniens), facteurs inflammatoires et immunitaires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Facteurs de risque : IMC bas , cycles courts , nulliparité..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Dépistage sanguin précoce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B6A6D-E530-4885-BE11-4242BF23FF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cs typeface="Tahoma" pitchFamily="2"/>
              </a:rPr>
              <a:t>CLINIQUE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2B0C9-3FB7-4529-A10E-3CE5612939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«  Tout symptome douloureux rythmé par les règles de localisation pelvienne ou extra pelvienne doit faire penser à l’endométriose »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Pas de corrélation douleur /sévérité de la maladie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Dysménorrhée, dyspareunie, dyschésie, dysurie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Fertilité spontanée diminuée de 10 %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Douleurs pelviennes chroniques, colon irritable, localisations rares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Examen : mobilisation utérine douloureuse, nodule ombilical ou cicatriciel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Diagnostic clinique suspecté et confirmé par l’imagerie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C3CD3-7A3A-426A-B34B-0B5FA223D3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cs typeface="Tahoma" pitchFamily="2"/>
              </a:rPr>
              <a:t>IMAGERIE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83B38A-73F5-4F32-A7A9-49DCE1C935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Confirmation du diagnostic et cartographie pré opératoire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Echographie EV:première intention ,simple,cartographie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IRM : cartographie,virginité,bilan pré opératoire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Peu d intérêt de la coelioscopie diagnostique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Coloscanner, entero IRM  , EER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C74D3-4D1B-4CF3-A3D5-4632B74531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6000" y="108000"/>
            <a:ext cx="5328000" cy="936360"/>
          </a:xfrm>
        </p:spPr>
        <p:txBody>
          <a:bodyPr/>
          <a:lstStyle/>
          <a:p>
            <a:pPr lvl="0"/>
            <a:r>
              <a:rPr lang="fr-FR">
                <a:cs typeface="Tahoma" pitchFamily="2"/>
              </a:rPr>
              <a:t>ENDOMETRIOSE ET PAROI ABDOMINALE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34999-9B1A-4AE7-8FEF-AD2F01C28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OMBILIC 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Autogreffe par migration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 via l’ouraque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Saignement ombilical / règles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Caractére cyclique de la douleur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Nodule ombilical , + échographie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Bilan d’imagerie pelvienne/autre localisation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4CD1AEB-C918-4A78-9CCA-87C3FC2E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1080000"/>
            <a:ext cx="4631040" cy="307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5E530-4039-45BF-B0C5-9AD92645A2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A19C95-F542-4360-B3B4-30E7A4C91D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AUTRES  LOCALISATIONS  PARIETALES :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Cicatrice de césarienne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Du à l’hystérotomie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Caractère cyclique , augmentation progressive de taille et de la sensibilité pendant les règles ,échographie pariétale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Incidence 0,3 à 1 % ,  association avec endoériose pelvienne de 1,5  à  9,3 %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BIOPSIE INUTILE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02EC0-97E3-428C-BA1B-B89AB05E4F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443846-CC5F-46AA-963B-B7F01D467F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Localisations  inguinales :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Tuméfaction inguinale, caractère cyclique, parfois douloureuse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Souvent unilatérale, NON REDUCTIBLE , NON EXPANSIVE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Migration / canal inguinal, ligament rond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IRM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L’ histologie fait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 parfois le diagnostic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D6B09DA-F731-4CDA-AA35-F66A5061CF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6600">
            <a:off x="4346865" y="3605132"/>
            <a:ext cx="5347800" cy="201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FD4DC-1330-424A-8DBC-12A7E9A345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cs typeface="Tahoma" pitchFamily="2"/>
              </a:rPr>
              <a:t>TRAITEMENT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A12F9-9BCE-46FC-8CE5-174CBABDC5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Exérèse chirurgicale large et complète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Nécessité d’une marge de sécurité pour éviter les récidives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Parfois perte de substance et nécessité de prothèse de renforcement pariétal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Intérêt de l’hormonothérapie  pré opératoire dans les cas de formes volumineuses</a:t>
            </a: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endParaRPr lang="fr-FR">
              <a:cs typeface="Tahoma" pitchFamily="2"/>
            </a:endParaRPr>
          </a:p>
          <a:p>
            <a:pPr lvl="0"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fr-FR">
                <a:cs typeface="Tahoma" pitchFamily="2"/>
              </a:rPr>
              <a:t>Cryothérapie échoguidée, AL ,sans cicatrice mais récidive possible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526</Words>
  <Application>Microsoft Office PowerPoint</Application>
  <PresentationFormat>Grand écran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Liberation Sans</vt:lpstr>
      <vt:lpstr>StarSymbol</vt:lpstr>
      <vt:lpstr>Metropolis</vt:lpstr>
      <vt:lpstr>ENDOMETRIOSE  PARIETALE : SUR   ET  SANS CICATRICE</vt:lpstr>
      <vt:lpstr>DEFINITION  PHYSIOPATHOLOGIE</vt:lpstr>
      <vt:lpstr>EPIDEMIOLOGIE</vt:lpstr>
      <vt:lpstr>CLINIQUE</vt:lpstr>
      <vt:lpstr>IMAGERIE</vt:lpstr>
      <vt:lpstr>ENDOMETRIOSE ET PAROI ABDOMINALE</vt:lpstr>
      <vt:lpstr>Présentation PowerPoint</vt:lpstr>
      <vt:lpstr>Présentation PowerPoint</vt:lpstr>
      <vt:lpstr>TRAITEMENT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cp:lastModifiedBy>Ouser801</cp:lastModifiedBy>
  <cp:revision>24</cp:revision>
  <dcterms:created xsi:type="dcterms:W3CDTF">2021-11-28T10:30:13Z</dcterms:created>
  <dcterms:modified xsi:type="dcterms:W3CDTF">2021-12-20T18:54:49Z</dcterms:modified>
</cp:coreProperties>
</file>