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4" r:id="rId3"/>
    <p:sldId id="285" r:id="rId4"/>
    <p:sldId id="286" r:id="rId5"/>
    <p:sldId id="279" r:id="rId6"/>
    <p:sldId id="287" r:id="rId7"/>
    <p:sldId id="288" r:id="rId8"/>
    <p:sldId id="289" r:id="rId9"/>
    <p:sldId id="290" r:id="rId10"/>
    <p:sldId id="282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25"/>
    <p:restoredTop sz="94456"/>
  </p:normalViewPr>
  <p:slideViewPr>
    <p:cSldViewPr snapToGrid="0" snapToObjects="1">
      <p:cViewPr varScale="1">
        <p:scale>
          <a:sx n="40" d="100"/>
          <a:sy n="40" d="100"/>
        </p:scale>
        <p:origin x="53" y="149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Iomega\VAIO\Escritorio%2010-08\Encuesta%20paraestomal\EHS:AHS\Resultados%20y%20Miami\Hernia%20prevention%20surve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Iomega\VAIO\Escritorio%2010-08\Encuesta%20paraestomal\EHS:AHS\Resultados%20y%20Miami\Hernia%20prevention%20surve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'Question 11'!$B$3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prstDash val="solid"/>
            </a:ln>
          </c:spPr>
          <c:invertIfNegative val="0"/>
          <c:cat>
            <c:strRef>
              <c:f>'Question 11'!$A$4:$A$8</c:f>
              <c:strCache>
                <c:ptCount val="5"/>
                <c:pt idx="0">
                  <c:v>Not familiar with literature</c:v>
                </c:pt>
                <c:pt idx="1">
                  <c:v>Familiar with literature but wouldn't use</c:v>
                </c:pt>
                <c:pt idx="2">
                  <c:v>Familiar with literature and interested in using</c:v>
                </c:pt>
                <c:pt idx="3">
                  <c:v>Familiar with literature and already doing</c:v>
                </c:pt>
                <c:pt idx="4">
                  <c:v>Other (please specify)</c:v>
                </c:pt>
              </c:strCache>
            </c:strRef>
          </c:cat>
          <c:val>
            <c:numRef>
              <c:f>'Question 11'!$B$4:$B$8</c:f>
              <c:numCache>
                <c:formatCode>0.00%</c:formatCode>
                <c:ptCount val="5"/>
                <c:pt idx="0">
                  <c:v>0.1113</c:v>
                </c:pt>
                <c:pt idx="1">
                  <c:v>0.2409</c:v>
                </c:pt>
                <c:pt idx="2">
                  <c:v>0.44940000000000002</c:v>
                </c:pt>
                <c:pt idx="3">
                  <c:v>0.15379999999999999</c:v>
                </c:pt>
                <c:pt idx="4">
                  <c:v>4.4499999999999998E-2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5597752"/>
        <c:axId val="245599320"/>
        <c:axId val="0"/>
      </c:bar3DChart>
      <c:valAx>
        <c:axId val="245599320"/>
        <c:scaling>
          <c:orientation val="minMax"/>
        </c:scaling>
        <c:delete val="1"/>
        <c:axPos val="b"/>
        <c:numFmt formatCode="0.00%" sourceLinked="0"/>
        <c:majorTickMark val="out"/>
        <c:minorTickMark val="none"/>
        <c:tickLblPos val="nextTo"/>
        <c:crossAx val="245597752"/>
        <c:crosses val="autoZero"/>
        <c:crossBetween val="between"/>
      </c:valAx>
      <c:catAx>
        <c:axId val="245597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559932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'Question 12'!$B$3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prstDash val="solid"/>
            </a:ln>
          </c:spPr>
          <c:invertIfNegative val="0"/>
          <c:cat>
            <c:strRef>
              <c:f>'Question 12'!$A$4:$A$10</c:f>
              <c:strCache>
                <c:ptCount val="7"/>
                <c:pt idx="0">
                  <c:v>Does not apply to my patient population</c:v>
                </c:pt>
                <c:pt idx="1">
                  <c:v>I am not familiar enough with the methods to correctly perform it</c:v>
                </c:pt>
                <c:pt idx="2">
                  <c:v>It takes too long</c:v>
                </c:pt>
                <c:pt idx="3">
                  <c:v>I am not reimbursed for performing it</c:v>
                </c:pt>
                <c:pt idx="4">
                  <c:v>Not convinced of benefit</c:v>
                </c:pt>
                <c:pt idx="5">
                  <c:v>I am concerned about the possibility of mesh infection or mesh related complications</c:v>
                </c:pt>
                <c:pt idx="6">
                  <c:v>Other (please specify)</c:v>
                </c:pt>
              </c:strCache>
            </c:strRef>
          </c:cat>
          <c:val>
            <c:numRef>
              <c:f>'Question 12'!$B$4:$B$10</c:f>
              <c:numCache>
                <c:formatCode>0.00%</c:formatCode>
                <c:ptCount val="7"/>
                <c:pt idx="0">
                  <c:v>0.126</c:v>
                </c:pt>
                <c:pt idx="1">
                  <c:v>0.1234</c:v>
                </c:pt>
                <c:pt idx="2">
                  <c:v>6.4299999999999996E-2</c:v>
                </c:pt>
                <c:pt idx="3">
                  <c:v>0.1414</c:v>
                </c:pt>
                <c:pt idx="4">
                  <c:v>0.2288</c:v>
                </c:pt>
                <c:pt idx="5">
                  <c:v>0.4602</c:v>
                </c:pt>
                <c:pt idx="6">
                  <c:v>0.13619999999999999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5595400"/>
        <c:axId val="245596576"/>
        <c:axId val="0"/>
      </c:bar3DChart>
      <c:valAx>
        <c:axId val="245596576"/>
        <c:scaling>
          <c:orientation val="minMax"/>
        </c:scaling>
        <c:delete val="1"/>
        <c:axPos val="b"/>
        <c:numFmt formatCode="0.00%" sourceLinked="0"/>
        <c:majorTickMark val="out"/>
        <c:minorTickMark val="none"/>
        <c:tickLblPos val="nextTo"/>
        <c:crossAx val="245595400"/>
        <c:crosses val="autoZero"/>
        <c:crossBetween val="between"/>
      </c:valAx>
      <c:catAx>
        <c:axId val="245595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5596576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9534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quarter" idx="13"/>
          </p:nvPr>
        </p:nvSpPr>
        <p:spPr>
          <a:xfrm>
            <a:off x="13067109" y="2768203"/>
            <a:ext cx="5929313" cy="791170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3940968" y="1982390"/>
            <a:ext cx="8251032" cy="4643439"/>
          </a:xfrm>
          <a:prstGeom prst="rect">
            <a:avLst/>
          </a:prstGeom>
        </p:spPr>
        <p:txBody>
          <a:bodyPr anchor="b"/>
          <a:lstStyle>
            <a:lvl1pPr>
              <a:defRPr sz="9800"/>
            </a:lvl1pPr>
          </a:lstStyle>
          <a:p>
            <a:r>
              <a:t>Texto del título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3940968" y="6732984"/>
            <a:ext cx="8251032" cy="4643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reflejo 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13067109" y="2768203"/>
            <a:ext cx="5929313" cy="7911704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3940968" y="1982390"/>
            <a:ext cx="8251032" cy="4643439"/>
          </a:xfrm>
          <a:prstGeom prst="rect">
            <a:avLst/>
          </a:prstGeom>
        </p:spPr>
        <p:txBody>
          <a:bodyPr anchor="b"/>
          <a:lstStyle>
            <a:lvl1pPr>
              <a:defRPr sz="9800"/>
            </a:lvl1pPr>
          </a:lstStyle>
          <a:p>
            <a:r>
              <a:t>Texto del título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3940968" y="6732984"/>
            <a:ext cx="8251032" cy="4643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13138546" y="4054078"/>
            <a:ext cx="5768579" cy="769739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4833937" y="3893343"/>
            <a:ext cx="7090173" cy="8036720"/>
          </a:xfrm>
          <a:prstGeom prst="rect">
            <a:avLst/>
          </a:prstGeom>
        </p:spPr>
        <p:txBody>
          <a:bodyPr/>
          <a:lstStyle>
            <a:lvl1pPr marL="997603" indent="-680103">
              <a:spcBef>
                <a:spcPts val="3800"/>
              </a:spcBef>
              <a:defRPr sz="4400"/>
            </a:lvl1pPr>
            <a:lvl2pPr marL="1442103" indent="-680103">
              <a:spcBef>
                <a:spcPts val="3800"/>
              </a:spcBef>
              <a:defRPr sz="4400"/>
            </a:lvl2pPr>
            <a:lvl3pPr marL="1886603" indent="-680103">
              <a:spcBef>
                <a:spcPts val="3800"/>
              </a:spcBef>
              <a:defRPr sz="4400"/>
            </a:lvl3pPr>
            <a:lvl4pPr marL="2331103" indent="-680103">
              <a:spcBef>
                <a:spcPts val="3800"/>
              </a:spcBef>
              <a:defRPr sz="4400"/>
            </a:lvl4pPr>
            <a:lvl5pPr marL="2775603" indent="-680103">
              <a:spcBef>
                <a:spcPts val="3800"/>
              </a:spcBef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4833937" y="3893343"/>
            <a:ext cx="7090173" cy="8036720"/>
          </a:xfrm>
          <a:prstGeom prst="rect">
            <a:avLst/>
          </a:prstGeom>
        </p:spPr>
        <p:txBody>
          <a:bodyPr/>
          <a:lstStyle>
            <a:lvl1pPr marL="997603" indent="-680103">
              <a:spcBef>
                <a:spcPts val="3800"/>
              </a:spcBef>
              <a:defRPr sz="4400"/>
            </a:lvl1pPr>
            <a:lvl2pPr marL="1442103" indent="-680103">
              <a:spcBef>
                <a:spcPts val="3800"/>
              </a:spcBef>
              <a:defRPr sz="4400"/>
            </a:lvl2pPr>
            <a:lvl3pPr marL="1886603" indent="-680103">
              <a:spcBef>
                <a:spcPts val="3800"/>
              </a:spcBef>
              <a:defRPr sz="4400"/>
            </a:lvl3pPr>
            <a:lvl4pPr marL="2331103" indent="-680103">
              <a:spcBef>
                <a:spcPts val="3800"/>
              </a:spcBef>
              <a:defRPr sz="4400"/>
            </a:lvl4pPr>
            <a:lvl5pPr marL="2775603" indent="-680103">
              <a:spcBef>
                <a:spcPts val="3800"/>
              </a:spcBef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13977937" y="3893343"/>
            <a:ext cx="5572126" cy="8036720"/>
          </a:xfrm>
          <a:prstGeom prst="rect">
            <a:avLst/>
          </a:prstGeom>
        </p:spPr>
        <p:txBody>
          <a:bodyPr/>
          <a:lstStyle>
            <a:lvl1pPr marL="997603" indent="-680103">
              <a:spcBef>
                <a:spcPts val="3800"/>
              </a:spcBef>
              <a:defRPr sz="4400"/>
            </a:lvl1pPr>
            <a:lvl2pPr marL="1442103" indent="-680103">
              <a:spcBef>
                <a:spcPts val="3800"/>
              </a:spcBef>
              <a:defRPr sz="4400"/>
            </a:lvl2pPr>
            <a:lvl3pPr marL="1886603" indent="-680103">
              <a:spcBef>
                <a:spcPts val="3800"/>
              </a:spcBef>
              <a:defRPr sz="4400"/>
            </a:lvl3pPr>
            <a:lvl4pPr marL="2331103" indent="-680103">
              <a:spcBef>
                <a:spcPts val="3800"/>
              </a:spcBef>
              <a:defRPr sz="4400"/>
            </a:lvl4pPr>
            <a:lvl5pPr marL="2775603" indent="-680103">
              <a:spcBef>
                <a:spcPts val="3800"/>
              </a:spcBef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(2 column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numCol="2" spcCol="735806" anchor="t"/>
          <a:lstStyle>
            <a:lvl1pPr marL="997603" indent="-680103">
              <a:spcBef>
                <a:spcPts val="3800"/>
              </a:spcBef>
              <a:defRPr sz="4400"/>
            </a:lvl1pPr>
            <a:lvl2pPr marL="1442103" indent="-680103">
              <a:spcBef>
                <a:spcPts val="3800"/>
              </a:spcBef>
              <a:defRPr sz="4400"/>
            </a:lvl2pPr>
            <a:lvl3pPr marL="1886603" indent="-680103">
              <a:spcBef>
                <a:spcPts val="3800"/>
              </a:spcBef>
              <a:defRPr sz="4400"/>
            </a:lvl3pPr>
            <a:lvl4pPr marL="2331103" indent="-680103">
              <a:spcBef>
                <a:spcPts val="3800"/>
              </a:spcBef>
              <a:defRPr sz="4400"/>
            </a:lvl4pPr>
            <a:lvl5pPr marL="2775603" indent="-680103">
              <a:spcBef>
                <a:spcPts val="3800"/>
              </a:spcBef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4833937" y="4179093"/>
            <a:ext cx="14716126" cy="5357814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6477000" y="2303859"/>
            <a:ext cx="11430000" cy="641151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4833937" y="10358437"/>
            <a:ext cx="14716126" cy="2393157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reflejo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6477000" y="2303859"/>
            <a:ext cx="11430000" cy="6411516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4833937" y="10358437"/>
            <a:ext cx="14716126" cy="2393157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4833937" y="1785937"/>
            <a:ext cx="14716126" cy="10144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/>
          <a:p>
            <a:r>
              <a:t>Texto del título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1106714" marR="0" indent="-789214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551214" marR="0" indent="-789214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995714" marR="0" indent="-789214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440214" marR="0" indent="-789214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884714" marR="0" indent="-789214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240314" marR="0" indent="-789214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595914" marR="0" indent="-789214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951514" marR="0" indent="-789214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307114" marR="0" indent="-789214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3637390" y="8975892"/>
            <a:ext cx="17216552" cy="1898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tx1"/>
                </a:solidFill>
                <a:latin typeface="+mj-lt"/>
              </a:rPr>
              <a:t>Manuel </a:t>
            </a:r>
            <a:r>
              <a:rPr dirty="0" smtClean="0">
                <a:solidFill>
                  <a:schemeClr val="tx1"/>
                </a:solidFill>
                <a:latin typeface="+mj-lt"/>
              </a:rPr>
              <a:t>López</a:t>
            </a:r>
            <a:r>
              <a:rPr lang="es-E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dirty="0" smtClean="0">
                <a:solidFill>
                  <a:schemeClr val="tx1"/>
                </a:solidFill>
                <a:latin typeface="+mj-lt"/>
              </a:rPr>
              <a:t>Cano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 </a:t>
            </a:r>
            <a:endParaRPr lang="es-ES" dirty="0" smtClean="0">
              <a:solidFill>
                <a:schemeClr val="tx1"/>
              </a:solidFill>
              <a:latin typeface="+mj-lt"/>
            </a:endParaRPr>
          </a:p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s-ES" dirty="0" smtClean="0">
                <a:solidFill>
                  <a:schemeClr val="tx1"/>
                </a:solidFill>
                <a:latin typeface="+mj-lt"/>
              </a:rPr>
              <a:t>Hospital </a:t>
            </a:r>
            <a:r>
              <a:rPr lang="es-ES" dirty="0" err="1">
                <a:solidFill>
                  <a:schemeClr val="tx1"/>
                </a:solidFill>
                <a:latin typeface="+mj-lt"/>
              </a:rPr>
              <a:t>V</a:t>
            </a:r>
            <a:r>
              <a:rPr lang="es-ES" dirty="0" err="1" smtClean="0">
                <a:solidFill>
                  <a:schemeClr val="tx1"/>
                </a:solidFill>
                <a:latin typeface="+mj-lt"/>
              </a:rPr>
              <a:t>all</a:t>
            </a:r>
            <a:r>
              <a:rPr lang="es-E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+mj-lt"/>
              </a:rPr>
              <a:t>d’Hebron</a:t>
            </a:r>
            <a:r>
              <a:rPr lang="es-ES" dirty="0" smtClean="0">
                <a:solidFill>
                  <a:schemeClr val="tx1"/>
                </a:solidFill>
                <a:latin typeface="+mj-lt"/>
              </a:rPr>
              <a:t>, Barcelona</a:t>
            </a:r>
          </a:p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s-ES" sz="3800" b="1" dirty="0" err="1" smtClean="0">
                <a:solidFill>
                  <a:schemeClr val="tx1"/>
                </a:solidFill>
                <a:latin typeface="+mj-lt"/>
                <a:sym typeface="Times New Roman"/>
              </a:rPr>
              <a:t>mlpezcano@gmail.com</a:t>
            </a:r>
            <a:endParaRPr lang="es-ES_tradnl" sz="3800" b="1" dirty="0">
              <a:solidFill>
                <a:schemeClr val="tx1"/>
              </a:solidFill>
              <a:latin typeface="+mj-lt"/>
              <a:sym typeface="Times New Roman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1666307" y="6067122"/>
            <a:ext cx="20060243" cy="180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457200">
              <a:defRPr sz="5400" b="1">
                <a:solidFill>
                  <a:srgbClr val="511E91"/>
                </a:solid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rPr lang="es-ES" dirty="0" smtClean="0">
                <a:solidFill>
                  <a:schemeClr val="tx1"/>
                </a:solidFill>
                <a:latin typeface="+mj-lt"/>
              </a:rPr>
              <a:t>MESH REINFORCEMENT IN MIDLINE 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INCISIONAL </a:t>
            </a:r>
            <a:r>
              <a:rPr lang="es-ES" dirty="0" smtClean="0">
                <a:solidFill>
                  <a:schemeClr val="tx1"/>
                </a:solidFill>
                <a:latin typeface="+mj-lt"/>
              </a:rPr>
              <a:t>HERNIA PROPHYLAXIS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906" y="914399"/>
            <a:ext cx="5905393" cy="31009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307" y="914399"/>
            <a:ext cx="6969693" cy="298429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39815" y="3720857"/>
            <a:ext cx="20679508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600" b="1" dirty="0">
                <a:solidFill>
                  <a:schemeClr val="tx1"/>
                </a:solidFill>
                <a:latin typeface="+mj-lt"/>
              </a:rPr>
              <a:t>"Sir, -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said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knight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-, I am in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search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of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that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beast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and I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have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followed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for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a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long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time,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until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my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horse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was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killed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. I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wish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I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had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another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horse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to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continue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my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b="1" dirty="0" err="1">
                <a:solidFill>
                  <a:schemeClr val="tx1"/>
                </a:solidFill>
                <a:latin typeface="+mj-lt"/>
              </a:rPr>
              <a:t>search</a:t>
            </a:r>
            <a:r>
              <a:rPr lang="es-ES_tradnl" sz="6600" b="1" dirty="0">
                <a:solidFill>
                  <a:schemeClr val="tx1"/>
                </a:solidFill>
                <a:latin typeface="+mj-lt"/>
              </a:rPr>
              <a:t>. " </a:t>
            </a:r>
            <a:endParaRPr lang="es-ES_tradnl" sz="6600" b="1" dirty="0" smtClean="0">
              <a:solidFill>
                <a:schemeClr val="tx1"/>
              </a:solidFill>
              <a:latin typeface="+mj-lt"/>
            </a:endParaRPr>
          </a:p>
          <a:p>
            <a:endParaRPr lang="es-ES_tradnl" sz="6600" dirty="0">
              <a:solidFill>
                <a:schemeClr val="tx1"/>
              </a:solidFill>
              <a:latin typeface="+mj-lt"/>
            </a:endParaRPr>
          </a:p>
          <a:p>
            <a:r>
              <a:rPr lang="es-ES_tradnl" sz="6600" dirty="0">
                <a:solidFill>
                  <a:schemeClr val="tx1"/>
                </a:solidFill>
                <a:latin typeface="+mj-lt"/>
              </a:rPr>
              <a:t>John </a:t>
            </a:r>
            <a:r>
              <a:rPr lang="es-ES_tradnl" sz="6600" dirty="0" err="1">
                <a:solidFill>
                  <a:schemeClr val="tx1"/>
                </a:solidFill>
                <a:latin typeface="+mj-lt"/>
              </a:rPr>
              <a:t>Steinbeck</a:t>
            </a:r>
            <a:r>
              <a:rPr lang="es-ES_tradnl" sz="66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s-ES_tradnl" sz="6600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es-ES_tradnl" sz="6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6600" dirty="0" err="1">
                <a:solidFill>
                  <a:schemeClr val="tx1"/>
                </a:solidFill>
                <a:latin typeface="+mj-lt"/>
              </a:rPr>
              <a:t>Acts</a:t>
            </a:r>
            <a:r>
              <a:rPr lang="es-ES_tradnl" sz="6600" dirty="0">
                <a:solidFill>
                  <a:schemeClr val="tx1"/>
                </a:solidFill>
                <a:latin typeface="+mj-lt"/>
              </a:rPr>
              <a:t> of King Arthur and </a:t>
            </a:r>
            <a:r>
              <a:rPr lang="es-ES_tradnl" sz="6600" dirty="0" err="1">
                <a:solidFill>
                  <a:schemeClr val="tx1"/>
                </a:solidFill>
                <a:latin typeface="+mj-lt"/>
              </a:rPr>
              <a:t>His</a:t>
            </a:r>
            <a:r>
              <a:rPr lang="es-ES_tradnl" sz="6600" dirty="0">
                <a:solidFill>
                  <a:schemeClr val="tx1"/>
                </a:solidFill>
                <a:latin typeface="+mj-lt"/>
              </a:rPr>
              <a:t> Noble </a:t>
            </a:r>
            <a:r>
              <a:rPr lang="es-ES_tradnl" sz="6600" dirty="0" err="1">
                <a:solidFill>
                  <a:schemeClr val="tx1"/>
                </a:solidFill>
                <a:latin typeface="+mj-lt"/>
              </a:rPr>
              <a:t>Knights</a:t>
            </a:r>
            <a:r>
              <a:rPr lang="es-ES_tradnl" sz="6600" dirty="0">
                <a:solidFill>
                  <a:schemeClr val="tx1"/>
                </a:solidFill>
                <a:latin typeface="+mj-lt"/>
              </a:rPr>
              <a:t>. 1976. </a:t>
            </a:r>
          </a:p>
        </p:txBody>
      </p:sp>
    </p:spTree>
    <p:extLst>
      <p:ext uri="{BB962C8B-B14F-4D97-AF65-F5344CB8AC3E}">
        <p14:creationId xmlns:p14="http://schemas.microsoft.com/office/powerpoint/2010/main" val="789061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20535900" y="467973"/>
            <a:ext cx="3301999" cy="797829"/>
            <a:chOff x="1666308" y="880532"/>
            <a:chExt cx="4438279" cy="99143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6506" y="880532"/>
              <a:ext cx="1888081" cy="99143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6308" y="914399"/>
              <a:ext cx="2228360" cy="954143"/>
            </a:xfrm>
            <a:prstGeom prst="rect">
              <a:avLst/>
            </a:prstGeom>
          </p:spPr>
        </p:pic>
      </p:grpSp>
      <p:sp>
        <p:nvSpPr>
          <p:cNvPr id="7" name="Rectángulo 6"/>
          <p:cNvSpPr/>
          <p:nvPr/>
        </p:nvSpPr>
        <p:spPr>
          <a:xfrm>
            <a:off x="2038860" y="2054214"/>
            <a:ext cx="20154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4800" b="1" dirty="0" smtClean="0"/>
              <a:t>PROPHYLACTIC MESH REINFORCEMENT DECISION MAKING</a:t>
            </a:r>
            <a:endParaRPr lang="es-ES_tradnl" sz="4800" b="1" dirty="0"/>
          </a:p>
        </p:txBody>
      </p:sp>
      <p:sp>
        <p:nvSpPr>
          <p:cNvPr id="8" name="Rectángulo 7"/>
          <p:cNvSpPr/>
          <p:nvPr/>
        </p:nvSpPr>
        <p:spPr>
          <a:xfrm>
            <a:off x="2222552" y="12030664"/>
            <a:ext cx="430438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smtClean="0"/>
              <a:t>EVIDENCE</a:t>
            </a:r>
            <a:endParaRPr lang="es-ES_tradnl" b="1" dirty="0"/>
          </a:p>
        </p:txBody>
      </p:sp>
      <p:sp>
        <p:nvSpPr>
          <p:cNvPr id="9" name="Rectángulo 8"/>
          <p:cNvSpPr/>
          <p:nvPr/>
        </p:nvSpPr>
        <p:spPr>
          <a:xfrm>
            <a:off x="8756910" y="11338831"/>
            <a:ext cx="698000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/>
              <a:t>SURGEON´S KNOWLEDGE</a:t>
            </a:r>
            <a:endParaRPr lang="es-ES_tradnl" b="1" dirty="0"/>
          </a:p>
        </p:txBody>
      </p:sp>
      <p:sp>
        <p:nvSpPr>
          <p:cNvPr id="10" name="Rectángulo 9"/>
          <p:cNvSpPr/>
          <p:nvPr/>
        </p:nvSpPr>
        <p:spPr>
          <a:xfrm>
            <a:off x="17456681" y="11338831"/>
            <a:ext cx="5429692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/>
              <a:t>PATIENT´S </a:t>
            </a:r>
          </a:p>
          <a:p>
            <a:r>
              <a:rPr lang="es-ES_tradnl" b="1" dirty="0" smtClean="0"/>
              <a:t>PREFERENCE</a:t>
            </a:r>
            <a:endParaRPr lang="es-ES_tradnl" b="1" dirty="0"/>
          </a:p>
        </p:txBody>
      </p:sp>
      <p:sp>
        <p:nvSpPr>
          <p:cNvPr id="15" name="Cilindro 14"/>
          <p:cNvSpPr/>
          <p:nvPr/>
        </p:nvSpPr>
        <p:spPr>
          <a:xfrm>
            <a:off x="1129328" y="3951831"/>
            <a:ext cx="6490833" cy="7287669"/>
          </a:xfrm>
          <a:prstGeom prst="can">
            <a:avLst>
              <a:gd name="adj" fmla="val 13332"/>
            </a:avLst>
          </a:prstGeom>
          <a:blipFill>
            <a:blip r:embed="rId4"/>
            <a:tile tx="0" ty="0" sx="100000" sy="100000" flip="none" algn="tl"/>
          </a:blipFill>
          <a:ln w="12700" cap="flat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0" name="Cilindro 19"/>
          <p:cNvSpPr/>
          <p:nvPr/>
        </p:nvSpPr>
        <p:spPr>
          <a:xfrm>
            <a:off x="8756910" y="4002525"/>
            <a:ext cx="6490833" cy="7287669"/>
          </a:xfrm>
          <a:prstGeom prst="can">
            <a:avLst>
              <a:gd name="adj" fmla="val 13332"/>
            </a:avLst>
          </a:prstGeom>
          <a:blipFill>
            <a:blip r:embed="rId4"/>
            <a:tile tx="0" ty="0" sx="100000" sy="100000" flip="none" algn="tl"/>
          </a:blipFill>
          <a:ln w="12700" cap="flat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1" name="Cilindro 20"/>
          <p:cNvSpPr/>
          <p:nvPr/>
        </p:nvSpPr>
        <p:spPr>
          <a:xfrm>
            <a:off x="16623166" y="3951831"/>
            <a:ext cx="6490833" cy="7287669"/>
          </a:xfrm>
          <a:prstGeom prst="can">
            <a:avLst>
              <a:gd name="adj" fmla="val 13332"/>
            </a:avLst>
          </a:prstGeom>
          <a:blipFill>
            <a:blip r:embed="rId4"/>
            <a:tile tx="0" ty="0" sx="100000" sy="100000" flip="none" algn="tl"/>
          </a:blipFill>
          <a:ln w="12700" cap="flat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8418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43687" y="845564"/>
            <a:ext cx="430438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/>
              <a:t>EVIDENCE</a:t>
            </a:r>
            <a:endParaRPr lang="es-ES_tradnl" b="1" dirty="0"/>
          </a:p>
        </p:txBody>
      </p:sp>
      <p:grpSp>
        <p:nvGrpSpPr>
          <p:cNvPr id="14" name="Agrupar 13"/>
          <p:cNvGrpSpPr/>
          <p:nvPr/>
        </p:nvGrpSpPr>
        <p:grpSpPr>
          <a:xfrm>
            <a:off x="1518175" y="1306588"/>
            <a:ext cx="10537166" cy="12681906"/>
            <a:chOff x="1518175" y="1306588"/>
            <a:chExt cx="10537166" cy="12681906"/>
          </a:xfrm>
        </p:grpSpPr>
        <p:pic>
          <p:nvPicPr>
            <p:cNvPr id="8" name="table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518175" y="1306588"/>
              <a:ext cx="10537166" cy="12681906"/>
            </a:xfrm>
            <a:prstGeom prst="rect">
              <a:avLst/>
            </a:prstGeom>
          </p:spPr>
        </p:pic>
        <p:sp>
          <p:nvSpPr>
            <p:cNvPr id="10" name="Elipse 9"/>
            <p:cNvSpPr/>
            <p:nvPr/>
          </p:nvSpPr>
          <p:spPr>
            <a:xfrm>
              <a:off x="3282771" y="11518624"/>
              <a:ext cx="4754880" cy="1975104"/>
            </a:xfrm>
            <a:prstGeom prst="ellipse">
              <a:avLst/>
            </a:prstGeom>
            <a:noFill/>
            <a:ln w="63500" cap="flat">
              <a:solidFill>
                <a:srgbClr val="C00000"/>
              </a:solidFill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5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cxnSp>
        <p:nvCxnSpPr>
          <p:cNvPr id="12" name="Conector recto 11"/>
          <p:cNvCxnSpPr/>
          <p:nvPr/>
        </p:nvCxnSpPr>
        <p:spPr>
          <a:xfrm>
            <a:off x="13153293" y="1798883"/>
            <a:ext cx="70338" cy="11073055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Imagen 14"/>
          <p:cNvPicPr/>
          <p:nvPr/>
        </p:nvPicPr>
        <p:blipFill>
          <a:blip r:embed="rId3"/>
          <a:stretch>
            <a:fillRect/>
          </a:stretch>
        </p:blipFill>
        <p:spPr>
          <a:xfrm>
            <a:off x="471661" y="2038598"/>
            <a:ext cx="10924762" cy="1038823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14218332" y="845565"/>
            <a:ext cx="2953053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/>
              <a:t>LIMITS</a:t>
            </a:r>
            <a:endParaRPr lang="es-ES_tradnl" b="1" dirty="0"/>
          </a:p>
        </p:txBody>
      </p:sp>
      <p:sp>
        <p:nvSpPr>
          <p:cNvPr id="18" name="Shape 219"/>
          <p:cNvSpPr/>
          <p:nvPr/>
        </p:nvSpPr>
        <p:spPr>
          <a:xfrm>
            <a:off x="9803310" y="9650806"/>
            <a:ext cx="3186225" cy="1867818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3700">
                <a:solidFill>
                  <a:srgbClr val="F0FAFA"/>
                </a:solidFill>
              </a:defRPr>
            </a:pPr>
            <a:r>
              <a:rPr lang="es-ES" sz="2800" dirty="0" smtClean="0"/>
              <a:t>65</a:t>
            </a:r>
            <a:r>
              <a:rPr sz="2800" dirty="0" smtClean="0"/>
              <a:t>% </a:t>
            </a:r>
            <a:r>
              <a:rPr lang="es-ES_tradnl" sz="2800" dirty="0" err="1"/>
              <a:t>reduction</a:t>
            </a:r>
            <a:r>
              <a:rPr lang="es-ES_tradnl" sz="2800" dirty="0"/>
              <a:t> in </a:t>
            </a:r>
          </a:p>
          <a:p>
            <a:pPr>
              <a:defRPr sz="3700">
                <a:solidFill>
                  <a:srgbClr val="F0FAFA"/>
                </a:solidFill>
              </a:defRPr>
            </a:pPr>
            <a:r>
              <a:rPr lang="es-ES_tradnl" sz="2800" dirty="0" err="1"/>
              <a:t>incidence</a:t>
            </a:r>
            <a:r>
              <a:rPr lang="es-ES_tradnl" sz="2800" dirty="0"/>
              <a:t> of </a:t>
            </a:r>
            <a:r>
              <a:rPr lang="es-ES_tradnl" sz="2800" dirty="0" err="1"/>
              <a:t>incisional</a:t>
            </a:r>
            <a:endParaRPr lang="es-ES_tradnl" sz="2800" dirty="0"/>
          </a:p>
          <a:p>
            <a:pPr>
              <a:defRPr sz="3700">
                <a:solidFill>
                  <a:srgbClr val="F0FAFA"/>
                </a:solidFill>
              </a:defRPr>
            </a:pPr>
            <a:r>
              <a:rPr lang="es-ES_tradnl" sz="2800" dirty="0"/>
              <a:t>hernia</a:t>
            </a:r>
            <a:endParaRPr sz="2800" dirty="0"/>
          </a:p>
        </p:txBody>
      </p:sp>
      <p:sp>
        <p:nvSpPr>
          <p:cNvPr id="19" name="Shape 219"/>
          <p:cNvSpPr/>
          <p:nvPr/>
        </p:nvSpPr>
        <p:spPr>
          <a:xfrm>
            <a:off x="9782094" y="3139404"/>
            <a:ext cx="3186225" cy="1867818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3700">
                <a:solidFill>
                  <a:srgbClr val="F0FAFA"/>
                </a:solidFill>
              </a:defRPr>
            </a:pPr>
            <a:r>
              <a:rPr lang="es-ES" sz="2800" dirty="0" smtClean="0"/>
              <a:t>77</a:t>
            </a:r>
            <a:r>
              <a:rPr sz="2800" dirty="0" smtClean="0"/>
              <a:t>% </a:t>
            </a:r>
            <a:r>
              <a:rPr lang="es-ES_tradnl" sz="2800" dirty="0" err="1"/>
              <a:t>reduction</a:t>
            </a:r>
            <a:r>
              <a:rPr lang="es-ES_tradnl" sz="2800" dirty="0"/>
              <a:t> in </a:t>
            </a:r>
          </a:p>
          <a:p>
            <a:pPr>
              <a:defRPr sz="3700">
                <a:solidFill>
                  <a:srgbClr val="F0FAFA"/>
                </a:solidFill>
              </a:defRPr>
            </a:pPr>
            <a:r>
              <a:rPr lang="es-ES_tradnl" sz="2800" dirty="0" err="1"/>
              <a:t>incidence</a:t>
            </a:r>
            <a:r>
              <a:rPr lang="es-ES_tradnl" sz="2800" dirty="0"/>
              <a:t> of </a:t>
            </a:r>
            <a:r>
              <a:rPr lang="es-ES_tradnl" sz="2800" dirty="0" err="1"/>
              <a:t>incisional</a:t>
            </a:r>
            <a:endParaRPr lang="es-ES_tradnl" sz="2800" dirty="0"/>
          </a:p>
          <a:p>
            <a:pPr>
              <a:defRPr sz="3700">
                <a:solidFill>
                  <a:srgbClr val="F0FAFA"/>
                </a:solidFill>
              </a:defRPr>
            </a:pPr>
            <a:r>
              <a:rPr lang="es-ES_tradnl" sz="2800" dirty="0"/>
              <a:t>hernia</a:t>
            </a:r>
            <a:endParaRPr sz="28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3781752" y="2641220"/>
            <a:ext cx="8008602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_tradnl" sz="5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Incisional</a:t>
            </a:r>
            <a:r>
              <a:rPr kumimoji="0" lang="es-ES_tradnl" sz="5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hernia </a:t>
            </a:r>
            <a:r>
              <a:rPr kumimoji="0" lang="es-ES_tradnl" sz="5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definition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3781752" y="5485842"/>
            <a:ext cx="4837862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smtClean="0"/>
              <a:t>Short </a:t>
            </a:r>
            <a:r>
              <a:rPr lang="es-ES_tradnl" dirty="0" err="1" smtClean="0"/>
              <a:t>follow</a:t>
            </a:r>
            <a:r>
              <a:rPr lang="es-ES_tradnl" dirty="0" smtClean="0"/>
              <a:t> up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3683134" y="6922245"/>
            <a:ext cx="8242640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Only</a:t>
            </a:r>
            <a:r>
              <a:rPr lang="es-ES_tradnl" dirty="0" smtClean="0"/>
              <a:t> non </a:t>
            </a:r>
            <a:r>
              <a:rPr lang="es-ES_tradnl" dirty="0" err="1" smtClean="0"/>
              <a:t>absorbable</a:t>
            </a:r>
            <a:r>
              <a:rPr lang="es-ES_tradnl" dirty="0" smtClean="0"/>
              <a:t> </a:t>
            </a:r>
            <a:r>
              <a:rPr lang="es-ES_tradnl" dirty="0" err="1" smtClean="0"/>
              <a:t>mesh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3683134" y="8613985"/>
            <a:ext cx="6572311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Only</a:t>
            </a:r>
            <a:r>
              <a:rPr lang="es-ES_tradnl" dirty="0" smtClean="0"/>
              <a:t> </a:t>
            </a:r>
            <a:r>
              <a:rPr lang="es-ES_tradnl" dirty="0" err="1" smtClean="0"/>
              <a:t>elective</a:t>
            </a:r>
            <a:r>
              <a:rPr lang="es-ES_tradnl" dirty="0" smtClean="0"/>
              <a:t> </a:t>
            </a:r>
            <a:r>
              <a:rPr lang="es-ES_tradnl" dirty="0" err="1" smtClean="0"/>
              <a:t>surgery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13846924" y="10206675"/>
            <a:ext cx="3363099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_tradnl" sz="5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Most</a:t>
            </a:r>
            <a:r>
              <a:rPr kumimoji="0" lang="es-ES_tradnl" sz="5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AAA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13781752" y="11908417"/>
            <a:ext cx="5939125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algn="l"/>
            <a:r>
              <a:rPr lang="en-GB" dirty="0"/>
              <a:t>BMI cut-off </a:t>
            </a:r>
            <a:r>
              <a:rPr lang="en-GB" dirty="0" smtClean="0"/>
              <a:t>point ?</a:t>
            </a:r>
            <a:r>
              <a:rPr lang="es-ES_tradnl" dirty="0" smtClean="0"/>
              <a:t> 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1" name="Shape 137"/>
          <p:cNvSpPr/>
          <p:nvPr/>
        </p:nvSpPr>
        <p:spPr>
          <a:xfrm>
            <a:off x="12459694" y="3855493"/>
            <a:ext cx="11797682" cy="657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s-ES" dirty="0" smtClean="0">
                <a:solidFill>
                  <a:schemeClr val="tx1"/>
                </a:solidFill>
                <a:latin typeface="+mj-lt"/>
              </a:rPr>
              <a:t> META-ANALYSIS MIDLINE </a:t>
            </a:r>
          </a:p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s-ES" dirty="0" smtClean="0">
                <a:solidFill>
                  <a:schemeClr val="tx1"/>
                </a:solidFill>
                <a:latin typeface="+mj-lt"/>
              </a:rPr>
              <a:t>LAPAROTOMIES</a:t>
            </a:r>
          </a:p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s-ES" dirty="0" smtClean="0">
              <a:solidFill>
                <a:schemeClr val="tx1"/>
              </a:solidFill>
              <a:latin typeface="+mj-lt"/>
            </a:endParaRPr>
          </a:p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>
                <a:solidFill>
                  <a:schemeClr val="tx1"/>
                </a:solidFill>
                <a:latin typeface="+mj-lt"/>
              </a:rPr>
              <a:t>An Jairam</a:t>
            </a:r>
            <a:r>
              <a:rPr lang="es-ES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s-ES" dirty="0" smtClean="0">
                <a:solidFill>
                  <a:schemeClr val="tx1"/>
                </a:solidFill>
                <a:latin typeface="+mj-lt"/>
              </a:rPr>
              <a:t>Manuel 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López </a:t>
            </a:r>
            <a:r>
              <a:rPr lang="es-ES" dirty="0" smtClean="0">
                <a:solidFill>
                  <a:schemeClr val="tx1"/>
                </a:solidFill>
                <a:latin typeface="+mj-lt"/>
              </a:rPr>
              <a:t>Cano</a:t>
            </a:r>
          </a:p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s-ES" dirty="0" smtClean="0">
                <a:solidFill>
                  <a:schemeClr val="tx1"/>
                </a:solidFill>
                <a:latin typeface="+mj-lt"/>
              </a:rPr>
              <a:t>Josep García </a:t>
            </a:r>
            <a:r>
              <a:rPr lang="es-ES" dirty="0" err="1" smtClean="0">
                <a:solidFill>
                  <a:schemeClr val="tx1"/>
                </a:solidFill>
                <a:latin typeface="+mj-lt"/>
              </a:rPr>
              <a:t>Alamino</a:t>
            </a:r>
            <a:endParaRPr lang="es-ES" dirty="0" smtClean="0">
              <a:solidFill>
                <a:schemeClr val="tx1"/>
              </a:solidFill>
              <a:latin typeface="+mj-lt"/>
            </a:endParaRPr>
          </a:p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s-ES" dirty="0" smtClean="0">
                <a:solidFill>
                  <a:schemeClr val="tx1"/>
                </a:solidFill>
                <a:latin typeface="+mj-lt"/>
              </a:rPr>
              <a:t>José 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A</a:t>
            </a:r>
            <a:r>
              <a:rPr lang="es-ES" dirty="0" smtClean="0">
                <a:solidFill>
                  <a:schemeClr val="tx1"/>
                </a:solidFill>
                <a:latin typeface="+mj-lt"/>
              </a:rPr>
              <a:t>ntonio Pereira</a:t>
            </a:r>
          </a:p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>
                <a:solidFill>
                  <a:schemeClr val="tx1"/>
                </a:solidFill>
                <a:latin typeface="+mj-lt"/>
              </a:rPr>
              <a:t>Lucas Timmermans</a:t>
            </a:r>
            <a:endParaRPr lang="es-ES" dirty="0" smtClean="0">
              <a:solidFill>
                <a:schemeClr val="tx1"/>
              </a:solidFill>
              <a:latin typeface="+mj-lt"/>
            </a:endParaRPr>
          </a:p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>
                <a:solidFill>
                  <a:schemeClr val="tx1"/>
                </a:solidFill>
                <a:latin typeface="+mj-lt"/>
              </a:rPr>
              <a:t>Hans Jeekel</a:t>
            </a:r>
            <a:endParaRPr lang="es-ES" dirty="0" smtClean="0">
              <a:solidFill>
                <a:schemeClr val="tx1"/>
              </a:solidFill>
              <a:latin typeface="+mj-lt"/>
            </a:endParaRPr>
          </a:p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>
                <a:solidFill>
                  <a:schemeClr val="tx1"/>
                </a:solidFill>
                <a:latin typeface="+mj-lt"/>
              </a:rPr>
              <a:t>Johan Lange</a:t>
            </a:r>
            <a:endParaRPr dirty="0">
              <a:solidFill>
                <a:schemeClr val="tx1"/>
              </a:solidFill>
              <a:latin typeface="+mj-lt"/>
            </a:endParaRPr>
          </a:p>
          <a:p>
            <a:pPr defTabSz="457200">
              <a:defRPr sz="3800" b="1">
                <a:solidFill>
                  <a:srgbClr val="511E9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>
                <a:solidFill>
                  <a:schemeClr val="tx1"/>
                </a:solidFill>
                <a:latin typeface="+mj-lt"/>
              </a:rPr>
              <a:t>Filip Muysoms</a:t>
            </a:r>
            <a:endParaRPr lang="es-ES_tradnl" sz="3800" b="1" dirty="0">
              <a:solidFill>
                <a:schemeClr val="tx1"/>
              </a:solidFill>
              <a:latin typeface="+mj-lt"/>
              <a:sym typeface="Times New Roman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3695335" y="4086661"/>
            <a:ext cx="9755875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_tradnl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Poor </a:t>
            </a:r>
            <a:r>
              <a:rPr kumimoji="0" lang="es-ES_tradnl" sz="4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description</a:t>
            </a:r>
            <a:r>
              <a:rPr kumimoji="0" lang="es-ES_tradnl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suture control </a:t>
            </a:r>
            <a:r>
              <a:rPr kumimoji="0" lang="es-ES_tradnl" sz="4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group</a:t>
            </a:r>
            <a:endParaRPr kumimoji="0" lang="es-ES_tradnl" sz="4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20535900" y="467973"/>
            <a:ext cx="3301999" cy="797829"/>
            <a:chOff x="1666308" y="880532"/>
            <a:chExt cx="4438279" cy="991430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6506" y="880532"/>
              <a:ext cx="1888081" cy="991430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6308" y="914399"/>
              <a:ext cx="2228360" cy="954143"/>
            </a:xfrm>
            <a:prstGeom prst="rect">
              <a:avLst/>
            </a:prstGeom>
          </p:spPr>
        </p:pic>
      </p:grpSp>
      <p:sp>
        <p:nvSpPr>
          <p:cNvPr id="33" name="Cilindro 32"/>
          <p:cNvSpPr/>
          <p:nvPr/>
        </p:nvSpPr>
        <p:spPr>
          <a:xfrm>
            <a:off x="893851" y="530634"/>
            <a:ext cx="990220" cy="1094707"/>
          </a:xfrm>
          <a:prstGeom prst="can">
            <a:avLst>
              <a:gd name="adj" fmla="val 13332"/>
            </a:avLst>
          </a:prstGeom>
          <a:blipFill>
            <a:blip r:embed="rId6"/>
            <a:tile tx="0" ty="0" sx="100000" sy="100000" flip="none" algn="tl"/>
          </a:blipFill>
          <a:ln w="12700" cap="flat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7078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 advAuto="0"/>
      <p:bldP spid="19" grpId="0" animBg="1" advAuto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3153293" y="1798883"/>
            <a:ext cx="70338" cy="11073055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40841" y="3584366"/>
            <a:ext cx="11789151" cy="2948326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3"/>
          <a:stretch>
            <a:fillRect/>
          </a:stretch>
        </p:blipFill>
        <p:spPr>
          <a:xfrm>
            <a:off x="33220" y="9289637"/>
            <a:ext cx="11789151" cy="259015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988821" y="2547545"/>
            <a:ext cx="2644954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1143000" marR="0" lvl="0" indent="-11430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ONLAY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330212" y="7769553"/>
            <a:ext cx="6286976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1143000" marR="0" lvl="0" indent="-11430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RETROMUSCULAR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5" name="Shape 219"/>
          <p:cNvSpPr/>
          <p:nvPr/>
        </p:nvSpPr>
        <p:spPr>
          <a:xfrm>
            <a:off x="9826134" y="4124620"/>
            <a:ext cx="3186225" cy="1867818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3700">
                <a:solidFill>
                  <a:srgbClr val="F0FAFA"/>
                </a:solidFill>
              </a:defRPr>
            </a:pPr>
            <a:r>
              <a:rPr lang="es-ES" sz="2800" dirty="0" smtClean="0"/>
              <a:t>74</a:t>
            </a:r>
            <a:r>
              <a:rPr sz="2800" dirty="0" smtClean="0"/>
              <a:t>% </a:t>
            </a:r>
            <a:r>
              <a:rPr lang="es-ES_tradnl" sz="2800" dirty="0" err="1"/>
              <a:t>reduction</a:t>
            </a:r>
            <a:r>
              <a:rPr lang="es-ES_tradnl" sz="2800" dirty="0"/>
              <a:t> in </a:t>
            </a:r>
          </a:p>
          <a:p>
            <a:pPr>
              <a:defRPr sz="3700">
                <a:solidFill>
                  <a:srgbClr val="F0FAFA"/>
                </a:solidFill>
              </a:defRPr>
            </a:pPr>
            <a:r>
              <a:rPr lang="es-ES_tradnl" sz="2800" dirty="0" err="1"/>
              <a:t>incidence</a:t>
            </a:r>
            <a:r>
              <a:rPr lang="es-ES_tradnl" sz="2800" dirty="0"/>
              <a:t> of </a:t>
            </a:r>
            <a:r>
              <a:rPr lang="es-ES_tradnl" sz="2800" dirty="0" err="1"/>
              <a:t>incisional</a:t>
            </a:r>
            <a:endParaRPr lang="es-ES_tradnl" sz="2800" dirty="0"/>
          </a:p>
          <a:p>
            <a:pPr>
              <a:defRPr sz="3700">
                <a:solidFill>
                  <a:srgbClr val="F0FAFA"/>
                </a:solidFill>
              </a:defRPr>
            </a:pPr>
            <a:r>
              <a:rPr lang="es-ES_tradnl" sz="2800" dirty="0"/>
              <a:t>hernia</a:t>
            </a:r>
            <a:endParaRPr sz="2800" dirty="0"/>
          </a:p>
        </p:txBody>
      </p:sp>
      <p:sp>
        <p:nvSpPr>
          <p:cNvPr id="16" name="Shape 219"/>
          <p:cNvSpPr/>
          <p:nvPr/>
        </p:nvSpPr>
        <p:spPr>
          <a:xfrm>
            <a:off x="9803310" y="9650806"/>
            <a:ext cx="3186225" cy="1867818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3700">
                <a:solidFill>
                  <a:srgbClr val="F0FAFA"/>
                </a:solidFill>
              </a:defRPr>
            </a:pPr>
            <a:r>
              <a:rPr lang="es-ES" sz="2800" dirty="0" smtClean="0"/>
              <a:t>72</a:t>
            </a:r>
            <a:r>
              <a:rPr sz="2800" dirty="0" smtClean="0"/>
              <a:t>% </a:t>
            </a:r>
            <a:r>
              <a:rPr lang="es-ES_tradnl" sz="2800" dirty="0" err="1"/>
              <a:t>reduction</a:t>
            </a:r>
            <a:r>
              <a:rPr lang="es-ES_tradnl" sz="2800" dirty="0"/>
              <a:t> in </a:t>
            </a:r>
          </a:p>
          <a:p>
            <a:pPr>
              <a:defRPr sz="3700">
                <a:solidFill>
                  <a:srgbClr val="F0FAFA"/>
                </a:solidFill>
              </a:defRPr>
            </a:pPr>
            <a:r>
              <a:rPr lang="es-ES_tradnl" sz="2800" dirty="0" err="1"/>
              <a:t>incidence</a:t>
            </a:r>
            <a:r>
              <a:rPr lang="es-ES_tradnl" sz="2800" dirty="0"/>
              <a:t> of </a:t>
            </a:r>
            <a:r>
              <a:rPr lang="es-ES_tradnl" sz="2800" dirty="0" err="1"/>
              <a:t>incisional</a:t>
            </a:r>
            <a:endParaRPr lang="es-ES_tradnl" sz="2800" dirty="0"/>
          </a:p>
          <a:p>
            <a:pPr>
              <a:defRPr sz="3700">
                <a:solidFill>
                  <a:srgbClr val="F0FAFA"/>
                </a:solidFill>
              </a:defRPr>
            </a:pPr>
            <a:r>
              <a:rPr lang="es-ES_tradnl" sz="2800" dirty="0"/>
              <a:t>hernia</a:t>
            </a:r>
            <a:endParaRPr sz="2800" dirty="0"/>
          </a:p>
        </p:txBody>
      </p:sp>
      <p:sp>
        <p:nvSpPr>
          <p:cNvPr id="17" name="Rectángulo 16"/>
          <p:cNvSpPr/>
          <p:nvPr/>
        </p:nvSpPr>
        <p:spPr>
          <a:xfrm>
            <a:off x="14085907" y="845564"/>
            <a:ext cx="2953053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/>
              <a:t>LIMITS</a:t>
            </a:r>
            <a:endParaRPr lang="es-ES_tradnl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3945361" y="2497605"/>
            <a:ext cx="9595575" cy="5499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_tradnl" sz="5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Retromuscular</a:t>
            </a:r>
            <a:r>
              <a:rPr kumimoji="0" lang="es-ES_tradnl" sz="5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ideal </a:t>
            </a:r>
            <a:r>
              <a:rPr kumimoji="0" lang="es-ES_tradnl" sz="5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approach</a:t>
            </a:r>
            <a:r>
              <a:rPr lang="es-ES_tradnl" dirty="0" smtClean="0"/>
              <a:t>?: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_tradnl" sz="5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“</a:t>
            </a:r>
            <a:r>
              <a:rPr kumimoji="0" lang="es-ES_tradnl" sz="5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Violation</a:t>
            </a:r>
            <a:r>
              <a:rPr kumimoji="0" lang="es-ES_tradnl" sz="5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” of </a:t>
            </a:r>
            <a:r>
              <a:rPr kumimoji="0" lang="es-ES_tradnl" sz="5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space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Repair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future</a:t>
            </a:r>
            <a:endParaRPr lang="es-ES_tradnl" dirty="0" smtClean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_tradnl" sz="5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Mesh</a:t>
            </a:r>
            <a:r>
              <a:rPr kumimoji="0" lang="es-ES_tradnl" sz="5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</a:t>
            </a:r>
            <a:r>
              <a:rPr kumimoji="0" lang="es-ES_tradnl" sz="5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infection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Chronic</a:t>
            </a:r>
            <a:r>
              <a:rPr lang="es-ES_tradnl" dirty="0" smtClean="0"/>
              <a:t> </a:t>
            </a:r>
            <a:r>
              <a:rPr lang="es-ES_tradnl" dirty="0" err="1" smtClean="0"/>
              <a:t>pain</a:t>
            </a:r>
            <a:endParaRPr lang="es-ES_tradnl" dirty="0" smtClean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_tradnl" sz="5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Technical</a:t>
            </a:r>
            <a:r>
              <a:rPr kumimoji="0" lang="es-ES_tradnl" sz="5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</a:t>
            </a:r>
            <a:r>
              <a:rPr kumimoji="0" lang="es-ES_tradnl" sz="5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barrier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4085907" y="8168889"/>
            <a:ext cx="7790593" cy="4607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_tradnl" sz="5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Onlay</a:t>
            </a:r>
            <a:r>
              <a:rPr kumimoji="0" lang="es-ES_tradnl" sz="5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ideal </a:t>
            </a:r>
            <a:r>
              <a:rPr kumimoji="0" lang="es-ES_tradnl" sz="5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approach</a:t>
            </a:r>
            <a:r>
              <a:rPr lang="es-ES_tradnl" dirty="0" smtClean="0"/>
              <a:t>?: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Speed</a:t>
            </a:r>
            <a:endParaRPr lang="es-ES_tradnl" dirty="0" smtClean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Simplicity</a:t>
            </a:r>
            <a:endParaRPr lang="es-ES_tradnl" dirty="0" smtClean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Retrorectus</a:t>
            </a:r>
            <a:r>
              <a:rPr lang="es-ES_tradnl" dirty="0" smtClean="0"/>
              <a:t> </a:t>
            </a:r>
            <a:r>
              <a:rPr lang="es-ES_tradnl" dirty="0" err="1" smtClean="0"/>
              <a:t>preservation</a:t>
            </a:r>
            <a:endParaRPr lang="es-ES_tradnl" dirty="0" smtClean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Type</a:t>
            </a:r>
            <a:r>
              <a:rPr lang="es-ES_tradnl" dirty="0" smtClean="0"/>
              <a:t> of </a:t>
            </a:r>
            <a:r>
              <a:rPr lang="es-ES_tradnl" dirty="0" err="1" smtClean="0"/>
              <a:t>fixation</a:t>
            </a:r>
            <a:r>
              <a:rPr lang="es-ES_tradnl" dirty="0" smtClean="0"/>
              <a:t>?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9083125" y="-4000164"/>
            <a:ext cx="144333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21" name="Agrupar 20"/>
          <p:cNvGrpSpPr/>
          <p:nvPr/>
        </p:nvGrpSpPr>
        <p:grpSpPr>
          <a:xfrm>
            <a:off x="20535900" y="467973"/>
            <a:ext cx="3301999" cy="797829"/>
            <a:chOff x="1666308" y="880532"/>
            <a:chExt cx="4438279" cy="991430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6506" y="880532"/>
              <a:ext cx="1888081" cy="991430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6308" y="914399"/>
              <a:ext cx="2228360" cy="954143"/>
            </a:xfrm>
            <a:prstGeom prst="rect">
              <a:avLst/>
            </a:prstGeom>
          </p:spPr>
        </p:pic>
      </p:grpSp>
      <p:sp>
        <p:nvSpPr>
          <p:cNvPr id="24" name="Rectángulo 23"/>
          <p:cNvSpPr/>
          <p:nvPr/>
        </p:nvSpPr>
        <p:spPr>
          <a:xfrm>
            <a:off x="1943687" y="845564"/>
            <a:ext cx="430438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/>
              <a:t>EVIDENCE</a:t>
            </a:r>
            <a:endParaRPr lang="es-ES_tradnl" b="1" dirty="0"/>
          </a:p>
        </p:txBody>
      </p:sp>
      <p:sp>
        <p:nvSpPr>
          <p:cNvPr id="25" name="Cilindro 24"/>
          <p:cNvSpPr/>
          <p:nvPr/>
        </p:nvSpPr>
        <p:spPr>
          <a:xfrm>
            <a:off x="893851" y="530634"/>
            <a:ext cx="990220" cy="1094707"/>
          </a:xfrm>
          <a:prstGeom prst="can">
            <a:avLst>
              <a:gd name="adj" fmla="val 13332"/>
            </a:avLst>
          </a:prstGeom>
          <a:blipFill>
            <a:blip r:embed="rId6"/>
            <a:tile tx="0" ty="0" sx="100000" sy="100000" flip="none" algn="tl"/>
          </a:blipFill>
          <a:ln w="12700" cap="flat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96702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 advAuto="0"/>
      <p:bldP spid="16" grpId="0" animBg="1" advAuto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4114826" y="3577692"/>
            <a:ext cx="5179302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1143000" marR="0" lvl="0" indent="-11430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err="1" smtClean="0"/>
              <a:t>Seroma</a:t>
            </a:r>
            <a:r>
              <a:rPr lang="es-ES_tradnl" dirty="0" smtClean="0"/>
              <a:t>-ONLAY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562709" y="5307506"/>
            <a:ext cx="12027876" cy="4610217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3153293" y="1798883"/>
            <a:ext cx="70338" cy="11073055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Rectángulo 15"/>
          <p:cNvSpPr/>
          <p:nvPr/>
        </p:nvSpPr>
        <p:spPr>
          <a:xfrm>
            <a:off x="14218332" y="847213"/>
            <a:ext cx="2953053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/>
              <a:t>LIMITS</a:t>
            </a:r>
            <a:endParaRPr lang="es-ES_tradnl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3786339" y="4809065"/>
            <a:ext cx="4041170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Chronic</a:t>
            </a:r>
            <a:r>
              <a:rPr lang="es-ES_tradnl" dirty="0" smtClean="0"/>
              <a:t> </a:t>
            </a:r>
            <a:r>
              <a:rPr lang="es-ES_tradnl" dirty="0" err="1" smtClean="0"/>
              <a:t>pain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3786339" y="7747741"/>
            <a:ext cx="10364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dirty="0" smtClean="0">
                <a:latin typeface="+mj-lt"/>
              </a:rPr>
              <a:t>More </a:t>
            </a:r>
            <a:r>
              <a:rPr lang="es-ES_tradnl" dirty="0" err="1">
                <a:latin typeface="+mj-lt"/>
              </a:rPr>
              <a:t>detailed</a:t>
            </a:r>
            <a:r>
              <a:rPr lang="es-ES_tradnl" dirty="0">
                <a:latin typeface="+mj-lt"/>
              </a:rPr>
              <a:t> data </a:t>
            </a:r>
            <a:r>
              <a:rPr lang="es-ES_tradnl" dirty="0" err="1">
                <a:latin typeface="+mj-lt"/>
              </a:rPr>
              <a:t>regarding</a:t>
            </a:r>
            <a:r>
              <a:rPr lang="es-ES_tradnl" dirty="0">
                <a:latin typeface="+mj-lt"/>
              </a:rPr>
              <a:t> </a:t>
            </a:r>
            <a:r>
              <a:rPr lang="es-ES_tradnl" dirty="0" err="1" smtClean="0">
                <a:latin typeface="+mj-lt"/>
              </a:rPr>
              <a:t>wound</a:t>
            </a:r>
            <a:r>
              <a:rPr lang="es-ES_tradnl" dirty="0" smtClean="0">
                <a:latin typeface="+mj-lt"/>
              </a:rPr>
              <a:t> </a:t>
            </a:r>
            <a:r>
              <a:rPr lang="es-ES_tradnl" dirty="0" err="1" smtClean="0">
                <a:latin typeface="+mj-lt"/>
              </a:rPr>
              <a:t>complications</a:t>
            </a:r>
            <a:r>
              <a:rPr lang="es-ES_tradnl" dirty="0" smtClean="0">
                <a:latin typeface="+mj-lt"/>
              </a:rPr>
              <a:t> </a:t>
            </a:r>
            <a:r>
              <a:rPr lang="es-ES_tradnl" dirty="0" err="1" smtClean="0">
                <a:latin typeface="+mj-lt"/>
              </a:rPr>
              <a:t>needed</a:t>
            </a:r>
            <a:endParaRPr lang="es-ES_tradnl" dirty="0">
              <a:latin typeface="+mj-lt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535900" y="467973"/>
            <a:ext cx="3301999" cy="797829"/>
            <a:chOff x="1666308" y="880532"/>
            <a:chExt cx="4438279" cy="991430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6506" y="880532"/>
              <a:ext cx="1888081" cy="99143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6308" y="914399"/>
              <a:ext cx="2228360" cy="954143"/>
            </a:xfrm>
            <a:prstGeom prst="rect">
              <a:avLst/>
            </a:prstGeom>
          </p:spPr>
        </p:pic>
      </p:grpSp>
      <p:sp>
        <p:nvSpPr>
          <p:cNvPr id="19" name="Rectángulo 18"/>
          <p:cNvSpPr/>
          <p:nvPr/>
        </p:nvSpPr>
        <p:spPr>
          <a:xfrm>
            <a:off x="1943687" y="845564"/>
            <a:ext cx="430438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/>
              <a:t>EVIDENCE</a:t>
            </a:r>
            <a:endParaRPr lang="es-ES_tradnl" b="1" dirty="0"/>
          </a:p>
        </p:txBody>
      </p:sp>
      <p:sp>
        <p:nvSpPr>
          <p:cNvPr id="20" name="Cilindro 19"/>
          <p:cNvSpPr/>
          <p:nvPr/>
        </p:nvSpPr>
        <p:spPr>
          <a:xfrm>
            <a:off x="893851" y="530634"/>
            <a:ext cx="990220" cy="1094707"/>
          </a:xfrm>
          <a:prstGeom prst="can">
            <a:avLst>
              <a:gd name="adj" fmla="val 13332"/>
            </a:avLst>
          </a:prstGeom>
          <a:blipFill>
            <a:blip r:embed="rId5"/>
            <a:tile tx="0" ty="0" sx="100000" sy="100000" flip="none" algn="tl"/>
          </a:blipFill>
          <a:ln w="12700" cap="flat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25123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68551" y="849221"/>
            <a:ext cx="10572126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smtClean="0"/>
              <a:t>SURGEON´S KNOWLEDGE</a:t>
            </a:r>
            <a:endParaRPr lang="es-ES_tradnl" b="1" dirty="0"/>
          </a:p>
        </p:txBody>
      </p:sp>
      <p:cxnSp>
        <p:nvCxnSpPr>
          <p:cNvPr id="8" name="Conector recto 7"/>
          <p:cNvCxnSpPr/>
          <p:nvPr/>
        </p:nvCxnSpPr>
        <p:spPr>
          <a:xfrm>
            <a:off x="13153293" y="1798883"/>
            <a:ext cx="70338" cy="11073055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ectángulo 8"/>
          <p:cNvSpPr/>
          <p:nvPr/>
        </p:nvSpPr>
        <p:spPr>
          <a:xfrm>
            <a:off x="13562043" y="849220"/>
            <a:ext cx="424667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/>
              <a:t>BARRIERS</a:t>
            </a:r>
            <a:endParaRPr lang="es-ES_tradnl" b="1" dirty="0"/>
          </a:p>
        </p:txBody>
      </p:sp>
      <p:graphicFrame>
        <p:nvGraphicFramePr>
          <p:cNvPr id="10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893797"/>
              </p:ext>
            </p:extLst>
          </p:nvPr>
        </p:nvGraphicFramePr>
        <p:xfrm>
          <a:off x="689561" y="7476444"/>
          <a:ext cx="5101824" cy="5262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2012356" y="5989116"/>
            <a:ext cx="8927123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u="sng" dirty="0" err="1" smtClean="0"/>
              <a:t>Interest</a:t>
            </a:r>
            <a:r>
              <a:rPr lang="es-ES_tradnl" u="sng" dirty="0" smtClean="0"/>
              <a:t> in </a:t>
            </a:r>
            <a:r>
              <a:rPr lang="es-ES_tradnl" u="sng" dirty="0" err="1" smtClean="0"/>
              <a:t>prophylactic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mesh</a:t>
            </a:r>
            <a:endParaRPr kumimoji="0" lang="es-ES_tradnl" b="0" i="0" u="sng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925728" y="7681670"/>
            <a:ext cx="6799937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4000" dirty="0" err="1" smtClean="0"/>
              <a:t>Not</a:t>
            </a:r>
            <a:r>
              <a:rPr lang="es-ES_tradnl" sz="4000" dirty="0" smtClean="0"/>
              <a:t> familiar </a:t>
            </a:r>
            <a:r>
              <a:rPr lang="es-ES_tradnl" sz="4000" dirty="0" err="1" smtClean="0"/>
              <a:t>with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evidence</a:t>
            </a:r>
            <a:r>
              <a:rPr lang="es-ES_tradnl" sz="4000" dirty="0" smtClean="0"/>
              <a:t>  11%</a:t>
            </a:r>
            <a:endParaRPr kumimoji="0" lang="es-ES_tradnl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881038" y="8646718"/>
            <a:ext cx="6891309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4000" dirty="0"/>
              <a:t>F</a:t>
            </a:r>
            <a:r>
              <a:rPr lang="es-ES_tradnl" sz="4000" dirty="0" smtClean="0"/>
              <a:t>amiliar and </a:t>
            </a:r>
            <a:r>
              <a:rPr lang="es-ES_tradnl" sz="4000" dirty="0" err="1" smtClean="0"/>
              <a:t>not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interested</a:t>
            </a:r>
            <a:r>
              <a:rPr lang="es-ES_tradnl" sz="4000" dirty="0" smtClean="0"/>
              <a:t>  24%</a:t>
            </a:r>
            <a:endParaRPr kumimoji="0" lang="es-ES_tradnl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158333" y="9739610"/>
            <a:ext cx="6036908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4000" dirty="0"/>
              <a:t>F</a:t>
            </a:r>
            <a:r>
              <a:rPr lang="es-ES_tradnl" sz="4000" dirty="0" smtClean="0"/>
              <a:t>amiliar and </a:t>
            </a:r>
            <a:r>
              <a:rPr lang="es-ES_tradnl" sz="4000" dirty="0" err="1" smtClean="0"/>
              <a:t>interested</a:t>
            </a:r>
            <a:r>
              <a:rPr lang="es-ES_tradnl" sz="4000" dirty="0" smtClean="0"/>
              <a:t>  45%</a:t>
            </a:r>
            <a:endParaRPr kumimoji="0" lang="es-ES_tradnl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3432633" y="10560328"/>
            <a:ext cx="5060680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4000" dirty="0"/>
              <a:t>F</a:t>
            </a:r>
            <a:r>
              <a:rPr lang="es-ES_tradnl" sz="4000" dirty="0" smtClean="0"/>
              <a:t>amiliar and </a:t>
            </a:r>
            <a:r>
              <a:rPr lang="es-ES_tradnl" sz="4000" dirty="0" err="1" smtClean="0"/>
              <a:t>doing</a:t>
            </a:r>
            <a:r>
              <a:rPr lang="es-ES_tradnl" sz="4000" dirty="0" smtClean="0"/>
              <a:t>  </a:t>
            </a:r>
            <a:r>
              <a:rPr lang="es-ES_tradnl" sz="4000" dirty="0"/>
              <a:t>1</a:t>
            </a:r>
            <a:r>
              <a:rPr lang="es-ES_tradnl" sz="4000" dirty="0" smtClean="0"/>
              <a:t>5%</a:t>
            </a:r>
            <a:endParaRPr kumimoji="0" lang="es-ES_tradnl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2488173" y="11159189"/>
            <a:ext cx="2188098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4000" dirty="0" err="1" smtClean="0"/>
              <a:t>Other</a:t>
            </a:r>
            <a:r>
              <a:rPr lang="es-ES_tradnl" sz="4000" dirty="0" smtClean="0"/>
              <a:t> 5%</a:t>
            </a:r>
            <a:endParaRPr kumimoji="0" lang="es-ES_tradnl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588963" y="1875008"/>
            <a:ext cx="12424875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algn="l"/>
            <a:r>
              <a:rPr lang="es-ES_tradnl" dirty="0" smtClean="0"/>
              <a:t>497 </a:t>
            </a:r>
            <a:r>
              <a:rPr lang="es-ES_tradnl" dirty="0" err="1" smtClean="0"/>
              <a:t>surgeons</a:t>
            </a:r>
            <a:r>
              <a:rPr lang="es-ES_tradnl" dirty="0"/>
              <a:t>. </a:t>
            </a:r>
            <a:r>
              <a:rPr lang="es-ES_tradnl" sz="4800" dirty="0"/>
              <a:t>USA 47%, EU 40%, </a:t>
            </a:r>
            <a:r>
              <a:rPr lang="es-ES_tradnl" sz="4800" dirty="0" err="1"/>
              <a:t>Others</a:t>
            </a:r>
            <a:r>
              <a:rPr lang="es-ES_tradnl" sz="4800" dirty="0"/>
              <a:t> 13</a:t>
            </a:r>
            <a:r>
              <a:rPr lang="es-ES_tradnl" sz="4800" dirty="0" smtClean="0"/>
              <a:t>%</a:t>
            </a:r>
            <a:endParaRPr lang="es-ES_tradnl" sz="4800" dirty="0"/>
          </a:p>
        </p:txBody>
      </p:sp>
      <p:sp>
        <p:nvSpPr>
          <p:cNvPr id="43" name="CuadroTexto 42"/>
          <p:cNvSpPr txBox="1"/>
          <p:nvPr/>
        </p:nvSpPr>
        <p:spPr>
          <a:xfrm>
            <a:off x="579530" y="3226581"/>
            <a:ext cx="9077805" cy="19293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smtClean="0"/>
              <a:t>General </a:t>
            </a:r>
            <a:r>
              <a:rPr lang="es-ES_tradnl" dirty="0" err="1" smtClean="0"/>
              <a:t>Surgery</a:t>
            </a:r>
            <a:r>
              <a:rPr lang="es-ES_tradnl" dirty="0" smtClean="0"/>
              <a:t> 75%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_tradnl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Gill Sans"/>
              </a:rPr>
              <a:t>&gt;11-15 </a:t>
            </a:r>
            <a:r>
              <a:rPr kumimoji="0" lang="es-ES_tradnl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Gill Sans"/>
              </a:rPr>
              <a:t>years</a:t>
            </a:r>
            <a:r>
              <a:rPr kumimoji="0" lang="es-ES_tradnl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Gill Sans"/>
              </a:rPr>
              <a:t> </a:t>
            </a:r>
            <a:r>
              <a:rPr kumimoji="0" lang="es-ES_tradnl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Gill Sans"/>
              </a:rPr>
              <a:t>experience</a:t>
            </a:r>
            <a:r>
              <a:rPr kumimoji="0" lang="es-ES_tradnl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Gill Sans"/>
              </a:rPr>
              <a:t> 72%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13413622" y="5923245"/>
            <a:ext cx="10557377" cy="19293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Unfamiliarity</a:t>
            </a:r>
            <a:r>
              <a:rPr lang="es-ES_tradnl" dirty="0" smtClean="0"/>
              <a:t>/</a:t>
            </a:r>
            <a:r>
              <a:rPr lang="es-ES_tradnl" dirty="0" err="1" smtClean="0"/>
              <a:t>lack</a:t>
            </a:r>
            <a:r>
              <a:rPr lang="es-ES_tradnl" dirty="0" smtClean="0"/>
              <a:t> of </a:t>
            </a:r>
            <a:r>
              <a:rPr lang="es-ES_tradnl" dirty="0" err="1" smtClean="0"/>
              <a:t>interest</a:t>
            </a:r>
            <a:r>
              <a:rPr lang="es-ES_tradnl" dirty="0" smtClean="0"/>
              <a:t>/</a:t>
            </a:r>
            <a:r>
              <a:rPr lang="es-ES_tradnl" dirty="0" err="1" smtClean="0"/>
              <a:t>other</a:t>
            </a:r>
            <a:endParaRPr lang="es-ES_tradnl" dirty="0" smtClean="0"/>
          </a:p>
          <a:p>
            <a:pPr marR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_tradnl" sz="5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40%</a:t>
            </a:r>
          </a:p>
        </p:txBody>
      </p:sp>
      <p:grpSp>
        <p:nvGrpSpPr>
          <p:cNvPr id="18" name="Agrupar 17"/>
          <p:cNvGrpSpPr/>
          <p:nvPr/>
        </p:nvGrpSpPr>
        <p:grpSpPr>
          <a:xfrm>
            <a:off x="20535900" y="467973"/>
            <a:ext cx="3301999" cy="797829"/>
            <a:chOff x="1666308" y="880532"/>
            <a:chExt cx="4438279" cy="991430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6506" y="880532"/>
              <a:ext cx="1888081" cy="99143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6308" y="914399"/>
              <a:ext cx="2228360" cy="954143"/>
            </a:xfrm>
            <a:prstGeom prst="rect">
              <a:avLst/>
            </a:prstGeom>
          </p:spPr>
        </p:pic>
      </p:grpSp>
      <p:sp>
        <p:nvSpPr>
          <p:cNvPr id="21" name="Cilindro 20"/>
          <p:cNvSpPr/>
          <p:nvPr/>
        </p:nvSpPr>
        <p:spPr>
          <a:xfrm>
            <a:off x="893851" y="530634"/>
            <a:ext cx="990220" cy="1094707"/>
          </a:xfrm>
          <a:prstGeom prst="can">
            <a:avLst>
              <a:gd name="adj" fmla="val 13332"/>
            </a:avLst>
          </a:prstGeom>
          <a:blipFill>
            <a:blip r:embed="rId5"/>
            <a:tile tx="0" ty="0" sx="100000" sy="100000" flip="none" algn="tl"/>
          </a:blipFill>
          <a:ln w="12700" cap="flat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7113061" y="7406343"/>
            <a:ext cx="3338304" cy="2000198"/>
          </a:xfrm>
          <a:prstGeom prst="ellipse">
            <a:avLst/>
          </a:prstGeom>
          <a:noFill/>
          <a:ln w="63500" cap="flat">
            <a:solidFill>
              <a:srgbClr val="C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3715652" y="11153327"/>
            <a:ext cx="1243638" cy="1019790"/>
          </a:xfrm>
          <a:prstGeom prst="ellipse">
            <a:avLst/>
          </a:prstGeom>
          <a:noFill/>
          <a:ln w="63500" cap="flat">
            <a:solidFill>
              <a:srgbClr val="C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01933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0" grpId="0">
        <p:bldAsOne/>
      </p:bldGraphic>
      <p:bldP spid="11" grpId="0"/>
      <p:bldP spid="16" grpId="0"/>
      <p:bldP spid="24" grpId="0"/>
      <p:bldP spid="26" grpId="0"/>
      <p:bldP spid="35" grpId="0"/>
      <p:bldP spid="41" grpId="0"/>
      <p:bldP spid="44" grpId="0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589985"/>
              </p:ext>
            </p:extLst>
          </p:nvPr>
        </p:nvGraphicFramePr>
        <p:xfrm>
          <a:off x="294937" y="4802759"/>
          <a:ext cx="6403135" cy="701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Conector recto 7"/>
          <p:cNvCxnSpPr/>
          <p:nvPr/>
        </p:nvCxnSpPr>
        <p:spPr>
          <a:xfrm>
            <a:off x="13153293" y="1798883"/>
            <a:ext cx="70338" cy="11073055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ectángulo 8"/>
          <p:cNvSpPr/>
          <p:nvPr/>
        </p:nvSpPr>
        <p:spPr>
          <a:xfrm>
            <a:off x="13383333" y="849220"/>
            <a:ext cx="424667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/>
              <a:t>BARRIERS</a:t>
            </a:r>
            <a:endParaRPr lang="es-ES_tradnl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336422" y="3529252"/>
            <a:ext cx="6676507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u="sng" dirty="0" err="1" smtClean="0"/>
              <a:t>Reasons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for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not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using</a:t>
            </a:r>
            <a:endParaRPr kumimoji="0" lang="es-ES_tradnl" sz="5800" b="0" i="0" u="sng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501920" y="10134991"/>
            <a:ext cx="6347891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4000" dirty="0" err="1" smtClean="0"/>
              <a:t>Not</a:t>
            </a:r>
            <a:r>
              <a:rPr lang="es-ES_tradnl" sz="4000" dirty="0" smtClean="0"/>
              <a:t> </a:t>
            </a:r>
            <a:r>
              <a:rPr lang="es-ES_tradnl" sz="4000" dirty="0" err="1"/>
              <a:t>a</a:t>
            </a:r>
            <a:r>
              <a:rPr lang="es-ES_tradnl" sz="4000" dirty="0" err="1" smtClean="0"/>
              <a:t>pply</a:t>
            </a:r>
            <a:r>
              <a:rPr lang="es-ES_tradnl" sz="4000" dirty="0" smtClean="0"/>
              <a:t> to </a:t>
            </a:r>
            <a:r>
              <a:rPr lang="es-ES_tradnl" sz="4000" dirty="0" err="1" smtClean="0"/>
              <a:t>my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patients</a:t>
            </a:r>
            <a:r>
              <a:rPr lang="es-ES_tradnl" sz="4000" dirty="0" smtClean="0"/>
              <a:t> 13%</a:t>
            </a:r>
            <a:endParaRPr kumimoji="0" lang="es-ES_tradnl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462482" y="9316216"/>
            <a:ext cx="6753451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4000" dirty="0" err="1" smtClean="0"/>
              <a:t>Not</a:t>
            </a:r>
            <a:r>
              <a:rPr lang="es-ES_tradnl" sz="4000" dirty="0" smtClean="0"/>
              <a:t> familiar </a:t>
            </a:r>
            <a:r>
              <a:rPr lang="es-ES_tradnl" sz="4000" dirty="0" err="1" smtClean="0"/>
              <a:t>with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tecnique</a:t>
            </a:r>
            <a:r>
              <a:rPr lang="es-ES_tradnl" sz="4000" dirty="0" smtClean="0"/>
              <a:t>  12%</a:t>
            </a:r>
            <a:endParaRPr kumimoji="0" lang="es-ES_tradnl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796491" y="8482880"/>
            <a:ext cx="2781210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4000" dirty="0" err="1" smtClean="0"/>
              <a:t>Too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long</a:t>
            </a:r>
            <a:r>
              <a:rPr lang="es-ES_tradnl" sz="4000" dirty="0" smtClean="0"/>
              <a:t> 6%</a:t>
            </a:r>
            <a:endParaRPr kumimoji="0" lang="es-ES_tradnl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2553025" y="7785227"/>
            <a:ext cx="5329984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4000" dirty="0" err="1" smtClean="0"/>
              <a:t>Not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reimbursement</a:t>
            </a:r>
            <a:r>
              <a:rPr lang="es-ES_tradnl" sz="4000" dirty="0" smtClean="0"/>
              <a:t> 14%</a:t>
            </a:r>
            <a:endParaRPr kumimoji="0" lang="es-ES_tradnl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3577672" y="7013795"/>
            <a:ext cx="6488955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4000" dirty="0" err="1" smtClean="0"/>
              <a:t>Not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convinced</a:t>
            </a:r>
            <a:r>
              <a:rPr lang="es-ES_tradnl" sz="4000" dirty="0" smtClean="0"/>
              <a:t> of </a:t>
            </a:r>
            <a:r>
              <a:rPr lang="es-ES_tradnl" sz="4000" dirty="0" err="1" smtClean="0"/>
              <a:t>benefit</a:t>
            </a:r>
            <a:r>
              <a:rPr lang="es-ES_tradnl" sz="4000" dirty="0" smtClean="0"/>
              <a:t>  23%</a:t>
            </a:r>
            <a:endParaRPr kumimoji="0" lang="es-ES_tradnl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3588700" y="10263329"/>
            <a:ext cx="6758259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Uncertainty</a:t>
            </a:r>
            <a:r>
              <a:rPr lang="es-ES_tradnl" dirty="0" smtClean="0"/>
              <a:t> of </a:t>
            </a:r>
            <a:r>
              <a:rPr lang="es-ES_tradnl" dirty="0" err="1" smtClean="0"/>
              <a:t>benefit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5937302" y="6367066"/>
            <a:ext cx="7102905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4000" dirty="0" err="1" smtClean="0"/>
              <a:t>Concerned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by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complications</a:t>
            </a:r>
            <a:r>
              <a:rPr lang="es-ES_tradnl" sz="4000" dirty="0" smtClean="0"/>
              <a:t> 46%</a:t>
            </a:r>
            <a:endParaRPr kumimoji="0" lang="es-ES_tradnl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2651299" y="5235731"/>
            <a:ext cx="2444579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sz="4000" dirty="0" err="1" smtClean="0"/>
              <a:t>Other</a:t>
            </a:r>
            <a:r>
              <a:rPr lang="es-ES_tradnl" sz="4000" dirty="0" smtClean="0"/>
              <a:t> 23%</a:t>
            </a:r>
            <a:endParaRPr kumimoji="0" lang="es-ES_tradnl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13565774" y="8215755"/>
            <a:ext cx="6331861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smtClean="0"/>
              <a:t>No </a:t>
            </a:r>
            <a:r>
              <a:rPr lang="es-ES_tradnl" dirty="0" err="1" smtClean="0"/>
              <a:t>reimbursement</a:t>
            </a:r>
            <a:r>
              <a:rPr lang="es-ES_tradnl" dirty="0" smtClean="0"/>
              <a:t>. 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13565774" y="2820290"/>
            <a:ext cx="5325175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Adequate</a:t>
            </a:r>
            <a:r>
              <a:rPr lang="es-ES_tradnl" dirty="0" smtClean="0"/>
              <a:t> </a:t>
            </a:r>
            <a:r>
              <a:rPr lang="es-ES_tradnl" dirty="0" err="1" smtClean="0"/>
              <a:t>patient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13610959" y="6168181"/>
            <a:ext cx="6860852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_tradnl" dirty="0" err="1" smtClean="0"/>
              <a:t>Potentially</a:t>
            </a:r>
            <a:r>
              <a:rPr lang="es-ES_tradnl" dirty="0" smtClean="0"/>
              <a:t> </a:t>
            </a:r>
            <a:r>
              <a:rPr lang="es-ES_tradnl" dirty="0" err="1" smtClean="0"/>
              <a:t>added</a:t>
            </a:r>
            <a:r>
              <a:rPr lang="es-ES_tradnl" dirty="0" smtClean="0"/>
              <a:t> time</a:t>
            </a:r>
            <a:endParaRPr kumimoji="0" lang="es-ES_tradnl" sz="5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13502473" y="4454788"/>
            <a:ext cx="974978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 smtClean="0"/>
              <a:t>Lack</a:t>
            </a:r>
            <a:r>
              <a:rPr lang="es-ES_tradnl" dirty="0" smtClean="0"/>
              <a:t> </a:t>
            </a:r>
            <a:r>
              <a:rPr lang="es-ES_tradnl" dirty="0"/>
              <a:t>of </a:t>
            </a:r>
            <a:r>
              <a:rPr lang="es-ES_tradnl" dirty="0" err="1" smtClean="0"/>
              <a:t>knowledge</a:t>
            </a:r>
            <a:r>
              <a:rPr lang="es-ES_tradnl" dirty="0" smtClean="0"/>
              <a:t> of </a:t>
            </a:r>
            <a:r>
              <a:rPr lang="es-ES_tradnl" dirty="0" err="1" smtClean="0"/>
              <a:t>technique</a:t>
            </a:r>
            <a:endParaRPr lang="es-ES_tradnl" dirty="0"/>
          </a:p>
        </p:txBody>
      </p:sp>
      <p:sp>
        <p:nvSpPr>
          <p:cNvPr id="40" name="Rectángulo 39"/>
          <p:cNvSpPr/>
          <p:nvPr/>
        </p:nvSpPr>
        <p:spPr>
          <a:xfrm>
            <a:off x="13502473" y="11813159"/>
            <a:ext cx="10857460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 smtClean="0"/>
              <a:t>Potential</a:t>
            </a:r>
            <a:r>
              <a:rPr lang="es-ES_tradnl" dirty="0" smtClean="0"/>
              <a:t> </a:t>
            </a:r>
            <a:r>
              <a:rPr lang="es-ES_tradnl" dirty="0" err="1" smtClean="0"/>
              <a:t>complications</a:t>
            </a:r>
            <a:r>
              <a:rPr lang="es-ES_tradnl" dirty="0" smtClean="0"/>
              <a:t>. </a:t>
            </a:r>
            <a:r>
              <a:rPr lang="es-ES_tradnl" dirty="0" err="1" smtClean="0"/>
              <a:t>Litigations</a:t>
            </a:r>
            <a:r>
              <a:rPr lang="es-ES_tradnl" dirty="0" smtClean="0"/>
              <a:t>?</a:t>
            </a:r>
            <a:endParaRPr lang="es-ES_tradnl" dirty="0"/>
          </a:p>
        </p:txBody>
      </p:sp>
      <p:grpSp>
        <p:nvGrpSpPr>
          <p:cNvPr id="24" name="Agrupar 23"/>
          <p:cNvGrpSpPr/>
          <p:nvPr/>
        </p:nvGrpSpPr>
        <p:grpSpPr>
          <a:xfrm>
            <a:off x="20535900" y="467973"/>
            <a:ext cx="3301999" cy="797829"/>
            <a:chOff x="1666308" y="880532"/>
            <a:chExt cx="4438279" cy="991430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6506" y="880532"/>
              <a:ext cx="1888081" cy="99143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6308" y="914399"/>
              <a:ext cx="2228360" cy="954143"/>
            </a:xfrm>
            <a:prstGeom prst="rect">
              <a:avLst/>
            </a:prstGeom>
          </p:spPr>
        </p:pic>
      </p:grpSp>
      <p:sp>
        <p:nvSpPr>
          <p:cNvPr id="29" name="Rectángulo 28"/>
          <p:cNvSpPr/>
          <p:nvPr/>
        </p:nvSpPr>
        <p:spPr>
          <a:xfrm>
            <a:off x="2144751" y="849221"/>
            <a:ext cx="10572126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smtClean="0"/>
              <a:t>SURGEON´S KNOWLEDGE</a:t>
            </a:r>
            <a:endParaRPr lang="es-ES_tradnl" b="1" dirty="0"/>
          </a:p>
        </p:txBody>
      </p:sp>
      <p:sp>
        <p:nvSpPr>
          <p:cNvPr id="33" name="Cilindro 32"/>
          <p:cNvSpPr/>
          <p:nvPr/>
        </p:nvSpPr>
        <p:spPr>
          <a:xfrm>
            <a:off x="893851" y="530634"/>
            <a:ext cx="990220" cy="1094707"/>
          </a:xfrm>
          <a:prstGeom prst="can">
            <a:avLst>
              <a:gd name="adj" fmla="val 13332"/>
            </a:avLst>
          </a:prstGeom>
          <a:blipFill>
            <a:blip r:embed="rId5"/>
            <a:tile tx="0" ty="0" sx="100000" sy="100000" flip="none" algn="tl"/>
          </a:blipFill>
          <a:ln w="12700" cap="flat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11585454" y="6096083"/>
            <a:ext cx="1509965" cy="1376052"/>
          </a:xfrm>
          <a:prstGeom prst="ellipse">
            <a:avLst/>
          </a:prstGeom>
          <a:noFill/>
          <a:ln w="63500" cap="flat">
            <a:solidFill>
              <a:srgbClr val="C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03276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7" grpId="0"/>
      <p:bldP spid="18" grpId="0"/>
      <p:bldP spid="26" grpId="0"/>
      <p:bldP spid="27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0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291199" y="886207"/>
            <a:ext cx="10068782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smtClean="0"/>
              <a:t>PATIENT´S PREFERENCE</a:t>
            </a:r>
            <a:endParaRPr lang="es-ES_tradnl" b="1" dirty="0"/>
          </a:p>
        </p:txBody>
      </p:sp>
      <p:sp>
        <p:nvSpPr>
          <p:cNvPr id="8" name="Rectángulo 7"/>
          <p:cNvSpPr/>
          <p:nvPr/>
        </p:nvSpPr>
        <p:spPr>
          <a:xfrm>
            <a:off x="1922171" y="4030983"/>
            <a:ext cx="1858233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 smtClean="0"/>
              <a:t>Fast</a:t>
            </a:r>
            <a:r>
              <a:rPr lang="es-ES_tradnl" dirty="0" smtClean="0"/>
              <a:t> </a:t>
            </a:r>
            <a:r>
              <a:rPr lang="es-ES_tradnl" dirty="0" err="1" smtClean="0"/>
              <a:t>recovery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return</a:t>
            </a:r>
            <a:r>
              <a:rPr lang="es-ES_tradnl" dirty="0" smtClean="0"/>
              <a:t> to </a:t>
            </a:r>
            <a:r>
              <a:rPr lang="es-ES_tradnl" dirty="0" err="1" smtClean="0"/>
              <a:t>work</a:t>
            </a:r>
            <a:r>
              <a:rPr lang="es-ES_tradnl" dirty="0" smtClean="0"/>
              <a:t> and regular </a:t>
            </a:r>
            <a:r>
              <a:rPr lang="es-ES_tradnl" dirty="0" err="1" smtClean="0"/>
              <a:t>daily</a:t>
            </a:r>
            <a:r>
              <a:rPr lang="es-ES_tradnl" dirty="0" smtClean="0"/>
              <a:t> </a:t>
            </a:r>
            <a:r>
              <a:rPr lang="es-ES_tradnl" dirty="0" err="1" smtClean="0"/>
              <a:t>activities</a:t>
            </a:r>
            <a:endParaRPr lang="es-ES_tradnl" dirty="0"/>
          </a:p>
        </p:txBody>
      </p:sp>
      <p:grpSp>
        <p:nvGrpSpPr>
          <p:cNvPr id="12" name="Agrupar 11"/>
          <p:cNvGrpSpPr/>
          <p:nvPr/>
        </p:nvGrpSpPr>
        <p:grpSpPr>
          <a:xfrm>
            <a:off x="20535900" y="467973"/>
            <a:ext cx="3301999" cy="797829"/>
            <a:chOff x="1666308" y="880532"/>
            <a:chExt cx="4438279" cy="991430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6506" y="880532"/>
              <a:ext cx="1888081" cy="99143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6308" y="914399"/>
              <a:ext cx="2228360" cy="954143"/>
            </a:xfrm>
            <a:prstGeom prst="rect">
              <a:avLst/>
            </a:prstGeom>
          </p:spPr>
        </p:pic>
      </p:grpSp>
      <p:sp>
        <p:nvSpPr>
          <p:cNvPr id="16" name="Cilindro 15"/>
          <p:cNvSpPr/>
          <p:nvPr/>
        </p:nvSpPr>
        <p:spPr>
          <a:xfrm>
            <a:off x="931951" y="568734"/>
            <a:ext cx="990220" cy="1094707"/>
          </a:xfrm>
          <a:prstGeom prst="can">
            <a:avLst>
              <a:gd name="adj" fmla="val 13332"/>
            </a:avLst>
          </a:prstGeom>
          <a:blipFill>
            <a:blip r:embed="rId4"/>
            <a:tile tx="0" ty="0" sx="100000" sy="100000" flip="none" algn="tl"/>
          </a:blipFill>
          <a:ln w="12700" cap="flat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901781" y="8636114"/>
            <a:ext cx="16916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600" b="1" dirty="0" smtClean="0">
                <a:solidFill>
                  <a:srgbClr val="333333"/>
                </a:solidFill>
              </a:rPr>
              <a:t>LACK OF DATA</a:t>
            </a:r>
          </a:p>
        </p:txBody>
      </p:sp>
    </p:spTree>
    <p:extLst>
      <p:ext uri="{BB962C8B-B14F-4D97-AF65-F5344CB8AC3E}">
        <p14:creationId xmlns:p14="http://schemas.microsoft.com/office/powerpoint/2010/main" val="1036846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Agrupar 46"/>
          <p:cNvGrpSpPr/>
          <p:nvPr/>
        </p:nvGrpSpPr>
        <p:grpSpPr>
          <a:xfrm>
            <a:off x="9492719" y="7394197"/>
            <a:ext cx="5909017" cy="4779703"/>
            <a:chOff x="9452621" y="2000725"/>
            <a:chExt cx="5642128" cy="4899794"/>
          </a:xfrm>
          <a:blipFill>
            <a:blip r:embed="rId2"/>
            <a:tile tx="0" ty="0" sx="100000" sy="100000" flip="none" algn="tl"/>
          </a:blipFill>
        </p:grpSpPr>
        <p:sp useBgFill="1">
          <p:nvSpPr>
            <p:cNvPr id="35" name="Cilindro 34"/>
            <p:cNvSpPr/>
            <p:nvPr/>
          </p:nvSpPr>
          <p:spPr>
            <a:xfrm>
              <a:off x="9452621" y="2000725"/>
              <a:ext cx="5642128" cy="4899794"/>
            </a:xfrm>
            <a:prstGeom prst="can">
              <a:avLst>
                <a:gd name="adj" fmla="val 9444"/>
              </a:avLst>
            </a:prstGeom>
            <a:grpFill/>
            <a:ln w="12700" cap="flat">
              <a:solidFill>
                <a:srgbClr val="000000"/>
              </a:solidFill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5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9585643" y="2542391"/>
              <a:ext cx="2606919" cy="85187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800" smtClean="0"/>
                <a:t>Unfamiliar</a:t>
              </a:r>
              <a:endParaRPr lang="es-ES_tradnl" sz="4800" dirty="0"/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9487450" y="3453454"/>
              <a:ext cx="4073551" cy="83099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800" dirty="0" err="1" smtClean="0"/>
                <a:t>Lack</a:t>
              </a:r>
              <a:r>
                <a:rPr lang="es-ES_tradnl" sz="4800" dirty="0" smtClean="0"/>
                <a:t> of </a:t>
              </a:r>
              <a:r>
                <a:rPr lang="es-ES_tradnl" sz="4800" dirty="0" err="1" smtClean="0"/>
                <a:t>interest</a:t>
              </a:r>
              <a:endParaRPr lang="es-ES_tradnl" sz="4800" dirty="0"/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9595404" y="4325088"/>
              <a:ext cx="4270681" cy="85187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800" smtClean="0"/>
                <a:t>Adequate</a:t>
              </a:r>
              <a:r>
                <a:rPr lang="es-ES_tradnl" sz="4800" dirty="0" smtClean="0"/>
                <a:t> </a:t>
              </a:r>
              <a:r>
                <a:rPr lang="es-ES_tradnl" sz="4800" dirty="0" err="1" smtClean="0"/>
                <a:t>patient</a:t>
              </a:r>
              <a:endParaRPr lang="es-ES_tradnl" sz="4800" dirty="0"/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9452621" y="4524538"/>
              <a:ext cx="5580373" cy="72567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s-ES_tradnl" sz="4000" dirty="0" smtClean="0"/>
                <a:t>Poor </a:t>
              </a:r>
              <a:r>
                <a:rPr lang="es-ES_tradnl" sz="4000" dirty="0" err="1" smtClean="0"/>
                <a:t>technical</a:t>
              </a:r>
              <a:r>
                <a:rPr lang="es-ES_tradnl" sz="4000" dirty="0" smtClean="0"/>
                <a:t> </a:t>
              </a:r>
              <a:r>
                <a:rPr lang="es-ES_tradnl" sz="4000" dirty="0" err="1" smtClean="0"/>
                <a:t>knowledge</a:t>
              </a:r>
              <a:endParaRPr lang="es-ES_tradnl" sz="4000" dirty="0"/>
            </a:p>
          </p:txBody>
        </p:sp>
        <p:sp>
          <p:nvSpPr>
            <p:cNvPr id="40" name="Rectángulo 39"/>
            <p:cNvSpPr/>
            <p:nvPr/>
          </p:nvSpPr>
          <p:spPr>
            <a:xfrm>
              <a:off x="9609304" y="5649966"/>
              <a:ext cx="5236492" cy="788773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400" dirty="0" err="1" smtClean="0"/>
                <a:t>Potential</a:t>
              </a:r>
              <a:r>
                <a:rPr lang="es-ES_tradnl" sz="4400" dirty="0" smtClean="0"/>
                <a:t> </a:t>
              </a:r>
              <a:r>
                <a:rPr lang="es-ES_tradnl" sz="4400" dirty="0" err="1" smtClean="0"/>
                <a:t>complications</a:t>
              </a:r>
              <a:endParaRPr lang="es-ES_tradnl" sz="4400" dirty="0"/>
            </a:p>
          </p:txBody>
        </p:sp>
      </p:grpSp>
      <p:grpSp>
        <p:nvGrpSpPr>
          <p:cNvPr id="48" name="Agrupar 47"/>
          <p:cNvGrpSpPr/>
          <p:nvPr/>
        </p:nvGrpSpPr>
        <p:grpSpPr>
          <a:xfrm>
            <a:off x="9431246" y="1945436"/>
            <a:ext cx="5970487" cy="5928831"/>
            <a:chOff x="9482658" y="6537157"/>
            <a:chExt cx="5642128" cy="5636743"/>
          </a:xfrm>
          <a:solidFill>
            <a:schemeClr val="bg1">
              <a:lumMod val="95000"/>
            </a:schemeClr>
          </a:solidFill>
        </p:grpSpPr>
        <p:sp>
          <p:nvSpPr>
            <p:cNvPr id="41" name="Cilindro 40"/>
            <p:cNvSpPr/>
            <p:nvPr/>
          </p:nvSpPr>
          <p:spPr>
            <a:xfrm>
              <a:off x="9482658" y="6537157"/>
              <a:ext cx="5642128" cy="5636743"/>
            </a:xfrm>
            <a:prstGeom prst="can">
              <a:avLst>
                <a:gd name="adj" fmla="val 7995"/>
              </a:avLst>
            </a:prstGeom>
            <a:grpFill/>
            <a:ln w="12700" cap="flat">
              <a:solidFill>
                <a:srgbClr val="000000"/>
              </a:solidFill>
              <a:prstDash val="dash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5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9911319" y="8914548"/>
              <a:ext cx="4865978" cy="184346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000" dirty="0" err="1" smtClean="0"/>
                <a:t>Awareness</a:t>
              </a:r>
              <a:r>
                <a:rPr lang="es-ES_tradnl" sz="4000" dirty="0" smtClean="0"/>
                <a:t> of </a:t>
              </a:r>
            </a:p>
            <a:p>
              <a:r>
                <a:rPr lang="es-ES_tradnl" sz="4000" dirty="0" err="1" smtClean="0"/>
                <a:t>prophylactic</a:t>
              </a:r>
              <a:endParaRPr lang="es-ES_tradnl" sz="4000" dirty="0" smtClean="0"/>
            </a:p>
            <a:p>
              <a:r>
                <a:rPr lang="es-ES_tradnl" sz="4000" dirty="0" smtClean="0"/>
                <a:t> </a:t>
              </a:r>
              <a:r>
                <a:rPr lang="es-ES_tradnl" sz="4000" dirty="0" err="1" smtClean="0"/>
                <a:t>mesh</a:t>
              </a:r>
              <a:r>
                <a:rPr lang="es-ES_tradnl" sz="4000" dirty="0" smtClean="0"/>
                <a:t> </a:t>
              </a:r>
              <a:r>
                <a:rPr lang="es-ES_tradnl" sz="4000" dirty="0" err="1" smtClean="0"/>
                <a:t>potential</a:t>
              </a:r>
              <a:r>
                <a:rPr lang="es-ES_tradnl" sz="4000" dirty="0" smtClean="0"/>
                <a:t> </a:t>
              </a:r>
              <a:r>
                <a:rPr lang="es-ES_tradnl" sz="4000" dirty="0" err="1" smtClean="0"/>
                <a:t>benefits</a:t>
              </a:r>
              <a:endParaRPr lang="es-ES_tradnl" sz="4000" dirty="0"/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1831026" y="12514671"/>
            <a:ext cx="3028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000" b="1" dirty="0" smtClean="0"/>
              <a:t>EVIDENCE</a:t>
            </a:r>
            <a:endParaRPr lang="es-ES_tradnl" sz="4000" b="1" dirty="0"/>
          </a:p>
        </p:txBody>
      </p:sp>
      <p:sp>
        <p:nvSpPr>
          <p:cNvPr id="14" name="Rectángulo 13"/>
          <p:cNvSpPr/>
          <p:nvPr/>
        </p:nvSpPr>
        <p:spPr>
          <a:xfrm>
            <a:off x="7447730" y="12425855"/>
            <a:ext cx="9598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="1" dirty="0" smtClean="0"/>
              <a:t>SURGEON´S KNOWLEDGE</a:t>
            </a:r>
            <a:endParaRPr lang="es-ES_tradnl" sz="4000" b="1" dirty="0"/>
          </a:p>
        </p:txBody>
      </p:sp>
      <p:sp>
        <p:nvSpPr>
          <p:cNvPr id="15" name="Rectángulo 14"/>
          <p:cNvSpPr/>
          <p:nvPr/>
        </p:nvSpPr>
        <p:spPr>
          <a:xfrm>
            <a:off x="16387182" y="12425855"/>
            <a:ext cx="8302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="1" dirty="0" smtClean="0"/>
              <a:t>PATIENT´S  PREFERENCE</a:t>
            </a:r>
            <a:endParaRPr lang="es-ES_tradnl" sz="4000" b="1" dirty="0"/>
          </a:p>
        </p:txBody>
      </p:sp>
      <p:grpSp>
        <p:nvGrpSpPr>
          <p:cNvPr id="46" name="Agrupar 45"/>
          <p:cNvGrpSpPr/>
          <p:nvPr/>
        </p:nvGrpSpPr>
        <p:grpSpPr>
          <a:xfrm>
            <a:off x="738915" y="8625776"/>
            <a:ext cx="6563040" cy="3888769"/>
            <a:chOff x="301270" y="1081019"/>
            <a:chExt cx="6563040" cy="3888769"/>
          </a:xfrm>
          <a:blipFill>
            <a:blip r:embed="rId3"/>
            <a:tile tx="0" ty="0" sx="100000" sy="100000" flip="none" algn="tl"/>
          </a:blipFill>
        </p:grpSpPr>
        <p:sp useBgFill="1">
          <p:nvSpPr>
            <p:cNvPr id="21" name="Cilindro 20"/>
            <p:cNvSpPr/>
            <p:nvPr/>
          </p:nvSpPr>
          <p:spPr>
            <a:xfrm>
              <a:off x="301270" y="1081019"/>
              <a:ext cx="6563040" cy="3888769"/>
            </a:xfrm>
            <a:prstGeom prst="can">
              <a:avLst>
                <a:gd name="adj" fmla="val 13332"/>
              </a:avLst>
            </a:prstGeom>
            <a:grpFill/>
            <a:ln w="12700" cap="flat">
              <a:solidFill>
                <a:srgbClr val="000000"/>
              </a:solidFill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5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493653" y="1697876"/>
              <a:ext cx="6163867" cy="83099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800" dirty="0" err="1" smtClean="0"/>
                <a:t>Effective</a:t>
              </a:r>
              <a:r>
                <a:rPr lang="es-ES_tradnl" sz="4800" dirty="0" smtClean="0"/>
                <a:t> (AAA, </a:t>
              </a:r>
              <a:r>
                <a:rPr lang="es-ES_tradnl" sz="4800" dirty="0" err="1" smtClean="0"/>
                <a:t>obesity</a:t>
              </a:r>
              <a:r>
                <a:rPr lang="es-ES_tradnl" sz="4800" dirty="0" smtClean="0"/>
                <a:t>)</a:t>
              </a:r>
              <a:endParaRPr lang="es-ES_tradnl" sz="4800" dirty="0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478602" y="2583323"/>
              <a:ext cx="4126450" cy="83099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800" dirty="0" err="1" smtClean="0"/>
                <a:t>Elective</a:t>
              </a:r>
              <a:r>
                <a:rPr lang="es-ES_tradnl" sz="4800" dirty="0" smtClean="0"/>
                <a:t> </a:t>
              </a:r>
              <a:r>
                <a:rPr lang="es-ES_tradnl" sz="4800" dirty="0" err="1" smtClean="0"/>
                <a:t>surgery</a:t>
              </a:r>
              <a:endParaRPr lang="es-ES_tradnl" sz="4800" dirty="0"/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499076" y="3589318"/>
              <a:ext cx="5670142" cy="83099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800" dirty="0" smtClean="0"/>
                <a:t>Non </a:t>
              </a:r>
              <a:r>
                <a:rPr lang="es-ES_tradnl" sz="4800" dirty="0" err="1" smtClean="0"/>
                <a:t>absorbable</a:t>
              </a:r>
              <a:r>
                <a:rPr lang="es-ES_tradnl" sz="4800" dirty="0" smtClean="0"/>
                <a:t> </a:t>
              </a:r>
              <a:r>
                <a:rPr lang="es-ES_tradnl" sz="4800" dirty="0" err="1" smtClean="0"/>
                <a:t>mesh</a:t>
              </a:r>
              <a:endParaRPr lang="es-ES_tradnl" sz="4800" dirty="0"/>
            </a:p>
          </p:txBody>
        </p:sp>
      </p:grpSp>
      <p:grpSp>
        <p:nvGrpSpPr>
          <p:cNvPr id="50" name="Agrupar 49"/>
          <p:cNvGrpSpPr/>
          <p:nvPr/>
        </p:nvGrpSpPr>
        <p:grpSpPr>
          <a:xfrm>
            <a:off x="738913" y="1999103"/>
            <a:ext cx="6598319" cy="7091004"/>
            <a:chOff x="134965" y="4753154"/>
            <a:chExt cx="6653147" cy="7337470"/>
          </a:xfrm>
          <a:solidFill>
            <a:schemeClr val="bg1">
              <a:lumMod val="95000"/>
            </a:schemeClr>
          </a:solidFill>
        </p:grpSpPr>
        <p:sp>
          <p:nvSpPr>
            <p:cNvPr id="25" name="Cilindro 24"/>
            <p:cNvSpPr/>
            <p:nvPr/>
          </p:nvSpPr>
          <p:spPr>
            <a:xfrm>
              <a:off x="134965" y="4753154"/>
              <a:ext cx="6653147" cy="7337470"/>
            </a:xfrm>
            <a:prstGeom prst="can">
              <a:avLst>
                <a:gd name="adj" fmla="val 7995"/>
              </a:avLst>
            </a:prstGeom>
            <a:grpFill/>
            <a:ln w="12700" cap="flat">
              <a:solidFill>
                <a:srgbClr val="000000"/>
              </a:solidFill>
              <a:prstDash val="dash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5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3248241" y="6050126"/>
              <a:ext cx="3222356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000" dirty="0" smtClean="0"/>
                <a:t>Control </a:t>
              </a:r>
              <a:r>
                <a:rPr lang="es-ES_tradnl" sz="4000" dirty="0" err="1" smtClean="0"/>
                <a:t>group</a:t>
              </a:r>
              <a:endParaRPr lang="es-ES_tradnl" sz="4000" dirty="0"/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305302" y="6809569"/>
              <a:ext cx="3785753" cy="73249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000" dirty="0" err="1" smtClean="0"/>
                <a:t>Longer</a:t>
              </a:r>
              <a:r>
                <a:rPr lang="es-ES_tradnl" sz="4000" dirty="0" smtClean="0"/>
                <a:t> </a:t>
              </a:r>
              <a:r>
                <a:rPr lang="es-ES_tradnl" sz="4000" dirty="0" err="1" smtClean="0"/>
                <a:t>follow</a:t>
              </a:r>
              <a:r>
                <a:rPr lang="es-ES_tradnl" sz="4000" dirty="0" smtClean="0"/>
                <a:t>-up</a:t>
              </a:r>
              <a:endParaRPr lang="es-ES_tradnl" sz="4000" dirty="0"/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3340075" y="7546844"/>
              <a:ext cx="2786340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000" dirty="0" err="1" smtClean="0"/>
                <a:t>Emergencies</a:t>
              </a:r>
              <a:endParaRPr lang="es-ES_tradnl" sz="4000" dirty="0"/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392452" y="8204428"/>
              <a:ext cx="6118983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000" dirty="0" smtClean="0"/>
                <a:t>High </a:t>
              </a:r>
              <a:r>
                <a:rPr lang="es-ES_tradnl" sz="4000" dirty="0" err="1" smtClean="0"/>
                <a:t>risk</a:t>
              </a:r>
              <a:r>
                <a:rPr lang="es-ES_tradnl" sz="4000" dirty="0" smtClean="0"/>
                <a:t> (</a:t>
              </a:r>
              <a:r>
                <a:rPr lang="es-ES_tradnl" sz="4000" dirty="0" err="1" smtClean="0"/>
                <a:t>obesity</a:t>
              </a:r>
              <a:r>
                <a:rPr lang="es-ES_tradnl" sz="4000" dirty="0" smtClean="0"/>
                <a:t> </a:t>
              </a:r>
              <a:r>
                <a:rPr lang="es-ES_tradnl" sz="4000" dirty="0" err="1" smtClean="0"/>
                <a:t>stratified</a:t>
              </a:r>
              <a:r>
                <a:rPr lang="es-ES_tradnl" sz="4000" dirty="0" smtClean="0"/>
                <a:t>) </a:t>
              </a:r>
              <a:endParaRPr lang="es-ES_tradnl" sz="4000" dirty="0"/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360805" y="9266733"/>
              <a:ext cx="6213469" cy="73249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000" dirty="0" err="1" smtClean="0"/>
                <a:t>Complications</a:t>
              </a:r>
              <a:r>
                <a:rPr lang="es-ES_tradnl" sz="4000" dirty="0" smtClean="0"/>
                <a:t> (</a:t>
              </a:r>
              <a:r>
                <a:rPr lang="es-ES_tradnl" sz="4000" dirty="0" err="1" smtClean="0"/>
                <a:t>Absorbable</a:t>
              </a:r>
              <a:r>
                <a:rPr lang="es-ES_tradnl" sz="4000" dirty="0"/>
                <a:t>?</a:t>
              </a:r>
              <a:r>
                <a:rPr lang="es-ES_tradnl" sz="4000" dirty="0" smtClean="0"/>
                <a:t>)</a:t>
              </a:r>
              <a:endParaRPr lang="es-ES_tradnl" sz="4000" dirty="0"/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351416" y="10356642"/>
              <a:ext cx="3100528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000" dirty="0" err="1" smtClean="0"/>
                <a:t>Mesh</a:t>
              </a:r>
              <a:r>
                <a:rPr lang="es-ES_tradnl" sz="4000" dirty="0" smtClean="0"/>
                <a:t> position</a:t>
              </a:r>
              <a:endParaRPr lang="es-ES_tradnl" sz="4000" dirty="0"/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3321253" y="10965703"/>
              <a:ext cx="3081293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000" dirty="0" smtClean="0"/>
                <a:t>IH </a:t>
              </a:r>
              <a:r>
                <a:rPr lang="es-ES_tradnl" sz="4000" dirty="0" err="1" smtClean="0"/>
                <a:t>risk</a:t>
              </a:r>
              <a:r>
                <a:rPr lang="es-ES_tradnl" sz="4000" dirty="0" smtClean="0"/>
                <a:t> scores</a:t>
              </a:r>
              <a:endParaRPr lang="es-ES_tradnl" sz="4000" dirty="0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455895" y="5334973"/>
              <a:ext cx="2768706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000" dirty="0"/>
                <a:t>IH </a:t>
              </a:r>
              <a:r>
                <a:rPr lang="es-ES_tradnl" sz="4000" dirty="0" err="1"/>
                <a:t>definition</a:t>
              </a:r>
              <a:endParaRPr lang="es-ES_tradnl" sz="4000" dirty="0"/>
            </a:p>
          </p:txBody>
        </p:sp>
      </p:grpSp>
      <p:grpSp>
        <p:nvGrpSpPr>
          <p:cNvPr id="49" name="Agrupar 48"/>
          <p:cNvGrpSpPr/>
          <p:nvPr/>
        </p:nvGrpSpPr>
        <p:grpSpPr>
          <a:xfrm>
            <a:off x="17422575" y="1945437"/>
            <a:ext cx="5970825" cy="10228464"/>
            <a:chOff x="17683060" y="2153125"/>
            <a:chExt cx="5710340" cy="10020775"/>
          </a:xfrm>
          <a:solidFill>
            <a:schemeClr val="bg1">
              <a:lumMod val="95000"/>
            </a:schemeClr>
          </a:solidFill>
        </p:grpSpPr>
        <p:sp>
          <p:nvSpPr>
            <p:cNvPr id="42" name="Cilindro 41"/>
            <p:cNvSpPr/>
            <p:nvPr/>
          </p:nvSpPr>
          <p:spPr>
            <a:xfrm>
              <a:off x="17683060" y="2153125"/>
              <a:ext cx="5710340" cy="10020775"/>
            </a:xfrm>
            <a:prstGeom prst="can">
              <a:avLst>
                <a:gd name="adj" fmla="val 7995"/>
              </a:avLst>
            </a:prstGeom>
            <a:grpFill/>
            <a:ln w="12700" cap="flat">
              <a:solidFill>
                <a:srgbClr val="000000"/>
              </a:solidFill>
              <a:prstDash val="dash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5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18728149" y="5717912"/>
              <a:ext cx="3801041" cy="255454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_tradnl" sz="4000" dirty="0" err="1" smtClean="0">
                  <a:latin typeface="+mj-lt"/>
                </a:rPr>
                <a:t>Improvement</a:t>
              </a:r>
              <a:r>
                <a:rPr lang="es-ES_tradnl" sz="4000" dirty="0" smtClean="0">
                  <a:latin typeface="+mj-lt"/>
                </a:rPr>
                <a:t> in </a:t>
              </a:r>
            </a:p>
            <a:p>
              <a:r>
                <a:rPr lang="es-ES_tradnl" sz="4000" dirty="0" err="1" smtClean="0">
                  <a:latin typeface="+mj-lt"/>
                </a:rPr>
                <a:t>Patient-reported</a:t>
              </a:r>
              <a:r>
                <a:rPr lang="es-ES_tradnl" sz="4000" dirty="0" smtClean="0">
                  <a:latin typeface="+mj-lt"/>
                </a:rPr>
                <a:t> </a:t>
              </a:r>
            </a:p>
            <a:p>
              <a:r>
                <a:rPr lang="es-ES_tradnl" sz="4000" dirty="0" err="1" smtClean="0">
                  <a:latin typeface="+mj-lt"/>
                </a:rPr>
                <a:t>Outcomes</a:t>
              </a:r>
              <a:endParaRPr lang="es-ES_tradnl" sz="4000" dirty="0" smtClean="0">
                <a:latin typeface="+mj-lt"/>
              </a:endParaRPr>
            </a:p>
            <a:p>
              <a:r>
                <a:rPr lang="es-ES_tradnl" sz="4000" dirty="0" err="1" smtClean="0">
                  <a:latin typeface="+mj-lt"/>
                </a:rPr>
                <a:t>knowledge</a:t>
              </a:r>
              <a:endParaRPr lang="es-ES_tradnl" sz="4000" dirty="0">
                <a:latin typeface="+mj-lt"/>
              </a:endParaRPr>
            </a:p>
          </p:txBody>
        </p:sp>
      </p:grpSp>
      <p:sp>
        <p:nvSpPr>
          <p:cNvPr id="44" name="Rectángulo 43"/>
          <p:cNvSpPr/>
          <p:nvPr/>
        </p:nvSpPr>
        <p:spPr>
          <a:xfrm>
            <a:off x="1831026" y="588810"/>
            <a:ext cx="20823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800" b="1" dirty="0" smtClean="0"/>
              <a:t>PROPHYLACTIC MESH A REINFORCEMENT DECISION MAKING</a:t>
            </a:r>
            <a:endParaRPr lang="es-ES_tradnl" sz="4800" b="1" dirty="0"/>
          </a:p>
        </p:txBody>
      </p:sp>
      <p:sp>
        <p:nvSpPr>
          <p:cNvPr id="51" name="Flecha derecha 50"/>
          <p:cNvSpPr/>
          <p:nvPr/>
        </p:nvSpPr>
        <p:spPr>
          <a:xfrm>
            <a:off x="7682517" y="4988658"/>
            <a:ext cx="1481418" cy="1375689"/>
          </a:xfrm>
          <a:prstGeom prst="rightArrow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2" name="Flecha derecha 51"/>
          <p:cNvSpPr/>
          <p:nvPr/>
        </p:nvSpPr>
        <p:spPr>
          <a:xfrm rot="10800000">
            <a:off x="15580402" y="4975534"/>
            <a:ext cx="1481418" cy="1375689"/>
          </a:xfrm>
          <a:prstGeom prst="rightArrow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9950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51" grpId="0" animBg="1"/>
      <p:bldP spid="5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7983</TotalTime>
  <Words>415</Words>
  <Application>Microsoft Office PowerPoint</Application>
  <PresentationFormat>Personnalisé</PresentationFormat>
  <Paragraphs>123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Gill Sans</vt:lpstr>
      <vt:lpstr>Lucida Grande</vt:lpstr>
      <vt:lpstr>Lucida Sans</vt:lpstr>
      <vt:lpstr>Times New Roman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MDC-17</cp:lastModifiedBy>
  <cp:revision>123</cp:revision>
  <dcterms:modified xsi:type="dcterms:W3CDTF">2018-06-15T06:38:38Z</dcterms:modified>
</cp:coreProperties>
</file>