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7" r:id="rId2"/>
    <p:sldId id="413" r:id="rId3"/>
    <p:sldId id="885" r:id="rId4"/>
    <p:sldId id="591" r:id="rId5"/>
    <p:sldId id="853" r:id="rId6"/>
    <p:sldId id="393" r:id="rId7"/>
    <p:sldId id="886" r:id="rId8"/>
    <p:sldId id="879" r:id="rId9"/>
    <p:sldId id="855" r:id="rId10"/>
    <p:sldId id="560" r:id="rId11"/>
    <p:sldId id="887" r:id="rId12"/>
    <p:sldId id="888" r:id="rId13"/>
    <p:sldId id="814" r:id="rId14"/>
    <p:sldId id="880" r:id="rId15"/>
    <p:sldId id="889" r:id="rId16"/>
    <p:sldId id="890" r:id="rId17"/>
    <p:sldId id="892" r:id="rId18"/>
    <p:sldId id="891" r:id="rId19"/>
    <p:sldId id="893" r:id="rId20"/>
    <p:sldId id="472" r:id="rId21"/>
    <p:sldId id="894" r:id="rId22"/>
    <p:sldId id="896" r:id="rId23"/>
    <p:sldId id="833" r:id="rId24"/>
    <p:sldId id="897" r:id="rId25"/>
    <p:sldId id="822" r:id="rId26"/>
    <p:sldId id="883" r:id="rId27"/>
    <p:sldId id="824" r:id="rId28"/>
    <p:sldId id="609" r:id="rId29"/>
    <p:sldId id="898" r:id="rId30"/>
    <p:sldId id="860" r:id="rId31"/>
    <p:sldId id="335" r:id="rId32"/>
  </p:sldIdLst>
  <p:sldSz cx="12160250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802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orient="horz" pos="1122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6" pos="155" userDrawn="1">
          <p15:clr>
            <a:srgbClr val="A4A3A4"/>
          </p15:clr>
        </p15:guide>
        <p15:guide id="7" pos="3535" userDrawn="1">
          <p15:clr>
            <a:srgbClr val="A4A3A4"/>
          </p15:clr>
        </p15:guide>
        <p15:guide id="8" pos="75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gomery Agneta" initials="MA" lastIdx="5" clrIdx="0">
    <p:extLst>
      <p:ext uri="{19B8F6BF-5375-455C-9EA6-DF929625EA0E}">
        <p15:presenceInfo xmlns:p15="http://schemas.microsoft.com/office/powerpoint/2012/main" userId="S-1-5-21-299502267-562591055-839522115-118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80"/>
    <a:srgbClr val="F3EB04"/>
    <a:srgbClr val="404040"/>
    <a:srgbClr val="BED9C7"/>
    <a:srgbClr val="D2BA81"/>
    <a:srgbClr val="ADCAB8"/>
    <a:srgbClr val="BFB8AF"/>
    <a:srgbClr val="E9C4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2" autoAdjust="0"/>
    <p:restoredTop sz="94018" autoAdjust="0"/>
  </p:normalViewPr>
  <p:slideViewPr>
    <p:cSldViewPr snapToGrid="0" showGuides="1">
      <p:cViewPr varScale="1">
        <p:scale>
          <a:sx n="87" d="100"/>
          <a:sy n="87" d="100"/>
        </p:scale>
        <p:origin x="130" y="72"/>
      </p:cViewPr>
      <p:guideLst>
        <p:guide orient="horz" pos="4204"/>
        <p:guide orient="horz" pos="802"/>
        <p:guide orient="horz" pos="119"/>
        <p:guide orient="horz" pos="1122"/>
        <p:guide pos="665"/>
        <p:guide pos="155"/>
        <p:guide pos="3535"/>
        <p:guide pos="7518"/>
      </p:guideLst>
    </p:cSldViewPr>
  </p:slideViewPr>
  <p:outlineViewPr>
    <p:cViewPr>
      <p:scale>
        <a:sx n="33" d="100"/>
        <a:sy n="33" d="100"/>
      </p:scale>
      <p:origin x="0" y="-2293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30" d="100"/>
        <a:sy n="130" d="100"/>
      </p:scale>
      <p:origin x="0" y="-4723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Introduktion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2018-06-15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‹N°›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Introduktion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2018-06-15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‹N°›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526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Sexuella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besär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analyserad i delarbete III och IV.</a:t>
            </a:r>
          </a:p>
          <a:p>
            <a:r>
              <a:rPr lang="sv-SE" dirty="0"/>
              <a:t>----------------------------------------------------------------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899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Sexuella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besär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analyserad i delarbete III och IV.</a:t>
            </a:r>
          </a:p>
          <a:p>
            <a:r>
              <a:rPr lang="sv-SE" dirty="0"/>
              <a:t>----------------------------------------------------------------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3173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1" u="none" dirty="0"/>
              <a:t>Vi gick vidare och förstärkte </a:t>
            </a:r>
            <a:r>
              <a:rPr lang="sv-SE" b="1" u="none" dirty="0" err="1"/>
              <a:t>Aasvang</a:t>
            </a:r>
            <a:r>
              <a:rPr lang="sv-SE" b="1" u="none" dirty="0"/>
              <a:t>/</a:t>
            </a:r>
            <a:r>
              <a:rPr lang="sv-SE" b="1" u="none" dirty="0" err="1"/>
              <a:t>Kehlets</a:t>
            </a:r>
            <a:r>
              <a:rPr lang="sv-SE" b="1" u="none" dirty="0"/>
              <a:t> idéer </a:t>
            </a:r>
            <a:r>
              <a:rPr lang="sv-SE" u="none" dirty="0"/>
              <a:t>med syftet att </a:t>
            </a:r>
            <a:r>
              <a:rPr lang="sv-SE" b="1" u="none" dirty="0"/>
              <a:t>utveckla</a:t>
            </a:r>
            <a:r>
              <a:rPr lang="sv-SE" b="1" u="none" baseline="0" dirty="0"/>
              <a:t> </a:t>
            </a:r>
            <a:r>
              <a:rPr lang="sv-SE" b="1" u="none" dirty="0"/>
              <a:t>ett mer användbar och specifikt frågeformulär </a:t>
            </a:r>
            <a:r>
              <a:rPr lang="sv-SE" u="none" dirty="0"/>
              <a:t>som bedömer nedsättning av olika former av sexuell funktion som orsakas av smärta efter ljumskbråckskirurgi.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1" u="none" dirty="0"/>
              <a:t>Två första frågorna </a:t>
            </a:r>
            <a:r>
              <a:rPr lang="sv-SE" b="1" u="none" dirty="0" err="1"/>
              <a:t>diskrimineradne</a:t>
            </a:r>
            <a:r>
              <a:rPr lang="sv-SE" b="1" u="none" dirty="0"/>
              <a:t> </a:t>
            </a:r>
            <a:r>
              <a:rPr lang="sv-SE" u="none" dirty="0"/>
              <a:t>för att fortsätta fylla i enkäten – då behöver bara de </a:t>
            </a:r>
            <a:r>
              <a:rPr lang="sv-SE" u="none" dirty="0" err="1"/>
              <a:t>pateiner</a:t>
            </a:r>
            <a:r>
              <a:rPr lang="sv-SE" u="none" dirty="0"/>
              <a:t> som har sexuella besvär svar på resten av frågorna</a:t>
            </a:r>
            <a:br>
              <a:rPr lang="sv-SE" u="none" dirty="0"/>
            </a:br>
            <a:r>
              <a:rPr lang="sv-SE" b="1" u="none" dirty="0"/>
              <a:t>Första frågan (A) identifierade "sexuellt aktiva" patienter</a:t>
            </a:r>
            <a:br>
              <a:rPr lang="sv-SE" b="1" u="none" dirty="0"/>
            </a:br>
            <a:r>
              <a:rPr lang="sv-SE" b="1" u="none" dirty="0"/>
              <a:t>Den andra frågan (B) identifierade patienter som inte hade någon smärta vid sexuell aktivitet (NPS</a:t>
            </a:r>
            <a:r>
              <a:rPr lang="sv-SE" u="none" dirty="0"/>
              <a:t>) eller smärta vid sexuell aktivitet (PS).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u="none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62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u="none" dirty="0"/>
              <a:t>Endast patienter med smärta vid sexuell aktivitet fortsatte genom att beskriva </a:t>
            </a:r>
            <a:r>
              <a:rPr lang="sv-SE" b="1" u="none" dirty="0"/>
              <a:t>smärtfrekvens, smärtaintensitet, </a:t>
            </a:r>
            <a:r>
              <a:rPr lang="sv-SE" b="1" u="none" dirty="0" err="1"/>
              <a:t>erektil</a:t>
            </a:r>
            <a:r>
              <a:rPr lang="sv-SE" b="1" u="none" dirty="0"/>
              <a:t>-</a:t>
            </a:r>
            <a:r>
              <a:rPr lang="sv-SE" b="1" u="none" baseline="0" dirty="0"/>
              <a:t> </a:t>
            </a:r>
            <a:r>
              <a:rPr lang="sv-SE" b="1" u="none" dirty="0"/>
              <a:t>eller ejakulationsdysfunktion i samband med smärta och depression i samband med sexuell dysfunktion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u="non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dirty="0" err="1"/>
              <a:t>SexIHQ</a:t>
            </a:r>
            <a:r>
              <a:rPr lang="sv-SE" b="1" u="none" dirty="0"/>
              <a:t>  frågeformulär kan implementeras i SBR både pre- och postoperativt. som en del av register för framtidens forskning.</a:t>
            </a:r>
            <a:r>
              <a:rPr lang="sv-SE" u="none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u="none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2637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1" u="none" dirty="0">
                <a:effectLst/>
              </a:rPr>
              <a:t>675 svarade enkät </a:t>
            </a:r>
            <a:r>
              <a:rPr lang="sv-SE" u="none" dirty="0">
                <a:effectLst/>
              </a:rPr>
              <a:t>och efter </a:t>
            </a:r>
            <a:r>
              <a:rPr lang="sv-SE" u="none" dirty="0" err="1">
                <a:effectLst/>
              </a:rPr>
              <a:t>exclusion</a:t>
            </a:r>
            <a:r>
              <a:rPr lang="sv-SE" u="none" dirty="0">
                <a:effectLst/>
              </a:rPr>
              <a:t> förblev </a:t>
            </a:r>
            <a:r>
              <a:rPr lang="sv-SE" b="1" u="none" dirty="0">
                <a:effectLst/>
              </a:rPr>
              <a:t>538 sexuellt aktiva patienter för analys</a:t>
            </a:r>
            <a:r>
              <a:rPr lang="sv-SE" u="none" dirty="0">
                <a:effectLst/>
              </a:rPr>
              <a:t>.. </a:t>
            </a:r>
            <a:r>
              <a:rPr lang="sv-SE" b="1" u="none" dirty="0" err="1"/>
              <a:t>Svarfrekvensen</a:t>
            </a:r>
            <a:r>
              <a:rPr lang="sv-SE" b="1" u="none" dirty="0"/>
              <a:t> var 87%</a:t>
            </a:r>
            <a:r>
              <a:rPr lang="sv-SE" b="1" u="none" baseline="0" dirty="0"/>
              <a:t> </a:t>
            </a:r>
            <a:r>
              <a:rPr lang="en-US" b="1" u="none" baseline="0" dirty="0"/>
              <a:t>(675/776) 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pat hade </a:t>
            </a:r>
            <a:r>
              <a:rPr lang="en-US" sz="1200" b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smärta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 </a:t>
            </a:r>
            <a:r>
              <a:rPr lang="en-US" sz="1200" b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sexuell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aktivitet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 pat hade </a:t>
            </a:r>
            <a:r>
              <a:rPr lang="en-US" sz="1200" b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sexuella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besvär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pga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smärta</a:t>
            </a:r>
            <a:endParaRPr lang="en-US" sz="1200" b="1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…………………………………………………………………………………………………………………………………………….</a:t>
            </a:r>
            <a:endParaRPr lang="en-US" b="0" u="none" dirty="0"/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Introduktion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69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8,2 % </a:t>
            </a:r>
            <a:r>
              <a:rPr lang="en-US" b="1" baseline="0" dirty="0"/>
              <a:t> (44</a:t>
            </a:r>
            <a:r>
              <a:rPr lang="en-US" b="1" dirty="0"/>
              <a:t> </a:t>
            </a:r>
            <a:r>
              <a:rPr lang="en-US" b="1" dirty="0" err="1"/>
              <a:t>patienter</a:t>
            </a:r>
            <a:r>
              <a:rPr lang="en-US" b="1" dirty="0"/>
              <a:t>)/538 </a:t>
            </a:r>
            <a:r>
              <a:rPr lang="en-US" b="0" dirty="0"/>
              <a:t>hade </a:t>
            </a:r>
            <a:r>
              <a:rPr lang="en-US" b="1" dirty="0" err="1"/>
              <a:t>smärta</a:t>
            </a:r>
            <a:r>
              <a:rPr lang="en-US" b="1" dirty="0"/>
              <a:t> under</a:t>
            </a:r>
            <a:r>
              <a:rPr lang="en-US" b="1" baseline="0" dirty="0"/>
              <a:t> </a:t>
            </a:r>
            <a:r>
              <a:rPr lang="en-US" b="1" baseline="0" dirty="0" err="1"/>
              <a:t>sexuell</a:t>
            </a:r>
            <a:r>
              <a:rPr lang="en-US" b="1" baseline="0" dirty="0"/>
              <a:t> </a:t>
            </a:r>
            <a:r>
              <a:rPr lang="en-US" b="1" baseline="0" dirty="0" err="1"/>
              <a:t>aktivitet</a:t>
            </a:r>
            <a:r>
              <a:rPr lang="en-US" b="1" baseline="0" dirty="0"/>
              <a:t>  </a:t>
            </a:r>
            <a:r>
              <a:rPr lang="sv-SE" dirty="0"/>
              <a:t>(PS).</a:t>
            </a:r>
            <a:r>
              <a:rPr lang="en-US" b="0" baseline="0" dirty="0"/>
              <a:t>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/>
              <a:t>6,1 % (33 </a:t>
            </a:r>
            <a:r>
              <a:rPr lang="en-US" b="1" baseline="0" dirty="0" err="1"/>
              <a:t>patienter</a:t>
            </a:r>
            <a:r>
              <a:rPr lang="en-US" b="1" baseline="0" dirty="0"/>
              <a:t>/538) </a:t>
            </a:r>
            <a:r>
              <a:rPr lang="en-US" b="0" baseline="0" dirty="0"/>
              <a:t>hade </a:t>
            </a:r>
            <a:r>
              <a:rPr lang="en-US" b="1" baseline="0" dirty="0" err="1"/>
              <a:t>försämring</a:t>
            </a:r>
            <a:r>
              <a:rPr lang="en-US" b="1" baseline="0" dirty="0"/>
              <a:t> </a:t>
            </a:r>
            <a:r>
              <a:rPr lang="en-US" b="1" baseline="0" dirty="0" err="1"/>
              <a:t>av</a:t>
            </a:r>
            <a:r>
              <a:rPr lang="en-US" b="1" baseline="0" dirty="0"/>
              <a:t> den </a:t>
            </a:r>
            <a:r>
              <a:rPr lang="en-US" b="1" baseline="0" dirty="0" err="1"/>
              <a:t>sexuella</a:t>
            </a:r>
            <a:r>
              <a:rPr lang="en-US" b="1" baseline="0" dirty="0"/>
              <a:t> </a:t>
            </a:r>
            <a:r>
              <a:rPr lang="en-US" b="1" baseline="0" dirty="0" err="1"/>
              <a:t>funktionen</a:t>
            </a:r>
            <a:r>
              <a:rPr lang="en-US" b="1" baseline="0" dirty="0"/>
              <a:t> </a:t>
            </a:r>
            <a:r>
              <a:rPr lang="en-US" b="1" baseline="0" dirty="0" err="1"/>
              <a:t>på</a:t>
            </a:r>
            <a:r>
              <a:rPr lang="en-US" b="1" baseline="0" dirty="0"/>
              <a:t> </a:t>
            </a:r>
            <a:r>
              <a:rPr lang="en-US" b="1" baseline="0" dirty="0" err="1"/>
              <a:t>grund</a:t>
            </a:r>
            <a:r>
              <a:rPr lang="en-US" b="1" baseline="0" dirty="0"/>
              <a:t> </a:t>
            </a:r>
            <a:r>
              <a:rPr lang="en-US" b="1" baseline="0" dirty="0" err="1"/>
              <a:t>av</a:t>
            </a:r>
            <a:r>
              <a:rPr lang="en-US" b="1" baseline="0" dirty="0"/>
              <a:t> </a:t>
            </a:r>
            <a:r>
              <a:rPr lang="en-US" b="1" baseline="0" dirty="0" err="1"/>
              <a:t>smärtan</a:t>
            </a:r>
            <a:r>
              <a:rPr lang="en-US" b="1" baseline="0" dirty="0"/>
              <a:t> </a:t>
            </a:r>
            <a:r>
              <a:rPr lang="en-US" b="0" u="none" baseline="0" dirty="0"/>
              <a:t>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sv-SE" b="0" u="none" dirty="0"/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Introduktion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7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RESULTAT AV SexIHQ:</a:t>
            </a:r>
            <a:r>
              <a:rPr lang="sv-SE" dirty="0"/>
              <a:t/>
            </a:r>
            <a:br>
              <a:rPr lang="sv-SE" dirty="0"/>
            </a:br>
            <a:r>
              <a:rPr lang="sv-SE" b="1" dirty="0"/>
              <a:t>Försämrad sexuell aktivitet </a:t>
            </a:r>
            <a:r>
              <a:rPr lang="sv-SE" dirty="0" err="1"/>
              <a:t>pga</a:t>
            </a:r>
            <a:r>
              <a:rPr lang="sv-SE" dirty="0"/>
              <a:t> smärta </a:t>
            </a:r>
            <a:r>
              <a:rPr lang="sv-SE" b="1" dirty="0"/>
              <a:t>6.1</a:t>
            </a:r>
            <a:r>
              <a:rPr lang="sv-SE" dirty="0"/>
              <a:t>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Alltid</a:t>
            </a:r>
            <a:r>
              <a:rPr lang="sv-SE" b="1" baseline="0" dirty="0"/>
              <a:t> </a:t>
            </a:r>
            <a:r>
              <a:rPr lang="sv-SE" b="1" dirty="0"/>
              <a:t>smärta </a:t>
            </a:r>
            <a:r>
              <a:rPr lang="sv-SE" dirty="0"/>
              <a:t>under sexuell aktivitet rapporterades med </a:t>
            </a:r>
            <a:r>
              <a:rPr lang="sv-SE" b="1" dirty="0"/>
              <a:t>1,5</a:t>
            </a:r>
            <a:r>
              <a:rPr lang="sv-SE" dirty="0"/>
              <a:t>%, </a:t>
            </a:r>
            <a:r>
              <a:rPr lang="sv-SE" b="1" dirty="0"/>
              <a:t>svår smärta </a:t>
            </a:r>
            <a:r>
              <a:rPr lang="sv-SE" dirty="0"/>
              <a:t>(VAS ≥ 7) med </a:t>
            </a:r>
            <a:r>
              <a:rPr lang="sv-SE" b="1" dirty="0"/>
              <a:t>0,7</a:t>
            </a:r>
            <a:r>
              <a:rPr lang="sv-SE" dirty="0"/>
              <a:t>%, </a:t>
            </a:r>
            <a:r>
              <a:rPr lang="sv-SE" b="1" dirty="0"/>
              <a:t>svår </a:t>
            </a:r>
            <a:r>
              <a:rPr lang="sv-SE" b="1" dirty="0" err="1"/>
              <a:t>erektil</a:t>
            </a:r>
            <a:r>
              <a:rPr lang="sv-SE" b="1" dirty="0"/>
              <a:t> dysfunktion </a:t>
            </a:r>
            <a:r>
              <a:rPr lang="sv-SE" dirty="0"/>
              <a:t>(VAS ≥ 7) med </a:t>
            </a:r>
            <a:r>
              <a:rPr lang="sv-SE" b="1" dirty="0"/>
              <a:t>0,7</a:t>
            </a:r>
            <a:r>
              <a:rPr lang="sv-SE" dirty="0"/>
              <a:t>%, </a:t>
            </a:r>
            <a:r>
              <a:rPr lang="sv-SE" b="1" dirty="0"/>
              <a:t>svår ejakulation dysfunktion </a:t>
            </a:r>
            <a:r>
              <a:rPr lang="sv-SE" dirty="0"/>
              <a:t>(VAS ≥ 7) med </a:t>
            </a:r>
            <a:r>
              <a:rPr lang="sv-SE" b="1" dirty="0"/>
              <a:t>1,5</a:t>
            </a:r>
            <a:r>
              <a:rPr lang="sv-SE" dirty="0"/>
              <a:t>% och </a:t>
            </a:r>
            <a:r>
              <a:rPr lang="sv-SE" b="1" dirty="0"/>
              <a:t>depression</a:t>
            </a:r>
            <a:r>
              <a:rPr lang="sv-SE" dirty="0"/>
              <a:t> på grund av sexuell dysfunktion med </a:t>
            </a:r>
            <a:r>
              <a:rPr lang="sv-SE" b="1" dirty="0"/>
              <a:t>3,5</a:t>
            </a:r>
            <a:r>
              <a:rPr lang="sv-SE" dirty="0"/>
              <a:t>%.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Introduktion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23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Signifikant mer postoperativa komplikationer, smärta sista vecka, missnöjda med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testikel smärta och ångrar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 smärtgrupp (PS).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Introduktion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46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u="none" baseline="0" dirty="0"/>
              <a:t>LIVSKVALITE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u="none" baseline="0" dirty="0"/>
              <a:t>50 </a:t>
            </a:r>
            <a:r>
              <a:rPr lang="sv-SE" b="1" u="none" baseline="0" dirty="0" err="1"/>
              <a:t>mean</a:t>
            </a:r>
            <a:r>
              <a:rPr lang="sv-SE" b="1" u="none" baseline="0" dirty="0"/>
              <a:t> linjen visar svenska normen.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u="none" baseline="0" dirty="0"/>
              <a:t>Patienterna  </a:t>
            </a:r>
            <a:r>
              <a:rPr lang="sv-SE" b="1" u="none" baseline="0" dirty="0"/>
              <a:t>utan smärta mår bättre än medel Svensk  </a:t>
            </a:r>
            <a:r>
              <a:rPr lang="sv-SE" b="0" u="none" baseline="0" dirty="0"/>
              <a:t>men p</a:t>
            </a:r>
            <a:r>
              <a:rPr lang="sv-SE" u="none" baseline="0" dirty="0"/>
              <a:t>atienter </a:t>
            </a:r>
            <a:r>
              <a:rPr lang="sv-SE" b="1" u="none" baseline="0" dirty="0"/>
              <a:t>med smärta mår betydlig sämre än medel svensk i alla domäner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u="none" dirty="0"/>
              <a:t>Både PCS och MCS är </a:t>
            </a:r>
            <a:r>
              <a:rPr lang="sv-SE" u="none" dirty="0" err="1"/>
              <a:t>significatn</a:t>
            </a:r>
            <a:r>
              <a:rPr lang="sv-SE" u="none" dirty="0"/>
              <a:t> lägre</a:t>
            </a:r>
            <a:r>
              <a:rPr lang="sv-SE" u="none" baseline="0" dirty="0"/>
              <a:t> i PS gruppen</a:t>
            </a:r>
            <a:r>
              <a:rPr lang="sv-SE" u="none" dirty="0"/>
              <a:t> </a:t>
            </a:r>
            <a:r>
              <a:rPr lang="en-US" b="1" u="none" baseline="0" dirty="0" err="1"/>
              <a:t>främst</a:t>
            </a:r>
            <a:r>
              <a:rPr lang="en-US" b="1" u="none" baseline="0" dirty="0"/>
              <a:t> </a:t>
            </a:r>
            <a:r>
              <a:rPr lang="en-US" b="1" u="none" baseline="0" dirty="0" err="1"/>
              <a:t>påverkan</a:t>
            </a:r>
            <a:r>
              <a:rPr lang="en-US" b="1" u="none" baseline="0" dirty="0"/>
              <a:t> </a:t>
            </a:r>
            <a:r>
              <a:rPr lang="en-US" b="1" u="none" baseline="0" dirty="0" err="1"/>
              <a:t>på</a:t>
            </a:r>
            <a:r>
              <a:rPr lang="en-US" b="1" u="none" baseline="0" dirty="0"/>
              <a:t> </a:t>
            </a:r>
            <a:r>
              <a:rPr lang="en-US" b="1" u="none" baseline="0" dirty="0" err="1"/>
              <a:t>det</a:t>
            </a:r>
            <a:r>
              <a:rPr lang="en-US" b="1" u="none" baseline="0" dirty="0"/>
              <a:t> </a:t>
            </a:r>
            <a:r>
              <a:rPr lang="en-US" b="1" u="none" baseline="0" dirty="0" err="1"/>
              <a:t>mentala</a:t>
            </a:r>
            <a:r>
              <a:rPr lang="en-US" b="1" u="none" baseline="0" dirty="0"/>
              <a:t>  </a:t>
            </a:r>
            <a:r>
              <a:rPr lang="en-US" u="none" baseline="0" dirty="0"/>
              <a:t>planet.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u="non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u="none" dirty="0"/>
              <a:t>I PS-patienter var alla SF-36-skalor signifikant lägre jämfört med normen, förutom </a:t>
            </a:r>
            <a:r>
              <a:rPr lang="sv-SE" b="1" u="none" dirty="0"/>
              <a:t>fysisk funktion (PF), rollfysisk (RP) och rollemotionell (RE).</a:t>
            </a:r>
            <a:endParaRPr lang="en-US" b="1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u="none" dirty="0"/>
              <a:t>Det var skillnad i alla </a:t>
            </a:r>
            <a:r>
              <a:rPr lang="sv-SE" u="none" dirty="0" err="1"/>
              <a:t>domener</a:t>
            </a:r>
            <a:r>
              <a:rPr lang="sv-SE" u="none" dirty="0"/>
              <a:t>, förutom i </a:t>
            </a:r>
            <a:r>
              <a:rPr lang="sv-SE" b="1" u="none" dirty="0"/>
              <a:t>Roll Emotional (RE</a:t>
            </a:r>
            <a:r>
              <a:rPr lang="sv-SE" u="none" dirty="0"/>
              <a:t>), mellan NPS jämfört PS.</a:t>
            </a:r>
          </a:p>
          <a:p>
            <a:r>
              <a:rPr lang="sv-SE" u="none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Introduktion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49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Testikelsmärta är förvånande hög (IPQ Question16)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rapporterades med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13,9%.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014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1" u="none" dirty="0" err="1"/>
              <a:t>Sifrorna</a:t>
            </a:r>
            <a:r>
              <a:rPr lang="sv-SE" b="1" u="none" dirty="0"/>
              <a:t> varierar </a:t>
            </a:r>
            <a:r>
              <a:rPr lang="sv-SE" b="0" u="none" dirty="0"/>
              <a:t>mycket</a:t>
            </a:r>
            <a:r>
              <a:rPr lang="sv-SE" b="1" u="none" dirty="0"/>
              <a:t>.</a:t>
            </a:r>
            <a:endParaRPr lang="sv-SE" sz="1200" u="none" dirty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 u="none" dirty="0">
                <a:solidFill>
                  <a:schemeClr val="bg2"/>
                </a:solidFill>
              </a:rPr>
              <a:t>Upp till 6 % svåra smärtor tom invalidiserande</a:t>
            </a:r>
            <a:r>
              <a:rPr lang="sv-SE" sz="1200" u="none" dirty="0">
                <a:solidFill>
                  <a:schemeClr val="bg2"/>
                </a:solidFill>
              </a:rPr>
              <a:t> smärta/besvär flera år efter operation</a:t>
            </a:r>
            <a:r>
              <a:rPr lang="sv-SE" sz="1200" u="none" baseline="0" dirty="0">
                <a:solidFill>
                  <a:schemeClr val="bg2"/>
                </a:solidFill>
              </a:rPr>
              <a:t> särskilt hos </a:t>
            </a:r>
            <a:r>
              <a:rPr lang="sv-SE" sz="1200" b="1" u="none" baseline="0" dirty="0">
                <a:solidFill>
                  <a:schemeClr val="bg2"/>
                </a:solidFill>
              </a:rPr>
              <a:t>yngre</a:t>
            </a:r>
            <a:r>
              <a:rPr lang="sv-SE" sz="1200" u="none" baseline="0" dirty="0">
                <a:solidFill>
                  <a:schemeClr val="bg2"/>
                </a:solidFill>
              </a:rPr>
              <a:t> män som kan vara </a:t>
            </a:r>
            <a:r>
              <a:rPr lang="sv-SE" sz="1200" b="1" u="none" baseline="0" dirty="0">
                <a:solidFill>
                  <a:schemeClr val="bg2"/>
                </a:solidFill>
              </a:rPr>
              <a:t>lång sjukskrivna eller </a:t>
            </a:r>
            <a:r>
              <a:rPr lang="sv-SE" sz="1200" b="1" u="none" baseline="0" dirty="0" err="1">
                <a:solidFill>
                  <a:schemeClr val="bg2"/>
                </a:solidFill>
              </a:rPr>
              <a:t>förtidsjukpensionerade</a:t>
            </a:r>
            <a:r>
              <a:rPr lang="sv-SE" sz="1200" b="1" u="none" baseline="0" dirty="0">
                <a:solidFill>
                  <a:schemeClr val="bg2"/>
                </a:solidFill>
              </a:rPr>
              <a:t>.</a:t>
            </a:r>
            <a:endParaRPr lang="sv-SE" sz="1200" b="1" u="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aseline="0" dirty="0"/>
              <a:t>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sv-SE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2189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u="none" dirty="0">
                <a:effectLst/>
              </a:rPr>
              <a:t>Riskfaktoranalys för smärtrelaterad sexuell dysfunktion utfördes för:</a:t>
            </a:r>
            <a:r>
              <a:rPr lang="sv-SE" u="none" baseline="0" dirty="0">
                <a:effectLst/>
              </a:rPr>
              <a:t> </a:t>
            </a:r>
            <a:r>
              <a:rPr lang="sv-SE" b="1" u="none" dirty="0">
                <a:effectLst/>
              </a:rPr>
              <a:t>postoperativ komplikation, </a:t>
            </a:r>
            <a:r>
              <a:rPr lang="sv-SE" b="1" u="none" dirty="0" err="1">
                <a:effectLst/>
              </a:rPr>
              <a:t>nätvikt</a:t>
            </a:r>
            <a:r>
              <a:rPr lang="sv-SE" b="1" u="none" dirty="0">
                <a:effectLst/>
              </a:rPr>
              <a:t>, nätfixering och ålder</a:t>
            </a:r>
            <a:r>
              <a:rPr lang="sv-SE" u="none" dirty="0">
                <a:effectLst/>
              </a:rPr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1" u="none" dirty="0">
                <a:effectLst/>
              </a:rPr>
              <a:t>Postoperativ komplikation var den enda oberoende riskfaktorn </a:t>
            </a:r>
            <a:r>
              <a:rPr lang="sv-SE" u="none" dirty="0">
                <a:effectLst/>
              </a:rPr>
              <a:t>för sexuell dysfunktion på grund av smärta i en multivariabel modell; 4,89 (95% CI 1,92-12,43; p &lt;0,001).</a:t>
            </a:r>
            <a:r>
              <a:rPr lang="sv-SE" u="none" baseline="0" dirty="0">
                <a:effectLst/>
              </a:rPr>
              <a:t> </a:t>
            </a:r>
            <a:r>
              <a:rPr lang="sv-SE" u="none" dirty="0">
                <a:effectLst/>
              </a:rPr>
              <a:t>Det </a:t>
            </a:r>
            <a:r>
              <a:rPr lang="sv-SE" b="1" u="none" dirty="0">
                <a:effectLst/>
              </a:rPr>
              <a:t>bekräftar samma riskfaktor som i vår första FIX-OFIX studie.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u="none" dirty="0">
                <a:effectLst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Introduktion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91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u="none" dirty="0"/>
              <a:t>Nu går vi över till </a:t>
            </a:r>
            <a:r>
              <a:rPr lang="sv-SE" b="1" u="none" dirty="0" err="1"/>
              <a:t>anra</a:t>
            </a:r>
            <a:r>
              <a:rPr lang="sv-SE" b="1" u="none" dirty="0"/>
              <a:t> dagens </a:t>
            </a:r>
            <a:r>
              <a:rPr lang="sv-SE" b="1" u="none" dirty="0" err="1"/>
              <a:t>tema:sexuella</a:t>
            </a:r>
            <a:r>
              <a:rPr lang="sv-SE" b="1" u="none" dirty="0"/>
              <a:t> besvär i samband med ljumskbråckskirurgi.</a:t>
            </a:r>
          </a:p>
          <a:p>
            <a:r>
              <a:rPr lang="sv-SE" b="1" u="none" dirty="0"/>
              <a:t>Delarbete 3 - Sexuella </a:t>
            </a:r>
            <a:r>
              <a:rPr lang="sv-SE" b="1" u="none" dirty="0" err="1"/>
              <a:t>besvår</a:t>
            </a:r>
            <a:r>
              <a:rPr lang="sv-SE" b="1" u="none" dirty="0"/>
              <a:t> efter TEP för primärljumskbråck hos män</a:t>
            </a:r>
            <a:r>
              <a:rPr lang="sv-SE" b="0" u="none" dirty="0"/>
              <a:t> från ett </a:t>
            </a:r>
            <a:r>
              <a:rPr lang="sv-SE" b="1" u="none" dirty="0"/>
              <a:t>rikstäckande perspektiv.</a:t>
            </a:r>
          </a:p>
          <a:p>
            <a:r>
              <a:rPr lang="sv-SE" b="0" u="none" dirty="0"/>
              <a:t>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6618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Stor vinst för varje enskild </a:t>
            </a:r>
            <a:r>
              <a:rPr lang="sv-SE" b="1" dirty="0" err="1"/>
              <a:t>pat</a:t>
            </a:r>
            <a:r>
              <a:rPr lang="sv-SE" b="1" dirty="0"/>
              <a:t> </a:t>
            </a:r>
            <a:r>
              <a:rPr lang="sv-SE" dirty="0"/>
              <a:t>som slipper långvarig smärta/besvär särskilt de med </a:t>
            </a:r>
            <a:r>
              <a:rPr lang="sv-SE" b="1" dirty="0"/>
              <a:t>invalidiserade</a:t>
            </a:r>
            <a:r>
              <a:rPr lang="sv-SE" dirty="0"/>
              <a:t> smärtor</a:t>
            </a:r>
          </a:p>
          <a:p>
            <a:r>
              <a:rPr lang="sv-SE" dirty="0"/>
              <a:t>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3962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Stor vinst för varje enskild </a:t>
            </a:r>
            <a:r>
              <a:rPr lang="sv-SE" b="1" dirty="0" err="1"/>
              <a:t>pat</a:t>
            </a:r>
            <a:r>
              <a:rPr lang="sv-SE" b="1" dirty="0"/>
              <a:t> </a:t>
            </a:r>
            <a:r>
              <a:rPr lang="sv-SE" dirty="0"/>
              <a:t>som slipper långvarig smärta/besvär särskilt de med </a:t>
            </a:r>
            <a:r>
              <a:rPr lang="sv-SE" b="1" dirty="0"/>
              <a:t>invalidiserade</a:t>
            </a:r>
            <a:r>
              <a:rPr lang="sv-SE" dirty="0"/>
              <a:t> smärtor</a:t>
            </a:r>
          </a:p>
          <a:p>
            <a:r>
              <a:rPr lang="sv-SE" dirty="0"/>
              <a:t>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3115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män mellan 30-60 år som var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remiterande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till mott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opererade med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primärt ljumskbråck 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inkluderas  mellan april 2008 och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 under 6 år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Mott med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anamnes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och detaljerad ljumskbråcks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klinisk undersökning enligt specifikt  protokoll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samt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IPQ och SF-36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preop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och 1 års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postop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sksk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motagningar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och 900 läkarmottagningar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jag har sett nästan alla postoperativt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års kontroll under 7 år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och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års kontroller under 9 å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omfatande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arbete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mottagninstid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är ca. 15 minuter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besök. Beräknad tidsåtgång per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hälsoenkät är 10 minuter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sv-SE" sz="120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7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år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 6 patienter (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%) i TEP och 10 (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9,3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%) i Lichtenstein-gruppen (p =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0,57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4586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LIVSKVALITE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linjen visar svenska normen.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Preoperativa skalor var under normen i båda grupperna, särskilt i de fysiska dimensionerna, men markant lägre hos patienterna med SEX-P. Den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preoperativa grafen visar ordentligt sänkt livskvalitet främst fysiskt hälsa.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 syns bäst i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komposit score där fysisk hälsa är mycket mer sänkt än psykisk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Postoperativt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patienter vid 1 och tre år uppföljning som inte har smärta vid sexuell aktivitet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förbätrar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markantn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och har skalor ovan normbaserade värden.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Postoperativt även patienter med smärta vid sexuell aktivitet har ökning av QoL,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särskilt i de fysiska domänerna.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 gör nytta att operera patienter med ljumskbråck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Blå staplarna är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TEP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och dom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presterar lite högre i alla domäner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5880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oberoende riskfaktorer för postoperativ smärta vid sexuell aktivitet: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Preopeativt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smärta och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Lichtenstein operation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 postoperativa komplikationer registrerades i SEX-P grupp sålunda kunde inget riskfaktoranalys beräknas.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3952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Introduktion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95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Introduktion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2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u="none" dirty="0"/>
              <a:t>Stora </a:t>
            </a:r>
            <a:r>
              <a:rPr lang="sv-SE" b="1" u="none" dirty="0"/>
              <a:t>variationer</a:t>
            </a:r>
            <a:r>
              <a:rPr lang="sv-SE" u="none" baseline="0" dirty="0"/>
              <a:t> i p</a:t>
            </a:r>
            <a:r>
              <a:rPr lang="sv-SE" u="none" dirty="0"/>
              <a:t>reoperativ och postoperativ smärta vid sexuell aktivitet kan förklaras av: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u="none" dirty="0"/>
              <a:t>olika </a:t>
            </a:r>
            <a:r>
              <a:rPr lang="sv-SE" b="1" u="none" dirty="0"/>
              <a:t>definition</a:t>
            </a:r>
            <a:r>
              <a:rPr lang="sv-SE" u="none" dirty="0"/>
              <a:t> av smärta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u="none" dirty="0"/>
              <a:t>olika </a:t>
            </a:r>
            <a:r>
              <a:rPr lang="sv-SE" b="1" u="none" dirty="0"/>
              <a:t>mätinstrument</a:t>
            </a:r>
            <a:r>
              <a:rPr lang="sv-SE" u="none" dirty="0"/>
              <a:t> som används för att mäta smärta</a:t>
            </a:r>
            <a:r>
              <a:rPr lang="sv-SE" u="none" baseline="0" dirty="0"/>
              <a:t> vid sexuell aktivitet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u="none" baseline="0" dirty="0"/>
              <a:t>tidsuppföljning</a:t>
            </a:r>
            <a:r>
              <a:rPr lang="sv-SE" u="none" baseline="0" dirty="0"/>
              <a:t> av smärta.</a:t>
            </a:r>
            <a:endParaRPr lang="sv-SE" u="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u="none" dirty="0"/>
              <a:t>………………………………………………………………………………………………………………………………………………………………………….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u="none" dirty="0"/>
          </a:p>
          <a:p>
            <a:endParaRPr lang="sv-SE" u="non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234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850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 kan mycket och skrivit mycket om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olika orsaker av sexuell dysfunktion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lägre sexuell lust,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otylräcklig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erektion, olika sjukdomar etc.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Däremot  kunskap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om sexuella besvär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 men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samband med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Ljumskbråck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efter ljumskbråckskirurgi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är fortfarande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begränsad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och litteraturen är sparsam i ämnet.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------------------------------------------------------------------------------------------------------------------------------------------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sv-SE" u="non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Introduktion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7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mycket svårt att jämföra resultaten avseende kronisk smärta då det inte finns något specifikt mätinstrument eller protokoll för att</a:t>
            </a:r>
            <a:r>
              <a:rPr lang="sv-SE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mäta smärta</a:t>
            </a:r>
            <a:r>
              <a:rPr lang="sv-S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</a:t>
            </a:r>
            <a:r>
              <a:rPr lang="sv-SE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Kehlet</a:t>
            </a:r>
            <a:r>
              <a:rPr lang="sv-S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från Köpenhamn </a:t>
            </a:r>
            <a:r>
              <a:rPr lang="sv-SE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engagerat sig djupt </a:t>
            </a:r>
            <a:r>
              <a:rPr lang="sv-S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denna fråga och har gjort ett omfattande arbete för att </a:t>
            </a:r>
            <a:r>
              <a:rPr lang="sv-S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initiera</a:t>
            </a:r>
            <a:r>
              <a:rPr lang="sv-S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denna debatt</a:t>
            </a:r>
            <a:r>
              <a:rPr lang="sv-SE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behov av en </a:t>
            </a:r>
            <a:r>
              <a:rPr lang="sv-SE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uniform </a:t>
            </a:r>
            <a:r>
              <a:rPr lang="sv-S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protokoll för att</a:t>
            </a:r>
            <a:r>
              <a:rPr lang="sv-SE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bedöma och mäta smärta</a:t>
            </a:r>
            <a:r>
              <a:rPr lang="sv-SE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sv-SE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både preoperativt och postoperativt </a:t>
            </a:r>
            <a:r>
              <a:rPr lang="sv-SE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underlätta tolkningen av</a:t>
            </a:r>
            <a:r>
              <a:rPr lang="sv-SE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framtida studier: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Preopertivt</a:t>
            </a:r>
            <a:r>
              <a:rPr lang="sv-SE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Intraoperativt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postoperativt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det har </a:t>
            </a:r>
            <a:r>
              <a:rPr lang="sv-SE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aldrig resulterat i en uniform </a:t>
            </a:r>
            <a:r>
              <a:rPr lang="sv-SE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mätinstrument.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3664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u="none" dirty="0"/>
              <a:t>Stora </a:t>
            </a:r>
            <a:r>
              <a:rPr lang="sv-SE" b="1" u="none" dirty="0"/>
              <a:t>variationer</a:t>
            </a:r>
            <a:r>
              <a:rPr lang="sv-SE" u="none" baseline="0" dirty="0"/>
              <a:t> i p</a:t>
            </a:r>
            <a:r>
              <a:rPr lang="sv-SE" u="none" dirty="0"/>
              <a:t>reoperativ och postoperativ smärta vid sexuell aktivitet kan förklaras av: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u="none" dirty="0"/>
              <a:t>olika </a:t>
            </a:r>
            <a:r>
              <a:rPr lang="sv-SE" b="1" u="none" dirty="0"/>
              <a:t>definition</a:t>
            </a:r>
            <a:r>
              <a:rPr lang="sv-SE" u="none" dirty="0"/>
              <a:t> av smärta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u="none" dirty="0"/>
              <a:t>olika </a:t>
            </a:r>
            <a:r>
              <a:rPr lang="sv-SE" b="1" u="none" dirty="0"/>
              <a:t>mätinstrument</a:t>
            </a:r>
            <a:r>
              <a:rPr lang="sv-SE" u="none" dirty="0"/>
              <a:t> som används för att mäta smärta</a:t>
            </a:r>
            <a:r>
              <a:rPr lang="sv-SE" u="none" baseline="0" dirty="0"/>
              <a:t> vid sexuell aktivitet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u="none" baseline="0" dirty="0"/>
              <a:t>tidsuppföljning</a:t>
            </a:r>
            <a:r>
              <a:rPr lang="sv-SE" u="none" baseline="0" dirty="0"/>
              <a:t> av smärta.</a:t>
            </a:r>
            <a:endParaRPr lang="sv-SE" u="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u="none" dirty="0"/>
              <a:t>………………………………………………………………………………………………………………………………………………………………………….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u="none" dirty="0"/>
          </a:p>
          <a:p>
            <a:endParaRPr lang="sv-SE" u="non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3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Danmark av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Aasvang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Kehlet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utveclade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relativt kort frågeformulär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specifikt undersökte smärta och sexuell dysfunktion hos ljumskbråckpatienter 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och det innehåller frågor om: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frekvens,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lokalisering,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intensitet,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sexuell dysfunktion på grund av smärta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smärta någon annanstans i kropp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sv-SE" b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 </a:t>
            </a:r>
            <a:r>
              <a:rPr lang="sv-SE" b="1" dirty="0"/>
              <a:t>Sen dess </a:t>
            </a:r>
            <a:r>
              <a:rPr lang="sv-SE" dirty="0"/>
              <a:t>har det inte kommit ngn mätinstrument av sexuella besvär och inga </a:t>
            </a:r>
            <a:r>
              <a:rPr lang="sv-SE" b="1" dirty="0"/>
              <a:t>validerade frågeformulär angående </a:t>
            </a:r>
            <a:r>
              <a:rPr lang="sv-SE" b="1" dirty="0" err="1"/>
              <a:t>inguinalbråck</a:t>
            </a:r>
            <a:endParaRPr lang="sv-SE" b="1" dirty="0"/>
          </a:p>
          <a:p>
            <a:pPr marL="0" indent="0">
              <a:buFont typeface="Arial" panose="020B0604020202020204" pitchFamily="34" charset="0"/>
              <a:buNone/>
            </a:pPr>
            <a:endParaRPr lang="sv-S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Finns endast urologiska frågeformulär:</a:t>
            </a:r>
          </a:p>
          <a:p>
            <a:pPr marL="700088" marR="0" lvl="1" indent="-24765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International Index of Erectile Function 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IIEF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) -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15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frågor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undersöker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manlig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sexuell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funktion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: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erektion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, orgasm,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sexuell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lust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och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tillfredsställelse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700088" marR="0" lvl="1" indent="-24765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Male Sexual Health Questionnaire 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MSHQ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) -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validerad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bedömning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ejaculatorisk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dysfunktion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med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19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föremål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på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tre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domäner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erektion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ejakulation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och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tillfredsställelse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)</a:t>
            </a:r>
          </a:p>
          <a:p>
            <a:pPr marL="700088" marR="0" lvl="1" indent="-24765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Erektil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dysfunktion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Inventory of Treatment Satisfaction 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EDITS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) -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tillfredsställelse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700088" marR="0" lvl="1" indent="-24765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Behandlingstillfredsställelseskala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TSS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)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452438" marR="0" lvl="1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sv-SE" sz="20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r>
              <a:rPr lang="sv-SE" dirty="0"/>
              <a:t>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321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30188" marR="0" lvl="0" indent="-230188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Använt två olika studier</a:t>
            </a:r>
          </a:p>
          <a:p>
            <a:pPr marL="700088" marR="0" lvl="1" indent="-24765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Bråckregisterbaserat studie 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från hela Sverige (</a:t>
            </a: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delarbete I och III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) - </a:t>
            </a: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generellt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perspektiv där många </a:t>
            </a: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olika bråckkirurger 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är inblandade från hela Sverige</a:t>
            </a:r>
          </a:p>
          <a:p>
            <a:pPr marL="700088" marR="0" lvl="1" indent="-24765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Randomiserad studie 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från Malmö (</a:t>
            </a: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delarbete II och IV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) - ett högspecialiserat perspektiv där specialtränade </a:t>
            </a: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bråckspecialister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utför vanligaste förekommande bråckteknikerna Lichtenstein och TEP med </a:t>
            </a: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optimal nät 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(vikt, </a:t>
            </a:r>
            <a:r>
              <a:rPr kumimoji="0" lang="sv-SE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dragstyrka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), </a:t>
            </a: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utan fixering i TEP, sparande av nerver i Lichtenstein 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och </a:t>
            </a:r>
            <a:r>
              <a:rPr kumimoji="0" lang="sv-SE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stanadrdiserad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operations</a:t>
            </a: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teknik  </a:t>
            </a:r>
          </a:p>
          <a:p>
            <a:r>
              <a:rPr lang="sv-SE" u="none" dirty="0"/>
              <a:t>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72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u="none" dirty="0"/>
              <a:t>Nu går vi över till </a:t>
            </a:r>
            <a:r>
              <a:rPr lang="sv-SE" b="1" u="none" dirty="0" err="1"/>
              <a:t>anra</a:t>
            </a:r>
            <a:r>
              <a:rPr lang="sv-SE" b="1" u="none" dirty="0"/>
              <a:t> dagens </a:t>
            </a:r>
            <a:r>
              <a:rPr lang="sv-SE" b="1" u="none" dirty="0" err="1"/>
              <a:t>tema:sexuella</a:t>
            </a:r>
            <a:r>
              <a:rPr lang="sv-SE" b="1" u="none" dirty="0"/>
              <a:t> besvär i samband med ljumskbråckskirurgi.</a:t>
            </a:r>
          </a:p>
          <a:p>
            <a:r>
              <a:rPr lang="sv-SE" b="1" u="none" dirty="0"/>
              <a:t>Delarbete 3 - Sexuella </a:t>
            </a:r>
            <a:r>
              <a:rPr lang="sv-SE" b="1" u="none" dirty="0" err="1"/>
              <a:t>besvår</a:t>
            </a:r>
            <a:r>
              <a:rPr lang="sv-SE" b="1" u="none" dirty="0"/>
              <a:t> efter TEP för primärljumskbråck hos män</a:t>
            </a:r>
            <a:r>
              <a:rPr lang="sv-SE" b="0" u="none" dirty="0"/>
              <a:t> från ett </a:t>
            </a:r>
            <a:r>
              <a:rPr lang="sv-SE" b="1" u="none" dirty="0"/>
              <a:t>rikstäckande perspektiv.</a:t>
            </a:r>
          </a:p>
          <a:p>
            <a:r>
              <a:rPr lang="sv-SE" b="0" u="none" dirty="0"/>
              <a:t>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Introduktion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69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769" y="188913"/>
            <a:ext cx="11682108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88025" y="1516103"/>
            <a:ext cx="8347036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23248"/>
            <a:ext cx="7746703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22095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21203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319" y="385307"/>
            <a:ext cx="1040063" cy="945018"/>
          </a:xfrm>
          <a:prstGeom prst="rect">
            <a:avLst/>
          </a:prstGeom>
        </p:spPr>
      </p:pic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4"/>
          <a:srcRect r="17691" b="21541"/>
          <a:stretch>
            <a:fillRect/>
          </a:stretch>
        </p:blipFill>
        <p:spPr>
          <a:xfrm>
            <a:off x="8550431" y="4279056"/>
            <a:ext cx="3609820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0" y="192267"/>
            <a:ext cx="11682107" cy="6489969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88025" y="1516104"/>
            <a:ext cx="8347036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10713"/>
            <a:ext cx="7746703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77752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76860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50431" y="4279056"/>
            <a:ext cx="3609820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19" y="385307"/>
            <a:ext cx="1040063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88314" y="1848671"/>
            <a:ext cx="10250404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1006823" y="1499383"/>
            <a:ext cx="10140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0048" y="1666309"/>
            <a:ext cx="423075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473185" y="1666307"/>
            <a:ext cx="5691941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10247210" y="5383214"/>
            <a:ext cx="1687852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080" y="5540188"/>
            <a:ext cx="1040063" cy="97880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 bwMode="auto">
          <a:xfrm>
            <a:off x="10299378" y="5386414"/>
            <a:ext cx="1687852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Bildobjekt 8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4561" y="5467034"/>
            <a:ext cx="1035376" cy="121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1" y="0"/>
            <a:ext cx="12160250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4561" y="5467034"/>
            <a:ext cx="1035376" cy="12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1 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246637" y="182563"/>
            <a:ext cx="11682108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3588025" y="1516103"/>
            <a:ext cx="8347036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23248"/>
            <a:ext cx="7746703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220954"/>
            <a:ext cx="7746703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3971079" y="221203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9359153" y="4279056"/>
            <a:ext cx="2801097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2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246637" y="182563"/>
            <a:ext cx="11682108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588025" y="1516104"/>
            <a:ext cx="8347036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10713"/>
            <a:ext cx="7746703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77752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76860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9359153" y="4279056"/>
            <a:ext cx="2801097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1540" y="1666309"/>
            <a:ext cx="5906406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223232" y="1666309"/>
            <a:ext cx="3941894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10247210" y="5383214"/>
            <a:ext cx="1687852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4561" y="5467034"/>
            <a:ext cx="1035376" cy="121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1055175" y="1781175"/>
            <a:ext cx="10084251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/>
              <a:t>Klicka på ikonen för att lägga till en tabell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69028" y="283772"/>
            <a:ext cx="1025313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 bwMode="auto">
          <a:xfrm>
            <a:off x="1" y="0"/>
            <a:ext cx="12160250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0952" y="2398956"/>
            <a:ext cx="2938348" cy="34173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 stora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34598" y="263901"/>
            <a:ext cx="11793871" cy="648168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5" name="Bildobjekt 4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8912" y="5542794"/>
            <a:ext cx="769161" cy="9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769" y="188913"/>
            <a:ext cx="11682108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88025" y="1516104"/>
            <a:ext cx="8347036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10713"/>
            <a:ext cx="7746703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77752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76860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50431" y="4279056"/>
            <a:ext cx="3609820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19" y="385307"/>
            <a:ext cx="1040063" cy="9450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769" y="190051"/>
            <a:ext cx="11682108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88025" y="1516103"/>
            <a:ext cx="8347036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23248"/>
            <a:ext cx="7746703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22095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21203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50431" y="4279056"/>
            <a:ext cx="3609820" cy="2561482"/>
          </a:xfrm>
          <a:prstGeom prst="rect">
            <a:avLst/>
          </a:prstGeom>
        </p:spPr>
      </p:pic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19" y="385307"/>
            <a:ext cx="1040063" cy="9450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769" y="190051"/>
            <a:ext cx="11682108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88025" y="1516104"/>
            <a:ext cx="8347036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10713"/>
            <a:ext cx="7746703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77752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76860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50431" y="4279056"/>
            <a:ext cx="3609820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19" y="385307"/>
            <a:ext cx="1040063" cy="9450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9" y="191128"/>
            <a:ext cx="11682108" cy="648997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88025" y="1516103"/>
            <a:ext cx="8347036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23248"/>
            <a:ext cx="7746703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22095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21203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319" y="385307"/>
            <a:ext cx="1040063" cy="945018"/>
          </a:xfrm>
          <a:prstGeom prst="rect">
            <a:avLst/>
          </a:prstGeom>
        </p:spPr>
      </p:pic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4"/>
          <a:srcRect r="17691" b="21541"/>
          <a:stretch>
            <a:fillRect/>
          </a:stretch>
        </p:blipFill>
        <p:spPr>
          <a:xfrm>
            <a:off x="8550431" y="4279056"/>
            <a:ext cx="3609820" cy="2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9" y="191128"/>
            <a:ext cx="11682108" cy="648997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88025" y="1516104"/>
            <a:ext cx="8347036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10713"/>
            <a:ext cx="7746703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77752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76860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50431" y="4279056"/>
            <a:ext cx="3609820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19" y="385307"/>
            <a:ext cx="1040063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7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0" y="192266"/>
            <a:ext cx="11682107" cy="648997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88025" y="1516103"/>
            <a:ext cx="8347036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23248"/>
            <a:ext cx="7746703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22095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21203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50431" y="4279056"/>
            <a:ext cx="3609820" cy="2561482"/>
          </a:xfrm>
          <a:prstGeom prst="rect">
            <a:avLst/>
          </a:prstGeom>
        </p:spPr>
      </p:pic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19" y="385307"/>
            <a:ext cx="1040063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0" y="192266"/>
            <a:ext cx="11682107" cy="648997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88025" y="1516104"/>
            <a:ext cx="8347036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10713"/>
            <a:ext cx="7746703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77752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76860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50431" y="4279056"/>
            <a:ext cx="3609820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19" y="385307"/>
            <a:ext cx="1040063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1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0" y="192267"/>
            <a:ext cx="11682107" cy="6489969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88025" y="1516103"/>
            <a:ext cx="8347036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75699" y="1523248"/>
            <a:ext cx="7746703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75699" y="2220954"/>
            <a:ext cx="7746703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71079" y="2212035"/>
            <a:ext cx="794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50431" y="4279056"/>
            <a:ext cx="3609820" cy="2561482"/>
          </a:xfrm>
          <a:prstGeom prst="rect">
            <a:avLst/>
          </a:prstGeom>
        </p:spPr>
      </p:pic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19" y="385307"/>
            <a:ext cx="1040063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61130" y="-59968"/>
            <a:ext cx="12467216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9030" y="283772"/>
            <a:ext cx="1027427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15" y="1843907"/>
            <a:ext cx="10253934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1006823" y="1499383"/>
            <a:ext cx="10140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Bildobjekt 18" descr="Lunds_universitet RGB 150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24561" y="5467034"/>
            <a:ext cx="1035376" cy="1215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684" r:id="rId11"/>
    <p:sldLayoutId id="2147483691" r:id="rId12"/>
    <p:sldLayoutId id="2147483707" r:id="rId13"/>
    <p:sldLayoutId id="2147483683" r:id="rId14"/>
    <p:sldLayoutId id="2147483705" r:id="rId15"/>
    <p:sldLayoutId id="2147483682" r:id="rId16"/>
    <p:sldLayoutId id="2147483703" r:id="rId17"/>
    <p:sldLayoutId id="2147483689" r:id="rId18"/>
    <p:sldLayoutId id="2147483714" r:id="rId19"/>
  </p:sldLayoutIdLst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PT_universitetshuset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" t="20679" r="-220" b="4249"/>
          <a:stretch/>
        </p:blipFill>
        <p:spPr>
          <a:xfrm>
            <a:off x="12688" y="54670"/>
            <a:ext cx="12077072" cy="6723839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 bwMode="auto">
          <a:xfrm>
            <a:off x="4105586" y="1470574"/>
            <a:ext cx="8054665" cy="12948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7" tIns="45678" rIns="91357" bIns="45678" numCol="1" rtlCol="0" anchor="t" anchorCtr="0" compatLnSpc="1">
            <a:prstTxWarp prst="textNoShape">
              <a:avLst/>
            </a:prstTxWarp>
          </a:bodyPr>
          <a:lstStyle/>
          <a:p>
            <a:pPr defTabSz="904061"/>
            <a:r>
              <a:rPr lang="en-GB" sz="1798" dirty="0">
                <a:solidFill>
                  <a:srgbClr val="9C6114"/>
                </a:solidFill>
                <a:ea typeface="+mn-ea"/>
              </a:rPr>
              <a:t> </a:t>
            </a:r>
            <a:r>
              <a:rPr lang="en-GB" sz="1798" dirty="0" smtClean="0">
                <a:solidFill>
                  <a:srgbClr val="9C6114"/>
                </a:solidFill>
                <a:ea typeface="+mn-ea"/>
              </a:rPr>
              <a:t>  Pain </a:t>
            </a:r>
            <a:r>
              <a:rPr lang="en-GB" sz="1798" dirty="0">
                <a:solidFill>
                  <a:srgbClr val="9C6114"/>
                </a:solidFill>
                <a:ea typeface="+mn-ea"/>
              </a:rPr>
              <a:t>induced sexual impairment </a:t>
            </a:r>
            <a:endParaRPr lang="en-GB" sz="1798" dirty="0" smtClean="0">
              <a:solidFill>
                <a:srgbClr val="9C6114"/>
              </a:solidFill>
              <a:ea typeface="+mn-ea"/>
            </a:endParaRPr>
          </a:p>
          <a:p>
            <a:pPr defTabSz="904061"/>
            <a:r>
              <a:rPr lang="en-GB" sz="1798" dirty="0" smtClean="0">
                <a:solidFill>
                  <a:srgbClr val="9C6114"/>
                </a:solidFill>
                <a:ea typeface="+mn-ea"/>
              </a:rPr>
              <a:t>   due </a:t>
            </a:r>
            <a:r>
              <a:rPr lang="en-GB" sz="1798" dirty="0">
                <a:solidFill>
                  <a:srgbClr val="9C6114"/>
                </a:solidFill>
                <a:ea typeface="+mn-ea"/>
              </a:rPr>
              <a:t>to inguinal hernia before and after surgery</a:t>
            </a:r>
            <a:endParaRPr lang="sv-SE" sz="1798" dirty="0">
              <a:solidFill>
                <a:srgbClr val="9C6114"/>
              </a:solidFill>
              <a:ea typeface="+mn-ea"/>
            </a:endParaRPr>
          </a:p>
        </p:txBody>
      </p:sp>
      <p:sp>
        <p:nvSpPr>
          <p:cNvPr id="18" name="Rubrik 1"/>
          <p:cNvSpPr txBox="1">
            <a:spLocks/>
          </p:cNvSpPr>
          <p:nvPr/>
        </p:nvSpPr>
        <p:spPr>
          <a:xfrm>
            <a:off x="4379596" y="1406343"/>
            <a:ext cx="7484063" cy="713728"/>
          </a:xfrm>
          <a:prstGeom prst="rect">
            <a:avLst/>
          </a:prstGeom>
        </p:spPr>
        <p:txBody>
          <a:bodyPr lIns="0" tIns="97111" rIns="0" bIns="82724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/>
                <a:ea typeface="+mj-ea"/>
                <a:cs typeface="+mj-cs"/>
              </a:defRPr>
            </a:lvl1pPr>
          </a:lstStyle>
          <a:p>
            <a:pPr defTabSz="904875">
              <a:defRPr/>
            </a:pPr>
            <a:endParaRPr lang="sv-SE" sz="2400" b="0" kern="0" dirty="0"/>
          </a:p>
        </p:txBody>
      </p:sp>
      <p:sp>
        <p:nvSpPr>
          <p:cNvPr id="19" name="Underrubrik 2"/>
          <p:cNvSpPr txBox="1">
            <a:spLocks/>
          </p:cNvSpPr>
          <p:nvPr/>
        </p:nvSpPr>
        <p:spPr>
          <a:xfrm>
            <a:off x="4379596" y="2402024"/>
            <a:ext cx="7484063" cy="2120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200" b="1" kern="1200" cap="all" spc="1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9C6114"/>
              </a:buClr>
              <a:buFont typeface="Arial"/>
              <a:buNone/>
              <a:defRPr sz="22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9C6114"/>
              </a:buClr>
              <a:buFont typeface="Lucida Grande"/>
              <a:buNone/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9C6114"/>
              </a:buClr>
              <a:buFont typeface="Arial"/>
              <a:buNone/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89" fontAlgn="auto">
              <a:spcAft>
                <a:spcPts val="0"/>
              </a:spcAft>
              <a:buClr>
                <a:srgbClr val="000000"/>
              </a:buClr>
            </a:pPr>
            <a:endParaRPr lang="sv-SE" sz="1199" dirty="0">
              <a:solidFill>
                <a:srgbClr val="9C6114"/>
              </a:solidFill>
            </a:endParaRPr>
          </a:p>
        </p:txBody>
      </p:sp>
      <p:cxnSp>
        <p:nvCxnSpPr>
          <p:cNvPr id="20" name="Rak 19"/>
          <p:cNvCxnSpPr/>
          <p:nvPr/>
        </p:nvCxnSpPr>
        <p:spPr bwMode="auto">
          <a:xfrm>
            <a:off x="4376180" y="2283920"/>
            <a:ext cx="75985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upp 8"/>
          <p:cNvGrpSpPr/>
          <p:nvPr/>
        </p:nvGrpSpPr>
        <p:grpSpPr>
          <a:xfrm>
            <a:off x="88819" y="99413"/>
            <a:ext cx="12073175" cy="6737885"/>
            <a:chOff x="88900" y="95584"/>
            <a:chExt cx="12084208" cy="6744042"/>
          </a:xfrm>
        </p:grpSpPr>
        <p:sp>
          <p:nvSpPr>
            <p:cNvPr id="7" name="Rektangel 6"/>
            <p:cNvSpPr/>
            <p:nvPr/>
          </p:nvSpPr>
          <p:spPr bwMode="auto">
            <a:xfrm>
              <a:off x="88900" y="95584"/>
              <a:ext cx="11999208" cy="6654466"/>
            </a:xfrm>
            <a:prstGeom prst="rect">
              <a:avLst/>
            </a:prstGeom>
            <a:noFill/>
            <a:ln w="18415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04061"/>
              <a:endParaRPr lang="en-GB" sz="1798" dirty="0">
                <a:solidFill>
                  <a:srgbClr val="000000"/>
                </a:solidFill>
                <a:ea typeface="+mn-ea"/>
              </a:endParaRPr>
            </a:p>
          </p:txBody>
        </p:sp>
        <p:pic>
          <p:nvPicPr>
            <p:cNvPr id="12" name="Bildobjekt 11" descr="Lunds sigill RGB 150.png"/>
            <p:cNvPicPr>
              <a:picLocks noChangeAspect="1"/>
            </p:cNvPicPr>
            <p:nvPr/>
          </p:nvPicPr>
          <p:blipFill>
            <a:blip r:embed="rId4"/>
            <a:srcRect r="17691" b="21541"/>
            <a:stretch>
              <a:fillRect/>
            </a:stretch>
          </p:blipFill>
          <p:spPr>
            <a:xfrm>
              <a:off x="9255600" y="4042800"/>
              <a:ext cx="2917508" cy="2796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6ADF2EB7-DF1B-4784-A1AB-B8A599905653}"/>
              </a:ext>
            </a:extLst>
          </p:cNvPr>
          <p:cNvSpPr/>
          <p:nvPr/>
        </p:nvSpPr>
        <p:spPr>
          <a:xfrm>
            <a:off x="4273791" y="2248530"/>
            <a:ext cx="60801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04875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kern="0" dirty="0" smtClean="0"/>
              <a:t>Agneta Montgomery, </a:t>
            </a:r>
            <a:r>
              <a:rPr lang="sv-SE" kern="0" dirty="0" err="1" smtClean="0"/>
              <a:t>Dept</a:t>
            </a:r>
            <a:r>
              <a:rPr lang="sv-SE" kern="0" dirty="0" smtClean="0"/>
              <a:t> of Surgery, Malmö, Sweden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11413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Register based Study</a:t>
            </a:r>
            <a:endParaRPr lang="en-GB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v-SE" sz="1600" b="1" kern="1200" dirty="0">
              <a:solidFill>
                <a:schemeClr val="bg2"/>
              </a:solidFill>
              <a:ea typeface="ＭＳ Ｐゴシック" pitchFamily="34" charset="-128"/>
            </a:endParaRPr>
          </a:p>
          <a:p>
            <a:pPr marL="342900" indent="-342900" defTabSz="91440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sz="1600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342900" indent="-342900" defTabSz="91440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GB" sz="1600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0" indent="0" defTabSz="91440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sz="1600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342900" indent="-342900" defTabSz="91440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GB" sz="1600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="" xmlns:a16="http://schemas.microsoft.com/office/drawing/2014/main" id="{8951CD98-D588-4CEA-8BCF-193C26280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669" y="3301674"/>
            <a:ext cx="5365422" cy="170800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="" xmlns:a16="http://schemas.microsoft.com/office/drawing/2014/main" id="{C6BA007E-2BC9-401D-BCBF-1100D6CCF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638" y="2253793"/>
            <a:ext cx="6698975" cy="1047881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="" xmlns:a16="http://schemas.microsoft.com/office/drawing/2014/main" id="{C27FCFA4-C45E-4F8C-A948-A24D1664C944}"/>
              </a:ext>
            </a:extLst>
          </p:cNvPr>
          <p:cNvGrpSpPr/>
          <p:nvPr/>
        </p:nvGrpSpPr>
        <p:grpSpPr>
          <a:xfrm>
            <a:off x="3342669" y="5085195"/>
            <a:ext cx="5365422" cy="326635"/>
            <a:chOff x="1314550" y="5194579"/>
            <a:chExt cx="6372025" cy="434500"/>
          </a:xfrm>
        </p:grpSpPr>
        <p:pic>
          <p:nvPicPr>
            <p:cNvPr id="11" name="Bildobjekt 10">
              <a:extLst>
                <a:ext uri="{FF2B5EF4-FFF2-40B4-BE49-F238E27FC236}">
                  <a16:creationId xmlns="" xmlns:a16="http://schemas.microsoft.com/office/drawing/2014/main" id="{917BD44D-1554-4436-9EF2-C580DC58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4550" y="5194579"/>
              <a:ext cx="2205000" cy="434500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="" xmlns:a16="http://schemas.microsoft.com/office/drawing/2014/main" id="{4FF04AEE-A68C-4D5B-86BC-468DBE982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1675" y="5246829"/>
              <a:ext cx="3924900" cy="33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2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3E5D7EB3-A0E9-40B8-8827-DA481489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Register based study (SHR)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2AC1CD83-DFE0-445C-8A1A-7EC7F58D3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826" y="2045897"/>
            <a:ext cx="7587440" cy="356315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bg2"/>
                </a:solidFill>
              </a:rPr>
              <a:t>Aim of study:</a:t>
            </a:r>
          </a:p>
          <a:p>
            <a:r>
              <a:rPr lang="en-GB" sz="2000" dirty="0" smtClean="0">
                <a:solidFill>
                  <a:schemeClr val="bg2"/>
                </a:solidFill>
              </a:rPr>
              <a:t>long term pain at sexual activity after TEP in sexually active men 30-60 years</a:t>
            </a:r>
          </a:p>
          <a:p>
            <a:r>
              <a:rPr lang="en-GB" sz="2000" dirty="0">
                <a:solidFill>
                  <a:schemeClr val="bg2"/>
                </a:solidFill>
              </a:rPr>
              <a:t>t</a:t>
            </a:r>
            <a:r>
              <a:rPr lang="en-GB" sz="2000" dirty="0" smtClean="0">
                <a:solidFill>
                  <a:schemeClr val="bg2"/>
                </a:solidFill>
              </a:rPr>
              <a:t>o introduce a short form enquiry to describe hernia related pain at sexual activity</a:t>
            </a:r>
          </a:p>
          <a:p>
            <a:r>
              <a:rPr lang="en-GB" sz="2000" dirty="0" smtClean="0">
                <a:solidFill>
                  <a:schemeClr val="bg2"/>
                </a:solidFill>
              </a:rPr>
              <a:t>to compare fixation vs non-fixation in TEP concerning pain at sexual activity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2"/>
                </a:solidFill>
              </a:rPr>
              <a:t> </a:t>
            </a:r>
          </a:p>
          <a:p>
            <a:pPr marL="0" indent="0">
              <a:buNone/>
            </a:pPr>
            <a:endParaRPr lang="sv-SE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3E5D7EB3-A0E9-40B8-8827-DA481489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Register based study -instruments used 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2AC1CD83-DFE0-445C-8A1A-7EC7F58D3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930" y="2237921"/>
            <a:ext cx="7587440" cy="3563159"/>
          </a:xfrm>
        </p:spPr>
        <p:txBody>
          <a:bodyPr/>
          <a:lstStyle/>
          <a:p>
            <a:r>
              <a:rPr lang="en-GB" sz="2000" dirty="0" smtClean="0">
                <a:solidFill>
                  <a:schemeClr val="bg2"/>
                </a:solidFill>
              </a:rPr>
              <a:t>IPQ - Inguinal pain questionnaire </a:t>
            </a:r>
          </a:p>
          <a:p>
            <a:r>
              <a:rPr lang="en-GB" sz="2000" dirty="0" smtClean="0">
                <a:solidFill>
                  <a:schemeClr val="bg2"/>
                </a:solidFill>
              </a:rPr>
              <a:t>SF-36 – Short Form questionnaire on general health</a:t>
            </a:r>
          </a:p>
          <a:p>
            <a:r>
              <a:rPr lang="en-GB" sz="2000" dirty="0" smtClean="0">
                <a:solidFill>
                  <a:schemeClr val="bg2"/>
                </a:solidFill>
              </a:rPr>
              <a:t>SexIHQ -  Sexual Inguinal Hernia Questionnaire</a:t>
            </a:r>
          </a:p>
          <a:p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dirty="0" smtClean="0"/>
              <a:t>SexIHQ</a:t>
            </a:r>
            <a:r>
              <a:rPr lang="sv-SE" sz="3200" dirty="0"/>
              <a:t/>
            </a:r>
            <a:br>
              <a:rPr lang="sv-SE" sz="3200" dirty="0"/>
            </a:br>
            <a:r>
              <a:rPr lang="en-GB" sz="3200" dirty="0" smtClean="0"/>
              <a:t>discriminating questions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9B13A3A5-B398-44BF-B9D1-85EA2D8D3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160"/>
          <a:stretch/>
        </p:blipFill>
        <p:spPr>
          <a:xfrm>
            <a:off x="2788624" y="2252950"/>
            <a:ext cx="6435086" cy="294190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 bwMode="auto">
          <a:xfrm>
            <a:off x="2935224" y="3044952"/>
            <a:ext cx="1801368" cy="1688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66644" y="2921841"/>
            <a:ext cx="35782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>
                <a:solidFill>
                  <a:srgbClr val="000000"/>
                </a:solidFill>
              </a:rPr>
              <a:t>A: </a:t>
            </a:r>
            <a:r>
              <a:rPr lang="en-GB" sz="1100" dirty="0" smtClean="0">
                <a:solidFill>
                  <a:srgbClr val="000000"/>
                </a:solidFill>
              </a:rPr>
              <a:t>Are you sexually active with or without partner?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2454" y="297418"/>
            <a:ext cx="10274274" cy="1139825"/>
          </a:xfrm>
        </p:spPr>
        <p:txBody>
          <a:bodyPr/>
          <a:lstStyle/>
          <a:p>
            <a:pPr algn="ctr"/>
            <a:r>
              <a:rPr lang="sv-SE" sz="3200" dirty="0" smtClean="0"/>
              <a:t>SexIHQ</a:t>
            </a:r>
            <a:endParaRPr lang="sv-SE" sz="1400" dirty="0">
              <a:solidFill>
                <a:srgbClr val="FF000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9B13A3A5-B398-44BF-B9D1-85EA2D8D3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19"/>
          <a:stretch/>
        </p:blipFill>
        <p:spPr>
          <a:xfrm>
            <a:off x="3137797" y="1731717"/>
            <a:ext cx="5884656" cy="482505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B9F2239F-6890-4F4B-A416-E5B2F0F082FE}"/>
              </a:ext>
            </a:extLst>
          </p:cNvPr>
          <p:cNvSpPr/>
          <p:nvPr/>
        </p:nvSpPr>
        <p:spPr bwMode="auto">
          <a:xfrm>
            <a:off x="3216339" y="6318505"/>
            <a:ext cx="2377440" cy="1737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sv-SE" dirty="0">
              <a:solidFill>
                <a:schemeClr val="tx2"/>
              </a:solidFill>
            </a:endParaRPr>
          </a:p>
        </p:txBody>
      </p:sp>
      <p:cxnSp>
        <p:nvCxnSpPr>
          <p:cNvPr id="5" name="Rak 4"/>
          <p:cNvCxnSpPr/>
          <p:nvPr/>
        </p:nvCxnSpPr>
        <p:spPr bwMode="auto">
          <a:xfrm>
            <a:off x="3137797" y="1731717"/>
            <a:ext cx="58846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25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>
                <a:solidFill>
                  <a:srgbClr val="996633"/>
                </a:solidFill>
              </a:rPr>
              <a:t>Flow</a:t>
            </a:r>
            <a:r>
              <a:rPr lang="sv-SE" dirty="0">
                <a:solidFill>
                  <a:srgbClr val="996633"/>
                </a:solidFill>
              </a:rPr>
              <a:t> </a:t>
            </a:r>
            <a:r>
              <a:rPr lang="sv-SE" dirty="0" err="1">
                <a:solidFill>
                  <a:srgbClr val="996633"/>
                </a:solidFill>
              </a:rPr>
              <a:t>chart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51987291-D318-4320-B3A6-19F88E3E9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25"/>
          <a:stretch/>
        </p:blipFill>
        <p:spPr>
          <a:xfrm>
            <a:off x="3641845" y="2231799"/>
            <a:ext cx="5707128" cy="3226068"/>
          </a:xfrm>
          <a:prstGeom prst="rect">
            <a:avLst/>
          </a:prstGeom>
        </p:spPr>
      </p:pic>
      <p:cxnSp>
        <p:nvCxnSpPr>
          <p:cNvPr id="6" name="Rak pil 5"/>
          <p:cNvCxnSpPr>
            <a:cxnSpLocks/>
          </p:cNvCxnSpPr>
          <p:nvPr/>
        </p:nvCxnSpPr>
        <p:spPr bwMode="auto">
          <a:xfrm flipH="1" flipV="1">
            <a:off x="8010145" y="4181835"/>
            <a:ext cx="859535" cy="61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A402B554-C7E1-457F-BFCC-52C00711BB7E}"/>
              </a:ext>
            </a:extLst>
          </p:cNvPr>
          <p:cNvSpPr/>
          <p:nvPr/>
        </p:nvSpPr>
        <p:spPr bwMode="auto">
          <a:xfrm>
            <a:off x="6075150" y="2008580"/>
            <a:ext cx="3403121" cy="1139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ADB27A33-D8CA-48B0-A43B-961B77B2F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491" y="1667993"/>
            <a:ext cx="2883658" cy="6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09651" y="297418"/>
            <a:ext cx="7938051" cy="1139825"/>
          </a:xfrm>
        </p:spPr>
        <p:txBody>
          <a:bodyPr/>
          <a:lstStyle/>
          <a:p>
            <a:pPr algn="ctr">
              <a:tabLst>
                <a:tab pos="360363" algn="l"/>
              </a:tabLst>
            </a:pPr>
            <a:r>
              <a:rPr lang="en-GB" sz="2800" dirty="0" smtClean="0"/>
              <a:t>Patients with pain at sexual activity</a:t>
            </a:r>
            <a:endParaRPr lang="en-GB" sz="2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28B782D5-E2A3-4D2E-A428-5902BC390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293" y="1702612"/>
            <a:ext cx="3869054" cy="309524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598186" y="5011107"/>
            <a:ext cx="6376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kern="0" dirty="0" smtClean="0">
                <a:solidFill>
                  <a:srgbClr val="000080"/>
                </a:solidFill>
                <a:latin typeface="Times New Roman"/>
              </a:rPr>
              <a:t>Total 8.2%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0" kern="0" dirty="0" smtClean="0">
                <a:solidFill>
                  <a:srgbClr val="000080"/>
                </a:solidFill>
                <a:latin typeface="Times New Roman"/>
              </a:rPr>
              <a:t>2.1% only pain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0" kern="0" dirty="0" smtClean="0">
                <a:solidFill>
                  <a:srgbClr val="000080"/>
                </a:solidFill>
                <a:latin typeface="Times New Roman"/>
              </a:rPr>
              <a:t>6.1% both pain and sexual dysfunction</a:t>
            </a:r>
            <a:endParaRPr lang="en-GB" sz="2400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kern="1200" dirty="0" smtClean="0"/>
              <a:t>SexIHQ (Sexual </a:t>
            </a:r>
            <a:r>
              <a:rPr lang="en-GB" sz="2800" kern="1200" dirty="0"/>
              <a:t>Inguinal Hernia </a:t>
            </a:r>
            <a:r>
              <a:rPr lang="en-GB" sz="2800" kern="1200" dirty="0" smtClean="0"/>
              <a:t>Questionnaire)</a:t>
            </a:r>
            <a:br>
              <a:rPr lang="en-GB" sz="2800" kern="1200" dirty="0" smtClean="0"/>
            </a:br>
            <a:r>
              <a:rPr lang="en-GB" sz="2800" kern="1200" dirty="0" smtClean="0"/>
              <a:t>“worst case scenario” </a:t>
            </a:r>
            <a:endParaRPr lang="sv-SE" sz="2800" kern="1200" dirty="0"/>
          </a:p>
        </p:txBody>
      </p:sp>
      <p:graphicFrame>
        <p:nvGraphicFramePr>
          <p:cNvPr id="13" name="Platshållare för innehåll 12">
            <a:extLst>
              <a:ext uri="{FF2B5EF4-FFF2-40B4-BE49-F238E27FC236}">
                <a16:creationId xmlns:a16="http://schemas.microsoft.com/office/drawing/2014/main" xmlns="" id="{85BCAD00-B198-4FC5-B1F1-9407CE1C8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130742"/>
              </p:ext>
            </p:extLst>
          </p:nvPr>
        </p:nvGraphicFramePr>
        <p:xfrm>
          <a:off x="1216152" y="2382717"/>
          <a:ext cx="808062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2479">
                  <a:extLst>
                    <a:ext uri="{9D8B030D-6E8A-4147-A177-3AD203B41FA5}">
                      <a16:colId xmlns:a16="http://schemas.microsoft.com/office/drawing/2014/main" xmlns="" val="3098822329"/>
                    </a:ext>
                  </a:extLst>
                </a:gridCol>
                <a:gridCol w="2438142">
                  <a:extLst>
                    <a:ext uri="{9D8B030D-6E8A-4147-A177-3AD203B41FA5}">
                      <a16:colId xmlns:a16="http://schemas.microsoft.com/office/drawing/2014/main" xmlns="" val="2494907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Questions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Patients 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8512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bg2"/>
                          </a:solidFill>
                        </a:rPr>
                        <a:t>Deterioration</a:t>
                      </a:r>
                      <a:r>
                        <a:rPr lang="en-GB" baseline="0" noProof="0" dirty="0" smtClean="0">
                          <a:solidFill>
                            <a:schemeClr val="bg2"/>
                          </a:solidFill>
                        </a:rPr>
                        <a:t> of </a:t>
                      </a:r>
                      <a:r>
                        <a:rPr lang="en-GB" noProof="0" dirty="0" smtClean="0">
                          <a:solidFill>
                            <a:schemeClr val="bg2"/>
                          </a:solidFill>
                        </a:rPr>
                        <a:t>sexual function due</a:t>
                      </a:r>
                      <a:r>
                        <a:rPr lang="en-GB" baseline="0" noProof="0" dirty="0" smtClean="0">
                          <a:solidFill>
                            <a:schemeClr val="bg2"/>
                          </a:solidFill>
                        </a:rPr>
                        <a:t> to pain</a:t>
                      </a:r>
                      <a:endParaRPr lang="en-GB" noProof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2"/>
                          </a:solidFill>
                        </a:rPr>
                        <a:t>33 (6.1)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963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bg2"/>
                          </a:solidFill>
                        </a:rPr>
                        <a:t>Always</a:t>
                      </a:r>
                      <a:r>
                        <a:rPr lang="en-GB" baseline="0" noProof="0" dirty="0" smtClean="0">
                          <a:solidFill>
                            <a:schemeClr val="bg2"/>
                          </a:solidFill>
                        </a:rPr>
                        <a:t> pain at</a:t>
                      </a:r>
                      <a:r>
                        <a:rPr lang="en-GB" noProof="0" dirty="0" smtClean="0">
                          <a:solidFill>
                            <a:schemeClr val="bg2"/>
                          </a:solidFill>
                        </a:rPr>
                        <a:t> sexual activity</a:t>
                      </a:r>
                      <a:endParaRPr lang="en-GB" noProof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2"/>
                          </a:solidFill>
                        </a:rPr>
                        <a:t>8 (1.5)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15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bg2"/>
                          </a:solidFill>
                        </a:rPr>
                        <a:t>Sever</a:t>
                      </a:r>
                      <a:r>
                        <a:rPr lang="en-GB" baseline="0" noProof="0" dirty="0" smtClean="0">
                          <a:solidFill>
                            <a:schemeClr val="bg2"/>
                          </a:solidFill>
                        </a:rPr>
                        <a:t> pain at sexual activity</a:t>
                      </a:r>
                      <a:r>
                        <a:rPr lang="en-GB" noProof="0" dirty="0" smtClean="0">
                          <a:solidFill>
                            <a:schemeClr val="bg2"/>
                          </a:solidFill>
                        </a:rPr>
                        <a:t> (VAS &gt; 7)</a:t>
                      </a:r>
                      <a:endParaRPr lang="en-GB" noProof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2"/>
                          </a:solidFill>
                        </a:rPr>
                        <a:t>4 (0.7)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2357143"/>
                  </a:ext>
                </a:extLst>
              </a:tr>
              <a:tr h="285299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bg2"/>
                          </a:solidFill>
                        </a:rPr>
                        <a:t>Sever</a:t>
                      </a:r>
                      <a:r>
                        <a:rPr lang="sv-SE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noProof="0" dirty="0" smtClean="0">
                          <a:solidFill>
                            <a:schemeClr val="bg2"/>
                          </a:solidFill>
                        </a:rPr>
                        <a:t>erectile </a:t>
                      </a:r>
                      <a:r>
                        <a:rPr lang="sv-SE" dirty="0" smtClean="0">
                          <a:solidFill>
                            <a:schemeClr val="bg2"/>
                          </a:solidFill>
                        </a:rPr>
                        <a:t>dysfunktion </a:t>
                      </a:r>
                      <a:r>
                        <a:rPr lang="sv-SE" dirty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kumimoji="0" lang="sv-S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VAS &gt; 7)</a:t>
                      </a:r>
                      <a:endParaRPr lang="sv-S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2"/>
                          </a:solidFill>
                        </a:rPr>
                        <a:t>4 (0.7)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054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bg2"/>
                          </a:solidFill>
                        </a:rPr>
                        <a:t>Sever impairment of ejaculator</a:t>
                      </a:r>
                      <a:r>
                        <a:rPr lang="en-GB" baseline="0" noProof="0" dirty="0" smtClean="0">
                          <a:solidFill>
                            <a:schemeClr val="bg2"/>
                          </a:solidFill>
                        </a:rPr>
                        <a:t> function </a:t>
                      </a:r>
                      <a:r>
                        <a:rPr lang="sv-SE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kumimoji="0" lang="sv-S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VAS &gt; 7)</a:t>
                      </a:r>
                      <a:endParaRPr lang="sv-S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2"/>
                          </a:solidFill>
                        </a:rPr>
                        <a:t>8 (1.5)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033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bg2"/>
                          </a:solidFill>
                        </a:rPr>
                        <a:t>Depression</a:t>
                      </a:r>
                      <a:r>
                        <a:rPr lang="en-GB" baseline="0" noProof="0" dirty="0" smtClean="0">
                          <a:solidFill>
                            <a:schemeClr val="bg2"/>
                          </a:solidFill>
                        </a:rPr>
                        <a:t> due to pain</a:t>
                      </a:r>
                      <a:endParaRPr lang="en-GB" noProof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2"/>
                          </a:solidFill>
                        </a:rPr>
                        <a:t>19 (3.5)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0428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1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996633"/>
                </a:solidFill>
              </a:rPr>
              <a:t>Operative- and post-operative data</a:t>
            </a:r>
            <a:endParaRPr lang="en-GB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550514"/>
              </p:ext>
            </p:extLst>
          </p:nvPr>
        </p:nvGraphicFramePr>
        <p:xfrm>
          <a:off x="1695891" y="2368451"/>
          <a:ext cx="7770052" cy="280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7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4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sv-SE" sz="18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-pain at sexual </a:t>
                      </a:r>
                      <a:r>
                        <a:rPr lang="sv-SE" sz="1800" baseline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activity</a:t>
                      </a:r>
                      <a:r>
                        <a:rPr lang="sv-SE" sz="18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v-SE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(NPS</a:t>
                      </a: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n=494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Pain</a:t>
                      </a:r>
                      <a:r>
                        <a:rPr lang="sv-SE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at sexual </a:t>
                      </a:r>
                      <a:r>
                        <a:rPr lang="sv-SE" sz="180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activity</a:t>
                      </a:r>
                      <a:r>
                        <a:rPr lang="sv-SE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n=44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-value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Postop complication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6 %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18 %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0.005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Pain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past week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(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IPQ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5 %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44 %</a:t>
                      </a:r>
                      <a:endParaRPr lang="sv-SE" sz="18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0.001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Unsatisfied</a:t>
                      </a:r>
                      <a:r>
                        <a:rPr lang="en-GB" sz="1800" baseline="0" noProof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with </a:t>
                      </a:r>
                      <a:r>
                        <a:rPr lang="en-GB" sz="1800" noProof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op </a:t>
                      </a:r>
                      <a:r>
                        <a:rPr lang="sv-SE" sz="18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(IPQ </a:t>
                      </a:r>
                      <a:r>
                        <a:rPr lang="sv-SE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0.001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Testicular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pain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(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IPQ 16)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13 %</a:t>
                      </a:r>
                      <a:endParaRPr lang="sv-SE" sz="18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49 %</a:t>
                      </a:r>
                      <a:endParaRPr lang="sv-SE" sz="18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0.001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Regret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op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(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IPQ 19)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1 %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14 %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0.001</a:t>
                      </a:r>
                      <a:endParaRPr lang="sv-SE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F728ABD8-6ECC-4E26-8F84-7615B943507D}"/>
              </a:ext>
            </a:extLst>
          </p:cNvPr>
          <p:cNvSpPr txBox="1"/>
          <p:nvPr/>
        </p:nvSpPr>
        <p:spPr>
          <a:xfrm>
            <a:off x="1695891" y="143530"/>
            <a:ext cx="1306072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v-SE" sz="1400" b="0" dirty="0" err="1" smtClean="0">
                <a:solidFill>
                  <a:srgbClr val="000080"/>
                </a:solidFill>
              </a:rPr>
              <a:t>Delarbee</a:t>
            </a:r>
            <a:r>
              <a:rPr lang="sv-SE" sz="1400" b="0" dirty="0" smtClean="0">
                <a:solidFill>
                  <a:srgbClr val="000080"/>
                </a:solidFill>
              </a:rPr>
              <a:t> </a:t>
            </a:r>
            <a:r>
              <a:rPr lang="sv-SE" sz="1400" b="0" dirty="0">
                <a:solidFill>
                  <a:srgbClr val="000080"/>
                </a:solidFill>
              </a:rPr>
              <a:t>3</a:t>
            </a:r>
          </a:p>
        </p:txBody>
      </p:sp>
      <p:sp>
        <p:nvSpPr>
          <p:cNvPr id="5" name="Rektangel 4"/>
          <p:cNvSpPr/>
          <p:nvPr/>
        </p:nvSpPr>
        <p:spPr bwMode="auto">
          <a:xfrm>
            <a:off x="6971978" y="3295749"/>
            <a:ext cx="893765" cy="18733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996633"/>
                </a:solidFill>
              </a:rPr>
              <a:t>SF-36</a:t>
            </a:r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95" y="2136291"/>
            <a:ext cx="5716361" cy="396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Main sequele </a:t>
            </a:r>
            <a:r>
              <a:rPr lang="en-GB" dirty="0" smtClean="0"/>
              <a:t>after </a:t>
            </a:r>
            <a:r>
              <a:rPr lang="en-GB" dirty="0"/>
              <a:t>inguinal hernia surgery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6527" y="2477438"/>
            <a:ext cx="7587440" cy="5052505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en-GB" sz="2800" dirty="0" smtClean="0">
                <a:solidFill>
                  <a:schemeClr val="bg2"/>
                </a:solidFill>
                <a:cs typeface="Calibri" pitchFamily="34" charset="0"/>
              </a:rPr>
              <a:t>Chronic pain</a:t>
            </a:r>
          </a:p>
          <a:p>
            <a:pPr marL="0" indent="0">
              <a:buClr>
                <a:schemeClr val="bg2"/>
              </a:buClr>
              <a:buNone/>
            </a:pPr>
            <a:r>
              <a:rPr lang="en-GB" sz="2400" dirty="0" smtClean="0">
                <a:solidFill>
                  <a:schemeClr val="bg2"/>
                </a:solidFill>
                <a:cs typeface="Calibri" pitchFamily="34" charset="0"/>
              </a:rPr>
              <a:t>10 -12% pain that interferes with daily activity </a:t>
            </a:r>
            <a:endParaRPr lang="en-GB" sz="2400" dirty="0">
              <a:solidFill>
                <a:schemeClr val="bg2"/>
              </a:solidFill>
              <a:cs typeface="Calibri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301" y="3779128"/>
            <a:ext cx="183505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996633"/>
                </a:solidFill>
              </a:rPr>
              <a:t>IPQ – selected questions</a:t>
            </a:r>
            <a:endParaRPr lang="en-GB" dirty="0"/>
          </a:p>
        </p:txBody>
      </p:sp>
      <p:cxnSp>
        <p:nvCxnSpPr>
          <p:cNvPr id="5" name="Rak pil 4"/>
          <p:cNvCxnSpPr/>
          <p:nvPr/>
        </p:nvCxnSpPr>
        <p:spPr bwMode="auto">
          <a:xfrm>
            <a:off x="869030" y="3772600"/>
            <a:ext cx="70507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71712"/>
              </p:ext>
            </p:extLst>
          </p:nvPr>
        </p:nvGraphicFramePr>
        <p:xfrm>
          <a:off x="1848588" y="2148363"/>
          <a:ext cx="8315157" cy="32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140"/>
                <a:gridCol w="2459736"/>
                <a:gridCol w="2240281"/>
              </a:tblGrid>
              <a:tr h="3796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Permanent </a:t>
                      </a:r>
                      <a:r>
                        <a:rPr lang="sv-SE" dirty="0" err="1" smtClean="0"/>
                        <a:t>fixation</a:t>
                      </a:r>
                      <a:endParaRPr lang="sv-SE" dirty="0" smtClean="0"/>
                    </a:p>
                    <a:p>
                      <a:pPr algn="ctr"/>
                      <a:r>
                        <a:rPr lang="sv-SE" dirty="0" smtClean="0"/>
                        <a:t>n=325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Non permanent fix</a:t>
                      </a:r>
                    </a:p>
                    <a:p>
                      <a:pPr algn="ctr"/>
                      <a:r>
                        <a:rPr lang="sv-SE" dirty="0" smtClean="0"/>
                        <a:t>n=785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479873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Requires pain 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1 %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Testicular pain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12 %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C611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15 %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C611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Feel the mesh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8 %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C611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9 %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C611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Developed new pain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6 %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C611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5 %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C611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Unhappy with the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6 %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C611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4 %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C611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Regret operation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2 %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C611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1%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C611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996633"/>
                </a:solidFill>
              </a:rPr>
              <a:t>Risk factor analysis for pain at sexual activity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02" y="2107096"/>
            <a:ext cx="6109177" cy="36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k pil 4"/>
          <p:cNvCxnSpPr>
            <a:cxnSpLocks/>
          </p:cNvCxnSpPr>
          <p:nvPr/>
        </p:nvCxnSpPr>
        <p:spPr bwMode="auto">
          <a:xfrm flipH="1">
            <a:off x="8471128" y="2651663"/>
            <a:ext cx="1152505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142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Randomized Control Trial</a:t>
            </a:r>
            <a:endParaRPr lang="en-GB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v-SE" sz="1600" b="1" kern="1200" dirty="0">
              <a:solidFill>
                <a:schemeClr val="bg2"/>
              </a:solidFill>
              <a:ea typeface="ＭＳ Ｐゴシック" pitchFamily="34" charset="-128"/>
            </a:endParaRPr>
          </a:p>
          <a:p>
            <a:pPr marL="342900" indent="-342900" defTabSz="91440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sz="1600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342900" indent="-342900" defTabSz="91440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GB" sz="1600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0" indent="0" defTabSz="91440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sz="1600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342900" indent="-342900" defTabSz="91440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GB" sz="1600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040063" y="2265313"/>
            <a:ext cx="60801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 randomized control trial comparing Total Extra-Peritoneal (TEP) to Lichtenstein inguinal hernia repair concerning Sexual impairments at one and three years – TEPLICH trial</a:t>
            </a:r>
          </a:p>
          <a:p>
            <a:pPr algn="ctr"/>
            <a:endParaRPr lang="sv-SE" i="1" dirty="0">
              <a:solidFill>
                <a:schemeClr val="bg2"/>
              </a:solidFill>
              <a:ea typeface="ＭＳ Ｐゴシック" pitchFamily="34" charset="-128"/>
            </a:endParaRPr>
          </a:p>
          <a:p>
            <a:pPr algn="ctr"/>
            <a:r>
              <a:rPr lang="en-US" b="0" i="1" dirty="0" err="1">
                <a:solidFill>
                  <a:schemeClr val="bg2"/>
                </a:solidFill>
                <a:ea typeface="ＭＳ Ｐゴシック" pitchFamily="34" charset="-128"/>
              </a:rPr>
              <a:t>N.Gutlic</a:t>
            </a:r>
            <a:r>
              <a:rPr lang="en-US" b="0" i="1" dirty="0">
                <a:solidFill>
                  <a:schemeClr val="bg2"/>
                </a:solidFill>
                <a:ea typeface="ＭＳ Ｐゴシック" pitchFamily="34" charset="-128"/>
              </a:rPr>
              <a:t>, </a:t>
            </a:r>
            <a:r>
              <a:rPr lang="en-US" b="0" i="1" dirty="0" err="1">
                <a:solidFill>
                  <a:schemeClr val="bg2"/>
                </a:solidFill>
                <a:ea typeface="ＭＳ Ｐゴシック" pitchFamily="34" charset="-128"/>
              </a:rPr>
              <a:t>P.Rogmark</a:t>
            </a:r>
            <a:r>
              <a:rPr lang="en-US" b="0" i="1" dirty="0">
                <a:solidFill>
                  <a:schemeClr val="bg2"/>
                </a:solidFill>
                <a:ea typeface="ＭＳ Ｐゴシック" pitchFamily="34" charset="-128"/>
              </a:rPr>
              <a:t>, </a:t>
            </a:r>
            <a:r>
              <a:rPr lang="en-US" b="0" i="1" dirty="0" err="1">
                <a:solidFill>
                  <a:schemeClr val="bg2"/>
                </a:solidFill>
                <a:ea typeface="ＭＳ Ｐゴシック" pitchFamily="34" charset="-128"/>
              </a:rPr>
              <a:t>U.Petersson</a:t>
            </a:r>
            <a:r>
              <a:rPr lang="en-US" b="0" i="1" dirty="0">
                <a:solidFill>
                  <a:schemeClr val="bg2"/>
                </a:solidFill>
                <a:ea typeface="ＭＳ Ｐゴシック" pitchFamily="34" charset="-128"/>
              </a:rPr>
              <a:t>, </a:t>
            </a:r>
            <a:r>
              <a:rPr lang="en-US" b="0" i="1" dirty="0" err="1">
                <a:solidFill>
                  <a:schemeClr val="bg2"/>
                </a:solidFill>
                <a:ea typeface="ＭＳ Ｐゴシック" pitchFamily="34" charset="-128"/>
              </a:rPr>
              <a:t>A.Montgomery</a:t>
            </a:r>
            <a:r>
              <a:rPr lang="en-US" b="0" i="1" dirty="0">
                <a:solidFill>
                  <a:schemeClr val="bg2"/>
                </a:solidFill>
                <a:ea typeface="ＭＳ Ｐゴシック" pitchFamily="34" charset="-128"/>
              </a:rPr>
              <a:t> </a:t>
            </a:r>
          </a:p>
          <a:p>
            <a:pPr algn="ctr"/>
            <a:endParaRPr lang="en-US" b="0" i="1" dirty="0">
              <a:solidFill>
                <a:schemeClr val="bg2"/>
              </a:solidFill>
              <a:ea typeface="ＭＳ Ｐゴシック" pitchFamily="34" charset="-128"/>
            </a:endParaRPr>
          </a:p>
          <a:p>
            <a:pPr algn="ctr"/>
            <a:r>
              <a:rPr lang="en-US" b="0" dirty="0">
                <a:solidFill>
                  <a:schemeClr val="bg2"/>
                </a:solidFill>
                <a:ea typeface="ＭＳ Ｐゴシック" pitchFamily="34" charset="-128"/>
              </a:rPr>
              <a:t>(Manuscript)</a:t>
            </a:r>
          </a:p>
        </p:txBody>
      </p:sp>
    </p:spTree>
    <p:extLst>
      <p:ext uri="{BB962C8B-B14F-4D97-AF65-F5344CB8AC3E}">
        <p14:creationId xmlns:p14="http://schemas.microsoft.com/office/powerpoint/2010/main" val="26018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Hypothesis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4419" y="2349776"/>
            <a:ext cx="7313516" cy="3563159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en-GB" sz="2800" dirty="0" smtClean="0">
                <a:solidFill>
                  <a:schemeClr val="bg2"/>
                </a:solidFill>
              </a:rPr>
              <a:t>TEP results in less long term pain at sexual activity than Lichtenstein in sexually active men (30-60 years)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7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Sample</a:t>
            </a:r>
            <a:r>
              <a:rPr lang="sv-SE" dirty="0" smtClean="0"/>
              <a:t> </a:t>
            </a:r>
            <a:r>
              <a:rPr lang="sv-SE" dirty="0" err="1" smtClean="0"/>
              <a:t>size</a:t>
            </a:r>
            <a:r>
              <a:rPr lang="sv-SE" dirty="0" smtClean="0"/>
              <a:t> and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calculation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4419" y="2349776"/>
            <a:ext cx="7313516" cy="3563159"/>
          </a:xfrm>
        </p:spPr>
        <p:txBody>
          <a:bodyPr/>
          <a:lstStyle/>
          <a:p>
            <a:r>
              <a:rPr lang="en-GB" sz="2400" dirty="0" smtClean="0">
                <a:solidFill>
                  <a:schemeClr val="bg2"/>
                </a:solidFill>
              </a:rPr>
              <a:t>Hypothesis – pain at sexual activity at one year postop 8% in TEP and 20% in Lichtenstein</a:t>
            </a:r>
            <a:endParaRPr lang="en-GB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r>
              <a:rPr lang="en-GB" sz="2400" dirty="0" smtClean="0">
                <a:solidFill>
                  <a:schemeClr val="bg2"/>
                </a:solidFill>
              </a:rPr>
              <a:t>131 patients in each group to detect a difference of 12 % (α=0.05) with a power of 80 %</a:t>
            </a:r>
          </a:p>
          <a:p>
            <a:pPr marL="0" indent="0">
              <a:buNone/>
            </a:pPr>
            <a:endParaRPr lang="en-US" sz="1200" dirty="0">
              <a:solidFill>
                <a:srgbClr val="9C6114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9C6114"/>
                </a:solidFill>
                <a:latin typeface="Times New Roman"/>
              </a:rPr>
              <a:t>       Aasvang </a:t>
            </a:r>
            <a:r>
              <a:rPr lang="en-US" sz="1200" dirty="0" err="1">
                <a:solidFill>
                  <a:srgbClr val="9C6114"/>
                </a:solidFill>
                <a:latin typeface="Times New Roman"/>
              </a:rPr>
              <a:t>EK,et</a:t>
            </a:r>
            <a:r>
              <a:rPr lang="en-US" sz="1200" dirty="0">
                <a:solidFill>
                  <a:srgbClr val="9C6114"/>
                </a:solidFill>
                <a:latin typeface="Times New Roman"/>
              </a:rPr>
              <a:t> al. </a:t>
            </a:r>
            <a:r>
              <a:rPr lang="en-US" sz="1200" b="1" dirty="0">
                <a:solidFill>
                  <a:srgbClr val="9C6114"/>
                </a:solidFill>
                <a:latin typeface="Times New Roman"/>
              </a:rPr>
              <a:t>Pain related sexual dysfunction after inguinal </a:t>
            </a:r>
            <a:r>
              <a:rPr lang="en-US" sz="1200" b="1" dirty="0" err="1">
                <a:solidFill>
                  <a:srgbClr val="9C6114"/>
                </a:solidFill>
                <a:latin typeface="Times New Roman"/>
              </a:rPr>
              <a:t>herniorrhaphy</a:t>
            </a:r>
            <a:r>
              <a:rPr lang="en-US" sz="1200" dirty="0">
                <a:solidFill>
                  <a:srgbClr val="9C6114"/>
                </a:solidFill>
                <a:latin typeface="Times New Roman"/>
              </a:rPr>
              <a:t>. Pain. </a:t>
            </a:r>
            <a:r>
              <a:rPr lang="en-US" sz="1200" b="1" dirty="0">
                <a:solidFill>
                  <a:srgbClr val="9C6114"/>
                </a:solidFill>
                <a:latin typeface="Times New Roman"/>
              </a:rPr>
              <a:t>2006</a:t>
            </a:r>
            <a:endParaRPr lang="sv-SE" sz="1200" dirty="0"/>
          </a:p>
          <a:p>
            <a:pPr marL="0" indent="0">
              <a:buClr>
                <a:schemeClr val="bg2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5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22827" y="278689"/>
            <a:ext cx="7605109" cy="1139825"/>
          </a:xfrm>
        </p:spPr>
        <p:txBody>
          <a:bodyPr/>
          <a:lstStyle/>
          <a:p>
            <a:pPr algn="ctr"/>
            <a:r>
              <a:rPr lang="sv-SE" dirty="0">
                <a:solidFill>
                  <a:srgbClr val="996633"/>
                </a:solidFill>
              </a:rPr>
              <a:t>Material </a:t>
            </a:r>
            <a:r>
              <a:rPr lang="en-US" noProof="1" smtClean="0">
                <a:solidFill>
                  <a:srgbClr val="996633"/>
                </a:solidFill>
              </a:rPr>
              <a:t>and</a:t>
            </a:r>
            <a:r>
              <a:rPr lang="sv-SE" dirty="0" smtClean="0">
                <a:solidFill>
                  <a:srgbClr val="996633"/>
                </a:solidFill>
              </a:rPr>
              <a:t> </a:t>
            </a:r>
            <a:r>
              <a:rPr lang="sv-SE" dirty="0" err="1" smtClean="0">
                <a:solidFill>
                  <a:srgbClr val="996633"/>
                </a:solidFill>
              </a:rPr>
              <a:t>Method</a:t>
            </a:r>
            <a:r>
              <a:rPr lang="sv-SE" dirty="0" smtClean="0">
                <a:solidFill>
                  <a:srgbClr val="996633"/>
                </a:solidFill>
              </a:rPr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00844" y="1693925"/>
            <a:ext cx="8450825" cy="5241250"/>
          </a:xfrm>
        </p:spPr>
        <p:txBody>
          <a:bodyPr/>
          <a:lstStyle/>
          <a:p>
            <a:pPr marL="0" indent="0" algn="ctr" defTabSz="914212" fontAlgn="auto">
              <a:spcBef>
                <a:spcPts val="0"/>
              </a:spcBef>
              <a:buNone/>
              <a:defRPr/>
            </a:pPr>
            <a:endParaRPr lang="en-GB" sz="1800" dirty="0">
              <a:solidFill>
                <a:schemeClr val="bg2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="" xmlns:a16="http://schemas.microsoft.com/office/drawing/2014/main" id="{5DC9DD88-6B58-4861-8700-46139BE89948}"/>
              </a:ext>
            </a:extLst>
          </p:cNvPr>
          <p:cNvGrpSpPr/>
          <p:nvPr/>
        </p:nvGrpSpPr>
        <p:grpSpPr>
          <a:xfrm>
            <a:off x="2142715" y="3080964"/>
            <a:ext cx="8115792" cy="2408870"/>
            <a:chOff x="272558" y="2292251"/>
            <a:chExt cx="8115792" cy="2408870"/>
          </a:xfrm>
        </p:grpSpPr>
        <p:sp>
          <p:nvSpPr>
            <p:cNvPr id="7" name="Line 12">
              <a:extLst>
                <a:ext uri="{FF2B5EF4-FFF2-40B4-BE49-F238E27FC236}">
                  <a16:creationId xmlns="" xmlns:a16="http://schemas.microsoft.com/office/drawing/2014/main" id="{755A7418-C82D-48C8-BB7A-72A830D09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750" y="2924175"/>
              <a:ext cx="7848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2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Line 17">
              <a:extLst>
                <a:ext uri="{FF2B5EF4-FFF2-40B4-BE49-F238E27FC236}">
                  <a16:creationId xmlns="" xmlns:a16="http://schemas.microsoft.com/office/drawing/2014/main" id="{F2C4B9EA-C1FE-4B70-AEFD-54266FA21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0288" y="2781300"/>
              <a:ext cx="0" cy="287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2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Line 19">
              <a:extLst>
                <a:ext uri="{FF2B5EF4-FFF2-40B4-BE49-F238E27FC236}">
                  <a16:creationId xmlns="" xmlns:a16="http://schemas.microsoft.com/office/drawing/2014/main" id="{0889A571-3D25-4AC7-AB3C-CB51D5563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638" y="2779713"/>
              <a:ext cx="0" cy="288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2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Line 22">
              <a:extLst>
                <a:ext uri="{FF2B5EF4-FFF2-40B4-BE49-F238E27FC236}">
                  <a16:creationId xmlns="" xmlns:a16="http://schemas.microsoft.com/office/drawing/2014/main" id="{2F8C08AE-8E2F-4631-8728-295BD7123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100" y="2781300"/>
              <a:ext cx="0" cy="287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2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Line 23">
              <a:extLst>
                <a:ext uri="{FF2B5EF4-FFF2-40B4-BE49-F238E27FC236}">
                  <a16:creationId xmlns="" xmlns:a16="http://schemas.microsoft.com/office/drawing/2014/main" id="{9C154908-2306-48EB-B021-4878911A3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513" y="2782888"/>
              <a:ext cx="0" cy="287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2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 Box 25">
              <a:extLst>
                <a:ext uri="{FF2B5EF4-FFF2-40B4-BE49-F238E27FC236}">
                  <a16:creationId xmlns="" xmlns:a16="http://schemas.microsoft.com/office/drawing/2014/main" id="{21BBBC5F-34B8-4B0B-BE4C-7E994FCB2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863" y="2352675"/>
              <a:ext cx="576262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400" kern="0">
                  <a:solidFill>
                    <a:srgbClr val="330066"/>
                  </a:solidFill>
                </a:rPr>
                <a:t>op</a:t>
              </a:r>
            </a:p>
          </p:txBody>
        </p:sp>
        <p:sp>
          <p:nvSpPr>
            <p:cNvPr id="13" name="Text Box 26">
              <a:extLst>
                <a:ext uri="{FF2B5EF4-FFF2-40B4-BE49-F238E27FC236}">
                  <a16:creationId xmlns="" xmlns:a16="http://schemas.microsoft.com/office/drawing/2014/main" id="{DD9DB78E-76D3-4344-8DA1-3875703A6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988" y="2319338"/>
              <a:ext cx="52705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400" kern="0" dirty="0">
                  <a:solidFill>
                    <a:srgbClr val="330066"/>
                  </a:solidFill>
                </a:rPr>
                <a:t>4v</a:t>
              </a:r>
            </a:p>
          </p:txBody>
        </p:sp>
        <p:sp>
          <p:nvSpPr>
            <p:cNvPr id="14" name="Text Box 27">
              <a:extLst>
                <a:ext uri="{FF2B5EF4-FFF2-40B4-BE49-F238E27FC236}">
                  <a16:creationId xmlns="" xmlns:a16="http://schemas.microsoft.com/office/drawing/2014/main" id="{1B38DCA0-CB66-4916-9505-7DC9C6835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720" y="2320925"/>
              <a:ext cx="10759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400" kern="0" dirty="0" smtClean="0">
                  <a:solidFill>
                    <a:srgbClr val="330066"/>
                  </a:solidFill>
                </a:rPr>
                <a:t>1 </a:t>
              </a:r>
              <a:r>
                <a:rPr lang="sv-SE" sz="2400" kern="0" dirty="0" err="1" smtClean="0">
                  <a:solidFill>
                    <a:srgbClr val="330066"/>
                  </a:solidFill>
                </a:rPr>
                <a:t>year</a:t>
              </a:r>
              <a:endParaRPr lang="sv-SE" sz="2400" kern="0" dirty="0">
                <a:solidFill>
                  <a:srgbClr val="330066"/>
                </a:solidFill>
              </a:endParaRPr>
            </a:p>
          </p:txBody>
        </p:sp>
        <p:sp>
          <p:nvSpPr>
            <p:cNvPr id="15" name="Text Box 28">
              <a:extLst>
                <a:ext uri="{FF2B5EF4-FFF2-40B4-BE49-F238E27FC236}">
                  <a16:creationId xmlns="" xmlns:a16="http://schemas.microsoft.com/office/drawing/2014/main" id="{7398E6F4-7B56-4929-B64C-07C055CD6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281" y="2292251"/>
              <a:ext cx="116249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400" kern="0" dirty="0" smtClean="0">
                  <a:solidFill>
                    <a:srgbClr val="330066"/>
                  </a:solidFill>
                </a:rPr>
                <a:t>3years</a:t>
              </a:r>
              <a:endParaRPr lang="sv-SE" sz="2400" kern="0" dirty="0">
                <a:solidFill>
                  <a:srgbClr val="330066"/>
                </a:solidFill>
              </a:endParaRPr>
            </a:p>
          </p:txBody>
        </p:sp>
        <p:sp>
          <p:nvSpPr>
            <p:cNvPr id="16" name="Text Box 29">
              <a:extLst>
                <a:ext uri="{FF2B5EF4-FFF2-40B4-BE49-F238E27FC236}">
                  <a16:creationId xmlns="" xmlns:a16="http://schemas.microsoft.com/office/drawing/2014/main" id="{360C777F-F582-47D6-B507-229B83B6D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475" y="3403600"/>
              <a:ext cx="1841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kern="0">
                <a:solidFill>
                  <a:srgbClr val="000000"/>
                </a:solidFill>
              </a:endParaRPr>
            </a:p>
          </p:txBody>
        </p:sp>
        <p:sp>
          <p:nvSpPr>
            <p:cNvPr id="17" name="Text Box 30">
              <a:extLst>
                <a:ext uri="{FF2B5EF4-FFF2-40B4-BE49-F238E27FC236}">
                  <a16:creationId xmlns="" xmlns:a16="http://schemas.microsoft.com/office/drawing/2014/main" id="{09F20B37-6749-43EC-A48E-FE81883DE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58" y="3254571"/>
              <a:ext cx="1710725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 err="1" smtClean="0">
                  <a:solidFill>
                    <a:schemeClr val="bg2"/>
                  </a:solidFill>
                </a:rPr>
                <a:t>Clin</a:t>
              </a:r>
              <a:r>
                <a:rPr lang="sv-SE" sz="1800" b="0" kern="0" dirty="0" smtClean="0">
                  <a:solidFill>
                    <a:schemeClr val="bg2"/>
                  </a:solidFill>
                </a:rPr>
                <a:t> </a:t>
              </a:r>
              <a:r>
                <a:rPr lang="sv-SE" sz="1800" b="0" kern="0" dirty="0" err="1" smtClean="0">
                  <a:solidFill>
                    <a:schemeClr val="bg2"/>
                  </a:solidFill>
                </a:rPr>
                <a:t>exam</a:t>
              </a:r>
              <a:endParaRPr lang="sv-SE" sz="1800" b="0" kern="0" dirty="0">
                <a:solidFill>
                  <a:schemeClr val="bg2"/>
                </a:solidFill>
              </a:endParaRPr>
            </a:p>
            <a:p>
              <a:pPr algn="ctr"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>
                  <a:solidFill>
                    <a:schemeClr val="bg2"/>
                  </a:solidFill>
                </a:rPr>
                <a:t>IPQ,</a:t>
              </a:r>
            </a:p>
            <a:p>
              <a:pPr algn="ctr"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 smtClean="0">
                  <a:solidFill>
                    <a:schemeClr val="bg2"/>
                  </a:solidFill>
                </a:rPr>
                <a:t>SF-36</a:t>
              </a:r>
            </a:p>
            <a:p>
              <a:pPr algn="ctr"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0" kern="0" dirty="0" smtClean="0">
                  <a:solidFill>
                    <a:schemeClr val="bg2"/>
                  </a:solidFill>
                </a:rPr>
                <a:t>Sexual enquiry</a:t>
              </a:r>
              <a:endParaRPr lang="en-GB" sz="1800" b="0" kern="0" dirty="0">
                <a:solidFill>
                  <a:schemeClr val="bg2"/>
                </a:solidFill>
              </a:endParaRPr>
            </a:p>
          </p:txBody>
        </p:sp>
        <p:sp>
          <p:nvSpPr>
            <p:cNvPr id="18" name="Text Box 31">
              <a:extLst>
                <a:ext uri="{FF2B5EF4-FFF2-40B4-BE49-F238E27FC236}">
                  <a16:creationId xmlns="" xmlns:a16="http://schemas.microsoft.com/office/drawing/2014/main" id="{8C17E05D-169C-4426-8928-37CB34D56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852" y="3254571"/>
              <a:ext cx="2052637" cy="14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 err="1">
                  <a:solidFill>
                    <a:schemeClr val="bg2"/>
                  </a:solidFill>
                </a:rPr>
                <a:t>Clin</a:t>
              </a:r>
              <a:r>
                <a:rPr lang="sv-SE" sz="1800" b="0" kern="0" dirty="0">
                  <a:solidFill>
                    <a:schemeClr val="bg2"/>
                  </a:solidFill>
                </a:rPr>
                <a:t> </a:t>
              </a:r>
              <a:r>
                <a:rPr lang="sv-SE" sz="1800" b="0" kern="0" dirty="0" err="1">
                  <a:solidFill>
                    <a:schemeClr val="bg2"/>
                  </a:solidFill>
                </a:rPr>
                <a:t>exam</a:t>
              </a:r>
              <a:endParaRPr lang="sv-SE" sz="1800" b="0" kern="0" dirty="0">
                <a:solidFill>
                  <a:schemeClr val="bg2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 smtClean="0">
                  <a:solidFill>
                    <a:schemeClr val="bg2"/>
                  </a:solidFill>
                </a:rPr>
                <a:t>IPQ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 smtClean="0">
                  <a:solidFill>
                    <a:schemeClr val="bg2"/>
                  </a:solidFill>
                </a:rPr>
                <a:t>SF-36</a:t>
              </a:r>
              <a:endParaRPr lang="sv-SE" sz="1800" b="0" kern="0" dirty="0">
                <a:solidFill>
                  <a:schemeClr val="bg2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0" kern="0" dirty="0">
                  <a:solidFill>
                    <a:schemeClr val="bg2"/>
                  </a:solidFill>
                </a:rPr>
                <a:t>Sexual enquiry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600" b="0" kern="0" dirty="0">
                <a:solidFill>
                  <a:schemeClr val="bg2"/>
                </a:solidFill>
              </a:endParaRPr>
            </a:p>
          </p:txBody>
        </p:sp>
        <p:sp>
          <p:nvSpPr>
            <p:cNvPr id="19" name="Text Box 32">
              <a:extLst>
                <a:ext uri="{FF2B5EF4-FFF2-40B4-BE49-F238E27FC236}">
                  <a16:creationId xmlns="" xmlns:a16="http://schemas.microsoft.com/office/drawing/2014/main" id="{8032C2E9-6EE3-4057-A301-9F6BC2B0D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9350" y="3223793"/>
              <a:ext cx="2159000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 err="1">
                  <a:solidFill>
                    <a:schemeClr val="bg2"/>
                  </a:solidFill>
                </a:rPr>
                <a:t>Clin</a:t>
              </a:r>
              <a:r>
                <a:rPr lang="sv-SE" sz="1800" b="0" kern="0" dirty="0">
                  <a:solidFill>
                    <a:schemeClr val="bg2"/>
                  </a:solidFill>
                </a:rPr>
                <a:t> </a:t>
              </a:r>
              <a:r>
                <a:rPr lang="sv-SE" sz="1800" b="0" kern="0" dirty="0" err="1">
                  <a:solidFill>
                    <a:schemeClr val="bg2"/>
                  </a:solidFill>
                </a:rPr>
                <a:t>exam</a:t>
              </a:r>
              <a:endParaRPr lang="sv-SE" sz="1800" b="0" kern="0" dirty="0">
                <a:solidFill>
                  <a:schemeClr val="bg2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 smtClean="0">
                  <a:solidFill>
                    <a:schemeClr val="bg2"/>
                  </a:solidFill>
                </a:rPr>
                <a:t>IPQ</a:t>
              </a:r>
              <a:endParaRPr lang="sv-SE" sz="1800" b="0" kern="0" dirty="0">
                <a:solidFill>
                  <a:schemeClr val="bg2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 smtClean="0">
                  <a:solidFill>
                    <a:schemeClr val="bg2"/>
                  </a:solidFill>
                </a:rPr>
                <a:t>SF-36</a:t>
              </a:r>
              <a:endParaRPr lang="sv-SE" sz="1800" b="0" kern="0" dirty="0">
                <a:solidFill>
                  <a:schemeClr val="bg2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0" kern="0" dirty="0">
                  <a:solidFill>
                    <a:schemeClr val="bg2"/>
                  </a:solidFill>
                </a:rPr>
                <a:t>Sexual enquiry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b="0" kern="0" dirty="0" smtClean="0">
                <a:solidFill>
                  <a:schemeClr val="bg2"/>
                </a:solidFill>
              </a:endParaRPr>
            </a:p>
          </p:txBody>
        </p:sp>
        <p:sp>
          <p:nvSpPr>
            <p:cNvPr id="20" name="Text Box 38">
              <a:extLst>
                <a:ext uri="{FF2B5EF4-FFF2-40B4-BE49-F238E27FC236}">
                  <a16:creationId xmlns="" xmlns:a16="http://schemas.microsoft.com/office/drawing/2014/main" id="{AC9A5668-E66C-4165-97C8-D850D2265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988" y="3264945"/>
              <a:ext cx="90805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 err="1" smtClean="0">
                  <a:solidFill>
                    <a:schemeClr val="bg2"/>
                  </a:solidFill>
                </a:rPr>
                <a:t>Nurse</a:t>
              </a:r>
              <a:endParaRPr lang="sv-SE" sz="1800" b="0" kern="0" dirty="0" smtClean="0">
                <a:solidFill>
                  <a:schemeClr val="bg2"/>
                </a:solidFill>
              </a:endParaRPr>
            </a:p>
            <a:p>
              <a:pPr algn="ctr" defTabSz="914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b="0" kern="0" dirty="0" smtClean="0">
                  <a:solidFill>
                    <a:schemeClr val="bg2"/>
                  </a:solidFill>
                </a:rPr>
                <a:t>visit</a:t>
              </a:r>
              <a:r>
                <a:rPr lang="sv-SE" b="0" kern="0" dirty="0" smtClean="0">
                  <a:solidFill>
                    <a:srgbClr val="000000"/>
                  </a:solidFill>
                </a:rPr>
                <a:t>.</a:t>
              </a:r>
              <a:endParaRPr lang="sv-SE" b="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="" xmlns:a16="http://schemas.microsoft.com/office/drawing/2014/main" id="{1F5F2EA9-95F6-4EED-B4F8-CCB835997747}"/>
              </a:ext>
            </a:extLst>
          </p:cNvPr>
          <p:cNvSpPr/>
          <p:nvPr/>
        </p:nvSpPr>
        <p:spPr bwMode="auto">
          <a:xfrm>
            <a:off x="2190643" y="4924535"/>
            <a:ext cx="1611502" cy="2672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03BD9E12-DB7D-4F03-8C23-A6B204FF1130}"/>
              </a:ext>
            </a:extLst>
          </p:cNvPr>
          <p:cNvSpPr/>
          <p:nvPr/>
        </p:nvSpPr>
        <p:spPr bwMode="auto">
          <a:xfrm>
            <a:off x="5773411" y="3174812"/>
            <a:ext cx="981722" cy="37791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="" xmlns:a16="http://schemas.microsoft.com/office/drawing/2014/main" id="{1F5F2EA9-95F6-4EED-B4F8-CCB835997747}"/>
              </a:ext>
            </a:extLst>
          </p:cNvPr>
          <p:cNvSpPr/>
          <p:nvPr/>
        </p:nvSpPr>
        <p:spPr bwMode="auto">
          <a:xfrm>
            <a:off x="5432800" y="4929598"/>
            <a:ext cx="1662944" cy="2621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="" xmlns:a16="http://schemas.microsoft.com/office/drawing/2014/main" id="{1F5F2EA9-95F6-4EED-B4F8-CCB835997747}"/>
              </a:ext>
            </a:extLst>
          </p:cNvPr>
          <p:cNvSpPr/>
          <p:nvPr/>
        </p:nvSpPr>
        <p:spPr bwMode="auto">
          <a:xfrm>
            <a:off x="8321040" y="4900053"/>
            <a:ext cx="1676583" cy="2916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sv-S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Pain at sexual activity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3"/>
          <a:stretch/>
        </p:blipFill>
        <p:spPr bwMode="auto">
          <a:xfrm>
            <a:off x="3850597" y="1563839"/>
            <a:ext cx="5552166" cy="508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p 11">
            <a:extLst>
              <a:ext uri="{FF2B5EF4-FFF2-40B4-BE49-F238E27FC236}">
                <a16:creationId xmlns="" xmlns:a16="http://schemas.microsoft.com/office/drawing/2014/main" id="{42D1FE88-15EB-405E-A1AD-F7FA4DAF33E6}"/>
              </a:ext>
            </a:extLst>
          </p:cNvPr>
          <p:cNvGrpSpPr/>
          <p:nvPr/>
        </p:nvGrpSpPr>
        <p:grpSpPr>
          <a:xfrm>
            <a:off x="2468537" y="2543978"/>
            <a:ext cx="1484479" cy="3700091"/>
            <a:chOff x="205482" y="2543977"/>
            <a:chExt cx="1484479" cy="3700091"/>
          </a:xfrm>
        </p:grpSpPr>
        <p:sp>
          <p:nvSpPr>
            <p:cNvPr id="6" name="textruta 5">
              <a:extLst>
                <a:ext uri="{FF2B5EF4-FFF2-40B4-BE49-F238E27FC236}">
                  <a16:creationId xmlns="" xmlns:a16="http://schemas.microsoft.com/office/drawing/2014/main" id="{65483543-ED9C-479F-B7BF-F1F0BCA36CB5}"/>
                </a:ext>
              </a:extLst>
            </p:cNvPr>
            <p:cNvSpPr txBox="1"/>
            <p:nvPr/>
          </p:nvSpPr>
          <p:spPr>
            <a:xfrm flipH="1">
              <a:off x="205482" y="2543977"/>
              <a:ext cx="1484479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sv-SE" sz="1400" b="0" dirty="0">
                  <a:solidFill>
                    <a:schemeClr val="bg2"/>
                  </a:solidFill>
                </a:rPr>
                <a:t>33/111 patienter</a:t>
              </a:r>
            </a:p>
            <a:p>
              <a:pPr algn="ctr"/>
              <a:r>
                <a:rPr lang="sv-SE" sz="1400" b="0" dirty="0">
                  <a:solidFill>
                    <a:schemeClr val="bg2"/>
                  </a:solidFill>
                </a:rPr>
                <a:t>vs</a:t>
              </a:r>
            </a:p>
            <a:p>
              <a:pPr algn="ctr"/>
              <a:r>
                <a:rPr lang="sv-SE" sz="1400" b="0" dirty="0">
                  <a:solidFill>
                    <a:schemeClr val="bg2"/>
                  </a:solidFill>
                </a:rPr>
                <a:t>52/132 patienter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="" xmlns:a16="http://schemas.microsoft.com/office/drawing/2014/main" id="{37A0BB22-82D0-4C69-B42D-1FD27DE3A7EC}"/>
                </a:ext>
              </a:extLst>
            </p:cNvPr>
            <p:cNvSpPr txBox="1"/>
            <p:nvPr/>
          </p:nvSpPr>
          <p:spPr>
            <a:xfrm>
              <a:off x="205482" y="3986470"/>
              <a:ext cx="1484479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sv-SE" sz="1400" b="0" dirty="0">
                  <a:solidFill>
                    <a:schemeClr val="bg2"/>
                  </a:solidFill>
                </a:rPr>
                <a:t>6/104 patienter</a:t>
              </a:r>
            </a:p>
            <a:p>
              <a:pPr algn="ctr"/>
              <a:r>
                <a:rPr lang="sv-SE" sz="1400" b="0" dirty="0">
                  <a:solidFill>
                    <a:schemeClr val="bg2"/>
                  </a:solidFill>
                </a:rPr>
                <a:t>vs</a:t>
              </a:r>
            </a:p>
            <a:p>
              <a:pPr algn="ctr"/>
              <a:r>
                <a:rPr lang="sv-SE" sz="1400" b="0" dirty="0">
                  <a:solidFill>
                    <a:schemeClr val="bg2"/>
                  </a:solidFill>
                </a:rPr>
                <a:t>15/122 patienter</a:t>
              </a:r>
            </a:p>
          </p:txBody>
        </p:sp>
        <p:sp>
          <p:nvSpPr>
            <p:cNvPr id="5" name="textruta 4">
              <a:extLst>
                <a:ext uri="{FF2B5EF4-FFF2-40B4-BE49-F238E27FC236}">
                  <a16:creationId xmlns="" xmlns:a16="http://schemas.microsoft.com/office/drawing/2014/main" id="{CEEBB2AA-0035-4020-A85F-171BB5E9FF34}"/>
                </a:ext>
              </a:extLst>
            </p:cNvPr>
            <p:cNvSpPr txBox="1"/>
            <p:nvPr/>
          </p:nvSpPr>
          <p:spPr>
            <a:xfrm flipH="1">
              <a:off x="205482" y="5505404"/>
              <a:ext cx="1484478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sv-SE" sz="1400" b="0" dirty="0">
                  <a:solidFill>
                    <a:schemeClr val="bg2"/>
                  </a:solidFill>
                </a:rPr>
                <a:t>6/88 patienter</a:t>
              </a:r>
            </a:p>
            <a:p>
              <a:pPr algn="ctr"/>
              <a:r>
                <a:rPr lang="sv-SE" sz="1400" b="0" dirty="0">
                  <a:solidFill>
                    <a:schemeClr val="bg2"/>
                  </a:solidFill>
                </a:rPr>
                <a:t>vs</a:t>
              </a:r>
            </a:p>
            <a:p>
              <a:pPr algn="l"/>
              <a:r>
                <a:rPr lang="sv-SE" sz="1400" b="0" dirty="0">
                  <a:solidFill>
                    <a:schemeClr val="bg2"/>
                  </a:solidFill>
                </a:rPr>
                <a:t>10/110 patienter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09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SF-36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14C279A0-CE3A-4D19-9C0C-38B782AB5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92" y="1709728"/>
            <a:ext cx="7058363" cy="515316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 bwMode="auto">
          <a:xfrm>
            <a:off x="4117409" y="2696464"/>
            <a:ext cx="473053" cy="37226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2" rIns="91421" bIns="45712" numCol="1" rtlCol="0" anchor="t" anchorCtr="0" compatLnSpc="1">
            <a:prstTxWarp prst="textNoShape">
              <a:avLst/>
            </a:prstTxWarp>
          </a:bodyPr>
          <a:lstStyle/>
          <a:p>
            <a:pPr defTabSz="904689"/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="" xmlns:a16="http://schemas.microsoft.com/office/drawing/2014/main" id="{28FCE6F2-7CFD-45E0-953D-9DC753829433}"/>
              </a:ext>
            </a:extLst>
          </p:cNvPr>
          <p:cNvSpPr/>
          <p:nvPr/>
        </p:nvSpPr>
        <p:spPr bwMode="auto">
          <a:xfrm>
            <a:off x="6172200" y="2624328"/>
            <a:ext cx="525945" cy="37947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2" rIns="91421" bIns="45712" numCol="1" rtlCol="0" anchor="t" anchorCtr="0" compatLnSpc="1">
            <a:prstTxWarp prst="textNoShape">
              <a:avLst/>
            </a:prstTxWarp>
          </a:bodyPr>
          <a:lstStyle/>
          <a:p>
            <a:pPr defTabSz="904689"/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="" xmlns:a16="http://schemas.microsoft.com/office/drawing/2014/main" id="{02C0D81B-AD3F-4F72-8D89-DEA3C0F60DD8}"/>
              </a:ext>
            </a:extLst>
          </p:cNvPr>
          <p:cNvSpPr/>
          <p:nvPr/>
        </p:nvSpPr>
        <p:spPr bwMode="auto">
          <a:xfrm>
            <a:off x="8213903" y="2692400"/>
            <a:ext cx="509473" cy="37266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2" rIns="91421" bIns="45712" numCol="1" rtlCol="0" anchor="t" anchorCtr="0" compatLnSpc="1">
            <a:prstTxWarp prst="textNoShape">
              <a:avLst/>
            </a:prstTxWarp>
          </a:bodyPr>
          <a:lstStyle/>
          <a:p>
            <a:pPr defTabSz="904689"/>
            <a:endParaRPr lang="sv-SE" dirty="0">
              <a:solidFill>
                <a:schemeClr val="tx2"/>
              </a:solidFill>
            </a:endParaRPr>
          </a:p>
        </p:txBody>
      </p:sp>
      <p:cxnSp>
        <p:nvCxnSpPr>
          <p:cNvPr id="5" name="Rak pil 4"/>
          <p:cNvCxnSpPr/>
          <p:nvPr/>
        </p:nvCxnSpPr>
        <p:spPr bwMode="auto">
          <a:xfrm flipH="1">
            <a:off x="9536977" y="5157216"/>
            <a:ext cx="996912" cy="91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83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Risk factor analysis </a:t>
            </a:r>
            <a:br>
              <a:rPr lang="en-GB" dirty="0" smtClean="0"/>
            </a:br>
            <a:r>
              <a:rPr lang="en-GB" dirty="0" smtClean="0"/>
              <a:t>for pain at sexual activity</a:t>
            </a:r>
            <a:endParaRPr lang="en-GB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40" y="2070156"/>
            <a:ext cx="6505417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0" y="3545301"/>
            <a:ext cx="8540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0" y="2745064"/>
            <a:ext cx="8540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996633"/>
                </a:solidFill>
                <a:latin typeface="+mn-lt"/>
              </a:rPr>
              <a:t>In </a:t>
            </a:r>
            <a:r>
              <a:rPr lang="sv-SE" dirty="0" err="1" smtClean="0">
                <a:solidFill>
                  <a:srgbClr val="996633"/>
                </a:solidFill>
                <a:latin typeface="+mn-lt"/>
              </a:rPr>
              <a:t>Conclusion</a:t>
            </a:r>
            <a:endParaRPr lang="sv-SE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53586" y="1957538"/>
            <a:ext cx="8343588" cy="499186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</a:pPr>
            <a:r>
              <a:rPr lang="en-GB" sz="24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Pain at sexual activity is fare more common than expected in hernia patients and reduces QoL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</a:pPr>
            <a:r>
              <a:rPr lang="en-GB" sz="2400" kern="1200" dirty="0" smtClean="0">
                <a:solidFill>
                  <a:srgbClr val="000080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A postoperative complication is a risk factor for pain at sexual activity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</a:pPr>
            <a:r>
              <a:rPr lang="en-GB" sz="2400" dirty="0" smtClean="0">
                <a:solidFill>
                  <a:srgbClr val="000080"/>
                </a:solidFill>
              </a:rPr>
              <a:t>Hernia surgery diminishes long term pain at sexual activity markedly and restores QoL in most patients without major difference between TEP and Lichtenstein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000080"/>
                </a:solidFill>
              </a:rPr>
              <a:t>A postoperative complication is a risk factor for long term  pain/discomfort at sexual activity</a:t>
            </a:r>
            <a:endParaRPr lang="en-GB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7B859B2-E288-491D-AFCA-AEF3E0DD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94" y="219764"/>
            <a:ext cx="10274274" cy="1139825"/>
          </a:xfrm>
        </p:spPr>
        <p:txBody>
          <a:bodyPr/>
          <a:lstStyle/>
          <a:p>
            <a:pPr algn="ctr"/>
            <a:r>
              <a:rPr lang="en-GB" dirty="0" smtClean="0"/>
              <a:t>Sexual dysfunction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514A80CC-24B0-4B3D-B774-D8B1BBD6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748" y="1720856"/>
            <a:ext cx="7587440" cy="3563159"/>
          </a:xfrm>
        </p:spPr>
        <p:txBody>
          <a:bodyPr/>
          <a:lstStyle/>
          <a:p>
            <a:r>
              <a:rPr lang="en-GB" sz="2400" dirty="0" smtClean="0">
                <a:solidFill>
                  <a:schemeClr val="bg2"/>
                </a:solidFill>
              </a:rPr>
              <a:t>Reduced sexual desire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bg2"/>
                </a:solidFill>
              </a:rPr>
              <a:t>&lt; 5 % men 50-55 </a:t>
            </a:r>
            <a:r>
              <a:rPr lang="en-GB" sz="1800" dirty="0" err="1" smtClean="0">
                <a:solidFill>
                  <a:schemeClr val="bg2"/>
                </a:solidFill>
              </a:rPr>
              <a:t>år</a:t>
            </a:r>
            <a:endParaRPr lang="en-GB" sz="1800" dirty="0" smtClean="0">
              <a:solidFill>
                <a:schemeClr val="bg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bg2"/>
                </a:solidFill>
                <a:sym typeface="Symbol"/>
              </a:rPr>
              <a:t> </a:t>
            </a:r>
            <a:r>
              <a:rPr lang="en-GB" sz="1800" dirty="0" smtClean="0">
                <a:solidFill>
                  <a:schemeClr val="bg2"/>
                </a:solidFill>
              </a:rPr>
              <a:t>15-25 % men 70-75 </a:t>
            </a:r>
            <a:r>
              <a:rPr lang="en-GB" sz="1800" dirty="0" err="1" smtClean="0">
                <a:solidFill>
                  <a:schemeClr val="bg2"/>
                </a:solidFill>
              </a:rPr>
              <a:t>år</a:t>
            </a:r>
            <a:endParaRPr lang="en-GB" sz="1800" dirty="0" smtClean="0">
              <a:solidFill>
                <a:schemeClr val="bg2"/>
              </a:solidFill>
            </a:endParaRPr>
          </a:p>
          <a:p>
            <a:pPr marL="452346" lvl="1" indent="0"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		</a:t>
            </a:r>
            <a:r>
              <a:rPr lang="en-GB" sz="1200" dirty="0" err="1" smtClean="0">
                <a:solidFill>
                  <a:schemeClr val="tx1"/>
                </a:solidFill>
              </a:rPr>
              <a:t>Fugl</a:t>
            </a:r>
            <a:r>
              <a:rPr lang="en-GB" sz="1200" dirty="0" smtClean="0">
                <a:solidFill>
                  <a:schemeClr val="tx1"/>
                </a:solidFill>
              </a:rPr>
              <a:t>-Meyer et </a:t>
            </a:r>
            <a:r>
              <a:rPr lang="en-GB" sz="1200" dirty="0" err="1" smtClean="0">
                <a:solidFill>
                  <a:schemeClr val="tx1"/>
                </a:solidFill>
              </a:rPr>
              <a:t>al,Int</a:t>
            </a:r>
            <a:r>
              <a:rPr lang="en-GB" sz="1200" dirty="0" smtClean="0">
                <a:solidFill>
                  <a:schemeClr val="tx1"/>
                </a:solidFill>
              </a:rPr>
              <a:t> J </a:t>
            </a:r>
            <a:r>
              <a:rPr lang="en-GB" sz="1200" dirty="0" err="1" smtClean="0">
                <a:solidFill>
                  <a:schemeClr val="tx1"/>
                </a:solidFill>
              </a:rPr>
              <a:t>Impot</a:t>
            </a:r>
            <a:r>
              <a:rPr lang="en-GB" sz="1200" dirty="0" smtClean="0">
                <a:solidFill>
                  <a:schemeClr val="tx1"/>
                </a:solidFill>
              </a:rPr>
              <a:t> Res 2002, </a:t>
            </a:r>
            <a:r>
              <a:rPr lang="en-GB" sz="1200" dirty="0" err="1" smtClean="0">
                <a:solidFill>
                  <a:schemeClr val="tx1"/>
                </a:solidFill>
              </a:rPr>
              <a:t>Laumann</a:t>
            </a:r>
            <a:r>
              <a:rPr lang="en-GB" sz="1200" dirty="0" smtClean="0">
                <a:solidFill>
                  <a:schemeClr val="tx1"/>
                </a:solidFill>
              </a:rPr>
              <a:t> et al,.</a:t>
            </a:r>
            <a:r>
              <a:rPr lang="en-GB" sz="1200" dirty="0" err="1" smtClean="0">
                <a:solidFill>
                  <a:schemeClr val="tx1"/>
                </a:solidFill>
              </a:rPr>
              <a:t>Int</a:t>
            </a:r>
            <a:r>
              <a:rPr lang="en-GB" sz="1200" dirty="0" smtClean="0">
                <a:solidFill>
                  <a:schemeClr val="tx1"/>
                </a:solidFill>
              </a:rPr>
              <a:t> J </a:t>
            </a:r>
            <a:r>
              <a:rPr lang="en-GB" sz="1200" dirty="0" err="1" smtClean="0">
                <a:solidFill>
                  <a:schemeClr val="tx1"/>
                </a:solidFill>
              </a:rPr>
              <a:t>Impot</a:t>
            </a:r>
            <a:r>
              <a:rPr lang="en-GB" sz="1200" dirty="0" smtClean="0">
                <a:solidFill>
                  <a:schemeClr val="tx1"/>
                </a:solidFill>
              </a:rPr>
              <a:t> Res 2005</a:t>
            </a:r>
          </a:p>
          <a:p>
            <a:r>
              <a:rPr lang="en-GB" sz="2400" dirty="0" smtClean="0">
                <a:solidFill>
                  <a:schemeClr val="bg2"/>
                </a:solidFill>
              </a:rPr>
              <a:t>Defect erection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bg2"/>
                </a:solidFill>
              </a:rPr>
              <a:t>&lt; 10 % men 50-55 </a:t>
            </a:r>
            <a:r>
              <a:rPr lang="en-GB" sz="1800" dirty="0" err="1" smtClean="0">
                <a:solidFill>
                  <a:schemeClr val="bg2"/>
                </a:solidFill>
              </a:rPr>
              <a:t>år</a:t>
            </a:r>
            <a:endParaRPr lang="en-GB" sz="1800" dirty="0" smtClean="0">
              <a:solidFill>
                <a:schemeClr val="bg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bg2"/>
                </a:solidFill>
                <a:sym typeface="Symbol"/>
              </a:rPr>
              <a:t> </a:t>
            </a:r>
            <a:r>
              <a:rPr lang="en-GB" sz="1800" dirty="0" smtClean="0">
                <a:solidFill>
                  <a:schemeClr val="bg2"/>
                </a:solidFill>
              </a:rPr>
              <a:t>50 % men 75-80 </a:t>
            </a:r>
            <a:r>
              <a:rPr lang="en-GB" sz="1800" dirty="0" err="1" smtClean="0">
                <a:solidFill>
                  <a:schemeClr val="bg2"/>
                </a:solidFill>
              </a:rPr>
              <a:t>år</a:t>
            </a:r>
            <a:r>
              <a:rPr lang="en-GB" sz="1800" dirty="0" smtClean="0">
                <a:solidFill>
                  <a:schemeClr val="bg2"/>
                </a:solidFill>
              </a:rPr>
              <a:t>	</a:t>
            </a:r>
            <a:r>
              <a:rPr lang="en-GB" sz="1200" dirty="0" err="1" smtClean="0">
                <a:solidFill>
                  <a:schemeClr val="tx1"/>
                </a:solidFill>
              </a:rPr>
              <a:t>Kubin</a:t>
            </a:r>
            <a:r>
              <a:rPr lang="en-GB" sz="1200" dirty="0" smtClean="0">
                <a:solidFill>
                  <a:schemeClr val="tx1"/>
                </a:solidFill>
              </a:rPr>
              <a:t>, M et al, </a:t>
            </a:r>
            <a:r>
              <a:rPr lang="en-GB" sz="1200" dirty="0" err="1" smtClean="0">
                <a:solidFill>
                  <a:schemeClr val="tx1"/>
                </a:solidFill>
              </a:rPr>
              <a:t>Int</a:t>
            </a:r>
            <a:r>
              <a:rPr lang="en-GB" sz="1200" dirty="0" smtClean="0">
                <a:solidFill>
                  <a:schemeClr val="tx1"/>
                </a:solidFill>
              </a:rPr>
              <a:t> J </a:t>
            </a:r>
            <a:r>
              <a:rPr lang="en-GB" sz="1200" dirty="0" err="1" smtClean="0">
                <a:solidFill>
                  <a:schemeClr val="tx1"/>
                </a:solidFill>
              </a:rPr>
              <a:t>Impot</a:t>
            </a:r>
            <a:r>
              <a:rPr lang="en-GB" sz="1200" dirty="0" smtClean="0">
                <a:solidFill>
                  <a:schemeClr val="tx1"/>
                </a:solidFill>
              </a:rPr>
              <a:t> Res  2003</a:t>
            </a:r>
          </a:p>
          <a:p>
            <a:pPr lvl="0">
              <a:buClr>
                <a:srgbClr val="000000"/>
              </a:buClr>
            </a:pPr>
            <a:r>
              <a:rPr lang="en-GB" sz="2400" dirty="0" smtClean="0">
                <a:solidFill>
                  <a:srgbClr val="000080"/>
                </a:solidFill>
              </a:rPr>
              <a:t>Pain at intercourse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80"/>
                </a:solidFill>
              </a:rPr>
              <a:t>Genital disorders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80"/>
                </a:solidFill>
              </a:rPr>
              <a:t>Musculoskeletal disorders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80"/>
                </a:solidFill>
              </a:rPr>
              <a:t>Inguinal hernia </a:t>
            </a:r>
            <a:endParaRPr lang="en-GB" sz="1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97" y="5925713"/>
            <a:ext cx="129246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996633"/>
                </a:solidFill>
                <a:latin typeface="+mn-lt"/>
              </a:rPr>
              <a:t>In Conclusion</a:t>
            </a:r>
            <a:endParaRPr lang="en-GB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53586" y="1957538"/>
            <a:ext cx="8343588" cy="4991868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GB" sz="2400" kern="1200" dirty="0" smtClean="0">
                <a:solidFill>
                  <a:srgbClr val="000080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Patients should be informed on the risk of pain-related sexual dysfunction due to a hernia and a hernia operation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endParaRPr lang="en-GB" sz="2400" kern="1200" dirty="0" smtClean="0">
              <a:solidFill>
                <a:srgbClr val="000080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GB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SexIHQ </a:t>
            </a:r>
            <a:r>
              <a:rPr lang="en-GB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– is a short form enquiry for pain at sexual activity before and/or after surgery for inguinal hernia in men suggested to be used in large </a:t>
            </a:r>
            <a:r>
              <a:rPr lang="en-GB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cohorts when validated further</a:t>
            </a:r>
            <a:endParaRPr lang="en-GB" sz="240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126271" y="1032404"/>
            <a:ext cx="3889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200" b="0" dirty="0" smtClean="0">
                <a:solidFill>
                  <a:schemeClr val="bg2"/>
                </a:solidFill>
                <a:latin typeface="Garamond" panose="02020404030301010803" pitchFamily="18" charset="0"/>
              </a:rPr>
              <a:t>Tank </a:t>
            </a:r>
            <a:r>
              <a:rPr lang="sv-SE" sz="7200" b="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You</a:t>
            </a:r>
            <a:r>
              <a:rPr lang="sv-SE" sz="7200" b="0" dirty="0" smtClean="0">
                <a:solidFill>
                  <a:schemeClr val="bg2"/>
                </a:solidFill>
                <a:latin typeface="Garamond" panose="02020404030301010803" pitchFamily="18" charset="0"/>
              </a:rPr>
              <a:t>!</a:t>
            </a:r>
            <a:endParaRPr lang="sv-SE" sz="7200" b="0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1858" y="365760"/>
            <a:ext cx="8265957" cy="1121033"/>
          </a:xfrm>
        </p:spPr>
        <p:txBody>
          <a:bodyPr/>
          <a:lstStyle/>
          <a:p>
            <a:pPr algn="ctr"/>
            <a:r>
              <a:rPr lang="sv-SE" dirty="0" smtClean="0"/>
              <a:t>Pain at sexual </a:t>
            </a:r>
            <a:r>
              <a:rPr lang="en-GB" dirty="0" smtClean="0"/>
              <a:t>activity in hernia patients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52946" y="2300609"/>
            <a:ext cx="7587440" cy="366857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bg2"/>
                </a:solidFill>
              </a:rPr>
              <a:t>Rarely reported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</a:rPr>
              <a:t>						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430570" y="4134899"/>
            <a:ext cx="7362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4875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</a:pPr>
            <a:r>
              <a:rPr lang="sv-SE" sz="2400" b="0" kern="0" dirty="0" smtClean="0">
                <a:solidFill>
                  <a:srgbClr val="000080"/>
                </a:solidFill>
                <a:latin typeface="Arial"/>
              </a:rPr>
              <a:t> </a:t>
            </a:r>
            <a:endParaRPr lang="sv-SE" sz="2400" b="0" kern="0" dirty="0">
              <a:solidFill>
                <a:srgbClr val="000080"/>
              </a:solidFill>
              <a:latin typeface="Arial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882" y="3643236"/>
            <a:ext cx="113395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7136" y="156184"/>
            <a:ext cx="7605109" cy="1139825"/>
          </a:xfrm>
        </p:spPr>
        <p:txBody>
          <a:bodyPr/>
          <a:lstStyle/>
          <a:p>
            <a:pPr algn="ctr"/>
            <a:r>
              <a:rPr lang="sv-SE" dirty="0">
                <a:solidFill>
                  <a:srgbClr val="9C6114"/>
                </a:solidFill>
              </a:rPr>
              <a:t>Pain at sexual </a:t>
            </a:r>
            <a:r>
              <a:rPr lang="en-GB" dirty="0">
                <a:solidFill>
                  <a:srgbClr val="9C6114"/>
                </a:solidFill>
              </a:rPr>
              <a:t>activity in hernia patients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05300" y="2268194"/>
            <a:ext cx="7587440" cy="3563159"/>
          </a:xfrm>
        </p:spPr>
        <p:txBody>
          <a:bodyPr/>
          <a:lstStyle/>
          <a:p>
            <a:r>
              <a:rPr lang="en-GB" sz="2400" dirty="0" smtClean="0">
                <a:solidFill>
                  <a:schemeClr val="bg2"/>
                </a:solidFill>
              </a:rPr>
              <a:t>before surgery - due to an existing hernia </a:t>
            </a:r>
          </a:p>
          <a:p>
            <a:r>
              <a:rPr lang="en-GB" sz="2400" dirty="0" smtClean="0">
                <a:solidFill>
                  <a:schemeClr val="bg2"/>
                </a:solidFill>
              </a:rPr>
              <a:t>after surgery - remaining or new pain as a sequele of surgery</a:t>
            </a: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84" y="6503540"/>
            <a:ext cx="3875229" cy="26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8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Prof of Anesthesiology</a:t>
            </a:r>
            <a:br>
              <a:rPr lang="en-US" dirty="0" smtClean="0"/>
            </a:br>
            <a:r>
              <a:rPr lang="en-US" dirty="0" smtClean="0"/>
              <a:t>Henrik </a:t>
            </a:r>
            <a:r>
              <a:rPr lang="sv-SE" sz="3200" dirty="0" smtClean="0"/>
              <a:t>Kehlet – Copenhagen University</a:t>
            </a:r>
            <a:endParaRPr lang="sv-SE" sz="3200" dirty="0"/>
          </a:p>
        </p:txBody>
      </p:sp>
      <p:pic>
        <p:nvPicPr>
          <p:cNvPr id="6" name="Platshållare för innehåll 5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0" t="15880" r="9898" b="51366"/>
          <a:stretch/>
        </p:blipFill>
        <p:spPr bwMode="auto">
          <a:xfrm>
            <a:off x="4323770" y="2012849"/>
            <a:ext cx="2932641" cy="302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87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1858" y="365760"/>
            <a:ext cx="8265957" cy="1121033"/>
          </a:xfrm>
        </p:spPr>
        <p:txBody>
          <a:bodyPr/>
          <a:lstStyle/>
          <a:p>
            <a:pPr algn="ctr"/>
            <a:r>
              <a:rPr lang="sv-SE" dirty="0" smtClean="0"/>
              <a:t>Pain at sexual </a:t>
            </a:r>
            <a:r>
              <a:rPr lang="en-GB" dirty="0" smtClean="0"/>
              <a:t>activity in hernia patients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46522" y="2034551"/>
            <a:ext cx="7587440" cy="3668579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v-SE" sz="2400" dirty="0" smtClean="0">
                <a:solidFill>
                  <a:schemeClr val="bg2"/>
                </a:solidFill>
              </a:rPr>
              <a:t>Preoperativ </a:t>
            </a:r>
            <a:r>
              <a:rPr lang="sv-SE" sz="2400" dirty="0">
                <a:solidFill>
                  <a:schemeClr val="bg2"/>
                </a:solidFill>
              </a:rPr>
              <a:t>10 - 32% </a:t>
            </a:r>
            <a:endParaRPr lang="sv-SE" sz="24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v-SE" sz="2400" dirty="0" smtClean="0">
                <a:solidFill>
                  <a:schemeClr val="bg2"/>
                </a:solidFill>
              </a:rPr>
              <a:t>Postoperativ </a:t>
            </a:r>
            <a:r>
              <a:rPr lang="sv-SE" sz="2400" dirty="0">
                <a:solidFill>
                  <a:schemeClr val="bg2"/>
                </a:solidFill>
              </a:rPr>
              <a:t>4 - 20% </a:t>
            </a:r>
          </a:p>
          <a:p>
            <a:pPr marL="0" indent="0">
              <a:buNone/>
            </a:pPr>
            <a:endParaRPr lang="sv-SE" sz="2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</a:rPr>
              <a:t>						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430570" y="4134899"/>
            <a:ext cx="7362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4875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</a:pPr>
            <a:r>
              <a:rPr lang="sv-SE" sz="2400" b="0" kern="0" dirty="0" smtClean="0">
                <a:solidFill>
                  <a:srgbClr val="000080"/>
                </a:solidFill>
                <a:latin typeface="Arial"/>
              </a:rPr>
              <a:t> </a:t>
            </a:r>
            <a:endParaRPr lang="sv-SE" sz="2400" b="0" kern="0" dirty="0">
              <a:solidFill>
                <a:srgbClr val="000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4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B0B4923F-77D5-4443-A465-16432096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10" y="302060"/>
            <a:ext cx="10274274" cy="1139825"/>
          </a:xfrm>
        </p:spPr>
        <p:txBody>
          <a:bodyPr/>
          <a:lstStyle/>
          <a:p>
            <a:pPr algn="ctr"/>
            <a:r>
              <a:rPr lang="en-GB" dirty="0" smtClean="0"/>
              <a:t>Development of a sexual enquiry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20904AA0-69FD-47D4-AD3B-DEA9BDF72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286" y="2327528"/>
            <a:ext cx="8168410" cy="30556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Prof </a:t>
            </a:r>
            <a:r>
              <a:rPr lang="en-US" sz="2400" dirty="0" err="1" smtClean="0">
                <a:solidFill>
                  <a:schemeClr val="bg2"/>
                </a:solidFill>
              </a:rPr>
              <a:t>Kehlet´s</a:t>
            </a:r>
            <a:r>
              <a:rPr lang="en-US" sz="2400" dirty="0" smtClean="0">
                <a:solidFill>
                  <a:schemeClr val="bg2"/>
                </a:solidFill>
              </a:rPr>
              <a:t> principles to describe pain: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Frequency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Localisation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Intensity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Descriptors on type of pain</a:t>
            </a:r>
          </a:p>
          <a:p>
            <a:r>
              <a:rPr lang="en-US" sz="2400" dirty="0">
                <a:solidFill>
                  <a:schemeClr val="bg2"/>
                </a:solidFill>
              </a:rPr>
              <a:t>P</a:t>
            </a:r>
            <a:r>
              <a:rPr lang="en-US" sz="2400" dirty="0" smtClean="0">
                <a:solidFill>
                  <a:schemeClr val="bg2"/>
                </a:solidFill>
              </a:rPr>
              <a:t>ain in relation to sexual dysfunction</a:t>
            </a:r>
            <a:endParaRPr lang="en-US" sz="2400" dirty="0">
              <a:solidFill>
                <a:schemeClr val="bg2"/>
              </a:solidFill>
            </a:endParaRPr>
          </a:p>
          <a:p>
            <a:pPr marL="0" indent="0" defTabSz="91440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 marL="0" indent="0" defTabSz="91440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bg2"/>
                </a:solidFill>
              </a:rPr>
              <a:t>				</a:t>
            </a:r>
            <a:r>
              <a:rPr lang="en-US" sz="1600" dirty="0">
                <a:solidFill>
                  <a:srgbClr val="9C6114"/>
                </a:solidFill>
              </a:rPr>
              <a:t>Aasvang, Kehlet  et al  </a:t>
            </a:r>
            <a:r>
              <a:rPr lang="en-US" sz="1600" i="1" dirty="0">
                <a:solidFill>
                  <a:srgbClr val="9C6114"/>
                </a:solidFill>
              </a:rPr>
              <a:t>Pain</a:t>
            </a:r>
            <a:r>
              <a:rPr lang="en-US" sz="1600" dirty="0">
                <a:solidFill>
                  <a:srgbClr val="9C6114"/>
                </a:solidFill>
              </a:rPr>
              <a:t> 2006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3E5D7EB3-A0E9-40B8-8827-DA481489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Study-cohorts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2AC1CD83-DFE0-445C-8A1A-7EC7F58D3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495" y="2216971"/>
            <a:ext cx="7587440" cy="356315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2"/>
                </a:solidFill>
              </a:rPr>
              <a:t>Register based study </a:t>
            </a:r>
          </a:p>
          <a:p>
            <a:pPr marL="452438" lvl="1" indent="0">
              <a:buNone/>
            </a:pPr>
            <a:r>
              <a:rPr lang="en-GB" sz="2000" dirty="0" smtClean="0">
                <a:solidFill>
                  <a:schemeClr val="bg2"/>
                </a:solidFill>
              </a:rPr>
              <a:t>Swedish Inguinal Hernia Register (SHR)</a:t>
            </a:r>
          </a:p>
          <a:p>
            <a:pPr marL="452438" lvl="1" indent="0">
              <a:buNone/>
            </a:pPr>
            <a:endParaRPr lang="en-GB" sz="2000" dirty="0" smtClean="0">
              <a:solidFill>
                <a:schemeClr val="bg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2"/>
                </a:solidFill>
              </a:rPr>
              <a:t>Randomised controlled study </a:t>
            </a:r>
          </a:p>
          <a:p>
            <a:pPr marL="452438" lvl="1" indent="0">
              <a:buNone/>
            </a:pPr>
            <a:endParaRPr lang="sv-SE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-4-3-mall-ppt-lu">
  <a:themeElements>
    <a:clrScheme name="Anpassad 3">
      <a:dk1>
        <a:srgbClr val="9C6114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 anchor="ctr">
        <a:spAutoFit/>
      </a:bodyPr>
      <a:lstStyle>
        <a:defPPr algn="l">
          <a:defRPr sz="1400" b="0"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sv-4-3-mall-ppt-lu</Template>
  <TotalTime>463</TotalTime>
  <Words>2007</Words>
  <Application>Microsoft Office PowerPoint</Application>
  <PresentationFormat>Personnalisé</PresentationFormat>
  <Paragraphs>350</Paragraphs>
  <Slides>31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Garamond</vt:lpstr>
      <vt:lpstr>Lucida Grande</vt:lpstr>
      <vt:lpstr>Symbol</vt:lpstr>
      <vt:lpstr>Times New Roman</vt:lpstr>
      <vt:lpstr>sv-4-3-mall-ppt-lu</vt:lpstr>
      <vt:lpstr>Présentation PowerPoint</vt:lpstr>
      <vt:lpstr>Main sequele after inguinal hernia surgery </vt:lpstr>
      <vt:lpstr>Sexual dysfunction</vt:lpstr>
      <vt:lpstr>Pain at sexual activity in hernia patients </vt:lpstr>
      <vt:lpstr>Pain at sexual activity in hernia patients </vt:lpstr>
      <vt:lpstr> Prof of Anesthesiology Henrik Kehlet – Copenhagen University</vt:lpstr>
      <vt:lpstr>Pain at sexual activity in hernia patients </vt:lpstr>
      <vt:lpstr>Development of a sexual enquiry</vt:lpstr>
      <vt:lpstr>Study-cohorts</vt:lpstr>
      <vt:lpstr>Register based Study</vt:lpstr>
      <vt:lpstr>Register based study (SHR)</vt:lpstr>
      <vt:lpstr>Register based study -instruments used </vt:lpstr>
      <vt:lpstr>SexIHQ discriminating questions</vt:lpstr>
      <vt:lpstr>SexIHQ</vt:lpstr>
      <vt:lpstr>Flow chart</vt:lpstr>
      <vt:lpstr>Patients with pain at sexual activity</vt:lpstr>
      <vt:lpstr>SexIHQ (Sexual Inguinal Hernia Questionnaire) “worst case scenario” </vt:lpstr>
      <vt:lpstr>Operative- and post-operative data</vt:lpstr>
      <vt:lpstr>SF-36</vt:lpstr>
      <vt:lpstr>IPQ – selected questions</vt:lpstr>
      <vt:lpstr>Risk factor analysis for pain at sexual activity</vt:lpstr>
      <vt:lpstr>Randomized Control Trial</vt:lpstr>
      <vt:lpstr>Hypothesis</vt:lpstr>
      <vt:lpstr>Sample size and power calculation</vt:lpstr>
      <vt:lpstr>Material and Method </vt:lpstr>
      <vt:lpstr>Pain at sexual activity</vt:lpstr>
      <vt:lpstr>SF-36</vt:lpstr>
      <vt:lpstr>Risk factor analysis  for pain at sexual activity</vt:lpstr>
      <vt:lpstr>In Conclusion</vt:lpstr>
      <vt:lpstr>In Conclusion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jasna</dc:creator>
  <cp:lastModifiedBy>MDC-17</cp:lastModifiedBy>
  <cp:revision>1254</cp:revision>
  <cp:lastPrinted>2011-10-27T13:44:15Z</cp:lastPrinted>
  <dcterms:created xsi:type="dcterms:W3CDTF">2017-04-03T09:24:59Z</dcterms:created>
  <dcterms:modified xsi:type="dcterms:W3CDTF">2018-06-15T06:25:36Z</dcterms:modified>
</cp:coreProperties>
</file>