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3" r:id="rId1"/>
  </p:sldMasterIdLst>
  <p:notesMasterIdLst>
    <p:notesMasterId r:id="rId27"/>
  </p:notesMasterIdLst>
  <p:sldIdLst>
    <p:sldId id="256" r:id="rId2"/>
    <p:sldId id="279" r:id="rId3"/>
    <p:sldId id="265" r:id="rId4"/>
    <p:sldId id="281" r:id="rId5"/>
    <p:sldId id="257" r:id="rId6"/>
    <p:sldId id="270" r:id="rId7"/>
    <p:sldId id="266" r:id="rId8"/>
    <p:sldId id="282" r:id="rId9"/>
    <p:sldId id="283" r:id="rId10"/>
    <p:sldId id="280" r:id="rId11"/>
    <p:sldId id="268" r:id="rId12"/>
    <p:sldId id="271" r:id="rId13"/>
    <p:sldId id="272" r:id="rId14"/>
    <p:sldId id="273" r:id="rId15"/>
    <p:sldId id="274" r:id="rId16"/>
    <p:sldId id="278" r:id="rId17"/>
    <p:sldId id="275" r:id="rId18"/>
    <p:sldId id="264" r:id="rId19"/>
    <p:sldId id="276" r:id="rId20"/>
    <p:sldId id="277" r:id="rId21"/>
    <p:sldId id="284" r:id="rId22"/>
    <p:sldId id="285" r:id="rId23"/>
    <p:sldId id="286" r:id="rId24"/>
    <p:sldId id="287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688"/>
    <p:restoredTop sz="94712"/>
  </p:normalViewPr>
  <p:slideViewPr>
    <p:cSldViewPr snapToGrid="0" snapToObjects="1">
      <p:cViewPr varScale="1">
        <p:scale>
          <a:sx n="61" d="100"/>
          <a:sy n="61" d="100"/>
        </p:scale>
        <p:origin x="248" y="1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2C95-6414-FC45-BF48-E98F6E70CB8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27B90-1A73-1646-B19D-6BD595A327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08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7B90-1A73-1646-B19D-6BD595A3279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38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7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740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9414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831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87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7258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2817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9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0137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6/14/18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4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6/14/18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62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91D59-FD55-0D45-B5C6-06889F563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32223"/>
            <a:ext cx="10241280" cy="3035808"/>
          </a:xfrm>
          <a:noFill/>
        </p:spPr>
        <p:txBody>
          <a:bodyPr/>
          <a:lstStyle/>
          <a:p>
            <a:pPr algn="ctr"/>
            <a:r>
              <a:rPr lang="fr-FR" sz="4800" dirty="0">
                <a:ln>
                  <a:solidFill>
                    <a:schemeClr val="dk1"/>
                  </a:solidFill>
                </a:ln>
                <a:blipFill>
                  <a:blip r:embed="rId3"/>
                  <a:tile tx="6350" ty="-127000" sx="65000" sy="64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Intérêt des prothèses PHASIX</a:t>
            </a:r>
            <a:r>
              <a:rPr lang="fr-FR" sz="4800" baseline="30000" dirty="0">
                <a:ln>
                  <a:solidFill>
                    <a:schemeClr val="dk1"/>
                  </a:solidFill>
                </a:ln>
                <a:blipFill>
                  <a:blip r:embed="rId3"/>
                  <a:tile tx="6350" ty="-127000" sx="65000" sy="64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®</a:t>
            </a:r>
            <a:r>
              <a:rPr lang="fr-FR" sz="4800" dirty="0">
                <a:ln>
                  <a:solidFill>
                    <a:schemeClr val="dk1"/>
                  </a:solidFill>
                </a:ln>
                <a:blipFill>
                  <a:blip r:embed="rId3"/>
                  <a:tile tx="6350" ty="-127000" sx="65000" sy="64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dans le traitement des hernies et éventrations infectées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A97A4C-A5F9-B248-8A89-95C7C0073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4468030"/>
            <a:ext cx="8486140" cy="1259669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Mahery RAHARIMANANTSOA, Benoît ROMAIN, Serge ROHR</a:t>
            </a:r>
          </a:p>
          <a:p>
            <a:r>
              <a:rPr lang="fr-FR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Service de chirurgie générale et digestive</a:t>
            </a:r>
          </a:p>
          <a:p>
            <a:r>
              <a:rPr lang="fr-FR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CHU de </a:t>
            </a:r>
            <a:r>
              <a:rPr lang="fr-FR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Hautepierre</a:t>
            </a:r>
            <a:r>
              <a:rPr lang="fr-FR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- STRASBOURG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B07185-B0D5-AF43-AFD1-E8D3426CC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226" y="5354512"/>
            <a:ext cx="2301294" cy="13405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B78FC9E-469A-8048-97CB-E992E4621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7504" y="5317041"/>
            <a:ext cx="1793311" cy="14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3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B16272-C72A-E640-AFDA-A43A0FCD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26880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Matériel et Méthodes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0F3060-FFD7-5143-AA69-C428F471AA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fr-FR" dirty="0"/>
              <a:t>MULTICENTRIQUE</a:t>
            </a:r>
          </a:p>
          <a:p>
            <a:r>
              <a:rPr lang="fr-FR" dirty="0"/>
              <a:t>Rétrospective</a:t>
            </a:r>
          </a:p>
          <a:p>
            <a:r>
              <a:rPr lang="fr-FR" dirty="0"/>
              <a:t>Entre Novembre 2015 et Avril 2018</a:t>
            </a:r>
          </a:p>
          <a:p>
            <a:r>
              <a:rPr lang="fr-FR" dirty="0"/>
              <a:t>Cure de hernie ou d’éventration</a:t>
            </a:r>
          </a:p>
          <a:p>
            <a:r>
              <a:rPr lang="fr-FR" dirty="0"/>
              <a:t>Par laparotomie</a:t>
            </a:r>
          </a:p>
          <a:p>
            <a:r>
              <a:rPr lang="fr-FR" dirty="0"/>
              <a:t>Classification </a:t>
            </a:r>
            <a:r>
              <a:rPr lang="fr-FR" dirty="0" err="1"/>
              <a:t>mVHWG</a:t>
            </a:r>
            <a:r>
              <a:rPr lang="fr-FR" dirty="0"/>
              <a:t> 3</a:t>
            </a:r>
          </a:p>
          <a:p>
            <a:r>
              <a:rPr lang="fr-FR" dirty="0"/>
              <a:t>Position de la prothèse en retro-musculaire ou intra-péritonéal</a:t>
            </a:r>
          </a:p>
          <a:p>
            <a:r>
              <a:rPr lang="fr-FR" dirty="0"/>
              <a:t>Fermeture de l’aponévrose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125F3E-5942-B04D-A537-9FFD955BCA48}"/>
              </a:ext>
            </a:extLst>
          </p:cNvPr>
          <p:cNvSpPr txBox="1"/>
          <p:nvPr/>
        </p:nvSpPr>
        <p:spPr>
          <a:xfrm>
            <a:off x="6690114" y="239611"/>
            <a:ext cx="2340000" cy="565061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138 patients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227CAE-A5AD-A74F-94EC-76F2557C887F}"/>
              </a:ext>
            </a:extLst>
          </p:cNvPr>
          <p:cNvSpPr txBox="1"/>
          <p:nvPr/>
        </p:nvSpPr>
        <p:spPr>
          <a:xfrm>
            <a:off x="9030114" y="1326813"/>
            <a:ext cx="2340000" cy="565061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Prophylaxie n=5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F509F5-E9CC-3740-B76A-5396DDF10CF5}"/>
              </a:ext>
            </a:extLst>
          </p:cNvPr>
          <p:cNvSpPr txBox="1"/>
          <p:nvPr/>
        </p:nvSpPr>
        <p:spPr>
          <a:xfrm>
            <a:off x="9030114" y="2288537"/>
            <a:ext cx="2340000" cy="565061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Cœlioscopie n=3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67A227-9BD5-0B4E-A49A-1406AAFBFE70}"/>
              </a:ext>
            </a:extLst>
          </p:cNvPr>
          <p:cNvSpPr txBox="1"/>
          <p:nvPr/>
        </p:nvSpPr>
        <p:spPr>
          <a:xfrm>
            <a:off x="9030114" y="3222503"/>
            <a:ext cx="2340000" cy="565061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Sous-cutané n=3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04DBC5-E244-C741-9764-9234E181252C}"/>
              </a:ext>
            </a:extLst>
          </p:cNvPr>
          <p:cNvSpPr txBox="1"/>
          <p:nvPr/>
        </p:nvSpPr>
        <p:spPr>
          <a:xfrm>
            <a:off x="9030114" y="4184227"/>
            <a:ext cx="2340000" cy="624840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mVHWG</a:t>
            </a:r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1 n=5</a:t>
            </a:r>
          </a:p>
          <a:p>
            <a:pPr algn="ctr"/>
            <a:r>
              <a:rPr lang="fr-FR" sz="20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mVHWG</a:t>
            </a:r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2 n=26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E6541C7-6A38-0746-A9D8-47F5760AB5D6}"/>
              </a:ext>
            </a:extLst>
          </p:cNvPr>
          <p:cNvSpPr txBox="1"/>
          <p:nvPr/>
        </p:nvSpPr>
        <p:spPr>
          <a:xfrm>
            <a:off x="6690114" y="6083554"/>
            <a:ext cx="2340000" cy="565061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93 patients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12" name="Flèche à angle droit 11">
            <a:extLst>
              <a:ext uri="{FF2B5EF4-FFF2-40B4-BE49-F238E27FC236}">
                <a16:creationId xmlns:a16="http://schemas.microsoft.com/office/drawing/2014/main" id="{DA081D24-EF1C-4D43-8BC5-BD63AA96CE71}"/>
              </a:ext>
            </a:extLst>
          </p:cNvPr>
          <p:cNvSpPr/>
          <p:nvPr/>
        </p:nvSpPr>
        <p:spPr>
          <a:xfrm rot="5400000">
            <a:off x="7758996" y="1100918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à angle droit 14">
            <a:extLst>
              <a:ext uri="{FF2B5EF4-FFF2-40B4-BE49-F238E27FC236}">
                <a16:creationId xmlns:a16="http://schemas.microsoft.com/office/drawing/2014/main" id="{FBB2FB5B-F104-5A46-88A2-597C4B1956B1}"/>
              </a:ext>
            </a:extLst>
          </p:cNvPr>
          <p:cNvSpPr/>
          <p:nvPr/>
        </p:nvSpPr>
        <p:spPr>
          <a:xfrm rot="5400000">
            <a:off x="7758996" y="2062642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à angle droit 15">
            <a:extLst>
              <a:ext uri="{FF2B5EF4-FFF2-40B4-BE49-F238E27FC236}">
                <a16:creationId xmlns:a16="http://schemas.microsoft.com/office/drawing/2014/main" id="{6A621713-7682-5A4A-B69B-43A86B5884FE}"/>
              </a:ext>
            </a:extLst>
          </p:cNvPr>
          <p:cNvSpPr/>
          <p:nvPr/>
        </p:nvSpPr>
        <p:spPr>
          <a:xfrm rot="5400000">
            <a:off x="7758996" y="3063240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à angle droit 16">
            <a:extLst>
              <a:ext uri="{FF2B5EF4-FFF2-40B4-BE49-F238E27FC236}">
                <a16:creationId xmlns:a16="http://schemas.microsoft.com/office/drawing/2014/main" id="{3E8F6CCE-B1D3-A649-8A3B-BDC667DA92C4}"/>
              </a:ext>
            </a:extLst>
          </p:cNvPr>
          <p:cNvSpPr/>
          <p:nvPr/>
        </p:nvSpPr>
        <p:spPr>
          <a:xfrm rot="5400000">
            <a:off x="7758996" y="4018111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EE879EF-9C0E-FD4A-ACB4-5F5AC9443D9B}"/>
              </a:ext>
            </a:extLst>
          </p:cNvPr>
          <p:cNvSpPr txBox="1"/>
          <p:nvPr/>
        </p:nvSpPr>
        <p:spPr>
          <a:xfrm>
            <a:off x="9030114" y="5113613"/>
            <a:ext cx="2340000" cy="624840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Bridge n=3</a:t>
            </a:r>
          </a:p>
        </p:txBody>
      </p:sp>
      <p:sp>
        <p:nvSpPr>
          <p:cNvPr id="18" name="Flèche à angle droit 17">
            <a:extLst>
              <a:ext uri="{FF2B5EF4-FFF2-40B4-BE49-F238E27FC236}">
                <a16:creationId xmlns:a16="http://schemas.microsoft.com/office/drawing/2014/main" id="{9F5BC0E6-7FD5-7B45-B9A2-DE29CDD9F423}"/>
              </a:ext>
            </a:extLst>
          </p:cNvPr>
          <p:cNvSpPr/>
          <p:nvPr/>
        </p:nvSpPr>
        <p:spPr>
          <a:xfrm rot="5400000">
            <a:off x="7758996" y="4947497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6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7" grpId="0" animBg="1"/>
      <p:bldP spid="1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9D11D-C0A0-324A-89D4-879073B5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Résultats  				     </a:t>
            </a:r>
            <a:r>
              <a:rPr lang="fr-FR" sz="3200" b="1" i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Démographie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A5223E0-6FC2-2F40-9B48-DD8BCF9ED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046913"/>
              </p:ext>
            </p:extLst>
          </p:nvPr>
        </p:nvGraphicFramePr>
        <p:xfrm>
          <a:off x="1069848" y="2585889"/>
          <a:ext cx="4535086" cy="37084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49085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Âge moyen (+/- SD)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62,2 +/- 13,04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Sexe, n (%)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Homme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52 (57,1)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Femme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41 (42,9)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Score ASA, n (%)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ASA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 (5,4)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ASA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64 (68,8)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ASA 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23 (24,7)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ASA 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 (1,1)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Récidive, n (%)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35 (37,6)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10268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61D6044-2F2E-7F4D-91A6-253671F82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49464"/>
              </p:ext>
            </p:extLst>
          </p:nvPr>
        </p:nvGraphicFramePr>
        <p:xfrm>
          <a:off x="6062132" y="2585889"/>
          <a:ext cx="5066116" cy="407924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33058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  <a:gridCol w="2533058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IMC moyen (+/- SD)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30,24 +/- 6,02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Corpulence normale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19 (20,4)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Surpoids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32 (34,4)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Obésité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42 (45,2)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Comorbidités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Tabagisme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20 (16,1)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Diabète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15 (16,1)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Immunosuppression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 (3,2)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BPCO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17 (18,3)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SAOS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16 (17,2)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1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Antécédent de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35 (37,6)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19017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7671809-C401-D547-9A6E-6A6241CC7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539063"/>
              </p:ext>
            </p:extLst>
          </p:nvPr>
        </p:nvGraphicFramePr>
        <p:xfrm>
          <a:off x="1069848" y="2093976"/>
          <a:ext cx="10058400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r>
                        <a:rPr lang="fr-FR" b="1" i="0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N= 93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468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9D11D-C0A0-324A-89D4-879073B5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1"/>
            <a:ext cx="12192000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Résultats  			 	    	</a:t>
            </a:r>
            <a:r>
              <a:rPr lang="fr-FR" sz="3200" b="1" i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Per-opératoire</a:t>
            </a:r>
            <a:endParaRPr lang="fr-FR" sz="3200" b="1" i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A5223E0-6FC2-2F40-9B48-DD8BCF9ED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18185"/>
              </p:ext>
            </p:extLst>
          </p:nvPr>
        </p:nvGraphicFramePr>
        <p:xfrm>
          <a:off x="1069847" y="1609683"/>
          <a:ext cx="4975943" cy="44500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248056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  <a:gridCol w="1727887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Urgences, </a:t>
                      </a:r>
                      <a:r>
                        <a:rPr lang="fr-FR" sz="1200" dirty="0"/>
                        <a:t>n (%)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18 (19,2)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1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Durée moyenne, </a:t>
                      </a:r>
                      <a:r>
                        <a:rPr lang="fr-FR" sz="1200" dirty="0"/>
                        <a:t>min +/-SD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187,4 +/-108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Longueur moyenne, </a:t>
                      </a:r>
                      <a:r>
                        <a:rPr lang="fr-FR" sz="1200" dirty="0"/>
                        <a:t>cm +/- SD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9,72 +/- 6,8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0" i="0" dirty="0"/>
                        <a:t>Classification </a:t>
                      </a:r>
                      <a:r>
                        <a:rPr lang="fr-FR" b="0" i="0" dirty="0" err="1"/>
                        <a:t>Altemeier</a:t>
                      </a:r>
                      <a:r>
                        <a:rPr lang="fr-FR" b="0" i="0" dirty="0"/>
                        <a:t>, </a:t>
                      </a:r>
                      <a:r>
                        <a:rPr lang="fr-FR" sz="1200" b="0" i="0" dirty="0"/>
                        <a:t>n (%)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0" i="0" dirty="0"/>
                        <a:t>Positionnement, </a:t>
                      </a:r>
                      <a:r>
                        <a:rPr lang="fr-FR" sz="1200" b="0" i="0" dirty="0"/>
                        <a:t>n (%)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Contaminations, </a:t>
                      </a:r>
                      <a:r>
                        <a:rPr lang="fr-FR" sz="1200" i="0" dirty="0"/>
                        <a:t>n (%)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Sinus chronique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9 (9,7)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Fistule entéro-cutanée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7 (7,5)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Prothèse infectée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23 (24,7)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Présence de stomie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27 (29)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81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Geste viscéral associé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53 (57)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9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Contexte infectieux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15 (16,1)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2454398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61D6044-2F2E-7F4D-91A6-253671F82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424428"/>
              </p:ext>
            </p:extLst>
          </p:nvPr>
        </p:nvGraphicFramePr>
        <p:xfrm>
          <a:off x="7851644" y="1599525"/>
          <a:ext cx="3505201" cy="11125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341207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  <a:gridCol w="1163994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 err="1"/>
                        <a:t>Altemeier</a:t>
                      </a:r>
                      <a:r>
                        <a:rPr lang="fr-FR" i="1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34 (36,6)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1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 err="1"/>
                        <a:t>Altemeier</a:t>
                      </a:r>
                      <a:r>
                        <a:rPr lang="fr-FR" i="1" dirty="0"/>
                        <a:t> 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33 (35,5)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 err="1"/>
                        <a:t>Altemeier</a:t>
                      </a:r>
                      <a:r>
                        <a:rPr lang="fr-FR" i="1" dirty="0"/>
                        <a:t>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26 (27,9)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81333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7698EAB-F268-844A-9BFA-EED8E3821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935136"/>
              </p:ext>
            </p:extLst>
          </p:nvPr>
        </p:nvGraphicFramePr>
        <p:xfrm>
          <a:off x="6290729" y="2319105"/>
          <a:ext cx="5066116" cy="7416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533058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  <a:gridCol w="2533058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Retro-musculaire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42 (45,2)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81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Intra-péritonéal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51 (54,8)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19017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65F5517-B78B-3D47-B35D-0F01E50AD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339387"/>
              </p:ext>
            </p:extLst>
          </p:nvPr>
        </p:nvGraphicFramePr>
        <p:xfrm>
          <a:off x="6274388" y="3122931"/>
          <a:ext cx="5066116" cy="25958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668437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  <a:gridCol w="1397679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Résection/Anastomose </a:t>
                      </a:r>
                      <a:r>
                        <a:rPr lang="fr-FR" i="1" dirty="0" err="1"/>
                        <a:t>grêlique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41 (77,4)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1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Résection/Anastomose colique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41 (77,4)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Eventration péri-</a:t>
                      </a:r>
                      <a:r>
                        <a:rPr lang="fr-FR" i="1" dirty="0" err="1"/>
                        <a:t>stomiale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8 (16,2)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1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Transposition de stomie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4 (8,1)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47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By-pass gastrique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4 (8,1)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52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Chirurgie </a:t>
                      </a:r>
                      <a:r>
                        <a:rPr lang="fr-FR" i="1" dirty="0" err="1"/>
                        <a:t>hépato-biliaire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 (5,7)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46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Gynécologie/Urologie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2 (3,8)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054098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6D8FC1D5-F60D-1B45-B528-748363B33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75959"/>
              </p:ext>
            </p:extLst>
          </p:nvPr>
        </p:nvGraphicFramePr>
        <p:xfrm>
          <a:off x="6290729" y="4202261"/>
          <a:ext cx="5066116" cy="18542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993219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  <a:gridCol w="1072897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Péritonite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9 (60)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81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Ulcération cutanée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 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11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Epanchement intra-péritonéal trouble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 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31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Fistule pancréatique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 (6,7)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47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Dialyse péritonéale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 (6,7)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52865"/>
                  </a:ext>
                </a:extLst>
              </a:tr>
            </a:tbl>
          </a:graphicData>
        </a:graphic>
      </p:graphicFrame>
      <p:sp>
        <p:nvSpPr>
          <p:cNvPr id="3" name="Flèche vers la droite 2">
            <a:extLst>
              <a:ext uri="{FF2B5EF4-FFF2-40B4-BE49-F238E27FC236}">
                <a16:creationId xmlns:a16="http://schemas.microsoft.com/office/drawing/2014/main" id="{09E4632A-84FC-1445-A7A4-4076AE37F535}"/>
              </a:ext>
            </a:extLst>
          </p:cNvPr>
          <p:cNvSpPr/>
          <p:nvPr/>
        </p:nvSpPr>
        <p:spPr>
          <a:xfrm>
            <a:off x="209803" y="1627210"/>
            <a:ext cx="631446" cy="33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7ECF7582-8013-FD41-BBF7-26ABBB03D15A}"/>
              </a:ext>
            </a:extLst>
          </p:cNvPr>
          <p:cNvSpPr/>
          <p:nvPr/>
        </p:nvSpPr>
        <p:spPr>
          <a:xfrm>
            <a:off x="193462" y="2368890"/>
            <a:ext cx="631446" cy="33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04E0CA8B-1362-AB4D-B79A-BEAAEAAA1EA4}"/>
              </a:ext>
            </a:extLst>
          </p:cNvPr>
          <p:cNvSpPr/>
          <p:nvPr/>
        </p:nvSpPr>
        <p:spPr>
          <a:xfrm>
            <a:off x="209803" y="1998050"/>
            <a:ext cx="631446" cy="33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8A31B760-F792-6244-9D5D-1A1DDB92106F}"/>
              </a:ext>
            </a:extLst>
          </p:cNvPr>
          <p:cNvSpPr/>
          <p:nvPr/>
        </p:nvSpPr>
        <p:spPr>
          <a:xfrm>
            <a:off x="193462" y="2739730"/>
            <a:ext cx="631446" cy="33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F4C0EB57-A228-ED4F-BB7D-82F3F1A2462B}"/>
              </a:ext>
            </a:extLst>
          </p:cNvPr>
          <p:cNvSpPr/>
          <p:nvPr/>
        </p:nvSpPr>
        <p:spPr>
          <a:xfrm>
            <a:off x="193462" y="3110570"/>
            <a:ext cx="631446" cy="33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a droite 16">
            <a:extLst>
              <a:ext uri="{FF2B5EF4-FFF2-40B4-BE49-F238E27FC236}">
                <a16:creationId xmlns:a16="http://schemas.microsoft.com/office/drawing/2014/main" id="{E4529400-7B4D-3D48-A908-5208B7F81BEB}"/>
              </a:ext>
            </a:extLst>
          </p:cNvPr>
          <p:cNvSpPr/>
          <p:nvPr/>
        </p:nvSpPr>
        <p:spPr>
          <a:xfrm>
            <a:off x="193462" y="3499698"/>
            <a:ext cx="631446" cy="33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a droite 17">
            <a:extLst>
              <a:ext uri="{FF2B5EF4-FFF2-40B4-BE49-F238E27FC236}">
                <a16:creationId xmlns:a16="http://schemas.microsoft.com/office/drawing/2014/main" id="{EED54AB2-EF31-C041-98A7-617768014A3D}"/>
              </a:ext>
            </a:extLst>
          </p:cNvPr>
          <p:cNvSpPr/>
          <p:nvPr/>
        </p:nvSpPr>
        <p:spPr>
          <a:xfrm>
            <a:off x="209803" y="5350596"/>
            <a:ext cx="631446" cy="33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a droite 18">
            <a:extLst>
              <a:ext uri="{FF2B5EF4-FFF2-40B4-BE49-F238E27FC236}">
                <a16:creationId xmlns:a16="http://schemas.microsoft.com/office/drawing/2014/main" id="{904C30A8-6A72-2F4B-9186-D8ABC5E2A61E}"/>
              </a:ext>
            </a:extLst>
          </p:cNvPr>
          <p:cNvSpPr/>
          <p:nvPr/>
        </p:nvSpPr>
        <p:spPr>
          <a:xfrm>
            <a:off x="209803" y="5718811"/>
            <a:ext cx="631446" cy="33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09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9D11D-C0A0-324A-89D4-879073B5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0" y="0"/>
            <a:ext cx="12172020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Résultats					   	</a:t>
            </a:r>
            <a:r>
              <a:rPr lang="fr-FR" sz="3200" b="1" i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Post-opératoire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A5223E0-6FC2-2F40-9B48-DD8BCF9ED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8989"/>
              </p:ext>
            </p:extLst>
          </p:nvPr>
        </p:nvGraphicFramePr>
        <p:xfrm>
          <a:off x="1069848" y="3893636"/>
          <a:ext cx="3349750" cy="25958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349750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NON INFECTIEUSES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 err="1"/>
                        <a:t>Sérome</a:t>
                      </a:r>
                      <a:endParaRPr lang="fr-FR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Drainage radiologique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Hématome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Soins au lit du patient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Déhiscence cicatricielle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Fistule entéro-cutanée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57955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7671809-C401-D547-9A6E-6A6241CC7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07152"/>
              </p:ext>
            </p:extLst>
          </p:nvPr>
        </p:nvGraphicFramePr>
        <p:xfrm>
          <a:off x="1069848" y="2093976"/>
          <a:ext cx="10156952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6952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r>
                        <a:rPr lang="fr-FR" b="1" i="0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Suivi moyen: 5,52 +/- 4,81 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B052C25-FB80-9D40-85DC-1E59276F1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351996"/>
              </p:ext>
            </p:extLst>
          </p:nvPr>
        </p:nvGraphicFramePr>
        <p:xfrm>
          <a:off x="1069847" y="1602063"/>
          <a:ext cx="10156952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6952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r>
                        <a:rPr lang="fr-FR" b="1" i="0" u="none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DMS</a:t>
                      </a:r>
                      <a:r>
                        <a:rPr lang="fr-FR" b="1" i="0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: 11,05 +/- 8,45 jours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8F4F875-7304-1542-AD8C-87ADA10B0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01689"/>
              </p:ext>
            </p:extLst>
          </p:nvPr>
        </p:nvGraphicFramePr>
        <p:xfrm>
          <a:off x="4419598" y="3893655"/>
          <a:ext cx="2249085" cy="25958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49085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22 (23,7)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7 (7,5)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6 (6,4)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6 (6,4)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 (1,1)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9 (9,7)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32905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004D31B-9DC0-474B-8A04-A232DF288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503355"/>
              </p:ext>
            </p:extLst>
          </p:nvPr>
        </p:nvGraphicFramePr>
        <p:xfrm>
          <a:off x="6668683" y="3893645"/>
          <a:ext cx="2278211" cy="25958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78211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25 (26,9)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7 (7,5)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6 (6,4)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6 (6,4)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 (1,1)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12 (12,9)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42867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0BBCB749-599B-9849-8051-67DFF523F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49828"/>
              </p:ext>
            </p:extLst>
          </p:nvPr>
        </p:nvGraphicFramePr>
        <p:xfrm>
          <a:off x="8946894" y="3893647"/>
          <a:ext cx="2249085" cy="25958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49085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25 (26,9)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7 (7,5)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6 (6,4)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6 (6,4)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 (1,1)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12 (12,9)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1797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10F67A7-BB1C-E940-842E-4FE0C389C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61975"/>
              </p:ext>
            </p:extLst>
          </p:nvPr>
        </p:nvGraphicFramePr>
        <p:xfrm>
          <a:off x="1069847" y="3026155"/>
          <a:ext cx="333282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2820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Complications du site opératoire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76B50348-0FBB-A64B-80E0-74DA5F16E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75169"/>
              </p:ext>
            </p:extLst>
          </p:nvPr>
        </p:nvGraphicFramePr>
        <p:xfrm>
          <a:off x="4402667" y="2585889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30 jours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4EECCDC6-A659-FC4B-A2FB-C57610517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256827"/>
              </p:ext>
            </p:extLst>
          </p:nvPr>
        </p:nvGraphicFramePr>
        <p:xfrm>
          <a:off x="6660892" y="2585889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3 mois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27019ED5-87D6-5541-AD68-10F378AA2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359368"/>
              </p:ext>
            </p:extLst>
          </p:nvPr>
        </p:nvGraphicFramePr>
        <p:xfrm>
          <a:off x="8929962" y="2579963"/>
          <a:ext cx="2296837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6837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6 mois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FF953264-0F50-FD47-8366-093FC4CF9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258886"/>
              </p:ext>
            </p:extLst>
          </p:nvPr>
        </p:nvGraphicFramePr>
        <p:xfrm>
          <a:off x="4394876" y="3026136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38 (40,9)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A9514B86-D379-A049-8A85-ADF099F2B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7121"/>
              </p:ext>
            </p:extLst>
          </p:nvPr>
        </p:nvGraphicFramePr>
        <p:xfrm>
          <a:off x="6674780" y="3026136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42 (45,2)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35CAB223-0F26-6E44-BBAE-2EBD1557E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221266"/>
              </p:ext>
            </p:extLst>
          </p:nvPr>
        </p:nvGraphicFramePr>
        <p:xfrm>
          <a:off x="8943847" y="3026136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43 (46,2)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15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A5223E0-6FC2-2F40-9B48-DD8BCF9ED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27855"/>
              </p:ext>
            </p:extLst>
          </p:nvPr>
        </p:nvGraphicFramePr>
        <p:xfrm>
          <a:off x="1069848" y="3893636"/>
          <a:ext cx="3349750" cy="25958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349750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INFECTIEUSES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Cellulite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Infection superficielle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800" b="0" i="1" dirty="0" err="1"/>
                        <a:t>Rx</a:t>
                      </a:r>
                      <a:r>
                        <a:rPr lang="fr-FR" sz="1800" b="0" i="1" dirty="0"/>
                        <a:t> interventionnelle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sz="1800" b="1" i="0" dirty="0"/>
                        <a:t>Infection profonde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800" b="0" i="1" dirty="0"/>
                        <a:t>Drainage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sz="1800" b="0" i="1" dirty="0"/>
                        <a:t>Chirurgie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57955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7671809-C401-D547-9A6E-6A6241CC7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96980"/>
              </p:ext>
            </p:extLst>
          </p:nvPr>
        </p:nvGraphicFramePr>
        <p:xfrm>
          <a:off x="1069848" y="2093976"/>
          <a:ext cx="10156952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6952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r>
                        <a:rPr lang="fr-FR" b="1" i="0" u="none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Suivi moyen</a:t>
                      </a:r>
                      <a:r>
                        <a:rPr lang="fr-FR" b="1" i="0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: 5,52 +/- 4,81 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B052C25-FB80-9D40-85DC-1E59276F1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29223"/>
              </p:ext>
            </p:extLst>
          </p:nvPr>
        </p:nvGraphicFramePr>
        <p:xfrm>
          <a:off x="1069847" y="1602063"/>
          <a:ext cx="10156952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6952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r>
                        <a:rPr lang="fr-FR" b="1" i="0" u="none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DMS</a:t>
                      </a:r>
                      <a:r>
                        <a:rPr lang="fr-FR" b="1" i="0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: 11,05 +/- 8,45 jours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8F4F875-7304-1542-AD8C-87ADA10B0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4459"/>
              </p:ext>
            </p:extLst>
          </p:nvPr>
        </p:nvGraphicFramePr>
        <p:xfrm>
          <a:off x="4419598" y="3893655"/>
          <a:ext cx="2249085" cy="25958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49085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20 (21,5)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4 (4,3)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8 (6,4)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4 (4,3)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8 (8,6)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3 (3,2)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0" dirty="0"/>
                        <a:t>5 (5,4)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632905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004D31B-9DC0-474B-8A04-A232DF288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00057"/>
              </p:ext>
            </p:extLst>
          </p:nvPr>
        </p:nvGraphicFramePr>
        <p:xfrm>
          <a:off x="6668683" y="3893645"/>
          <a:ext cx="2278211" cy="25958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78211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21 (22,6)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4 (4,3)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8 (6,4)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4 (4,3)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9 (9,7)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3 (3,2)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0" dirty="0"/>
                        <a:t>6 (6,4)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42867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0BBCB749-599B-9849-8051-67DFF523F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87370"/>
              </p:ext>
            </p:extLst>
          </p:nvPr>
        </p:nvGraphicFramePr>
        <p:xfrm>
          <a:off x="8946894" y="3893647"/>
          <a:ext cx="2249085" cy="259588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49085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21 (22,6)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/>
                        <a:t>4 (4,3)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8 (6,4)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4 (4,3)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FR" b="1" i="0" dirty="0"/>
                        <a:t>9 (9,7)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3 (3,2)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r-FR" b="0" i="1" dirty="0"/>
                        <a:t>6 (6,4)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91797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10F67A7-BB1C-E940-842E-4FE0C389C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14181"/>
              </p:ext>
            </p:extLst>
          </p:nvPr>
        </p:nvGraphicFramePr>
        <p:xfrm>
          <a:off x="1069847" y="3026155"/>
          <a:ext cx="333282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2820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ctr"/>
                      <a:r>
                        <a:rPr lang="fr-FR" b="0" i="0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Complications du site opératoire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76B50348-0FBB-A64B-80E0-74DA5F16E71D}"/>
              </a:ext>
            </a:extLst>
          </p:cNvPr>
          <p:cNvGraphicFramePr>
            <a:graphicFrameLocks noGrp="1"/>
          </p:cNvGraphicFramePr>
          <p:nvPr/>
        </p:nvGraphicFramePr>
        <p:xfrm>
          <a:off x="4402667" y="2585889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30 jours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4EECCDC6-A659-FC4B-A2FB-C57610517072}"/>
              </a:ext>
            </a:extLst>
          </p:cNvPr>
          <p:cNvGraphicFramePr>
            <a:graphicFrameLocks noGrp="1"/>
          </p:cNvGraphicFramePr>
          <p:nvPr/>
        </p:nvGraphicFramePr>
        <p:xfrm>
          <a:off x="6660892" y="2585889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3 mois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27019ED5-87D6-5541-AD68-10F378AA2214}"/>
              </a:ext>
            </a:extLst>
          </p:cNvPr>
          <p:cNvGraphicFramePr>
            <a:graphicFrameLocks noGrp="1"/>
          </p:cNvGraphicFramePr>
          <p:nvPr/>
        </p:nvGraphicFramePr>
        <p:xfrm>
          <a:off x="8929962" y="2579963"/>
          <a:ext cx="2296837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6837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6 mois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FF953264-0F50-FD47-8366-093FC4CF99D4}"/>
              </a:ext>
            </a:extLst>
          </p:cNvPr>
          <p:cNvGraphicFramePr>
            <a:graphicFrameLocks noGrp="1"/>
          </p:cNvGraphicFramePr>
          <p:nvPr/>
        </p:nvGraphicFramePr>
        <p:xfrm>
          <a:off x="4394876" y="3026136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38 (40,9)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A9514B86-D379-A049-8A85-ADF099F2BDF6}"/>
              </a:ext>
            </a:extLst>
          </p:cNvPr>
          <p:cNvGraphicFramePr>
            <a:graphicFrameLocks noGrp="1"/>
          </p:cNvGraphicFramePr>
          <p:nvPr/>
        </p:nvGraphicFramePr>
        <p:xfrm>
          <a:off x="6674780" y="3026136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42 (45,2)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35CAB223-0F26-6E44-BBAE-2EBD1557ED0E}"/>
              </a:ext>
            </a:extLst>
          </p:cNvPr>
          <p:cNvGraphicFramePr>
            <a:graphicFrameLocks noGrp="1"/>
          </p:cNvGraphicFramePr>
          <p:nvPr/>
        </p:nvGraphicFramePr>
        <p:xfrm>
          <a:off x="8943847" y="3026136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0" dirty="0">
                          <a:latin typeface="Futura Medium" panose="020B0602020204020303" pitchFamily="34" charset="-79"/>
                          <a:cs typeface="Futura Medium" panose="020B0602020204020303" pitchFamily="34" charset="-79"/>
                        </a:rPr>
                        <a:t>43 (46,2)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sp>
        <p:nvSpPr>
          <p:cNvPr id="18" name="Titre 1">
            <a:extLst>
              <a:ext uri="{FF2B5EF4-FFF2-40B4-BE49-F238E27FC236}">
                <a16:creationId xmlns:a16="http://schemas.microsoft.com/office/drawing/2014/main" id="{65C1EBA1-6426-AE4A-B351-BC007A3DD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0" y="0"/>
            <a:ext cx="12172020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Résultats					   	</a:t>
            </a:r>
            <a:r>
              <a:rPr lang="fr-FR" sz="3200" b="1" i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Post-opératoire</a:t>
            </a:r>
          </a:p>
        </p:txBody>
      </p:sp>
    </p:spTree>
    <p:extLst>
      <p:ext uri="{BB962C8B-B14F-4D97-AF65-F5344CB8AC3E}">
        <p14:creationId xmlns:p14="http://schemas.microsoft.com/office/powerpoint/2010/main" val="9494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A5223E0-6FC2-2F40-9B48-DD8BCF9ED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708777"/>
              </p:ext>
            </p:extLst>
          </p:nvPr>
        </p:nvGraphicFramePr>
        <p:xfrm>
          <a:off x="1069848" y="3893636"/>
          <a:ext cx="3349750" cy="11125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349750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0" dirty="0"/>
                        <a:t>Dépose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0" dirty="0"/>
                        <a:t>Mortalité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i="0" dirty="0"/>
                        <a:t>Récidive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7671809-C401-D547-9A6E-6A6241CC7974}"/>
              </a:ext>
            </a:extLst>
          </p:cNvPr>
          <p:cNvGraphicFramePr>
            <a:graphicFrameLocks noGrp="1"/>
          </p:cNvGraphicFramePr>
          <p:nvPr/>
        </p:nvGraphicFramePr>
        <p:xfrm>
          <a:off x="1069848" y="2093976"/>
          <a:ext cx="10156952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6952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r>
                        <a:rPr lang="fr-FR" b="1" i="0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Suivi moyen: 5,52 +/- 4,81 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B052C25-FB80-9D40-85DC-1E59276F1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127773"/>
              </p:ext>
            </p:extLst>
          </p:nvPr>
        </p:nvGraphicFramePr>
        <p:xfrm>
          <a:off x="1069847" y="1602063"/>
          <a:ext cx="10156952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56952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r>
                        <a:rPr lang="fr-FR" b="1" i="0" u="none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DMS</a:t>
                      </a:r>
                      <a:r>
                        <a:rPr lang="fr-FR" b="1" i="0" dirty="0"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: 11,05 +/- 8,45 jours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D8F4F875-7304-1542-AD8C-87ADA10B0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0715"/>
              </p:ext>
            </p:extLst>
          </p:nvPr>
        </p:nvGraphicFramePr>
        <p:xfrm>
          <a:off x="4419598" y="3893655"/>
          <a:ext cx="2249085" cy="11125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49085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0" dirty="0"/>
                        <a:t>5 (5,4)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0" dirty="0"/>
                        <a:t>3 (3,2)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0" dirty="0"/>
                        <a:t>1 (1,1)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004D31B-9DC0-474B-8A04-A232DF288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91919"/>
              </p:ext>
            </p:extLst>
          </p:nvPr>
        </p:nvGraphicFramePr>
        <p:xfrm>
          <a:off x="6668683" y="3893645"/>
          <a:ext cx="2278211" cy="11125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78211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6 (6,4)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 (3,2)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0" dirty="0"/>
                        <a:t>2 (2,2)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0BBCB749-599B-9849-8051-67DFF523F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5569"/>
              </p:ext>
            </p:extLst>
          </p:nvPr>
        </p:nvGraphicFramePr>
        <p:xfrm>
          <a:off x="8946894" y="3893647"/>
          <a:ext cx="2249085" cy="111252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249085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6 (6,4)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3 (3,2)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i="0" dirty="0"/>
                        <a:t>5 (5,4)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76B50348-0FBB-A64B-80E0-74DA5F16E71D}"/>
              </a:ext>
            </a:extLst>
          </p:cNvPr>
          <p:cNvGraphicFramePr>
            <a:graphicFrameLocks noGrp="1"/>
          </p:cNvGraphicFramePr>
          <p:nvPr/>
        </p:nvGraphicFramePr>
        <p:xfrm>
          <a:off x="4402667" y="2585889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30 jours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4EECCDC6-A659-FC4B-A2FB-C57610517072}"/>
              </a:ext>
            </a:extLst>
          </p:cNvPr>
          <p:cNvGraphicFramePr>
            <a:graphicFrameLocks noGrp="1"/>
          </p:cNvGraphicFramePr>
          <p:nvPr/>
        </p:nvGraphicFramePr>
        <p:xfrm>
          <a:off x="6660892" y="2585889"/>
          <a:ext cx="2266016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6016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3 mois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27019ED5-87D6-5541-AD68-10F378AA2214}"/>
              </a:ext>
            </a:extLst>
          </p:cNvPr>
          <p:cNvGraphicFramePr>
            <a:graphicFrameLocks noGrp="1"/>
          </p:cNvGraphicFramePr>
          <p:nvPr/>
        </p:nvGraphicFramePr>
        <p:xfrm>
          <a:off x="8929962" y="2579963"/>
          <a:ext cx="2296837" cy="4290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6837">
                  <a:extLst>
                    <a:ext uri="{9D8B030D-6E8A-4147-A177-3AD203B41FA5}">
                      <a16:colId xmlns:a16="http://schemas.microsoft.com/office/drawing/2014/main" val="2345245077"/>
                    </a:ext>
                  </a:extLst>
                </a:gridCol>
              </a:tblGrid>
              <a:tr h="429090">
                <a:tc>
                  <a:txBody>
                    <a:bodyPr/>
                    <a:lstStyle/>
                    <a:p>
                      <a:pPr algn="r"/>
                      <a:r>
                        <a:rPr lang="fr-FR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Futura Condensed ExtraBold" panose="020B0602020204020303" pitchFamily="34" charset="-79"/>
                          <a:cs typeface="Futura Condensed ExtraBold" panose="020B0602020204020303" pitchFamily="34" charset="-79"/>
                        </a:rPr>
                        <a:t>6 mois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774910"/>
                  </a:ext>
                </a:extLst>
              </a:tr>
            </a:tbl>
          </a:graphicData>
        </a:graphic>
      </p:graphicFrame>
      <p:sp>
        <p:nvSpPr>
          <p:cNvPr id="15" name="Titre 1">
            <a:extLst>
              <a:ext uri="{FF2B5EF4-FFF2-40B4-BE49-F238E27FC236}">
                <a16:creationId xmlns:a16="http://schemas.microsoft.com/office/drawing/2014/main" id="{228A0142-085C-9244-A694-0C875758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0" y="0"/>
            <a:ext cx="12172020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Résultats					   	</a:t>
            </a:r>
            <a:r>
              <a:rPr lang="fr-FR" sz="3200" b="1" i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Post-opératoire</a:t>
            </a:r>
          </a:p>
        </p:txBody>
      </p:sp>
    </p:spTree>
    <p:extLst>
      <p:ext uri="{BB962C8B-B14F-4D97-AF65-F5344CB8AC3E}">
        <p14:creationId xmlns:p14="http://schemas.microsoft.com/office/powerpoint/2010/main" val="38671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F2F35-0769-C94A-B4F4-155240C2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DISCUSSION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211516-3EBA-7D48-9AAB-005250272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50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B14585E-E836-1048-A010-7B49E7C9A5B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78440469"/>
              </p:ext>
            </p:extLst>
          </p:nvPr>
        </p:nvGraphicFramePr>
        <p:xfrm>
          <a:off x="50541" y="287865"/>
          <a:ext cx="5936844" cy="62527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153639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  <a:gridCol w="2783205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Nombre de patients</a:t>
                      </a:r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93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1776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Type de prothèse</a:t>
                      </a:r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/>
                        <a:t>Synthétique résorbable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 err="1"/>
                        <a:t>Phasix</a:t>
                      </a:r>
                      <a:r>
                        <a:rPr lang="fr-FR" i="1" dirty="0"/>
                        <a:t> 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 </a:t>
                      </a:r>
                      <a:r>
                        <a:rPr lang="fr-FR" i="1" dirty="0"/>
                        <a:t>(P4HB)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646085">
                <a:tc>
                  <a:txBody>
                    <a:bodyPr/>
                    <a:lstStyle/>
                    <a:p>
                      <a:pPr algn="l"/>
                      <a:r>
                        <a:rPr lang="fr-FR" sz="1800" b="0" i="0" dirty="0"/>
                        <a:t>Positionnement:</a:t>
                      </a:r>
                    </a:p>
                    <a:p>
                      <a:pPr algn="r"/>
                      <a:r>
                        <a:rPr lang="fr-FR" sz="1200" b="0" i="1" dirty="0"/>
                        <a:t>Retro-musculaire</a:t>
                      </a:r>
                    </a:p>
                    <a:p>
                      <a:pPr algn="r"/>
                      <a:r>
                        <a:rPr lang="fr-FR" sz="1200" b="0" i="1" dirty="0"/>
                        <a:t>Intra-péritonéal</a:t>
                      </a:r>
                    </a:p>
                    <a:p>
                      <a:pPr algn="r"/>
                      <a:r>
                        <a:rPr lang="fr-FR" sz="1200" b="0" i="1" dirty="0"/>
                        <a:t>Fermeture aponévrotique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42%</a:t>
                      </a:r>
                    </a:p>
                    <a:p>
                      <a:pPr algn="r"/>
                      <a:r>
                        <a:rPr lang="fr-FR" sz="1200" i="1" dirty="0"/>
                        <a:t>54,8%</a:t>
                      </a:r>
                    </a:p>
                    <a:p>
                      <a:pPr algn="r"/>
                      <a:r>
                        <a:rPr lang="fr-FR" sz="1200" i="1" dirty="0"/>
                        <a:t>100%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b="0" i="0" dirty="0"/>
                        <a:t>Classification </a:t>
                      </a:r>
                      <a:r>
                        <a:rPr lang="fr-FR" b="0" i="0" dirty="0" err="1"/>
                        <a:t>Altemeier</a:t>
                      </a:r>
                      <a:endParaRPr lang="fr-FR" b="0" i="0" dirty="0"/>
                    </a:p>
                    <a:p>
                      <a:pPr algn="r"/>
                      <a:r>
                        <a:rPr lang="fr-FR" sz="1200" b="0" i="1" dirty="0"/>
                        <a:t>I</a:t>
                      </a:r>
                    </a:p>
                    <a:p>
                      <a:pPr algn="r"/>
                      <a:r>
                        <a:rPr lang="fr-FR" sz="1200" b="0" i="1" dirty="0"/>
                        <a:t>II</a:t>
                      </a:r>
                    </a:p>
                    <a:p>
                      <a:pPr algn="r"/>
                      <a:r>
                        <a:rPr lang="fr-FR" sz="1200" b="0" i="1" dirty="0"/>
                        <a:t>III</a:t>
                      </a:r>
                    </a:p>
                    <a:p>
                      <a:pPr algn="r"/>
                      <a:r>
                        <a:rPr lang="fr-FR" sz="1200" b="0" i="1" dirty="0"/>
                        <a:t>IV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0</a:t>
                      </a:r>
                    </a:p>
                    <a:p>
                      <a:pPr algn="r"/>
                      <a:r>
                        <a:rPr lang="fr-FR" sz="1200" i="1" dirty="0"/>
                        <a:t>36,6%</a:t>
                      </a:r>
                    </a:p>
                    <a:p>
                      <a:pPr algn="r"/>
                      <a:r>
                        <a:rPr lang="fr-FR" sz="1200" i="1" dirty="0"/>
                        <a:t>35,5%</a:t>
                      </a:r>
                    </a:p>
                    <a:p>
                      <a:pPr algn="r"/>
                      <a:r>
                        <a:rPr lang="fr-FR" sz="1200" i="1" dirty="0"/>
                        <a:t>27,9%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Comorbidités:</a:t>
                      </a:r>
                    </a:p>
                    <a:p>
                      <a:pPr algn="r"/>
                      <a:r>
                        <a:rPr lang="fr-FR" sz="1200" i="1" dirty="0"/>
                        <a:t>Obésité</a:t>
                      </a:r>
                    </a:p>
                    <a:p>
                      <a:pPr algn="r"/>
                      <a:r>
                        <a:rPr lang="fr-FR" sz="1200" i="1" dirty="0"/>
                        <a:t>Diabète</a:t>
                      </a:r>
                    </a:p>
                    <a:p>
                      <a:pPr algn="r"/>
                      <a:r>
                        <a:rPr lang="fr-FR" sz="1200" i="1" dirty="0"/>
                        <a:t>BPCO</a:t>
                      </a:r>
                    </a:p>
                    <a:p>
                      <a:pPr algn="r"/>
                      <a:r>
                        <a:rPr lang="fr-FR" sz="1200" i="1" dirty="0"/>
                        <a:t>Tabagisme</a:t>
                      </a:r>
                    </a:p>
                    <a:p>
                      <a:pPr algn="r"/>
                      <a:r>
                        <a:rPr lang="fr-FR" sz="1200" i="1" dirty="0"/>
                        <a:t>Immunosuppression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45,2%</a:t>
                      </a:r>
                    </a:p>
                    <a:p>
                      <a:pPr algn="r"/>
                      <a:r>
                        <a:rPr lang="fr-FR" sz="1200" i="1" dirty="0"/>
                        <a:t>16,1%</a:t>
                      </a:r>
                    </a:p>
                    <a:p>
                      <a:pPr algn="r"/>
                      <a:r>
                        <a:rPr lang="fr-FR" sz="1200" i="1" dirty="0"/>
                        <a:t>18,3%</a:t>
                      </a:r>
                    </a:p>
                    <a:p>
                      <a:pPr algn="r"/>
                      <a:r>
                        <a:rPr lang="fr-FR" sz="1200" i="1" dirty="0"/>
                        <a:t>16,1%</a:t>
                      </a:r>
                    </a:p>
                    <a:p>
                      <a:pPr algn="r"/>
                      <a:r>
                        <a:rPr lang="fr-FR" sz="1200" i="1" dirty="0"/>
                        <a:t>3,2%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Suivi</a:t>
                      </a:r>
                      <a:endParaRPr lang="fr-FR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5,52 +/- 4,81 </a:t>
                      </a:r>
                      <a:r>
                        <a:rPr lang="fr-FR" sz="1200" i="1" dirty="0"/>
                        <a:t>(moyenne +/- SD)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Complications infectieuses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22,6%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Drainage de </a:t>
                      </a:r>
                      <a:r>
                        <a:rPr lang="fr-FR" i="0" dirty="0" err="1"/>
                        <a:t>sérome</a:t>
                      </a:r>
                      <a:endParaRPr lang="fr-FR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Ré-intervention chirurgicale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Récidive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97120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74B6A21-F301-BC45-9BDA-5CF3BF4FE78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40662743"/>
              </p:ext>
            </p:extLst>
          </p:nvPr>
        </p:nvGraphicFramePr>
        <p:xfrm>
          <a:off x="6088983" y="287865"/>
          <a:ext cx="2773028" cy="62527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73028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1776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/>
                        <a:t>Synthétique résorbable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 err="1"/>
                        <a:t>Phasix</a:t>
                      </a:r>
                      <a:r>
                        <a:rPr lang="fr-FR" i="1" dirty="0"/>
                        <a:t> 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 </a:t>
                      </a:r>
                      <a:r>
                        <a:rPr lang="fr-FR" i="1" dirty="0"/>
                        <a:t>(P4HB)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100%</a:t>
                      </a:r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  <a:p>
                      <a:pPr algn="r"/>
                      <a:r>
                        <a:rPr lang="fr-FR" sz="1200" i="1" dirty="0"/>
                        <a:t>100%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96,8%</a:t>
                      </a:r>
                    </a:p>
                    <a:p>
                      <a:pPr algn="r"/>
                      <a:r>
                        <a:rPr lang="fr-FR" sz="1200" i="1" dirty="0"/>
                        <a:t>3,2%</a:t>
                      </a:r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67,7%</a:t>
                      </a:r>
                    </a:p>
                    <a:p>
                      <a:pPr algn="r"/>
                      <a:r>
                        <a:rPr lang="fr-FR" sz="1200" i="1" dirty="0"/>
                        <a:t>25,8%</a:t>
                      </a:r>
                    </a:p>
                    <a:p>
                      <a:pPr algn="r"/>
                      <a:r>
                        <a:rPr lang="fr-FR" sz="1200" i="1" dirty="0"/>
                        <a:t>29%</a:t>
                      </a:r>
                    </a:p>
                    <a:p>
                      <a:pPr algn="r"/>
                      <a:r>
                        <a:rPr lang="fr-FR" sz="1200" i="1" dirty="0"/>
                        <a:t>22,6%</a:t>
                      </a:r>
                    </a:p>
                    <a:p>
                      <a:pPr algn="r"/>
                      <a:r>
                        <a:rPr lang="fr-FR" sz="1200" i="1" dirty="0"/>
                        <a:t>Non rapporté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800" i="1" dirty="0"/>
                        <a:t>24 mois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9712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53B9B28B-4680-0340-9EA2-D64EEDE5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361" y="1989666"/>
            <a:ext cx="5698596" cy="3073400"/>
          </a:xfrm>
          <a:prstGeom prst="rect">
            <a:avLst/>
          </a:prstGeom>
          <a:effectLst/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0707C10-EF05-F94B-AF21-F2DAA3D110A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49243444"/>
              </p:ext>
            </p:extLst>
          </p:nvPr>
        </p:nvGraphicFramePr>
        <p:xfrm>
          <a:off x="8946670" y="287865"/>
          <a:ext cx="2398663" cy="62527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398663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1776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/>
                        <a:t>Synthétique résorbable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 err="1"/>
                        <a:t>Phasix</a:t>
                      </a:r>
                      <a:r>
                        <a:rPr lang="fr-FR" i="1" dirty="0"/>
                        <a:t> 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 </a:t>
                      </a:r>
                      <a:r>
                        <a:rPr lang="fr-FR" i="1" dirty="0"/>
                        <a:t>(P4HB)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73%</a:t>
                      </a:r>
                    </a:p>
                    <a:p>
                      <a:pPr algn="r"/>
                      <a:r>
                        <a:rPr lang="fr-FR" sz="1200" i="1" dirty="0"/>
                        <a:t>1%</a:t>
                      </a:r>
                    </a:p>
                    <a:p>
                      <a:pPr algn="r"/>
                      <a:r>
                        <a:rPr lang="fr-FR" sz="1200" i="1" dirty="0"/>
                        <a:t>94%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100%</a:t>
                      </a:r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79%</a:t>
                      </a:r>
                    </a:p>
                    <a:p>
                      <a:pPr algn="r"/>
                      <a:r>
                        <a:rPr lang="fr-FR" sz="1200" i="1" dirty="0"/>
                        <a:t>33%</a:t>
                      </a:r>
                    </a:p>
                    <a:p>
                      <a:pPr algn="r"/>
                      <a:r>
                        <a:rPr lang="fr-FR" sz="1200" i="1" dirty="0"/>
                        <a:t>28%</a:t>
                      </a:r>
                    </a:p>
                    <a:p>
                      <a:pPr algn="r"/>
                      <a:r>
                        <a:rPr lang="fr-FR" sz="1200" i="1" dirty="0"/>
                        <a:t>23%</a:t>
                      </a:r>
                    </a:p>
                    <a:p>
                      <a:pPr algn="r"/>
                      <a:r>
                        <a:rPr lang="fr-FR" sz="1200" i="1" dirty="0"/>
                        <a:t>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800" i="1" dirty="0"/>
                        <a:t>18 mois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9%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9%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97120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4DDB6CB3-0A62-AC4F-B403-FB7C22D4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24" y="2192866"/>
            <a:ext cx="6204615" cy="2667000"/>
          </a:xfrm>
          <a:prstGeom prst="rect">
            <a:avLst/>
          </a:prstGeom>
          <a:effectLst/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BF5526-C548-E04C-A529-4BB15F8A1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881" y="2760133"/>
            <a:ext cx="715443" cy="6540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C678F7E-9B39-F947-96DF-3827BCA60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956" y="5063067"/>
            <a:ext cx="715443" cy="3440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068F12-FE87-514C-A573-A2A7BBC49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955" y="5457770"/>
            <a:ext cx="715443" cy="3440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6D85962-2873-BD44-AA3E-0A5EDB916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699" y="5827146"/>
            <a:ext cx="715443" cy="3440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F61E889-88CE-7849-8C79-07434BD83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897" y="2433089"/>
            <a:ext cx="715443" cy="65408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94AF0BC-9302-9340-BBCF-6DF165264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823" y="2554240"/>
            <a:ext cx="715443" cy="3440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B778DBE-9E0E-9B4D-BE2F-ED900CA80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890" y="5801821"/>
            <a:ext cx="715443" cy="3440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0F914F-DFD1-1443-8A4B-76E4A0A12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568" y="5457769"/>
            <a:ext cx="715443" cy="34405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B4E2638-AB01-9040-9FFA-9A7A39B65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848" y="5414582"/>
            <a:ext cx="715443" cy="34405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98CE26F-850E-3E43-BF26-8346C124A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7658" y="5056622"/>
            <a:ext cx="715443" cy="34405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8B297D7-C97A-494A-A4A8-F1879DBD8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4" y="5052408"/>
            <a:ext cx="715443" cy="3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9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41CB41D-DB83-7445-A134-ECD01D7254A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53471248"/>
              </p:ext>
            </p:extLst>
          </p:nvPr>
        </p:nvGraphicFramePr>
        <p:xfrm>
          <a:off x="50541" y="287865"/>
          <a:ext cx="5936844" cy="62527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153639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  <a:gridCol w="2783205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Nombre de patients</a:t>
                      </a:r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93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1776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Type de prothèse</a:t>
                      </a:r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/>
                        <a:t>Synthétique résorbable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 err="1"/>
                        <a:t>Phasix</a:t>
                      </a:r>
                      <a:r>
                        <a:rPr lang="fr-FR" i="1" dirty="0"/>
                        <a:t> 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 </a:t>
                      </a:r>
                      <a:r>
                        <a:rPr lang="fr-FR" i="1" dirty="0"/>
                        <a:t>(P4HB)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646085">
                <a:tc>
                  <a:txBody>
                    <a:bodyPr/>
                    <a:lstStyle/>
                    <a:p>
                      <a:pPr algn="l"/>
                      <a:r>
                        <a:rPr lang="fr-FR" sz="1800" b="0" i="0" dirty="0"/>
                        <a:t>Positionnement:</a:t>
                      </a:r>
                    </a:p>
                    <a:p>
                      <a:pPr algn="r"/>
                      <a:r>
                        <a:rPr lang="fr-FR" sz="1200" b="0" i="1" dirty="0"/>
                        <a:t>Retro-musculaire</a:t>
                      </a:r>
                    </a:p>
                    <a:p>
                      <a:pPr algn="r"/>
                      <a:r>
                        <a:rPr lang="fr-FR" sz="1200" b="0" i="1" dirty="0"/>
                        <a:t>Intra-péritonéal</a:t>
                      </a:r>
                    </a:p>
                    <a:p>
                      <a:pPr algn="r"/>
                      <a:r>
                        <a:rPr lang="fr-FR" sz="1200" b="0" i="1" dirty="0"/>
                        <a:t>Fermeture aponévrotique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42%</a:t>
                      </a:r>
                    </a:p>
                    <a:p>
                      <a:pPr algn="r"/>
                      <a:r>
                        <a:rPr lang="fr-FR" sz="1200" i="1" dirty="0"/>
                        <a:t>54,8%</a:t>
                      </a:r>
                    </a:p>
                    <a:p>
                      <a:pPr algn="r"/>
                      <a:r>
                        <a:rPr lang="fr-FR" sz="1200" i="1" dirty="0"/>
                        <a:t>100%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b="0" i="0" dirty="0"/>
                        <a:t>Classification </a:t>
                      </a:r>
                      <a:r>
                        <a:rPr lang="fr-FR" b="0" i="0" dirty="0" err="1"/>
                        <a:t>Altemeier</a:t>
                      </a:r>
                      <a:endParaRPr lang="fr-FR" b="0" i="0" dirty="0"/>
                    </a:p>
                    <a:p>
                      <a:pPr algn="r"/>
                      <a:r>
                        <a:rPr lang="fr-FR" sz="1200" b="0" i="1" dirty="0"/>
                        <a:t>I</a:t>
                      </a:r>
                    </a:p>
                    <a:p>
                      <a:pPr algn="r"/>
                      <a:r>
                        <a:rPr lang="fr-FR" sz="1200" b="0" i="1" dirty="0"/>
                        <a:t>II</a:t>
                      </a:r>
                    </a:p>
                    <a:p>
                      <a:pPr algn="r"/>
                      <a:r>
                        <a:rPr lang="fr-FR" sz="1200" b="0" i="1" dirty="0"/>
                        <a:t>III</a:t>
                      </a:r>
                    </a:p>
                    <a:p>
                      <a:pPr algn="r"/>
                      <a:r>
                        <a:rPr lang="fr-FR" sz="1200" b="0" i="1" dirty="0"/>
                        <a:t>IV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0</a:t>
                      </a:r>
                    </a:p>
                    <a:p>
                      <a:pPr algn="r"/>
                      <a:r>
                        <a:rPr lang="fr-FR" sz="1200" i="1" dirty="0"/>
                        <a:t>36,6%</a:t>
                      </a:r>
                    </a:p>
                    <a:p>
                      <a:pPr algn="r"/>
                      <a:r>
                        <a:rPr lang="fr-FR" sz="1200" i="1" dirty="0"/>
                        <a:t>35,5%</a:t>
                      </a:r>
                    </a:p>
                    <a:p>
                      <a:pPr algn="r"/>
                      <a:r>
                        <a:rPr lang="fr-FR" sz="1200" i="1" dirty="0"/>
                        <a:t>27,9%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Comorbidités:</a:t>
                      </a:r>
                    </a:p>
                    <a:p>
                      <a:pPr algn="r"/>
                      <a:r>
                        <a:rPr lang="fr-FR" sz="1200" i="1" dirty="0"/>
                        <a:t>Obésité</a:t>
                      </a:r>
                    </a:p>
                    <a:p>
                      <a:pPr algn="r"/>
                      <a:r>
                        <a:rPr lang="fr-FR" sz="1200" i="1" dirty="0"/>
                        <a:t>Diabète</a:t>
                      </a:r>
                    </a:p>
                    <a:p>
                      <a:pPr algn="r"/>
                      <a:r>
                        <a:rPr lang="fr-FR" sz="1200" i="1" dirty="0"/>
                        <a:t>BPCO</a:t>
                      </a:r>
                    </a:p>
                    <a:p>
                      <a:pPr algn="r"/>
                      <a:r>
                        <a:rPr lang="fr-FR" sz="1200" i="1" dirty="0"/>
                        <a:t>Tabagisme</a:t>
                      </a:r>
                    </a:p>
                    <a:p>
                      <a:pPr algn="r"/>
                      <a:r>
                        <a:rPr lang="fr-FR" sz="1200" i="1" dirty="0"/>
                        <a:t>Immunosuppression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45,2%</a:t>
                      </a:r>
                    </a:p>
                    <a:p>
                      <a:pPr algn="r"/>
                      <a:r>
                        <a:rPr lang="fr-FR" sz="1200" i="1" dirty="0"/>
                        <a:t>16,1%</a:t>
                      </a:r>
                    </a:p>
                    <a:p>
                      <a:pPr algn="r"/>
                      <a:r>
                        <a:rPr lang="fr-FR" sz="1200" i="1" dirty="0"/>
                        <a:t>18,3%</a:t>
                      </a:r>
                    </a:p>
                    <a:p>
                      <a:pPr algn="r"/>
                      <a:r>
                        <a:rPr lang="fr-FR" sz="1200" i="1" dirty="0"/>
                        <a:t>16,1%</a:t>
                      </a:r>
                    </a:p>
                    <a:p>
                      <a:pPr algn="r"/>
                      <a:r>
                        <a:rPr lang="fr-FR" sz="1200" i="1" dirty="0"/>
                        <a:t>3,2%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Suivi</a:t>
                      </a:r>
                      <a:endParaRPr lang="fr-FR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5,52 +/- 4,81 </a:t>
                      </a:r>
                      <a:r>
                        <a:rPr lang="fr-FR" sz="1200" i="1" dirty="0"/>
                        <a:t>(moyenne +/- SD)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Complications infectieuses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22,6%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Drainage de </a:t>
                      </a:r>
                      <a:r>
                        <a:rPr lang="fr-FR" i="0" dirty="0" err="1"/>
                        <a:t>sérome</a:t>
                      </a:r>
                      <a:endParaRPr lang="fr-FR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Ré-intervention chirurgicale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Récidive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97120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92C0ECA-4703-DC4C-A401-4394D77F4D0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67571532"/>
              </p:ext>
            </p:extLst>
          </p:nvPr>
        </p:nvGraphicFramePr>
        <p:xfrm>
          <a:off x="7061200" y="287865"/>
          <a:ext cx="3528005" cy="62527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528005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104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1776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/>
                        <a:t>Synthétique résorbable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GORE</a:t>
                      </a:r>
                      <a:r>
                        <a:rPr lang="fr-FR" sz="18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BIO-A</a:t>
                      </a:r>
                      <a:r>
                        <a:rPr lang="fr-FR" sz="18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i="1" dirty="0"/>
                        <a:t>(PGA-TMC)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90%</a:t>
                      </a:r>
                    </a:p>
                    <a:p>
                      <a:pPr algn="r"/>
                      <a:r>
                        <a:rPr lang="fr-FR" sz="1200" i="1" dirty="0"/>
                        <a:t>10%</a:t>
                      </a:r>
                    </a:p>
                    <a:p>
                      <a:pPr algn="r"/>
                      <a:r>
                        <a:rPr lang="fr-FR" sz="1200" i="1" dirty="0"/>
                        <a:t>100%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  <a:p>
                      <a:pPr algn="r"/>
                      <a:r>
                        <a:rPr lang="fr-FR" sz="1200" i="1" dirty="0"/>
                        <a:t>23%</a:t>
                      </a:r>
                    </a:p>
                    <a:p>
                      <a:pPr algn="r"/>
                      <a:r>
                        <a:rPr lang="fr-FR" sz="1200" i="1" dirty="0"/>
                        <a:t>77%</a:t>
                      </a:r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34%</a:t>
                      </a:r>
                    </a:p>
                    <a:p>
                      <a:pPr algn="r"/>
                      <a:r>
                        <a:rPr lang="fr-FR" sz="1200" i="1" dirty="0"/>
                        <a:t>18%</a:t>
                      </a:r>
                    </a:p>
                    <a:p>
                      <a:pPr algn="r"/>
                      <a:r>
                        <a:rPr lang="fr-FR" sz="1200" i="1" dirty="0"/>
                        <a:t>11%</a:t>
                      </a:r>
                    </a:p>
                    <a:p>
                      <a:pPr algn="r"/>
                      <a:r>
                        <a:rPr lang="fr-FR" sz="1200" i="1" dirty="0"/>
                        <a:t>19%</a:t>
                      </a:r>
                    </a:p>
                    <a:p>
                      <a:pPr algn="r"/>
                      <a:r>
                        <a:rPr lang="fr-FR" sz="1200" i="1" dirty="0"/>
                        <a:t>Non rapporté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800" i="1" dirty="0"/>
                        <a:t>24 mois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3%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5,8%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9712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DFA9FDB1-CEA9-3549-AF5F-83BB32957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104" y="2485152"/>
            <a:ext cx="5778500" cy="2438400"/>
          </a:xfrm>
          <a:prstGeom prst="rect">
            <a:avLst/>
          </a:prstGeom>
          <a:effectLst/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4A30F9A-52D2-D343-929C-A660850A4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755" y="5065146"/>
            <a:ext cx="715443" cy="3440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4EBC303-2908-3943-9E5D-13E4EAA59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757" y="5065146"/>
            <a:ext cx="715443" cy="3440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4F439D-B6F3-2A44-902F-57C6EB511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171" y="3132667"/>
            <a:ext cx="715443" cy="26462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6483A6E-E673-C34F-876D-373A8E5F7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168" y="3132667"/>
            <a:ext cx="715443" cy="26462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12A0925-CC30-8141-9D5D-0226446D8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755" y="5458809"/>
            <a:ext cx="715443" cy="34405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5CFA279-6463-4041-998B-C38A74630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761" y="5437543"/>
            <a:ext cx="715443" cy="3440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7E2E4B7-FEEB-E04C-A046-EBDC1FFC8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755" y="5831451"/>
            <a:ext cx="715443" cy="34405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A5D1D1E-A372-C84E-898F-DCE349F68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755" y="6186013"/>
            <a:ext cx="715443" cy="3440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D3D5196-A817-C74E-9DE6-C1AFCABFA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466" y="6186013"/>
            <a:ext cx="715443" cy="3440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A3A70E-6D73-B640-B540-C19CDB688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171" y="1884875"/>
            <a:ext cx="715443" cy="2646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F6E75C4-CA6E-E24E-B074-387F76563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462" y="1685276"/>
            <a:ext cx="715443" cy="2646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BCC3ED1-0F1C-8647-A6B0-170ED2933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6011" y="5806788"/>
            <a:ext cx="715443" cy="3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41CB41D-DB83-7445-A134-ECD01D7254A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97674681"/>
              </p:ext>
            </p:extLst>
          </p:nvPr>
        </p:nvGraphicFramePr>
        <p:xfrm>
          <a:off x="50541" y="287865"/>
          <a:ext cx="5936844" cy="62527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153639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  <a:gridCol w="2783205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Nombre de patients</a:t>
                      </a:r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93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1776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Type de prothèse</a:t>
                      </a:r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/>
                        <a:t>Synthétique résorbable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 err="1"/>
                        <a:t>Phasix</a:t>
                      </a:r>
                      <a:r>
                        <a:rPr lang="fr-FR" i="1" dirty="0"/>
                        <a:t> 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 </a:t>
                      </a:r>
                      <a:r>
                        <a:rPr lang="fr-FR" i="1" dirty="0"/>
                        <a:t>(P4HB)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646085">
                <a:tc>
                  <a:txBody>
                    <a:bodyPr/>
                    <a:lstStyle/>
                    <a:p>
                      <a:pPr algn="l"/>
                      <a:r>
                        <a:rPr lang="fr-FR" sz="1800" b="0" i="0" dirty="0"/>
                        <a:t>Positionnement:</a:t>
                      </a:r>
                    </a:p>
                    <a:p>
                      <a:pPr algn="r"/>
                      <a:r>
                        <a:rPr lang="fr-FR" sz="1200" b="0" i="1" dirty="0"/>
                        <a:t>Retro-musculaire</a:t>
                      </a:r>
                    </a:p>
                    <a:p>
                      <a:pPr algn="r"/>
                      <a:r>
                        <a:rPr lang="fr-FR" sz="1200" b="0" i="1" dirty="0"/>
                        <a:t>Intra-péritonéal</a:t>
                      </a:r>
                    </a:p>
                    <a:p>
                      <a:pPr algn="r"/>
                      <a:r>
                        <a:rPr lang="fr-FR" sz="1200" b="0" i="1" dirty="0"/>
                        <a:t>Fermeture aponévrotique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42%</a:t>
                      </a:r>
                    </a:p>
                    <a:p>
                      <a:pPr algn="r"/>
                      <a:r>
                        <a:rPr lang="fr-FR" sz="1200" i="1" dirty="0"/>
                        <a:t>54,8%</a:t>
                      </a:r>
                    </a:p>
                    <a:p>
                      <a:pPr algn="r"/>
                      <a:r>
                        <a:rPr lang="fr-FR" sz="1200" i="1" dirty="0"/>
                        <a:t>100%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b="0" i="0" dirty="0"/>
                        <a:t>Classification </a:t>
                      </a:r>
                      <a:r>
                        <a:rPr lang="fr-FR" b="0" i="0" dirty="0" err="1"/>
                        <a:t>Altemeier</a:t>
                      </a:r>
                      <a:endParaRPr lang="fr-FR" b="0" i="0" dirty="0"/>
                    </a:p>
                    <a:p>
                      <a:pPr algn="r"/>
                      <a:r>
                        <a:rPr lang="fr-FR" sz="1200" b="0" i="1" dirty="0"/>
                        <a:t>I</a:t>
                      </a:r>
                    </a:p>
                    <a:p>
                      <a:pPr algn="r"/>
                      <a:r>
                        <a:rPr lang="fr-FR" sz="1200" b="0" i="1" dirty="0"/>
                        <a:t>II</a:t>
                      </a:r>
                    </a:p>
                    <a:p>
                      <a:pPr algn="r"/>
                      <a:r>
                        <a:rPr lang="fr-FR" sz="1200" b="0" i="1" dirty="0"/>
                        <a:t>III</a:t>
                      </a:r>
                    </a:p>
                    <a:p>
                      <a:pPr algn="r"/>
                      <a:r>
                        <a:rPr lang="fr-FR" sz="1200" b="0" i="1" dirty="0"/>
                        <a:t>IV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0</a:t>
                      </a:r>
                    </a:p>
                    <a:p>
                      <a:pPr algn="r"/>
                      <a:r>
                        <a:rPr lang="fr-FR" sz="1200" i="1" dirty="0"/>
                        <a:t>36,6%</a:t>
                      </a:r>
                    </a:p>
                    <a:p>
                      <a:pPr algn="r"/>
                      <a:r>
                        <a:rPr lang="fr-FR" sz="1200" i="1" dirty="0"/>
                        <a:t>35,5%</a:t>
                      </a:r>
                    </a:p>
                    <a:p>
                      <a:pPr algn="r"/>
                      <a:r>
                        <a:rPr lang="fr-FR" sz="1200" i="1" dirty="0"/>
                        <a:t>27,9%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Comorbidités:</a:t>
                      </a:r>
                    </a:p>
                    <a:p>
                      <a:pPr algn="r"/>
                      <a:r>
                        <a:rPr lang="fr-FR" sz="1200" i="1" dirty="0"/>
                        <a:t>Obésité</a:t>
                      </a:r>
                    </a:p>
                    <a:p>
                      <a:pPr algn="r"/>
                      <a:r>
                        <a:rPr lang="fr-FR" sz="1200" i="1" dirty="0"/>
                        <a:t>Diabète</a:t>
                      </a:r>
                    </a:p>
                    <a:p>
                      <a:pPr algn="r"/>
                      <a:r>
                        <a:rPr lang="fr-FR" sz="1200" i="1" dirty="0"/>
                        <a:t>BPCO</a:t>
                      </a:r>
                    </a:p>
                    <a:p>
                      <a:pPr algn="r"/>
                      <a:r>
                        <a:rPr lang="fr-FR" sz="1200" i="1" dirty="0"/>
                        <a:t>Tabagisme</a:t>
                      </a:r>
                    </a:p>
                    <a:p>
                      <a:pPr algn="r"/>
                      <a:r>
                        <a:rPr lang="fr-FR" sz="1200" i="1" dirty="0"/>
                        <a:t>Immunosuppression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45,2%</a:t>
                      </a:r>
                    </a:p>
                    <a:p>
                      <a:pPr algn="r"/>
                      <a:r>
                        <a:rPr lang="fr-FR" sz="1200" i="1" dirty="0"/>
                        <a:t>16,1%</a:t>
                      </a:r>
                    </a:p>
                    <a:p>
                      <a:pPr algn="r"/>
                      <a:r>
                        <a:rPr lang="fr-FR" sz="1200" i="1" dirty="0"/>
                        <a:t>18,3%</a:t>
                      </a:r>
                    </a:p>
                    <a:p>
                      <a:pPr algn="r"/>
                      <a:r>
                        <a:rPr lang="fr-FR" sz="1200" i="1" dirty="0"/>
                        <a:t>16,1%</a:t>
                      </a:r>
                    </a:p>
                    <a:p>
                      <a:pPr algn="r"/>
                      <a:r>
                        <a:rPr lang="fr-FR" sz="1200" i="1" dirty="0"/>
                        <a:t>3,2%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Suivi</a:t>
                      </a:r>
                      <a:endParaRPr lang="fr-FR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5,52 +/- 4,81 </a:t>
                      </a:r>
                      <a:r>
                        <a:rPr lang="fr-FR" sz="1200" i="1" dirty="0"/>
                        <a:t>(moyenne +/- SD)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Complications infectieuses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22,6%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Drainage de </a:t>
                      </a:r>
                      <a:r>
                        <a:rPr lang="fr-FR" i="0" dirty="0" err="1"/>
                        <a:t>sérome</a:t>
                      </a:r>
                      <a:endParaRPr lang="fr-FR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Ré-intervention chirurgicale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Récidive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97120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92C0ECA-4703-DC4C-A401-4394D77F4D0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60514995"/>
              </p:ext>
            </p:extLst>
          </p:nvPr>
        </p:nvGraphicFramePr>
        <p:xfrm>
          <a:off x="7044264" y="287865"/>
          <a:ext cx="3528005" cy="62527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528005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80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1776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/>
                        <a:t>Biologique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8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Strattice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lang="fr-FR" i="1" baseline="30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36%</a:t>
                      </a:r>
                    </a:p>
                    <a:p>
                      <a:pPr algn="r"/>
                      <a:r>
                        <a:rPr lang="fr-FR" sz="1200" i="1" dirty="0"/>
                        <a:t>60%</a:t>
                      </a:r>
                    </a:p>
                    <a:p>
                      <a:pPr algn="r"/>
                      <a:r>
                        <a:rPr lang="fr-FR" sz="1200" i="1" dirty="0"/>
                        <a:t>80%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  <a:p>
                      <a:pPr algn="r"/>
                      <a:r>
                        <a:rPr lang="fr-FR" sz="1200" i="1" dirty="0"/>
                        <a:t>49%</a:t>
                      </a:r>
                    </a:p>
                    <a:p>
                      <a:pPr algn="r"/>
                      <a:r>
                        <a:rPr lang="fr-FR" sz="1200" i="1" dirty="0"/>
                        <a:t>49%</a:t>
                      </a:r>
                    </a:p>
                    <a:p>
                      <a:pPr algn="r"/>
                      <a:r>
                        <a:rPr lang="fr-FR" sz="1200" i="1" dirty="0"/>
                        <a:t>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23%</a:t>
                      </a:r>
                    </a:p>
                    <a:p>
                      <a:pPr algn="r"/>
                      <a:r>
                        <a:rPr lang="fr-FR" sz="1200" i="1" dirty="0"/>
                        <a:t>21%</a:t>
                      </a:r>
                    </a:p>
                    <a:p>
                      <a:pPr algn="r"/>
                      <a:r>
                        <a:rPr lang="fr-FR" sz="1200" i="1" dirty="0"/>
                        <a:t>16%</a:t>
                      </a:r>
                    </a:p>
                    <a:p>
                      <a:pPr algn="r"/>
                      <a:r>
                        <a:rPr lang="fr-FR" sz="1200" i="1" dirty="0"/>
                        <a:t>18%</a:t>
                      </a:r>
                    </a:p>
                    <a:p>
                      <a:pPr algn="r"/>
                      <a:r>
                        <a:rPr lang="fr-FR" sz="1200" i="1" dirty="0"/>
                        <a:t>Non rapporté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800" i="1" dirty="0"/>
                        <a:t>24 mois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26% à 6 mois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15% à 6 mois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19 % à 12 mois; 28% à 24 mois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9712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D4A30F9A-52D2-D343-929C-A660850A4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554" y="5065146"/>
            <a:ext cx="715443" cy="3440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4F439D-B6F3-2A44-902F-57C6EB51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305" y="3132667"/>
            <a:ext cx="715443" cy="26462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A5D1D1E-A372-C84E-898F-DCE349F68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554" y="6186013"/>
            <a:ext cx="715443" cy="3440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A3A70E-6D73-B640-B540-C19CDB68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305" y="1884875"/>
            <a:ext cx="715443" cy="2646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CB642EC-F9B2-A94D-BFBD-F371377C6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172" y="1884875"/>
            <a:ext cx="715443" cy="26462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8FE6FD0-8058-B946-A476-6985B0549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824" y="3131628"/>
            <a:ext cx="715443" cy="26462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E453069-C2DF-C742-AA58-8E9F5AD4D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228" y="5072610"/>
            <a:ext cx="715443" cy="34405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CF023D5-88C3-9541-9F1C-55E51376A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104" y="6184007"/>
            <a:ext cx="715443" cy="34405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E72A9FE-2009-A24E-9A83-E49387027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67" y="2003390"/>
            <a:ext cx="5842000" cy="2946400"/>
          </a:xfrm>
          <a:prstGeom prst="rect">
            <a:avLst/>
          </a:prstGeom>
          <a:effectLst/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C8BEF7B-640D-2D42-9C2F-DA24A9E1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508" y="5799165"/>
            <a:ext cx="715443" cy="3440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B402B89-07CD-E843-A25E-D7FFDC622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166" y="5805283"/>
            <a:ext cx="715443" cy="34405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689E11A-A499-044C-BB2F-529EDFFD0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286" y="6184007"/>
            <a:ext cx="715443" cy="3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02115-C01B-D144-B516-464A0DCC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>
            <a:normAutofit/>
          </a:bodyPr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Remerciements </a:t>
            </a:r>
            <a:r>
              <a:rPr lang="fr-FR" sz="2600" b="1" i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aux différentes équipes médicales: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F56DE6-7B21-C64E-A9B7-D4885FBBD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2" y="3608221"/>
            <a:ext cx="6244438" cy="1077165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B8FFBD-E38B-BF46-B575-F6E079AC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080" y="1828800"/>
            <a:ext cx="4773168" cy="4050792"/>
          </a:xfrm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fr-FR" b="1" dirty="0"/>
              <a:t>CHU de </a:t>
            </a:r>
            <a:r>
              <a:rPr lang="fr-FR" b="1" dirty="0" err="1"/>
              <a:t>Hautepierre</a:t>
            </a:r>
            <a:r>
              <a:rPr lang="fr-FR" b="1" dirty="0"/>
              <a:t> – Strasbourg</a:t>
            </a:r>
            <a:r>
              <a:rPr lang="fr-FR" dirty="0"/>
              <a:t>: Dr ROMAIN Benoît, Dr MULLER Diane</a:t>
            </a:r>
          </a:p>
          <a:p>
            <a:pPr>
              <a:lnSpc>
                <a:spcPct val="150000"/>
              </a:lnSpc>
            </a:pPr>
            <a:r>
              <a:rPr lang="fr-FR" b="1" dirty="0"/>
              <a:t>CHU de Dijon</a:t>
            </a:r>
            <a:r>
              <a:rPr lang="fr-FR" dirty="0"/>
              <a:t>: Pr ORTEGA-DEBALLON Pablo, Dr VAUCLAIR Estelle</a:t>
            </a:r>
          </a:p>
          <a:p>
            <a:pPr>
              <a:lnSpc>
                <a:spcPct val="150000"/>
              </a:lnSpc>
            </a:pPr>
            <a:r>
              <a:rPr lang="fr-FR" b="1" dirty="0"/>
              <a:t>CHU de Reims</a:t>
            </a:r>
            <a:r>
              <a:rPr lang="fr-FR" dirty="0"/>
              <a:t>: Dr RENARD Yohann, Dr HUEL Romane</a:t>
            </a:r>
          </a:p>
          <a:p>
            <a:pPr>
              <a:lnSpc>
                <a:spcPct val="150000"/>
              </a:lnSpc>
            </a:pPr>
            <a:r>
              <a:rPr lang="fr-FR" b="1" dirty="0"/>
              <a:t>CHRU de Nancy</a:t>
            </a:r>
            <a:r>
              <a:rPr lang="fr-FR" dirty="0"/>
              <a:t>: Dr PERRENOT Cyril, Pr PEREZ Manuela, Dr REIBEL Nicolas, Dr FOUQUET Thibaut</a:t>
            </a:r>
          </a:p>
        </p:txBody>
      </p:sp>
    </p:spTree>
    <p:extLst>
      <p:ext uri="{BB962C8B-B14F-4D97-AF65-F5344CB8AC3E}">
        <p14:creationId xmlns:p14="http://schemas.microsoft.com/office/powerpoint/2010/main" val="546054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141CB41D-DB83-7445-A134-ECD01D7254A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30129207"/>
              </p:ext>
            </p:extLst>
          </p:nvPr>
        </p:nvGraphicFramePr>
        <p:xfrm>
          <a:off x="50541" y="287865"/>
          <a:ext cx="5936844" cy="62527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153639">
                  <a:extLst>
                    <a:ext uri="{9D8B030D-6E8A-4147-A177-3AD203B41FA5}">
                      <a16:colId xmlns:a16="http://schemas.microsoft.com/office/drawing/2014/main" val="1075344866"/>
                    </a:ext>
                  </a:extLst>
                </a:gridCol>
                <a:gridCol w="2783205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Nombre de patients</a:t>
                      </a:r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93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1776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Type de prothèse</a:t>
                      </a:r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/>
                        <a:t>Synthétique résorbable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 err="1"/>
                        <a:t>Phasix</a:t>
                      </a:r>
                      <a:r>
                        <a:rPr lang="fr-FR" i="1" dirty="0"/>
                        <a:t> 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™ </a:t>
                      </a:r>
                      <a:r>
                        <a:rPr lang="fr-FR" i="1" dirty="0"/>
                        <a:t>(P4HB)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646085">
                <a:tc>
                  <a:txBody>
                    <a:bodyPr/>
                    <a:lstStyle/>
                    <a:p>
                      <a:pPr algn="l"/>
                      <a:r>
                        <a:rPr lang="fr-FR" sz="1800" b="0" i="0" dirty="0"/>
                        <a:t>Positionnement:</a:t>
                      </a:r>
                    </a:p>
                    <a:p>
                      <a:pPr algn="r"/>
                      <a:r>
                        <a:rPr lang="fr-FR" sz="1200" b="0" i="1" dirty="0"/>
                        <a:t>Retro-musculaire</a:t>
                      </a:r>
                    </a:p>
                    <a:p>
                      <a:pPr algn="r"/>
                      <a:r>
                        <a:rPr lang="fr-FR" sz="1200" b="0" i="1" dirty="0"/>
                        <a:t>Intra-péritonéal</a:t>
                      </a:r>
                    </a:p>
                    <a:p>
                      <a:pPr algn="r"/>
                      <a:r>
                        <a:rPr lang="fr-FR" sz="1200" b="0" i="1" dirty="0"/>
                        <a:t>Fermeture aponévrotique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42%</a:t>
                      </a:r>
                    </a:p>
                    <a:p>
                      <a:pPr algn="r"/>
                      <a:r>
                        <a:rPr lang="fr-FR" sz="1200" i="1" dirty="0"/>
                        <a:t>54,8%</a:t>
                      </a:r>
                    </a:p>
                    <a:p>
                      <a:pPr algn="r"/>
                      <a:r>
                        <a:rPr lang="fr-FR" sz="1200" i="1" dirty="0"/>
                        <a:t>100%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b="0" i="0" dirty="0"/>
                        <a:t>Classification </a:t>
                      </a:r>
                      <a:r>
                        <a:rPr lang="fr-FR" b="0" i="0" dirty="0" err="1"/>
                        <a:t>Altemeier</a:t>
                      </a:r>
                      <a:endParaRPr lang="fr-FR" b="0" i="0" dirty="0"/>
                    </a:p>
                    <a:p>
                      <a:pPr algn="r"/>
                      <a:r>
                        <a:rPr lang="fr-FR" sz="1200" b="0" i="1" dirty="0"/>
                        <a:t>I</a:t>
                      </a:r>
                    </a:p>
                    <a:p>
                      <a:pPr algn="r"/>
                      <a:r>
                        <a:rPr lang="fr-FR" sz="1200" b="0" i="1" dirty="0"/>
                        <a:t>II</a:t>
                      </a:r>
                    </a:p>
                    <a:p>
                      <a:pPr algn="r"/>
                      <a:r>
                        <a:rPr lang="fr-FR" sz="1200" b="0" i="1" dirty="0"/>
                        <a:t>III</a:t>
                      </a:r>
                    </a:p>
                    <a:p>
                      <a:pPr algn="r"/>
                      <a:r>
                        <a:rPr lang="fr-FR" sz="1200" b="0" i="1" dirty="0"/>
                        <a:t>IV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0</a:t>
                      </a:r>
                    </a:p>
                    <a:p>
                      <a:pPr algn="r"/>
                      <a:r>
                        <a:rPr lang="fr-FR" sz="1200" i="1" dirty="0"/>
                        <a:t>36,6%</a:t>
                      </a:r>
                    </a:p>
                    <a:p>
                      <a:pPr algn="r"/>
                      <a:r>
                        <a:rPr lang="fr-FR" sz="1200" i="1" dirty="0"/>
                        <a:t>35,5%</a:t>
                      </a:r>
                    </a:p>
                    <a:p>
                      <a:pPr algn="r"/>
                      <a:r>
                        <a:rPr lang="fr-FR" sz="1200" i="1" dirty="0"/>
                        <a:t>27,9%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dirty="0"/>
                        <a:t>Comorbidités:</a:t>
                      </a:r>
                    </a:p>
                    <a:p>
                      <a:pPr algn="r"/>
                      <a:r>
                        <a:rPr lang="fr-FR" sz="1200" i="1" dirty="0"/>
                        <a:t>Obésité</a:t>
                      </a:r>
                    </a:p>
                    <a:p>
                      <a:pPr algn="r"/>
                      <a:r>
                        <a:rPr lang="fr-FR" sz="1200" i="1" dirty="0"/>
                        <a:t>Diabète</a:t>
                      </a:r>
                    </a:p>
                    <a:p>
                      <a:pPr algn="r"/>
                      <a:r>
                        <a:rPr lang="fr-FR" sz="1200" i="1" dirty="0"/>
                        <a:t>BPCO</a:t>
                      </a:r>
                    </a:p>
                    <a:p>
                      <a:pPr algn="r"/>
                      <a:r>
                        <a:rPr lang="fr-FR" sz="1200" i="1" dirty="0"/>
                        <a:t>Tabagisme</a:t>
                      </a:r>
                    </a:p>
                    <a:p>
                      <a:pPr algn="r"/>
                      <a:r>
                        <a:rPr lang="fr-FR" sz="1200" i="1" dirty="0"/>
                        <a:t>Immunosuppression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45,2%</a:t>
                      </a:r>
                    </a:p>
                    <a:p>
                      <a:pPr algn="r"/>
                      <a:r>
                        <a:rPr lang="fr-FR" sz="1200" i="1" dirty="0"/>
                        <a:t>16,1%</a:t>
                      </a:r>
                    </a:p>
                    <a:p>
                      <a:pPr algn="r"/>
                      <a:r>
                        <a:rPr lang="fr-FR" sz="1200" i="1" dirty="0"/>
                        <a:t>18,3%</a:t>
                      </a:r>
                    </a:p>
                    <a:p>
                      <a:pPr algn="r"/>
                      <a:r>
                        <a:rPr lang="fr-FR" sz="1200" i="1" dirty="0"/>
                        <a:t>16,1%</a:t>
                      </a:r>
                    </a:p>
                    <a:p>
                      <a:pPr algn="r"/>
                      <a:r>
                        <a:rPr lang="fr-FR" sz="1200" i="1" dirty="0"/>
                        <a:t>3,2%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Suivi, mois</a:t>
                      </a:r>
                      <a:endParaRPr lang="fr-FR" sz="1200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5,52 +/- 4,81 </a:t>
                      </a:r>
                      <a:r>
                        <a:rPr lang="fr-FR" sz="1200" i="1" dirty="0"/>
                        <a:t>(moyenne +/- SD)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Complications infectieuses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22,6%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Drainage de </a:t>
                      </a:r>
                      <a:r>
                        <a:rPr lang="fr-FR" i="0" dirty="0" err="1"/>
                        <a:t>sérome</a:t>
                      </a:r>
                      <a:endParaRPr lang="fr-FR" i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Ré-intervention chirurgicale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6,4%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l"/>
                      <a:r>
                        <a:rPr lang="fr-FR" i="0" dirty="0"/>
                        <a:t>Récidive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5,4%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97120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E92C0ECA-4703-DC4C-A401-4394D77F4D0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99140981"/>
              </p:ext>
            </p:extLst>
          </p:nvPr>
        </p:nvGraphicFramePr>
        <p:xfrm>
          <a:off x="6688663" y="287865"/>
          <a:ext cx="4301067" cy="62527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4301067">
                  <a:extLst>
                    <a:ext uri="{9D8B030D-6E8A-4147-A177-3AD203B41FA5}">
                      <a16:colId xmlns:a16="http://schemas.microsoft.com/office/drawing/2014/main" val="348034023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100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6917768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400" i="1" dirty="0"/>
                        <a:t>Synthétique non résorbable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253248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8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Polypropylène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FR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Ultrapro</a:t>
                      </a:r>
                      <a:r>
                        <a:rPr lang="fr-FR" sz="1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Prolene</a:t>
                      </a:r>
                      <a:r>
                        <a:rPr lang="fr-FR" sz="1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 </a:t>
                      </a:r>
                      <a:r>
                        <a:rPr lang="fr-FR" sz="10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Soft, </a:t>
                      </a:r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Bard</a:t>
                      </a:r>
                      <a:r>
                        <a:rPr lang="fr-FR" sz="1000" b="0" i="0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r>
                        <a:rPr lang="fr-FR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Soft </a:t>
                      </a:r>
                      <a:r>
                        <a:rPr lang="fr-FR" sz="10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Mesh</a:t>
                      </a:r>
                      <a:r>
                        <a:rPr lang="fr-FR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i="1" baseline="300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174227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94%</a:t>
                      </a:r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  <a:p>
                      <a:pPr algn="r"/>
                      <a:r>
                        <a:rPr lang="fr-FR" sz="1200" i="1" dirty="0"/>
                        <a:t>91%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76660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  <a:p>
                      <a:pPr algn="r"/>
                      <a:r>
                        <a:rPr lang="fr-FR" sz="1200" i="1" dirty="0"/>
                        <a:t>42%</a:t>
                      </a:r>
                    </a:p>
                    <a:p>
                      <a:pPr algn="r"/>
                      <a:r>
                        <a:rPr lang="fr-FR" sz="1200" i="1" dirty="0"/>
                        <a:t>58%</a:t>
                      </a:r>
                    </a:p>
                    <a:p>
                      <a:pPr algn="r"/>
                      <a:r>
                        <a:rPr lang="fr-FR" sz="1200" i="1" dirty="0"/>
                        <a:t>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06900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r"/>
                      <a:endParaRPr lang="fr-FR" i="1" dirty="0"/>
                    </a:p>
                    <a:p>
                      <a:pPr algn="r"/>
                      <a:r>
                        <a:rPr lang="fr-FR" sz="1200" i="1" dirty="0"/>
                        <a:t>Non rapporté</a:t>
                      </a:r>
                    </a:p>
                    <a:p>
                      <a:pPr algn="r"/>
                      <a:r>
                        <a:rPr lang="fr-FR" sz="1200" i="1" dirty="0"/>
                        <a:t>24%</a:t>
                      </a:r>
                    </a:p>
                    <a:p>
                      <a:pPr algn="r"/>
                      <a:r>
                        <a:rPr lang="fr-FR" sz="1200" i="1" dirty="0"/>
                        <a:t>13%</a:t>
                      </a:r>
                    </a:p>
                    <a:p>
                      <a:pPr algn="r"/>
                      <a:r>
                        <a:rPr lang="fr-FR" sz="1200" i="1" dirty="0"/>
                        <a:t>16%</a:t>
                      </a:r>
                    </a:p>
                    <a:p>
                      <a:pPr algn="r"/>
                      <a:r>
                        <a:rPr lang="fr-FR" sz="1200" i="1" dirty="0"/>
                        <a:t>Non rapporté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497095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sz="1800" i="1" dirty="0"/>
                        <a:t>10,8 +/- 9,9 </a:t>
                      </a:r>
                      <a:r>
                        <a:rPr lang="fr-FR" sz="1200" i="1" dirty="0"/>
                        <a:t>(moyenne +/- SD)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19812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14%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71464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5%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77607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12%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30140"/>
                  </a:ext>
                </a:extLst>
              </a:tr>
              <a:tr h="370730">
                <a:tc>
                  <a:txBody>
                    <a:bodyPr/>
                    <a:lstStyle/>
                    <a:p>
                      <a:pPr algn="r"/>
                      <a:r>
                        <a:rPr lang="fr-FR" i="1" dirty="0"/>
                        <a:t>7%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29712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D4A30F9A-52D2-D343-929C-A660850A4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554" y="5065146"/>
            <a:ext cx="715443" cy="3440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4F439D-B6F3-2A44-902F-57C6EB511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171" y="3132667"/>
            <a:ext cx="715443" cy="26462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5A3A70E-6D73-B640-B540-C19CDB688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171" y="1884875"/>
            <a:ext cx="715443" cy="26462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964AF32-B6FC-8E46-A01D-AB33CCF3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83" y="2636309"/>
            <a:ext cx="5980747" cy="1752600"/>
          </a:xfrm>
          <a:prstGeom prst="rect">
            <a:avLst/>
          </a:prstGeom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AAEF64C-D392-0345-A0F5-8B050CE6C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634" y="1687987"/>
            <a:ext cx="715443" cy="26462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F8B4637-CCD6-CF41-AB32-17B80C58C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0165" y="2777066"/>
            <a:ext cx="715443" cy="2646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1B51918-9F00-0B40-B884-8050C54FF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354" y="2974439"/>
            <a:ext cx="715443" cy="26462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C738FEBA-CC69-814C-A79A-F85887F10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286" y="5072610"/>
            <a:ext cx="715443" cy="34405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0361C4CE-D1E8-974C-89D9-7B6D8B09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554" y="5812512"/>
            <a:ext cx="715443" cy="34405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8E2AD90-B70D-5D47-B31B-BD315212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4287" y="5812511"/>
            <a:ext cx="715443" cy="3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6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9D11D-C0A0-324A-89D4-879073B5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913632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Limites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CA5D383-C140-2B4F-BE1F-EA8B2EFFB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34806"/>
            <a:ext cx="10058400" cy="4050792"/>
          </a:xfrm>
        </p:spPr>
        <p:txBody>
          <a:bodyPr anchor="ctr">
            <a:normAutofit/>
          </a:bodyPr>
          <a:lstStyle/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sz="3200" b="1" dirty="0"/>
              <a:t>Caractère rétrospectif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sz="3000" b="1" dirty="0"/>
              <a:t>Absence de recul concernant la « récidive »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sz="3200" b="1" dirty="0">
                <a:cs typeface="Futura Condensed Medium" panose="020B0602020204020303" pitchFamily="34" charset="-79"/>
              </a:rPr>
              <a:t>Pas d’évaluation de la qualité de vie</a:t>
            </a:r>
          </a:p>
        </p:txBody>
      </p:sp>
    </p:spTree>
    <p:extLst>
      <p:ext uri="{BB962C8B-B14F-4D97-AF65-F5344CB8AC3E}">
        <p14:creationId xmlns:p14="http://schemas.microsoft.com/office/powerpoint/2010/main" val="36108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F2F35-0769-C94A-B4F4-155240C2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CONCLUSION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211516-3EBA-7D48-9AAB-005250272A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292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F6898D-A122-A049-8167-67C03E363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07008"/>
            <a:ext cx="10058400" cy="4965192"/>
          </a:xfrm>
        </p:spPr>
        <p:txBody>
          <a:bodyPr anchor="ctr">
            <a:no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Seule étude multicentrique en milieu contaminé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Option envisageable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Absence de recul concernant la « récidive »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Etudes comparatives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3200" dirty="0"/>
              <a:t>Aspect médico-économique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6B1A10A-A061-7A44-9888-E4E246CA3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050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4F2F35-0769-C94A-B4F4-155240C2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428736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5EC292-991E-4C8F-9F55-D72971A4B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6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B7573-D2CD-4589-B099-E8254726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5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6A041F-C32D-4E9C-AD9A-6F8F9710D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1" y="480059"/>
            <a:ext cx="11237976" cy="58978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0534139-8217-9F40-BAD8-E9660407B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953" y="803062"/>
            <a:ext cx="9016093" cy="52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2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02115-C01B-D144-B516-464A0DCC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5" y="0"/>
            <a:ext cx="8961983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Conflits d’intérêt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B8FFBD-E38B-BF46-B575-F6E079AC1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fr-FR" sz="3200" dirty="0"/>
              <a:t>Aucun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16CFE6-594B-BA42-97DE-3C43062D1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7048" y="404622"/>
            <a:ext cx="1981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402115-C01B-D144-B516-464A0DCC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" y="0"/>
            <a:ext cx="4922413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Introduction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D4371C2-2F92-5F42-8F30-1830DFD1ABD6}"/>
              </a:ext>
            </a:extLst>
          </p:cNvPr>
          <p:cNvSpPr txBox="1"/>
          <p:nvPr/>
        </p:nvSpPr>
        <p:spPr>
          <a:xfrm>
            <a:off x="4922586" y="158405"/>
            <a:ext cx="2340000" cy="1080000"/>
          </a:xfrm>
          <a:prstGeom prst="rect">
            <a:avLst/>
          </a:prstGeom>
          <a:solidFill>
            <a:schemeClr val="accent1"/>
          </a:solidFill>
          <a:ln w="381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Hernies Eventrations</a:t>
            </a:r>
            <a:endParaRPr lang="fr-FR" sz="2000" b="1" dirty="0">
              <a:solidFill>
                <a:schemeClr val="accent1">
                  <a:lumMod val="50000"/>
                </a:schemeClr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3EC1E0-AB18-B849-A646-616E4E084CF7}"/>
              </a:ext>
            </a:extLst>
          </p:cNvPr>
          <p:cNvSpPr txBox="1"/>
          <p:nvPr/>
        </p:nvSpPr>
        <p:spPr>
          <a:xfrm>
            <a:off x="4956236" y="1609344"/>
            <a:ext cx="2340000" cy="1080000"/>
          </a:xfrm>
          <a:prstGeom prst="rect">
            <a:avLst/>
          </a:prstGeom>
          <a:solidFill>
            <a:schemeClr val="accent1"/>
          </a:solidFill>
          <a:ln w="381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Milieu </a:t>
            </a:r>
          </a:p>
          <a:p>
            <a:pPr algn="ctr"/>
            <a:r>
              <a:rPr lang="fr-FR" sz="2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infecté</a:t>
            </a:r>
            <a:endParaRPr lang="fr-FR" sz="2000" b="1" dirty="0">
              <a:solidFill>
                <a:schemeClr val="accent1">
                  <a:lumMod val="50000"/>
                </a:schemeClr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7A0F55-B563-F547-93FB-3CA91A5C7348}"/>
              </a:ext>
            </a:extLst>
          </p:cNvPr>
          <p:cNvSpPr txBox="1"/>
          <p:nvPr/>
        </p:nvSpPr>
        <p:spPr>
          <a:xfrm>
            <a:off x="4922586" y="3060283"/>
            <a:ext cx="2340000" cy="1080000"/>
          </a:xfrm>
          <a:prstGeom prst="rect">
            <a:avLst/>
          </a:prstGeom>
          <a:solidFill>
            <a:schemeClr val="accent1"/>
          </a:solidFill>
          <a:ln w="381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Matériel prothétique</a:t>
            </a:r>
            <a:r>
              <a:rPr lang="fr-FR" sz="2000" b="1" baseline="30000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1</a:t>
            </a:r>
            <a:endParaRPr lang="fr-FR" sz="2000" b="1" dirty="0">
              <a:solidFill>
                <a:schemeClr val="accent1">
                  <a:lumMod val="50000"/>
                </a:schemeClr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3771BB-09C1-CD41-B7E1-F0CADD7D85DB}"/>
              </a:ext>
            </a:extLst>
          </p:cNvPr>
          <p:cNvSpPr txBox="1"/>
          <p:nvPr/>
        </p:nvSpPr>
        <p:spPr>
          <a:xfrm>
            <a:off x="1003942" y="3060283"/>
            <a:ext cx="2525641" cy="1080000"/>
          </a:xfrm>
          <a:prstGeom prst="rect">
            <a:avLst/>
          </a:prstGeom>
          <a:solidFill>
            <a:schemeClr val="accent3"/>
          </a:solidFill>
          <a:ln w="38100"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Co-morbidités</a:t>
            </a:r>
            <a:endParaRPr lang="fr-FR" sz="2000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Contamination </a:t>
            </a:r>
            <a:r>
              <a:rPr lang="fr-FR" sz="1400" b="1" baseline="30000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AEF8823-7ACF-E44C-B8FF-9373DC931D3A}"/>
              </a:ext>
            </a:extLst>
          </p:cNvPr>
          <p:cNvSpPr txBox="1"/>
          <p:nvPr/>
        </p:nvSpPr>
        <p:spPr>
          <a:xfrm>
            <a:off x="8841229" y="3054724"/>
            <a:ext cx="2340000" cy="1080000"/>
          </a:xfrm>
          <a:prstGeom prst="rect">
            <a:avLst/>
          </a:prstGeom>
          <a:solidFill>
            <a:schemeClr val="accent2"/>
          </a:solidFill>
          <a:ln w="38100"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Complications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Récidive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Qualité de vie</a:t>
            </a:r>
          </a:p>
        </p:txBody>
      </p:sp>
      <p:sp>
        <p:nvSpPr>
          <p:cNvPr id="9" name="Flèche courbée vers le haut 8">
            <a:extLst>
              <a:ext uri="{FF2B5EF4-FFF2-40B4-BE49-F238E27FC236}">
                <a16:creationId xmlns:a16="http://schemas.microsoft.com/office/drawing/2014/main" id="{C7EE9C38-83E5-5D43-9D25-8AE9CB9A8B34}"/>
              </a:ext>
            </a:extLst>
          </p:cNvPr>
          <p:cNvSpPr/>
          <p:nvPr/>
        </p:nvSpPr>
        <p:spPr>
          <a:xfrm rot="10800000">
            <a:off x="3332220" y="1969053"/>
            <a:ext cx="1216152" cy="731520"/>
          </a:xfrm>
          <a:prstGeom prst="curved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courbée vers le bas 9">
            <a:extLst>
              <a:ext uri="{FF2B5EF4-FFF2-40B4-BE49-F238E27FC236}">
                <a16:creationId xmlns:a16="http://schemas.microsoft.com/office/drawing/2014/main" id="{65BA534A-651B-9245-821D-93E20628E864}"/>
              </a:ext>
            </a:extLst>
          </p:cNvPr>
          <p:cNvSpPr/>
          <p:nvPr/>
        </p:nvSpPr>
        <p:spPr>
          <a:xfrm>
            <a:off x="7625077" y="1957824"/>
            <a:ext cx="1216152" cy="731520"/>
          </a:xfrm>
          <a:prstGeom prst="curved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96BE6A-F3B2-1646-BEB5-A202A08A686F}"/>
              </a:ext>
            </a:extLst>
          </p:cNvPr>
          <p:cNvSpPr txBox="1"/>
          <p:nvPr/>
        </p:nvSpPr>
        <p:spPr>
          <a:xfrm>
            <a:off x="1003943" y="5051222"/>
            <a:ext cx="2340000" cy="1080000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Synthétique non résorbable 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C94A961-AA92-734C-A848-5F47D3FD8F1A}"/>
              </a:ext>
            </a:extLst>
          </p:cNvPr>
          <p:cNvSpPr txBox="1"/>
          <p:nvPr/>
        </p:nvSpPr>
        <p:spPr>
          <a:xfrm>
            <a:off x="8841229" y="5051222"/>
            <a:ext cx="2340000" cy="1080000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Biologique</a:t>
            </a:r>
          </a:p>
          <a:p>
            <a:pPr algn="ctr"/>
            <a:r>
              <a:rPr lang="fr-FR" sz="2000" b="1" dirty="0">
                <a:solidFill>
                  <a:schemeClr val="accent1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?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72D564A-FDBA-4B48-A066-27D6CEC9A55C}"/>
              </a:ext>
            </a:extLst>
          </p:cNvPr>
          <p:cNvCxnSpPr>
            <a:cxnSpLocks/>
          </p:cNvCxnSpPr>
          <p:nvPr/>
        </p:nvCxnSpPr>
        <p:spPr>
          <a:xfrm flipH="1">
            <a:off x="3343944" y="4151513"/>
            <a:ext cx="1578642" cy="899709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DA86A15E-3631-3440-AD34-E1599F8492FE}"/>
              </a:ext>
            </a:extLst>
          </p:cNvPr>
          <p:cNvCxnSpPr>
            <a:cxnSpLocks/>
          </p:cNvCxnSpPr>
          <p:nvPr/>
        </p:nvCxnSpPr>
        <p:spPr>
          <a:xfrm>
            <a:off x="7262586" y="4134724"/>
            <a:ext cx="1578643" cy="916498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A0FB528-4435-9C49-AA16-0EB4091A58F0}"/>
              </a:ext>
            </a:extLst>
          </p:cNvPr>
          <p:cNvSpPr txBox="1"/>
          <p:nvPr/>
        </p:nvSpPr>
        <p:spPr>
          <a:xfrm>
            <a:off x="4548372" y="6236503"/>
            <a:ext cx="6839044" cy="616842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Majumder</a:t>
            </a:r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al. </a:t>
            </a:r>
            <a:r>
              <a:rPr lang="fr-FR" sz="12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Surgery</a:t>
            </a:r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2016</a:t>
            </a:r>
          </a:p>
          <a:p>
            <a:pPr algn="r"/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</a:t>
            </a:r>
            <a:r>
              <a:rPr lang="fr-FR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Berard</a:t>
            </a:r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al. </a:t>
            </a:r>
            <a:r>
              <a:rPr lang="fr-FR" sz="1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Ann </a:t>
            </a:r>
            <a:r>
              <a:rPr lang="fr-FR" sz="12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Surgery</a:t>
            </a:r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1964</a:t>
            </a:r>
          </a:p>
        </p:txBody>
      </p:sp>
    </p:spTree>
    <p:extLst>
      <p:ext uri="{BB962C8B-B14F-4D97-AF65-F5344CB8AC3E}">
        <p14:creationId xmlns:p14="http://schemas.microsoft.com/office/powerpoint/2010/main" val="238965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79E808CD-B108-7945-9B2F-6E8A3511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890" y="4831"/>
            <a:ext cx="5221857" cy="2499562"/>
          </a:xfrm>
          <a:prstGeom prst="rect">
            <a:avLst/>
          </a:prstGeom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8D24CE0-ECFA-0D40-9E78-36B045CF3B85}"/>
              </a:ext>
            </a:extLst>
          </p:cNvPr>
          <p:cNvSpPr txBox="1"/>
          <p:nvPr/>
        </p:nvSpPr>
        <p:spPr>
          <a:xfrm>
            <a:off x="6246724" y="2444158"/>
            <a:ext cx="2340000" cy="1080000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Grade III</a:t>
            </a:r>
          </a:p>
          <a:p>
            <a:pPr algn="ctr"/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Potentiellement contaminé</a:t>
            </a:r>
          </a:p>
        </p:txBody>
      </p:sp>
      <p:sp>
        <p:nvSpPr>
          <p:cNvPr id="31" name="Explosion 2 30">
            <a:extLst>
              <a:ext uri="{FF2B5EF4-FFF2-40B4-BE49-F238E27FC236}">
                <a16:creationId xmlns:a16="http://schemas.microsoft.com/office/drawing/2014/main" id="{48EFEEDD-004E-174E-93CA-D6AE9C317A77}"/>
              </a:ext>
            </a:extLst>
          </p:cNvPr>
          <p:cNvSpPr/>
          <p:nvPr/>
        </p:nvSpPr>
        <p:spPr>
          <a:xfrm>
            <a:off x="5992697" y="2047193"/>
            <a:ext cx="1139392" cy="1042244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774816-E5D7-D447-BB4A-2D5519F5C3BC}"/>
              </a:ext>
            </a:extLst>
          </p:cNvPr>
          <p:cNvSpPr txBox="1"/>
          <p:nvPr/>
        </p:nvSpPr>
        <p:spPr>
          <a:xfrm>
            <a:off x="8788248" y="2444158"/>
            <a:ext cx="2340000" cy="1080000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Grade IV</a:t>
            </a:r>
          </a:p>
          <a:p>
            <a:pPr algn="ctr"/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Infecté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9A955CF-C4C4-2044-BE68-1606A01D3EC6}"/>
              </a:ext>
            </a:extLst>
          </p:cNvPr>
          <p:cNvSpPr txBox="1"/>
          <p:nvPr/>
        </p:nvSpPr>
        <p:spPr>
          <a:xfrm>
            <a:off x="1069849" y="2269067"/>
            <a:ext cx="4975352" cy="157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4C765B-F89C-1F49-9EF9-C01E4795D23A}"/>
              </a:ext>
            </a:extLst>
          </p:cNvPr>
          <p:cNvSpPr txBox="1"/>
          <p:nvPr/>
        </p:nvSpPr>
        <p:spPr>
          <a:xfrm>
            <a:off x="1069847" y="2444158"/>
            <a:ext cx="2340000" cy="1080000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Grade I</a:t>
            </a:r>
          </a:p>
          <a:p>
            <a:pPr algn="ctr"/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Risque Faible</a:t>
            </a:r>
          </a:p>
        </p:txBody>
      </p:sp>
      <p:sp>
        <p:nvSpPr>
          <p:cNvPr id="32" name="Explosion 2 31">
            <a:extLst>
              <a:ext uri="{FF2B5EF4-FFF2-40B4-BE49-F238E27FC236}">
                <a16:creationId xmlns:a16="http://schemas.microsoft.com/office/drawing/2014/main" id="{21BD5741-7150-824F-9392-7F365FB7380A}"/>
              </a:ext>
            </a:extLst>
          </p:cNvPr>
          <p:cNvSpPr/>
          <p:nvPr/>
        </p:nvSpPr>
        <p:spPr>
          <a:xfrm>
            <a:off x="8618060" y="2027867"/>
            <a:ext cx="978732" cy="1061569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AAB5D5-F370-1446-8F35-5AA564AB5815}"/>
              </a:ext>
            </a:extLst>
          </p:cNvPr>
          <p:cNvSpPr txBox="1"/>
          <p:nvPr/>
        </p:nvSpPr>
        <p:spPr>
          <a:xfrm>
            <a:off x="3611371" y="2444158"/>
            <a:ext cx="2340000" cy="1080000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Grade II</a:t>
            </a:r>
          </a:p>
          <a:p>
            <a:pPr algn="ctr"/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Comorbidités</a:t>
            </a:r>
          </a:p>
        </p:txBody>
      </p:sp>
      <p:sp>
        <p:nvSpPr>
          <p:cNvPr id="30" name="Explosion 2 29">
            <a:extLst>
              <a:ext uri="{FF2B5EF4-FFF2-40B4-BE49-F238E27FC236}">
                <a16:creationId xmlns:a16="http://schemas.microsoft.com/office/drawing/2014/main" id="{9138B452-67EF-2442-8CEB-B07EA4DD2FD3}"/>
              </a:ext>
            </a:extLst>
          </p:cNvPr>
          <p:cNvSpPr/>
          <p:nvPr/>
        </p:nvSpPr>
        <p:spPr>
          <a:xfrm>
            <a:off x="3350410" y="2071359"/>
            <a:ext cx="1019629" cy="1111891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B9D11D-C0A0-324A-89D4-879073B5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85232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Introduction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003396F-E4C9-8C40-9779-7CAA7020782E}"/>
              </a:ext>
            </a:extLst>
          </p:cNvPr>
          <p:cNvSpPr txBox="1"/>
          <p:nvPr/>
        </p:nvSpPr>
        <p:spPr>
          <a:xfrm>
            <a:off x="1069847" y="4190847"/>
            <a:ext cx="2339999" cy="17358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Pas de comorbidités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Pas d’ATCD d’infection de cicatrices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1AB0E5-F881-F14B-8D27-F644DECB0120}"/>
              </a:ext>
            </a:extLst>
          </p:cNvPr>
          <p:cNvSpPr txBox="1"/>
          <p:nvPr/>
        </p:nvSpPr>
        <p:spPr>
          <a:xfrm>
            <a:off x="3595416" y="4178492"/>
            <a:ext cx="2651307" cy="1418891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Tabagisme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Obésité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Diabète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Immunosuppression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BPCO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EE0EC84-F85A-6B47-8CA9-E46AF0DF7320}"/>
              </a:ext>
            </a:extLst>
          </p:cNvPr>
          <p:cNvSpPr txBox="1"/>
          <p:nvPr/>
        </p:nvSpPr>
        <p:spPr>
          <a:xfrm>
            <a:off x="6246724" y="4190846"/>
            <a:ext cx="2340000" cy="10795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ATCD d’infection de cicatrices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339A3A-1660-BD41-ABB9-63F570213A84}"/>
              </a:ext>
            </a:extLst>
          </p:cNvPr>
          <p:cNvSpPr txBox="1"/>
          <p:nvPr/>
        </p:nvSpPr>
        <p:spPr>
          <a:xfrm>
            <a:off x="8788248" y="4190847"/>
            <a:ext cx="2340000" cy="1079576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Prothèse infectée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Déhiscence septique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7458755-D8A4-AD4B-8E62-AB42529C8DCA}"/>
              </a:ext>
            </a:extLst>
          </p:cNvPr>
          <p:cNvSpPr txBox="1"/>
          <p:nvPr/>
        </p:nvSpPr>
        <p:spPr>
          <a:xfrm>
            <a:off x="6246724" y="5270422"/>
            <a:ext cx="2340000" cy="1080000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Présence de stomies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GI procédure</a:t>
            </a:r>
          </a:p>
        </p:txBody>
      </p:sp>
      <p:sp>
        <p:nvSpPr>
          <p:cNvPr id="25" name="Explosion 2 24">
            <a:extLst>
              <a:ext uri="{FF2B5EF4-FFF2-40B4-BE49-F238E27FC236}">
                <a16:creationId xmlns:a16="http://schemas.microsoft.com/office/drawing/2014/main" id="{7B14D587-376B-1345-80A5-EF4FCCC0625F}"/>
              </a:ext>
            </a:extLst>
          </p:cNvPr>
          <p:cNvSpPr/>
          <p:nvPr/>
        </p:nvSpPr>
        <p:spPr>
          <a:xfrm>
            <a:off x="730240" y="2103890"/>
            <a:ext cx="1008632" cy="1042784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AFD7350-37EE-4E48-AE52-736068F35FEC}"/>
              </a:ext>
            </a:extLst>
          </p:cNvPr>
          <p:cNvSpPr txBox="1"/>
          <p:nvPr/>
        </p:nvSpPr>
        <p:spPr>
          <a:xfrm>
            <a:off x="841214" y="2287885"/>
            <a:ext cx="711986" cy="6166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14%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9DC7DEE-EB8B-D44C-AFCC-B3D8BCC6643F}"/>
              </a:ext>
            </a:extLst>
          </p:cNvPr>
          <p:cNvSpPr txBox="1"/>
          <p:nvPr/>
        </p:nvSpPr>
        <p:spPr>
          <a:xfrm>
            <a:off x="3407812" y="2277046"/>
            <a:ext cx="795531" cy="6166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29%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323B862-1595-8549-BF51-E4E48F20DA77}"/>
              </a:ext>
            </a:extLst>
          </p:cNvPr>
          <p:cNvSpPr txBox="1"/>
          <p:nvPr/>
        </p:nvSpPr>
        <p:spPr>
          <a:xfrm>
            <a:off x="6061454" y="2269394"/>
            <a:ext cx="845644" cy="7163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38%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73FB078-58BB-5D4D-B383-83B4BD8DAA95}"/>
              </a:ext>
            </a:extLst>
          </p:cNvPr>
          <p:cNvSpPr txBox="1"/>
          <p:nvPr/>
        </p:nvSpPr>
        <p:spPr>
          <a:xfrm>
            <a:off x="8556335" y="2282741"/>
            <a:ext cx="917835" cy="626899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49%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2668E75-71E1-C74B-A275-C6C76C04B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72" y="0"/>
            <a:ext cx="6464300" cy="17653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5227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745 0.20694 " pathEditMode="relative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0846 0 " pathEditMode="relative" ptsTypes="A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11" grpId="0" animBg="1"/>
      <p:bldP spid="32" grpId="0" animBg="1"/>
      <p:bldP spid="12" grpId="0" animBg="1"/>
      <p:bldP spid="30" grpId="0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B4C765B-F89C-1F49-9EF9-C01E4795D23A}"/>
              </a:ext>
            </a:extLst>
          </p:cNvPr>
          <p:cNvSpPr txBox="1"/>
          <p:nvPr/>
        </p:nvSpPr>
        <p:spPr>
          <a:xfrm>
            <a:off x="1069847" y="2444158"/>
            <a:ext cx="2340000" cy="1080000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Grade I</a:t>
            </a:r>
          </a:p>
          <a:p>
            <a:pPr algn="ctr"/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Risque Faible</a:t>
            </a:r>
          </a:p>
        </p:txBody>
      </p:sp>
      <p:sp>
        <p:nvSpPr>
          <p:cNvPr id="17" name="Explosion 2 16">
            <a:extLst>
              <a:ext uri="{FF2B5EF4-FFF2-40B4-BE49-F238E27FC236}">
                <a16:creationId xmlns:a16="http://schemas.microsoft.com/office/drawing/2014/main" id="{C93D63A6-6681-254F-8D7C-257E569D78A7}"/>
              </a:ext>
            </a:extLst>
          </p:cNvPr>
          <p:cNvSpPr/>
          <p:nvPr/>
        </p:nvSpPr>
        <p:spPr>
          <a:xfrm>
            <a:off x="730240" y="2103890"/>
            <a:ext cx="1008632" cy="1042784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5774816-E5D7-D447-BB4A-2D5519F5C3BC}"/>
              </a:ext>
            </a:extLst>
          </p:cNvPr>
          <p:cNvSpPr txBox="1"/>
          <p:nvPr/>
        </p:nvSpPr>
        <p:spPr>
          <a:xfrm>
            <a:off x="8788248" y="2389578"/>
            <a:ext cx="2340000" cy="1080000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Grade III</a:t>
            </a:r>
          </a:p>
          <a:p>
            <a:pPr algn="ctr"/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Contaminé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3AAB5D5-F370-1446-8F35-5AA564AB5815}"/>
              </a:ext>
            </a:extLst>
          </p:cNvPr>
          <p:cNvSpPr txBox="1"/>
          <p:nvPr/>
        </p:nvSpPr>
        <p:spPr>
          <a:xfrm>
            <a:off x="4929048" y="2389578"/>
            <a:ext cx="2340000" cy="1080000"/>
          </a:xfrm>
          <a:prstGeom prst="rect">
            <a:avLst/>
          </a:prstGeom>
          <a:noFill/>
          <a:ln w="38100">
            <a:solidFill>
              <a:schemeClr val="dk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Grade II</a:t>
            </a:r>
          </a:p>
          <a:p>
            <a:pPr algn="ctr"/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Comorbidités</a:t>
            </a:r>
          </a:p>
        </p:txBody>
      </p:sp>
      <p:sp>
        <p:nvSpPr>
          <p:cNvPr id="25" name="Explosion 2 24">
            <a:extLst>
              <a:ext uri="{FF2B5EF4-FFF2-40B4-BE49-F238E27FC236}">
                <a16:creationId xmlns:a16="http://schemas.microsoft.com/office/drawing/2014/main" id="{3F2CBC87-5E15-234A-9F58-93E931D2D70D}"/>
              </a:ext>
            </a:extLst>
          </p:cNvPr>
          <p:cNvSpPr/>
          <p:nvPr/>
        </p:nvSpPr>
        <p:spPr>
          <a:xfrm>
            <a:off x="4608193" y="2003570"/>
            <a:ext cx="1099148" cy="1050525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xplosion 2 25">
            <a:extLst>
              <a:ext uri="{FF2B5EF4-FFF2-40B4-BE49-F238E27FC236}">
                <a16:creationId xmlns:a16="http://schemas.microsoft.com/office/drawing/2014/main" id="{9A7D56B5-AD37-9F42-8498-80E4DDFC9FFF}"/>
              </a:ext>
            </a:extLst>
          </p:cNvPr>
          <p:cNvSpPr/>
          <p:nvPr/>
        </p:nvSpPr>
        <p:spPr>
          <a:xfrm>
            <a:off x="8504434" y="2057400"/>
            <a:ext cx="1041902" cy="1033272"/>
          </a:xfrm>
          <a:prstGeom prst="irregularSeal2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9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003396F-E4C9-8C40-9779-7CAA7020782E}"/>
              </a:ext>
            </a:extLst>
          </p:cNvPr>
          <p:cNvSpPr txBox="1"/>
          <p:nvPr/>
        </p:nvSpPr>
        <p:spPr>
          <a:xfrm>
            <a:off x="1069847" y="4190847"/>
            <a:ext cx="2339999" cy="17358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Pas de comorbidités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Pas d’ATCD d’infection de cicatrices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1AB0E5-F881-F14B-8D27-F644DECB0120}"/>
              </a:ext>
            </a:extLst>
          </p:cNvPr>
          <p:cNvSpPr txBox="1"/>
          <p:nvPr/>
        </p:nvSpPr>
        <p:spPr>
          <a:xfrm>
            <a:off x="4929048" y="4136267"/>
            <a:ext cx="3209112" cy="19005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Tabagisme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Obésité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Diabète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Immunosuppression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BPCO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ATCD d’infection de cicatrices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9339A3A-1660-BD41-ABB9-63F570213A84}"/>
              </a:ext>
            </a:extLst>
          </p:cNvPr>
          <p:cNvSpPr txBox="1"/>
          <p:nvPr/>
        </p:nvSpPr>
        <p:spPr>
          <a:xfrm>
            <a:off x="8788248" y="4190847"/>
            <a:ext cx="2340000" cy="2160000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Propre-contaminé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Contaminé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Sale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F532CC78-7229-6A49-AAF0-BD0004CBB33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577457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Introduction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DF49CA-23ED-5B42-986A-35E3143C1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05" y="-4668"/>
            <a:ext cx="6464300" cy="1765300"/>
          </a:xfrm>
          <a:prstGeom prst="rect">
            <a:avLst/>
          </a:prstGeom>
          <a:effectLst/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588690A-89A1-3241-9B5D-7CE9ED00105F}"/>
              </a:ext>
            </a:extLst>
          </p:cNvPr>
          <p:cNvSpPr txBox="1"/>
          <p:nvPr/>
        </p:nvSpPr>
        <p:spPr>
          <a:xfrm>
            <a:off x="4790334" y="2219730"/>
            <a:ext cx="695683" cy="6166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27%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867019F-A1FF-C948-8278-557BECECE680}"/>
              </a:ext>
            </a:extLst>
          </p:cNvPr>
          <p:cNvSpPr txBox="1"/>
          <p:nvPr/>
        </p:nvSpPr>
        <p:spPr>
          <a:xfrm>
            <a:off x="8648215" y="2245917"/>
            <a:ext cx="734043" cy="6166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46%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B965012-64AB-2841-ADDB-51338DD8F7D6}"/>
              </a:ext>
            </a:extLst>
          </p:cNvPr>
          <p:cNvSpPr txBox="1"/>
          <p:nvPr/>
        </p:nvSpPr>
        <p:spPr>
          <a:xfrm>
            <a:off x="841214" y="2287885"/>
            <a:ext cx="711986" cy="616612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20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5165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1" grpId="0" animBg="1"/>
      <p:bldP spid="12" grpId="0" animBg="1"/>
      <p:bldP spid="12" grpId="1" animBg="1"/>
      <p:bldP spid="25" grpId="0" animBg="1"/>
      <p:bldP spid="25" grpId="1" animBg="1"/>
      <p:bldP spid="26" grpId="0" animBg="1"/>
      <p:bldP spid="13" grpId="0" animBg="1"/>
      <p:bldP spid="14" grpId="0" animBg="1"/>
      <p:bldP spid="14" grpId="1" animBg="1"/>
      <p:bldP spid="16" grpId="0" animBg="1"/>
      <p:bldP spid="22" grpId="0"/>
      <p:bldP spid="22" grpId="1"/>
      <p:bldP spid="23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9D11D-C0A0-324A-89D4-879073B5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" y="0"/>
            <a:ext cx="8125961" cy="1609344"/>
          </a:xfrm>
        </p:spPr>
        <p:txBody>
          <a:bodyPr>
            <a:normAutofit/>
          </a:bodyPr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Introduction: </a:t>
            </a:r>
            <a:r>
              <a:rPr lang="fr-FR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Phasix</a:t>
            </a:r>
            <a:r>
              <a:rPr lang="fr-FR" baseline="30000" dirty="0">
                <a:ln>
                  <a:solidFill>
                    <a:schemeClr val="dk1"/>
                  </a:solidFill>
                </a:ln>
                <a:blipFill>
                  <a:blip r:embed="rId2"/>
                  <a:tile tx="6350" ty="-127000" sx="65000" sy="64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®</a:t>
            </a:r>
            <a:endParaRPr lang="fr-FR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CA5D383-C140-2B4F-BE1F-EA8B2EFFB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00" y="2121408"/>
            <a:ext cx="7495874" cy="1697188"/>
          </a:xfrm>
        </p:spPr>
        <p:txBody>
          <a:bodyPr>
            <a:normAutofit/>
          </a:bodyPr>
          <a:lstStyle/>
          <a:p>
            <a:r>
              <a:rPr lang="fr-FR" dirty="0"/>
              <a:t>Prothèse synthétique résorbable</a:t>
            </a:r>
          </a:p>
          <a:p>
            <a:r>
              <a:rPr lang="fr-FR" dirty="0"/>
              <a:t>Monomère de Poly-4-Hydroxy-Butyrate</a:t>
            </a:r>
          </a:p>
          <a:p>
            <a:r>
              <a:rPr lang="fr-FR" dirty="0"/>
              <a:t>Dégradation minimale à 12 semaines</a:t>
            </a:r>
          </a:p>
          <a:p>
            <a:r>
              <a:rPr lang="fr-FR" dirty="0"/>
              <a:t>Significative à 12-18 mois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505EEC-6B54-AB40-9FEE-0ED63A92C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2" r="6530"/>
          <a:stretch/>
        </p:blipFill>
        <p:spPr>
          <a:xfrm>
            <a:off x="8456189" y="640080"/>
            <a:ext cx="3112997" cy="26051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50E4C5D-A367-EC4A-8A33-E3295442B3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25" r="1665" b="-2"/>
          <a:stretch/>
        </p:blipFill>
        <p:spPr>
          <a:xfrm>
            <a:off x="8456189" y="3423830"/>
            <a:ext cx="3112997" cy="260519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259BFFD-A04C-3341-AD86-103B3A452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00" y="4142248"/>
            <a:ext cx="6235700" cy="22733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2021E13-67B0-AD46-9FBE-58B2C128C3CA}"/>
              </a:ext>
            </a:extLst>
          </p:cNvPr>
          <p:cNvSpPr txBox="1"/>
          <p:nvPr/>
        </p:nvSpPr>
        <p:spPr>
          <a:xfrm>
            <a:off x="4548372" y="6229181"/>
            <a:ext cx="6839044" cy="616842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noAutofit/>
          </a:bodyPr>
          <a:lstStyle/>
          <a:p>
            <a:pPr algn="r"/>
            <a:r>
              <a:rPr lang="fr-FR" sz="12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Deeken</a:t>
            </a:r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et al. </a:t>
            </a:r>
            <a:r>
              <a:rPr lang="fr-FR" sz="12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ISRN </a:t>
            </a:r>
            <a:r>
              <a:rPr lang="fr-FR" sz="1200" i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Surgery</a:t>
            </a:r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2013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D9DFBEC-DEAB-0645-9580-9C7C3318CE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898" y="5785923"/>
            <a:ext cx="715443" cy="3440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48F7027-69EE-8F4D-9321-F407249CC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897" y="4319306"/>
            <a:ext cx="715443" cy="3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9D11D-C0A0-324A-89D4-879073B5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Objectif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CA5D383-C140-2B4F-BE1F-EA8B2EFFB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34806"/>
            <a:ext cx="10058400" cy="405079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3200" dirty="0"/>
              <a:t>Décrire les résultats post-opératoires des patients bénéficiant d’une cure </a:t>
            </a:r>
            <a:r>
              <a:rPr lang="fr-FR" sz="3200" b="1" dirty="0"/>
              <a:t>d’éventration</a:t>
            </a:r>
            <a:r>
              <a:rPr lang="fr-FR" sz="3200" dirty="0"/>
              <a:t> ou de </a:t>
            </a:r>
            <a:r>
              <a:rPr lang="fr-FR" sz="3200" b="1" dirty="0"/>
              <a:t>hernie</a:t>
            </a:r>
            <a:r>
              <a:rPr lang="fr-FR" sz="3200" dirty="0"/>
              <a:t> en milieu contaminé (</a:t>
            </a:r>
            <a:r>
              <a:rPr lang="fr-FR" sz="3200" b="1" dirty="0" err="1"/>
              <a:t>mVHWG</a:t>
            </a:r>
            <a:r>
              <a:rPr lang="fr-FR" sz="3200" b="1" dirty="0"/>
              <a:t> 3</a:t>
            </a:r>
            <a:r>
              <a:rPr lang="fr-FR" sz="3200" dirty="0"/>
              <a:t>) avec mise en place d’une prothèse </a:t>
            </a:r>
            <a:r>
              <a:rPr lang="fr-FR" sz="3200" b="1" dirty="0"/>
              <a:t>PHASIX</a:t>
            </a:r>
            <a:r>
              <a:rPr lang="fr-FR" sz="3200" baseline="30000" dirty="0">
                <a:ln>
                  <a:solidFill>
                    <a:schemeClr val="dk1"/>
                  </a:solidFill>
                </a:ln>
                <a:blipFill>
                  <a:blip r:embed="rId2"/>
                  <a:tile tx="6350" ty="-127000" sx="65000" sy="64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®</a:t>
            </a:r>
            <a:endParaRPr lang="fr-FR" sz="32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94706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9D11D-C0A0-324A-89D4-879073B5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fr-FR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Objectif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CA5D383-C140-2B4F-BE1F-EA8B2EFFB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34806"/>
            <a:ext cx="10058400" cy="4050792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sz="3200" b="1" i="1" dirty="0"/>
              <a:t>Critère de jugement principal</a:t>
            </a:r>
            <a:r>
              <a:rPr lang="fr-FR" sz="3200" dirty="0"/>
              <a:t>: complications du site opératoire</a:t>
            </a:r>
          </a:p>
          <a:p>
            <a:pPr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fr-FR" sz="3200" b="1" i="1" dirty="0">
                <a:cs typeface="Futura Condensed Medium" panose="020B0602020204020303" pitchFamily="34" charset="-79"/>
              </a:rPr>
              <a:t>Critères de jugement secondaire</a:t>
            </a:r>
            <a:r>
              <a:rPr lang="fr-FR" sz="3200" dirty="0">
                <a:cs typeface="Futura Condensed Medium" panose="020B0602020204020303" pitchFamily="34" charset="-79"/>
              </a:rPr>
              <a:t>: mortalité, ré-intervention chirurgicale et récidive</a:t>
            </a:r>
          </a:p>
        </p:txBody>
      </p:sp>
    </p:spTree>
    <p:extLst>
      <p:ext uri="{BB962C8B-B14F-4D97-AF65-F5344CB8AC3E}">
        <p14:creationId xmlns:p14="http://schemas.microsoft.com/office/powerpoint/2010/main" val="2882475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Type de bois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{4622F715-5534-7940-B56D-714F2AF14BEF}tf10001070</Template>
  <TotalTime>4945</TotalTime>
  <Words>1566</Words>
  <Application>Microsoft Macintosh PowerPoint</Application>
  <PresentationFormat>Grand écran</PresentationFormat>
  <Paragraphs>600</Paragraphs>
  <Slides>25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Futura Condensed ExtraBold</vt:lpstr>
      <vt:lpstr>Futura Condensed Medium</vt:lpstr>
      <vt:lpstr>Futura Medium</vt:lpstr>
      <vt:lpstr>Rockwell Extra Bold</vt:lpstr>
      <vt:lpstr>Wingdings</vt:lpstr>
      <vt:lpstr>Type de bois</vt:lpstr>
      <vt:lpstr>Intérêt des prothèses PHASIX® dans le traitement des hernies et éventrations infectées</vt:lpstr>
      <vt:lpstr>Remerciements aux différentes équipes médicales:</vt:lpstr>
      <vt:lpstr>Conflits d’intérêt</vt:lpstr>
      <vt:lpstr>Introduction</vt:lpstr>
      <vt:lpstr>Introduction</vt:lpstr>
      <vt:lpstr>Présentation PowerPoint</vt:lpstr>
      <vt:lpstr>Introduction: Phasix ®</vt:lpstr>
      <vt:lpstr>Objectif</vt:lpstr>
      <vt:lpstr>Objectif</vt:lpstr>
      <vt:lpstr>Matériel et Méthodes</vt:lpstr>
      <vt:lpstr>Résultats           Démographie</vt:lpstr>
      <vt:lpstr>Résultats            Per-opératoire</vt:lpstr>
      <vt:lpstr>Résultats         Post-opératoire</vt:lpstr>
      <vt:lpstr>Résultats         Post-opératoire</vt:lpstr>
      <vt:lpstr>Résultats         Post-opératoire</vt:lpstr>
      <vt:lpstr>DISCUSSION</vt:lpstr>
      <vt:lpstr>Présentation PowerPoint</vt:lpstr>
      <vt:lpstr>Présentation PowerPoint</vt:lpstr>
      <vt:lpstr>Présentation PowerPoint</vt:lpstr>
      <vt:lpstr>Présentation PowerPoint</vt:lpstr>
      <vt:lpstr>Limites</vt:lpstr>
      <vt:lpstr>CONCLUSION</vt:lpstr>
      <vt:lpstr>Conclusion</vt:lpstr>
      <vt:lpstr>Merci de votre attention</vt:lpstr>
      <vt:lpstr>Présentation PowerPoint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Mahery RAHARIMANANTSOA</dc:creator>
  <cp:lastModifiedBy>Mahery RAHARIMANANTSOA</cp:lastModifiedBy>
  <cp:revision>161</cp:revision>
  <dcterms:created xsi:type="dcterms:W3CDTF">2018-06-11T16:48:05Z</dcterms:created>
  <dcterms:modified xsi:type="dcterms:W3CDTF">2018-06-15T05:34:50Z</dcterms:modified>
</cp:coreProperties>
</file>