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2" r:id="rId1"/>
  </p:sldMasterIdLst>
  <p:notesMasterIdLst>
    <p:notesMasterId r:id="rId23"/>
  </p:notesMasterIdLst>
  <p:sldIdLst>
    <p:sldId id="256" r:id="rId2"/>
    <p:sldId id="424" r:id="rId3"/>
    <p:sldId id="408" r:id="rId4"/>
    <p:sldId id="427" r:id="rId5"/>
    <p:sldId id="423" r:id="rId6"/>
    <p:sldId id="348" r:id="rId7"/>
    <p:sldId id="389" r:id="rId8"/>
    <p:sldId id="404" r:id="rId9"/>
    <p:sldId id="407" r:id="rId10"/>
    <p:sldId id="394" r:id="rId11"/>
    <p:sldId id="409" r:id="rId12"/>
    <p:sldId id="419" r:id="rId13"/>
    <p:sldId id="415" r:id="rId14"/>
    <p:sldId id="416" r:id="rId15"/>
    <p:sldId id="417" r:id="rId16"/>
    <p:sldId id="413" r:id="rId17"/>
    <p:sldId id="428" r:id="rId18"/>
    <p:sldId id="426" r:id="rId19"/>
    <p:sldId id="420" r:id="rId20"/>
    <p:sldId id="412" r:id="rId21"/>
    <p:sldId id="425" r:id="rId22"/>
  </p:sldIdLst>
  <p:sldSz cx="9144000" cy="6858000" type="screen4x3"/>
  <p:notesSz cx="7099300" cy="10234613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80"/>
    <a:srgbClr val="008E40"/>
    <a:srgbClr val="DFDFF5"/>
    <a:srgbClr val="FF0000"/>
    <a:srgbClr val="D3B815"/>
    <a:srgbClr val="FFFF66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7AC3CCA-C797-4891-BE02-D94E43425B78}" styleName="Style moye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ED083AE6-46FA-4A59-8FB0-9F97EB10719F}" styleName="Style léger 3 - Accentuation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D27102A9-8310-4765-A935-A1911B00CA55}" styleName="Style léger 1 - Accentuation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Style clair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1004" autoAdjust="0"/>
  </p:normalViewPr>
  <p:slideViewPr>
    <p:cSldViewPr>
      <p:cViewPr varScale="1">
        <p:scale>
          <a:sx n="58" d="100"/>
          <a:sy n="58" d="100"/>
        </p:scale>
        <p:origin x="-115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Feuille_Microsoft_Office_Excel1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fr-FR"/>
  <c:style val="18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7.0171038026256682E-2"/>
          <c:y val="4.3650592125003516E-2"/>
          <c:w val="0.67262339582720898"/>
          <c:h val="0.8325746925555283"/>
        </c:manualLayout>
      </c:layout>
      <c:barChart>
        <c:barDir val="col"/>
        <c:grouping val="clustered"/>
        <c:ser>
          <c:idx val="0"/>
          <c:order val="0"/>
          <c:tx>
            <c:strRef>
              <c:f>'Ark1'!$B$1</c:f>
              <c:strCache>
                <c:ptCount val="1"/>
                <c:pt idx="0">
                  <c:v>Open technique</c:v>
                </c:pt>
              </c:strCache>
            </c:strRef>
          </c:tx>
          <c:dLbls>
            <c:dLbl>
              <c:idx val="0"/>
              <c:layout>
                <c:manualLayout>
                  <c:x val="0"/>
                  <c:y val="7.4617777511900407E-2"/>
                </c:manualLayout>
              </c:layout>
              <c:showVal val="1"/>
            </c:dLbl>
            <c:numFmt formatCode="#,##0" sourceLinked="0"/>
            <c:showVal val="1"/>
          </c:dLbls>
          <c:cat>
            <c:strRef>
              <c:f>'Ark1'!$A$2:$A$7</c:f>
              <c:strCache>
                <c:ptCount val="6"/>
                <c:pt idx="0">
                  <c:v>Suture repair</c:v>
                </c:pt>
                <c:pt idx="1">
                  <c:v>Onlay mesh </c:v>
                </c:pt>
                <c:pt idx="2">
                  <c:v>Retromuscular</c:v>
                </c:pt>
                <c:pt idx="3">
                  <c:v>Intraperit. keyhole</c:v>
                </c:pt>
                <c:pt idx="4">
                  <c:v>Intraperit. Sugarbaker</c:v>
                </c:pt>
                <c:pt idx="5">
                  <c:v>Intraperit. sandwich</c:v>
                </c:pt>
              </c:strCache>
            </c:strRef>
          </c:cat>
          <c:val>
            <c:numRef>
              <c:f>'Ark1'!$B$2:$B$7</c:f>
              <c:numCache>
                <c:formatCode>General</c:formatCode>
                <c:ptCount val="6"/>
                <c:pt idx="0">
                  <c:v>67.599999999999994</c:v>
                </c:pt>
                <c:pt idx="1">
                  <c:v>18.2</c:v>
                </c:pt>
                <c:pt idx="2">
                  <c:v>9.5</c:v>
                </c:pt>
                <c:pt idx="3">
                  <c:v>11.6</c:v>
                </c:pt>
                <c:pt idx="4">
                  <c:v>15</c:v>
                </c:pt>
              </c:numCache>
            </c:numRef>
          </c:val>
        </c:ser>
        <c:ser>
          <c:idx val="1"/>
          <c:order val="1"/>
          <c:tx>
            <c:strRef>
              <c:f>'Ark1'!$C$1</c:f>
              <c:strCache>
                <c:ptCount val="1"/>
                <c:pt idx="0">
                  <c:v>Laparoscopic technique</c:v>
                </c:pt>
              </c:strCache>
            </c:strRef>
          </c:tx>
          <c:dLbls>
            <c:dLbl>
              <c:idx val="3"/>
              <c:layout>
                <c:manualLayout>
                  <c:x val="4.7502514765676747E-3"/>
                  <c:y val="-3.0835158787538761E-2"/>
                </c:manualLayout>
              </c:layout>
              <c:showVal val="1"/>
            </c:dLbl>
            <c:numFmt formatCode="#,##0" sourceLinked="0"/>
            <c:showVal val="1"/>
          </c:dLbls>
          <c:cat>
            <c:strRef>
              <c:f>'Ark1'!$A$2:$A$7</c:f>
              <c:strCache>
                <c:ptCount val="6"/>
                <c:pt idx="0">
                  <c:v>Suture repair</c:v>
                </c:pt>
                <c:pt idx="1">
                  <c:v>Onlay mesh </c:v>
                </c:pt>
                <c:pt idx="2">
                  <c:v>Retromuscular</c:v>
                </c:pt>
                <c:pt idx="3">
                  <c:v>Intraperit. keyhole</c:v>
                </c:pt>
                <c:pt idx="4">
                  <c:v>Intraperit. Sugarbaker</c:v>
                </c:pt>
                <c:pt idx="5">
                  <c:v>Intraperit. sandwich</c:v>
                </c:pt>
              </c:strCache>
            </c:strRef>
          </c:cat>
          <c:val>
            <c:numRef>
              <c:f>'Ark1'!$C$2:$C$7</c:f>
              <c:numCache>
                <c:formatCode>General</c:formatCode>
                <c:ptCount val="6"/>
                <c:pt idx="3">
                  <c:v>30</c:v>
                </c:pt>
                <c:pt idx="4">
                  <c:v>8.1</c:v>
                </c:pt>
                <c:pt idx="5">
                  <c:v>2.1</c:v>
                </c:pt>
              </c:numCache>
            </c:numRef>
          </c:val>
        </c:ser>
        <c:axId val="123571200"/>
        <c:axId val="123581184"/>
      </c:barChart>
      <c:catAx>
        <c:axId val="123571200"/>
        <c:scaling>
          <c:orientation val="minMax"/>
        </c:scaling>
        <c:axPos val="b"/>
        <c:tickLblPos val="nextTo"/>
        <c:txPr>
          <a:bodyPr/>
          <a:lstStyle/>
          <a:p>
            <a:pPr algn="r">
              <a:defRPr sz="1000" b="1" i="0"/>
            </a:pPr>
            <a:endParaRPr lang="fr-FR"/>
          </a:p>
        </c:txPr>
        <c:crossAx val="123581184"/>
        <c:crosses val="autoZero"/>
        <c:auto val="1"/>
        <c:lblAlgn val="ctr"/>
        <c:lblOffset val="100"/>
      </c:catAx>
      <c:valAx>
        <c:axId val="123581184"/>
        <c:scaling>
          <c:orientation val="minMax"/>
          <c:max val="70"/>
        </c:scaling>
        <c:axPos val="l"/>
        <c:numFmt formatCode="General" sourceLinked="1"/>
        <c:tickLblPos val="nextTo"/>
        <c:txPr>
          <a:bodyPr/>
          <a:lstStyle/>
          <a:p>
            <a:pPr>
              <a:defRPr sz="1400" b="1" i="0"/>
            </a:pPr>
            <a:endParaRPr lang="fr-FR"/>
          </a:p>
        </c:txPr>
        <c:crossAx val="12357120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247903153945108"/>
          <c:y val="0.18813881790912121"/>
          <c:w val="0.21661152769967137"/>
          <c:h val="0.62372236418175753"/>
        </c:manualLayout>
      </c:layout>
      <c:txPr>
        <a:bodyPr/>
        <a:lstStyle/>
        <a:p>
          <a:pPr>
            <a:defRPr b="1" i="0"/>
          </a:pPr>
          <a:endParaRPr lang="fr-FR"/>
        </a:p>
      </c:txPr>
    </c:legend>
    <c:plotVisOnly val="1"/>
    <c:dispBlanksAs val="gap"/>
  </c:chart>
  <c:spPr>
    <a:ln>
      <a:solidFill>
        <a:srgbClr val="333399">
          <a:lumMod val="60000"/>
          <a:lumOff val="40000"/>
        </a:srgbClr>
      </a:solidFill>
    </a:ln>
  </c:spPr>
  <c:txPr>
    <a:bodyPr/>
    <a:lstStyle/>
    <a:p>
      <a:pPr>
        <a:defRPr sz="1800"/>
      </a:pPr>
      <a:endParaRPr lang="fr-FR"/>
    </a:p>
  </c:txPr>
  <c:externalData r:id="rId2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4B1F6D48-DC57-4EB1-8573-1C6C6EB2787E}" type="datetimeFigureOut">
              <a:rPr lang="fr-FR"/>
              <a:pPr>
                <a:defRPr/>
              </a:pPr>
              <a:t>14/06/2018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fr-FR" noProof="0" smtClean="0"/>
              <a:t>Modifiez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fr-FR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2287CCE5-44AD-419F-998C-BCD8B83518D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fr-FR" dirty="0" err="1" smtClean="0"/>
              <a:t>Underlining</a:t>
            </a:r>
            <a:r>
              <a:rPr lang="fr-FR" dirty="0" smtClean="0"/>
              <a:t> the </a:t>
            </a:r>
            <a:r>
              <a:rPr lang="fr-FR" dirty="0" err="1" smtClean="0"/>
              <a:t>fact</a:t>
            </a:r>
            <a:r>
              <a:rPr lang="fr-FR" dirty="0" smtClean="0"/>
              <a:t> </a:t>
            </a:r>
            <a:r>
              <a:rPr lang="fr-FR" dirty="0" err="1" smtClean="0"/>
              <a:t>that</a:t>
            </a:r>
            <a:r>
              <a:rPr lang="fr-FR" dirty="0" smtClean="0"/>
              <a:t> </a:t>
            </a:r>
            <a:r>
              <a:rPr lang="fr-FR" dirty="0" err="1" smtClean="0"/>
              <a:t>it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an </a:t>
            </a:r>
            <a:r>
              <a:rPr lang="fr-FR" dirty="0" err="1" smtClean="0"/>
              <a:t>unsolved</a:t>
            </a:r>
            <a:endParaRPr lang="fr-FR" dirty="0" smtClean="0"/>
          </a:p>
          <a:p>
            <a:r>
              <a:rPr lang="en-US" dirty="0" smtClean="0"/>
              <a:t>NO Repair Algorithm provided</a:t>
            </a:r>
            <a:endParaRPr lang="fr-FR" dirty="0" smtClean="0"/>
          </a:p>
          <a:p>
            <a:endParaRPr lang="fr-FR" dirty="0" smtClean="0"/>
          </a:p>
          <a:p>
            <a:r>
              <a:rPr lang="fr-FR" dirty="0" smtClean="0"/>
              <a:t>Le traitement des éventrations péristomiales demeure un problème non résolu à ce jour. La littérature concernant leur traitement chirurgical est relativement abondante mais avec des niveaux de preuve faibles pour chacune des techniques étudiées</a:t>
            </a:r>
            <a:r>
              <a:rPr lang="fr-FR" baseline="30000" dirty="0" smtClean="0"/>
              <a:t>11,12</a:t>
            </a:r>
            <a:r>
              <a:rPr lang="fr-FR" dirty="0" smtClean="0"/>
              <a:t>. Les séries disponibles sont presque toujours rétrospectives</a:t>
            </a:r>
            <a:r>
              <a:rPr lang="fr-FR" baseline="30000" dirty="0" smtClean="0"/>
              <a:t>11</a:t>
            </a:r>
            <a:r>
              <a:rPr lang="fr-FR" dirty="0" smtClean="0"/>
              <a:t>, incluent souvent plusieurs techniques sur des groupes hétérogènes en terme d’indication et type de stomie, et aucune étude ne comprend plus de 72 patients</a:t>
            </a:r>
            <a:r>
              <a:rPr lang="fr-FR" baseline="30000" dirty="0" smtClean="0"/>
              <a:t>8,13</a:t>
            </a:r>
            <a:r>
              <a:rPr lang="fr-FR" dirty="0" smtClean="0"/>
              <a:t>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A81EFAA-6308-465E-A869-2AF194A3164A}" type="slidenum">
              <a:rPr lang="fr-FR" smtClean="0"/>
              <a:pPr>
                <a:defRPr/>
              </a:pPr>
              <a:t>3</a:t>
            </a:fld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fr-FR" smtClean="0"/>
              <a:t>Le traitement des éventrations péristomiales demeure un problème non résolu à ce jour. La littérature concernant leur traitement chirurgical est relativement abondante mais avec des niveaux de preuve faibles pour chacune des techniques étudiées</a:t>
            </a:r>
            <a:r>
              <a:rPr lang="fr-FR" baseline="30000" smtClean="0"/>
              <a:t>11,12</a:t>
            </a:r>
            <a:r>
              <a:rPr lang="fr-FR" smtClean="0"/>
              <a:t>. Les séries disponibles sont presque toujours rétrospectives</a:t>
            </a:r>
            <a:r>
              <a:rPr lang="fr-FR" baseline="30000" smtClean="0"/>
              <a:t>11</a:t>
            </a:r>
            <a:r>
              <a:rPr lang="fr-FR" smtClean="0"/>
              <a:t>, incluent souvent plusieurs techniques sur des groupes hétérogènes en terme d’indication et type de stomie, et aucune étude ne comprend plus de 72 patients</a:t>
            </a:r>
            <a:r>
              <a:rPr lang="fr-FR" baseline="30000" smtClean="0"/>
              <a:t>8,13</a:t>
            </a:r>
            <a:r>
              <a:rPr lang="fr-FR" smtClean="0"/>
              <a:t>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A81EFAA-6308-465E-A869-2AF194A3164A}" type="slidenum">
              <a:rPr lang="fr-FR" smtClean="0"/>
              <a:pPr>
                <a:defRPr/>
              </a:pPr>
              <a:t>15</a:t>
            </a:fld>
            <a:endParaRPr lang="fr-F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fr-FR" dirty="0" smtClean="0"/>
              <a:t>littérature ne permet pas de conclusion pas de </a:t>
            </a:r>
            <a:r>
              <a:rPr lang="fr-FR" smtClean="0"/>
              <a:t>série comparative</a:t>
            </a:r>
            <a:endParaRPr lang="fr-FR" dirty="0" smtClean="0"/>
          </a:p>
          <a:p>
            <a:r>
              <a:rPr lang="fr-FR" dirty="0" err="1" smtClean="0"/>
              <a:t>Bcq</a:t>
            </a:r>
            <a:r>
              <a:rPr lang="fr-FR" dirty="0" smtClean="0"/>
              <a:t> de </a:t>
            </a:r>
            <a:r>
              <a:rPr lang="fr-FR" dirty="0" err="1" smtClean="0"/>
              <a:t>prothèes</a:t>
            </a:r>
            <a:r>
              <a:rPr lang="fr-FR" dirty="0" smtClean="0"/>
              <a:t>, plein de façons de la mettre</a:t>
            </a:r>
          </a:p>
          <a:p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CD9FD5D-25BF-417D-926D-D8135624CD25}" type="slidenum">
              <a:rPr lang="fr-FR" smtClean="0"/>
              <a:pPr>
                <a:defRPr/>
              </a:pPr>
              <a:t>18</a:t>
            </a:fld>
            <a:endParaRPr lang="fr-F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fr-FR" dirty="0" smtClean="0"/>
              <a:t>littérature ne permet pas de conclusion pas de </a:t>
            </a:r>
            <a:r>
              <a:rPr lang="fr-FR" smtClean="0"/>
              <a:t>série comparative</a:t>
            </a:r>
            <a:endParaRPr lang="fr-FR" dirty="0" smtClean="0"/>
          </a:p>
          <a:p>
            <a:r>
              <a:rPr lang="fr-FR" dirty="0" err="1" smtClean="0"/>
              <a:t>Bcq</a:t>
            </a:r>
            <a:r>
              <a:rPr lang="fr-FR" dirty="0" smtClean="0"/>
              <a:t> de </a:t>
            </a:r>
            <a:r>
              <a:rPr lang="fr-FR" dirty="0" err="1" smtClean="0"/>
              <a:t>prothèes</a:t>
            </a:r>
            <a:r>
              <a:rPr lang="fr-FR" dirty="0" smtClean="0"/>
              <a:t>, plein de façons de la mettre</a:t>
            </a:r>
          </a:p>
          <a:p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CD9FD5D-25BF-417D-926D-D8135624CD25}" type="slidenum">
              <a:rPr lang="fr-FR" smtClean="0"/>
              <a:pPr>
                <a:defRPr/>
              </a:pPr>
              <a:t>19</a:t>
            </a:fld>
            <a:endParaRPr lang="fr-F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87CCE5-44AD-419F-998C-BCD8B83518DD}" type="slidenum">
              <a:rPr lang="fr-FR" smtClean="0"/>
              <a:pPr>
                <a:defRPr/>
              </a:pPr>
              <a:t>20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fr-FR" dirty="0" err="1" smtClean="0"/>
              <a:t>Underlining</a:t>
            </a:r>
            <a:r>
              <a:rPr lang="fr-FR" dirty="0" smtClean="0"/>
              <a:t> the </a:t>
            </a:r>
            <a:r>
              <a:rPr lang="fr-FR" dirty="0" err="1" smtClean="0"/>
              <a:t>fact</a:t>
            </a:r>
            <a:r>
              <a:rPr lang="fr-FR" dirty="0" smtClean="0"/>
              <a:t> </a:t>
            </a:r>
            <a:r>
              <a:rPr lang="fr-FR" dirty="0" err="1" smtClean="0"/>
              <a:t>that</a:t>
            </a:r>
            <a:r>
              <a:rPr lang="fr-FR" dirty="0" smtClean="0"/>
              <a:t> </a:t>
            </a:r>
            <a:r>
              <a:rPr lang="fr-FR" dirty="0" err="1" smtClean="0"/>
              <a:t>it</a:t>
            </a:r>
            <a:r>
              <a:rPr lang="fr-FR" dirty="0" smtClean="0"/>
              <a:t> </a:t>
            </a:r>
            <a:r>
              <a:rPr lang="fr-FR" dirty="0" err="1" smtClean="0"/>
              <a:t>is</a:t>
            </a:r>
            <a:r>
              <a:rPr lang="fr-FR" dirty="0" smtClean="0"/>
              <a:t> an </a:t>
            </a:r>
            <a:r>
              <a:rPr lang="fr-FR" dirty="0" err="1" smtClean="0"/>
              <a:t>unsolved</a:t>
            </a:r>
            <a:endParaRPr lang="fr-FR" dirty="0" smtClean="0"/>
          </a:p>
          <a:p>
            <a:r>
              <a:rPr lang="en-US" dirty="0" smtClean="0"/>
              <a:t>NO Repair Algorithm provided</a:t>
            </a:r>
            <a:endParaRPr lang="fr-FR" dirty="0" smtClean="0"/>
          </a:p>
          <a:p>
            <a:endParaRPr lang="fr-FR" dirty="0" smtClean="0"/>
          </a:p>
          <a:p>
            <a:r>
              <a:rPr lang="fr-FR" dirty="0" smtClean="0"/>
              <a:t>Le traitement des éventrations péristomiales demeure un problème non résolu à ce jour. La littérature concernant leur traitement chirurgical est relativement abondante mais avec des niveaux de preuve faibles pour chacune des techniques étudiées</a:t>
            </a:r>
            <a:r>
              <a:rPr lang="fr-FR" baseline="30000" dirty="0" smtClean="0"/>
              <a:t>11,12</a:t>
            </a:r>
            <a:r>
              <a:rPr lang="fr-FR" dirty="0" smtClean="0"/>
              <a:t>. Les séries disponibles sont presque toujours rétrospectives</a:t>
            </a:r>
            <a:r>
              <a:rPr lang="fr-FR" baseline="30000" dirty="0" smtClean="0"/>
              <a:t>11</a:t>
            </a:r>
            <a:r>
              <a:rPr lang="fr-FR" dirty="0" smtClean="0"/>
              <a:t>, incluent souvent plusieurs techniques sur des groupes hétérogènes en terme d’indication et type de stomie, et aucune étude ne comprend plus de 72 patients</a:t>
            </a:r>
            <a:r>
              <a:rPr lang="fr-FR" baseline="30000" dirty="0" smtClean="0"/>
              <a:t>8,13</a:t>
            </a:r>
            <a:r>
              <a:rPr lang="fr-FR" dirty="0" smtClean="0"/>
              <a:t>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A81EFAA-6308-465E-A869-2AF194A3164A}" type="slidenum">
              <a:rPr lang="fr-FR" smtClean="0"/>
              <a:pPr>
                <a:defRPr/>
              </a:pPr>
              <a:t>4</a:t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fr-FR" smtClean="0"/>
              <a:t>Le traitement des éventrations péristomiales demeure un problème non résolu à ce jour. La littérature concernant leur traitement chirurgical est relativement abondante mais avec des niveaux de preuve faibles pour chacune des techniques étudiées</a:t>
            </a:r>
            <a:r>
              <a:rPr lang="fr-FR" baseline="30000" smtClean="0"/>
              <a:t>11,12</a:t>
            </a:r>
            <a:r>
              <a:rPr lang="fr-FR" smtClean="0"/>
              <a:t>. Les séries disponibles sont presque toujours rétrospectives</a:t>
            </a:r>
            <a:r>
              <a:rPr lang="fr-FR" baseline="30000" smtClean="0"/>
              <a:t>11</a:t>
            </a:r>
            <a:r>
              <a:rPr lang="fr-FR" smtClean="0"/>
              <a:t>, incluent souvent plusieurs techniques sur des groupes hétérogènes en terme d’indication et type de stomie, et aucune étude ne comprend plus de 72 patients</a:t>
            </a:r>
            <a:r>
              <a:rPr lang="fr-FR" baseline="30000" smtClean="0"/>
              <a:t>8,13</a:t>
            </a:r>
            <a:r>
              <a:rPr lang="fr-FR" smtClean="0"/>
              <a:t>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A81EFAA-6308-465E-A869-2AF194A3164A}" type="slidenum">
              <a:rPr lang="fr-FR" smtClean="0"/>
              <a:pPr>
                <a:defRPr/>
              </a:pPr>
              <a:t>6</a:t>
            </a:fld>
            <a:endParaRPr lang="fr-F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fr-FR" dirty="0" err="1" smtClean="0"/>
              <a:t>We</a:t>
            </a:r>
            <a:r>
              <a:rPr lang="fr-FR" dirty="0" smtClean="0"/>
              <a:t> know </a:t>
            </a:r>
            <a:r>
              <a:rPr lang="fr-FR" dirty="0" err="1" smtClean="0"/>
              <a:t>that</a:t>
            </a:r>
            <a:r>
              <a:rPr lang="fr-FR" dirty="0" smtClean="0"/>
              <a:t> </a:t>
            </a:r>
            <a:r>
              <a:rPr lang="fr-FR" dirty="0" err="1" smtClean="0"/>
              <a:t>mesh</a:t>
            </a:r>
            <a:r>
              <a:rPr lang="fr-FR" dirty="0" smtClean="0"/>
              <a:t> </a:t>
            </a:r>
            <a:r>
              <a:rPr lang="fr-FR" dirty="0" err="1" smtClean="0"/>
              <a:t>repairs</a:t>
            </a:r>
            <a:r>
              <a:rPr lang="fr-FR" baseline="0" dirty="0" smtClean="0"/>
              <a:t> technique are </a:t>
            </a:r>
            <a:r>
              <a:rPr lang="fr-FR" baseline="0" dirty="0" err="1" smtClean="0"/>
              <a:t>npw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safe</a:t>
            </a:r>
            <a:r>
              <a:rPr lang="fr-FR" baseline="0" dirty="0" smtClean="0"/>
              <a:t> and </a:t>
            </a:r>
            <a:r>
              <a:rPr lang="fr-FR" baseline="0" dirty="0" err="1" smtClean="0"/>
              <a:t>shold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used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unless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specific</a:t>
            </a:r>
            <a:r>
              <a:rPr lang="fr-FR" baseline="0" dirty="0" smtClean="0"/>
              <a:t> cases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high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risk</a:t>
            </a:r>
            <a:r>
              <a:rPr lang="fr-FR" baseline="0" dirty="0" smtClean="0"/>
              <a:t> or in emergency for fragile/sensible/</a:t>
            </a:r>
            <a:r>
              <a:rPr lang="fr-FR" baseline="0" dirty="0" err="1" smtClean="0"/>
              <a:t>vulnerable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old</a:t>
            </a:r>
            <a:r>
              <a:rPr lang="fr-FR" baseline="0" dirty="0" smtClean="0"/>
              <a:t> patients</a:t>
            </a:r>
            <a:endParaRPr lang="fr-FR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659CA79-A901-4729-87A7-F8FB21582306}" type="slidenum">
              <a:rPr lang="fr-FR" smtClean="0"/>
              <a:pPr>
                <a:defRPr/>
              </a:pPr>
              <a:t>7</a:t>
            </a:fld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Stoma</a:t>
            </a:r>
            <a:r>
              <a:rPr lang="fr-F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relocation </a:t>
            </a:r>
            <a:r>
              <a:rPr lang="fr-FR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may</a:t>
            </a:r>
            <a:r>
              <a:rPr lang="fr-FR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fr-FR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</a:t>
            </a:r>
            <a:endParaRPr lang="fr-FR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necessary for the repair of very large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parastomal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hernias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because the resultant soft tissue defect that remains after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hernia sac reduction will lead to ill-fitting stoma appliances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87CCE5-44AD-419F-998C-BCD8B83518DD}" type="slidenum">
              <a:rPr lang="fr-FR" smtClean="0"/>
              <a:pPr>
                <a:defRPr/>
              </a:pPr>
              <a:t>8</a:t>
            </a:fld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fr-FR" smtClean="0"/>
              <a:t>Le traitement des éventrations péristomiales demeure un problème non résolu à ce jour. La littérature concernant leur traitement chirurgical est relativement abondante mais avec des niveaux de preuve faibles pour chacune des techniques étudiées</a:t>
            </a:r>
            <a:r>
              <a:rPr lang="fr-FR" baseline="30000" smtClean="0"/>
              <a:t>11,12</a:t>
            </a:r>
            <a:r>
              <a:rPr lang="fr-FR" smtClean="0"/>
              <a:t>. Les séries disponibles sont presque toujours rétrospectives</a:t>
            </a:r>
            <a:r>
              <a:rPr lang="fr-FR" baseline="30000" smtClean="0"/>
              <a:t>11</a:t>
            </a:r>
            <a:r>
              <a:rPr lang="fr-FR" smtClean="0"/>
              <a:t>, incluent souvent plusieurs techniques sur des groupes hétérogènes en terme d’indication et type de stomie, et aucune étude ne comprend plus de 72 patients</a:t>
            </a:r>
            <a:r>
              <a:rPr lang="fr-FR" baseline="30000" smtClean="0"/>
              <a:t>8,13</a:t>
            </a:r>
            <a:r>
              <a:rPr lang="fr-FR" smtClean="0"/>
              <a:t>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A81EFAA-6308-465E-A869-2AF194A3164A}" type="slidenum">
              <a:rPr lang="fr-FR" smtClean="0"/>
              <a:pPr>
                <a:defRPr/>
              </a:pPr>
              <a:t>11</a:t>
            </a:fld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fr-FR" smtClean="0"/>
              <a:t>Le traitement des éventrations péristomiales demeure un problème non résolu à ce jour. La littérature concernant leur traitement chirurgical est relativement abondante mais avec des niveaux de preuve faibles pour chacune des techniques étudiées</a:t>
            </a:r>
            <a:r>
              <a:rPr lang="fr-FR" baseline="30000" smtClean="0"/>
              <a:t>11,12</a:t>
            </a:r>
            <a:r>
              <a:rPr lang="fr-FR" smtClean="0"/>
              <a:t>. Les séries disponibles sont presque toujours rétrospectives</a:t>
            </a:r>
            <a:r>
              <a:rPr lang="fr-FR" baseline="30000" smtClean="0"/>
              <a:t>11</a:t>
            </a:r>
            <a:r>
              <a:rPr lang="fr-FR" smtClean="0"/>
              <a:t>, incluent souvent plusieurs techniques sur des groupes hétérogènes en terme d’indication et type de stomie, et aucune étude ne comprend plus de 72 patients</a:t>
            </a:r>
            <a:r>
              <a:rPr lang="fr-FR" baseline="30000" smtClean="0"/>
              <a:t>8,13</a:t>
            </a:r>
            <a:r>
              <a:rPr lang="fr-FR" smtClean="0"/>
              <a:t>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A81EFAA-6308-465E-A869-2AF194A3164A}" type="slidenum">
              <a:rPr lang="fr-FR" smtClean="0"/>
              <a:pPr>
                <a:defRPr/>
              </a:pPr>
              <a:t>12</a:t>
            </a:fld>
            <a:endParaRPr 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fr-FR" smtClean="0"/>
              <a:t>Le traitement des éventrations péristomiales demeure un problème non résolu à ce jour. La littérature concernant leur traitement chirurgical est relativement abondante mais avec des niveaux de preuve faibles pour chacune des techniques étudiées</a:t>
            </a:r>
            <a:r>
              <a:rPr lang="fr-FR" baseline="30000" smtClean="0"/>
              <a:t>11,12</a:t>
            </a:r>
            <a:r>
              <a:rPr lang="fr-FR" smtClean="0"/>
              <a:t>. Les séries disponibles sont presque toujours rétrospectives</a:t>
            </a:r>
            <a:r>
              <a:rPr lang="fr-FR" baseline="30000" smtClean="0"/>
              <a:t>11</a:t>
            </a:r>
            <a:r>
              <a:rPr lang="fr-FR" smtClean="0"/>
              <a:t>, incluent souvent plusieurs techniques sur des groupes hétérogènes en terme d’indication et type de stomie, et aucune étude ne comprend plus de 72 patients</a:t>
            </a:r>
            <a:r>
              <a:rPr lang="fr-FR" baseline="30000" smtClean="0"/>
              <a:t>8,13</a:t>
            </a:r>
            <a:r>
              <a:rPr lang="fr-FR" smtClean="0"/>
              <a:t>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A81EFAA-6308-465E-A869-2AF194A3164A}" type="slidenum">
              <a:rPr lang="fr-FR" smtClean="0"/>
              <a:pPr>
                <a:defRPr/>
              </a:pPr>
              <a:t>13</a:t>
            </a:fld>
            <a:endParaRPr lang="fr-F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fr-FR" smtClean="0"/>
              <a:t>Le traitement des éventrations péristomiales demeure un problème non résolu à ce jour. La littérature concernant leur traitement chirurgical est relativement abondante mais avec des niveaux de preuve faibles pour chacune des techniques étudiées</a:t>
            </a:r>
            <a:r>
              <a:rPr lang="fr-FR" baseline="30000" smtClean="0"/>
              <a:t>11,12</a:t>
            </a:r>
            <a:r>
              <a:rPr lang="fr-FR" smtClean="0"/>
              <a:t>. Les séries disponibles sont presque toujours rétrospectives</a:t>
            </a:r>
            <a:r>
              <a:rPr lang="fr-FR" baseline="30000" smtClean="0"/>
              <a:t>11</a:t>
            </a:r>
            <a:r>
              <a:rPr lang="fr-FR" smtClean="0"/>
              <a:t>, incluent souvent plusieurs techniques sur des groupes hétérogènes en terme d’indication et type de stomie, et aucune étude ne comprend plus de 72 patients</a:t>
            </a:r>
            <a:r>
              <a:rPr lang="fr-FR" baseline="30000" smtClean="0"/>
              <a:t>8,13</a:t>
            </a:r>
            <a:r>
              <a:rPr lang="fr-FR" smtClean="0"/>
              <a:t>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A81EFAA-6308-465E-A869-2AF194A3164A}" type="slidenum">
              <a:rPr lang="fr-FR" smtClean="0"/>
              <a:pPr>
                <a:defRPr/>
              </a:pPr>
              <a:t>14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C61752-D81D-4BBB-895E-703160AD79F0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0BDA82-A757-4A40-8ABC-EC8007BDF355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56635A-FF61-41A8-B1E2-E742233CCD03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96DE4E-FFD9-431E-93D5-81D9657C0E2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C4A0B7-9C9E-444B-BAD0-C3B11AA678E7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96C07D-BEA7-40C1-B54D-150694CE85BA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0A84FF-B815-4177-A944-C738DE140C5C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C937A1-38F8-4795-AC86-8039335F3554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F07EBE-754E-4E07-8AF6-8884AC828C6F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8FE107-822D-45DC-BE2F-89102D5AECBB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27A2B9-4D98-4818-8CF3-12C7D6E33DBC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542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42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542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4E762CCA-1103-44E3-9FCD-63569C30C41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gif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7" descr="Résultat de recherche d'images pour &quot;chu reims&quot;"/>
          <p:cNvSpPr>
            <a:spLocks noChangeAspect="1" noChangeArrowheads="1"/>
          </p:cNvSpPr>
          <p:nvPr/>
        </p:nvSpPr>
        <p:spPr bwMode="auto">
          <a:xfrm>
            <a:off x="2511388" y="35877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fr-FR">
              <a:latin typeface="+mn-lt"/>
              <a:cs typeface="Times New Roman" pitchFamily="18" charset="0"/>
            </a:endParaRPr>
          </a:p>
        </p:txBody>
      </p:sp>
      <p:sp>
        <p:nvSpPr>
          <p:cNvPr id="2051" name="AutoShape 9" descr="Résultat de recherche d'images pour &quot;chu reims&quot;"/>
          <p:cNvSpPr>
            <a:spLocks noChangeAspect="1" noChangeArrowheads="1"/>
          </p:cNvSpPr>
          <p:nvPr/>
        </p:nvSpPr>
        <p:spPr bwMode="auto">
          <a:xfrm>
            <a:off x="2511388" y="35877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fr-FR">
              <a:latin typeface="+mn-lt"/>
              <a:cs typeface="Times New Roman" pitchFamily="18" charset="0"/>
            </a:endParaRPr>
          </a:p>
        </p:txBody>
      </p:sp>
      <p:pic>
        <p:nvPicPr>
          <p:cNvPr id="2052" name="Picture 3" descr="E:\H.jpg"/>
          <p:cNvPicPr>
            <a:picLocks noChangeAspect="1" noChangeArrowheads="1"/>
          </p:cNvPicPr>
          <p:nvPr/>
        </p:nvPicPr>
        <p:blipFill>
          <a:blip r:embed="rId2" cstate="print"/>
          <a:srcRect t="16669" b="16656"/>
          <a:stretch>
            <a:fillRect/>
          </a:stretch>
        </p:blipFill>
        <p:spPr bwMode="auto">
          <a:xfrm>
            <a:off x="468313" y="5918826"/>
            <a:ext cx="3599631" cy="678823"/>
          </a:xfrm>
          <a:prstGeom prst="rect">
            <a:avLst/>
          </a:prstGeom>
          <a:solidFill>
            <a:srgbClr val="EDEDED"/>
          </a:solidFill>
          <a:ln w="88900" cap="sq">
            <a:solidFill>
              <a:srgbClr val="FFFFFF"/>
            </a:solidFill>
            <a:miter lim="800000"/>
            <a:headEnd/>
            <a:tailEnd/>
          </a:ln>
        </p:spPr>
      </p:pic>
      <p:pic>
        <p:nvPicPr>
          <p:cNvPr id="2053" name="Picture 2" descr="http://www.digischool.fr/images/article/2170_1.jpg"/>
          <p:cNvPicPr>
            <a:picLocks noChangeAspect="1" noChangeArrowheads="1"/>
          </p:cNvPicPr>
          <p:nvPr/>
        </p:nvPicPr>
        <p:blipFill>
          <a:blip r:embed="rId3" cstate="print"/>
          <a:srcRect l="20854" r="15819"/>
          <a:stretch>
            <a:fillRect/>
          </a:stretch>
        </p:blipFill>
        <p:spPr bwMode="auto">
          <a:xfrm>
            <a:off x="5940425" y="5890107"/>
            <a:ext cx="1727919" cy="896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4" name="Rectangle 14"/>
          <p:cNvSpPr>
            <a:spLocks noChangeArrowheads="1"/>
          </p:cNvSpPr>
          <p:nvPr/>
        </p:nvSpPr>
        <p:spPr bwMode="auto">
          <a:xfrm>
            <a:off x="971600" y="3789040"/>
            <a:ext cx="3636404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+mn-lt"/>
                <a:cs typeface="Times New Roman" pitchFamily="18" charset="0"/>
              </a:rPr>
              <a:t>How to repair </a:t>
            </a:r>
            <a:r>
              <a:rPr lang="en-US" sz="2800" b="1" dirty="0" err="1" smtClean="0">
                <a:solidFill>
                  <a:srgbClr val="FF0000"/>
                </a:solidFill>
                <a:latin typeface="+mn-lt"/>
                <a:cs typeface="Times New Roman" pitchFamily="18" charset="0"/>
              </a:rPr>
              <a:t>parastomal</a:t>
            </a:r>
            <a:r>
              <a:rPr lang="en-US" sz="2800" b="1" dirty="0" smtClean="0">
                <a:solidFill>
                  <a:srgbClr val="FF0000"/>
                </a:solidFill>
                <a:latin typeface="+mn-lt"/>
                <a:cs typeface="Times New Roman" pitchFamily="18" charset="0"/>
              </a:rPr>
              <a:t> hernias: Overview</a:t>
            </a:r>
            <a:endParaRPr lang="en-US" sz="2800" b="1" u="sng" dirty="0">
              <a:solidFill>
                <a:srgbClr val="FF000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2055" name="Rectangle 15"/>
          <p:cNvSpPr>
            <a:spLocks noChangeArrowheads="1"/>
          </p:cNvSpPr>
          <p:nvPr/>
        </p:nvSpPr>
        <p:spPr bwMode="auto">
          <a:xfrm>
            <a:off x="5868144" y="3933056"/>
            <a:ext cx="239385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smtClean="0">
                <a:latin typeface="+mn-lt"/>
                <a:cs typeface="Times New Roman" pitchFamily="18" charset="0"/>
              </a:rPr>
              <a:t>Y. RENARD</a:t>
            </a:r>
          </a:p>
          <a:p>
            <a:pPr algn="ctr">
              <a:lnSpc>
                <a:spcPct val="150000"/>
              </a:lnSpc>
            </a:pPr>
            <a:r>
              <a:rPr lang="en-US" altLang="fr-FR" sz="1600" smtClean="0">
                <a:latin typeface="+mn-lt"/>
                <a:cs typeface="Times New Roman" pitchFamily="18" charset="0"/>
              </a:rPr>
              <a:t>CHU Reims</a:t>
            </a:r>
            <a:endParaRPr lang="en-US" sz="1600">
              <a:latin typeface="+mn-lt"/>
              <a:cs typeface="Times New Roman" pitchFamily="18" charset="0"/>
            </a:endParaRPr>
          </a:p>
        </p:txBody>
      </p:sp>
      <p:pic>
        <p:nvPicPr>
          <p:cNvPr id="10" name="Picture 16"/>
          <p:cNvPicPr>
            <a:picLocks noChangeAspect="1" noChangeArrowheads="1"/>
          </p:cNvPicPr>
          <p:nvPr/>
        </p:nvPicPr>
        <p:blipFill>
          <a:blip r:embed="rId4" cstate="print">
            <a:lum bright="20000" contrast="20000"/>
          </a:blip>
          <a:srcRect/>
          <a:stretch>
            <a:fillRect/>
          </a:stretch>
        </p:blipFill>
        <p:spPr bwMode="auto">
          <a:xfrm>
            <a:off x="5724128" y="1124744"/>
            <a:ext cx="2520280" cy="1895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6879" y="332656"/>
            <a:ext cx="4373819" cy="144016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2204864"/>
            <a:ext cx="4680520" cy="936104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/>
          <p:cNvPicPr>
            <a:picLocks noChangeAspect="1" noChangeArrowheads="1"/>
          </p:cNvPicPr>
          <p:nvPr/>
        </p:nvPicPr>
        <p:blipFill>
          <a:blip r:embed="rId2" cstate="print"/>
          <a:srcRect l="23691" t="36143" r="7793" b="23993"/>
          <a:stretch>
            <a:fillRect/>
          </a:stretch>
        </p:blipFill>
        <p:spPr bwMode="auto">
          <a:xfrm>
            <a:off x="683568" y="1196082"/>
            <a:ext cx="7704137" cy="252095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683636" y="4149080"/>
            <a:ext cx="7704000" cy="646331"/>
          </a:xfrm>
          <a:prstGeom prst="rect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  <a:cs typeface="Times New Roman" pitchFamily="18" charset="0"/>
              </a:rPr>
              <a:t>No comparative study between the 2 techniques</a:t>
            </a:r>
          </a:p>
          <a:p>
            <a:pPr>
              <a:defRPr/>
            </a:pPr>
            <a:r>
              <a:rPr lang="en-US" dirty="0" smtClean="0">
                <a:latin typeface="+mn-lt"/>
                <a:cs typeface="Times New Roman" pitchFamily="18" charset="0"/>
              </a:rPr>
              <a:t>No difference between the 2 techniques in </a:t>
            </a:r>
            <a:r>
              <a:rPr lang="en-US" dirty="0" smtClean="0">
                <a:latin typeface="+mn-lt"/>
                <a:cs typeface="Times New Roman" pitchFamily="18" charset="0"/>
              </a:rPr>
              <a:t>meta-analysis</a:t>
            </a:r>
            <a:endParaRPr lang="en-US" dirty="0" smtClean="0">
              <a:latin typeface="+mn-lt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39975" y="260350"/>
            <a:ext cx="4283075" cy="3698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fr-FR" b="1" dirty="0" smtClean="0">
                <a:latin typeface="+mn-lt"/>
                <a:cs typeface="Times New Roman" pitchFamily="18" charset="0"/>
              </a:rPr>
              <a:t>RESULTS</a:t>
            </a:r>
            <a:endParaRPr lang="fr-FR" dirty="0">
              <a:latin typeface="+mn-lt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11760" y="3068389"/>
            <a:ext cx="504056" cy="21602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3923928" y="3068389"/>
            <a:ext cx="720080" cy="21602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6228184" y="3068389"/>
            <a:ext cx="720080" cy="21602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098" name="Picture 2" descr="Résultat de recherche d'images pour &quot;parastomal mesh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5085184"/>
            <a:ext cx="1512000" cy="1512000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4100" name="Picture 4" descr="Image associé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5085184"/>
            <a:ext cx="1522143" cy="1512000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1769566" y="107950"/>
            <a:ext cx="560486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fr-FR" sz="3600" dirty="0" smtClean="0">
                <a:solidFill>
                  <a:srgbClr val="FF0000"/>
                </a:solidFill>
                <a:latin typeface="+mn-lt"/>
                <a:cs typeface="Times New Roman" pitchFamily="18" charset="0"/>
              </a:rPr>
              <a:t>LAPAROSCOPIC REPAIR</a:t>
            </a:r>
            <a:endParaRPr lang="en-US" sz="3600" dirty="0">
              <a:latin typeface="+mn-lt"/>
              <a:cs typeface="Times New Roman" pitchFamily="18" charset="0"/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4221088"/>
            <a:ext cx="28956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2204864"/>
            <a:ext cx="3876675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5" cstate="print"/>
          <a:srcRect l="4799" r="5615"/>
          <a:stretch>
            <a:fillRect/>
          </a:stretch>
        </p:blipFill>
        <p:spPr bwMode="auto">
          <a:xfrm>
            <a:off x="971600" y="2636912"/>
            <a:ext cx="2376264" cy="1994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5" name="Rectangle 34"/>
          <p:cNvSpPr/>
          <p:nvPr/>
        </p:nvSpPr>
        <p:spPr>
          <a:xfrm>
            <a:off x="4572000" y="6488668"/>
            <a:ext cx="45720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fr-FR" sz="1600" dirty="0" err="1" smtClean="0">
                <a:solidFill>
                  <a:srgbClr val="800080"/>
                </a:solidFill>
                <a:latin typeface="+mn-lt"/>
                <a:cs typeface="Times New Roman" pitchFamily="18" charset="0"/>
              </a:rPr>
              <a:t>Halabi</a:t>
            </a:r>
            <a:r>
              <a:rPr lang="fr-FR" sz="1600" dirty="0" smtClean="0">
                <a:solidFill>
                  <a:srgbClr val="800080"/>
                </a:solidFill>
                <a:latin typeface="+mn-lt"/>
                <a:cs typeface="Times New Roman" pitchFamily="18" charset="0"/>
              </a:rPr>
              <a:t> WJ. </a:t>
            </a:r>
            <a:r>
              <a:rPr lang="fr-FR" sz="1600" i="1" dirty="0" err="1" smtClean="0">
                <a:solidFill>
                  <a:srgbClr val="800080"/>
                </a:solidFill>
                <a:latin typeface="+mn-lt"/>
                <a:cs typeface="Times New Roman" pitchFamily="18" charset="0"/>
              </a:rPr>
              <a:t>Surg</a:t>
            </a:r>
            <a:r>
              <a:rPr lang="fr-FR" sz="1600" i="1" dirty="0" smtClean="0">
                <a:solidFill>
                  <a:srgbClr val="800080"/>
                </a:solidFill>
                <a:latin typeface="+mn-lt"/>
                <a:cs typeface="Times New Roman" pitchFamily="18" charset="0"/>
              </a:rPr>
              <a:t> </a:t>
            </a:r>
            <a:r>
              <a:rPr lang="fr-FR" sz="1600" i="1" dirty="0" err="1" smtClean="0">
                <a:solidFill>
                  <a:srgbClr val="800080"/>
                </a:solidFill>
                <a:latin typeface="+mn-lt"/>
                <a:cs typeface="Times New Roman" pitchFamily="18" charset="0"/>
              </a:rPr>
              <a:t>Endosc</a:t>
            </a:r>
            <a:r>
              <a:rPr lang="fr-FR" sz="1600" i="1" dirty="0" smtClean="0">
                <a:solidFill>
                  <a:srgbClr val="800080"/>
                </a:solidFill>
                <a:latin typeface="+mn-lt"/>
                <a:cs typeface="Times New Roman" pitchFamily="18" charset="0"/>
              </a:rPr>
              <a:t>.</a:t>
            </a:r>
            <a:r>
              <a:rPr lang="fr-FR" sz="1600" dirty="0" smtClean="0">
                <a:solidFill>
                  <a:srgbClr val="800080"/>
                </a:solidFill>
                <a:latin typeface="+mn-lt"/>
                <a:cs typeface="Times New Roman" pitchFamily="18" charset="0"/>
              </a:rPr>
              <a:t> 2013</a:t>
            </a:r>
            <a:endParaRPr lang="fr-FR" sz="1600" dirty="0">
              <a:solidFill>
                <a:srgbClr val="80008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2520000" y="1196752"/>
            <a:ext cx="4104000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Minimally invasive approach</a:t>
            </a:r>
          </a:p>
          <a:p>
            <a:pPr algn="ctr"/>
            <a:r>
              <a:rPr lang="en-US" b="1" dirty="0" err="1" smtClean="0"/>
              <a:t>Intraperitoneal</a:t>
            </a:r>
            <a:r>
              <a:rPr lang="en-US" b="1" dirty="0" smtClean="0"/>
              <a:t> placement of mesh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3" cstate="print"/>
          <a:srcRect t="4110" b="63163"/>
          <a:stretch>
            <a:fillRect/>
          </a:stretch>
        </p:blipFill>
        <p:spPr bwMode="auto">
          <a:xfrm>
            <a:off x="5536182" y="5055883"/>
            <a:ext cx="3212282" cy="577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 descr="Résultat de recherche d'images pour &quot;annals of surgery&quot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46379" y="1772816"/>
            <a:ext cx="1346101" cy="1346101"/>
          </a:xfrm>
          <a:prstGeom prst="rect">
            <a:avLst/>
          </a:prstGeom>
          <a:noFill/>
        </p:spPr>
      </p:pic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1769566" y="107950"/>
            <a:ext cx="560486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fr-FR" sz="3600" dirty="0" smtClean="0">
                <a:solidFill>
                  <a:srgbClr val="FF0000"/>
                </a:solidFill>
                <a:latin typeface="+mn-lt"/>
                <a:cs typeface="Times New Roman" pitchFamily="18" charset="0"/>
              </a:rPr>
              <a:t>LAPAROSCOPIC REPAIR</a:t>
            </a:r>
            <a:endParaRPr lang="en-US" sz="3600" dirty="0">
              <a:latin typeface="+mn-lt"/>
              <a:cs typeface="Times New Roman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5976" y="2678133"/>
            <a:ext cx="4434458" cy="1038899"/>
          </a:xfrm>
          <a:prstGeom prst="rect">
            <a:avLst/>
          </a:prstGeom>
          <a:noFill/>
          <a:ln w="9525">
            <a:solidFill>
              <a:schemeClr val="accent2">
                <a:lumMod val="40000"/>
                <a:lumOff val="60000"/>
              </a:schemeClr>
            </a:solidFill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>
          <a:xfrm>
            <a:off x="6610275" y="2276872"/>
            <a:ext cx="8640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2012</a:t>
            </a:r>
            <a:endParaRPr lang="fr-FR" dirty="0"/>
          </a:p>
        </p:txBody>
      </p:sp>
      <p:pic>
        <p:nvPicPr>
          <p:cNvPr id="44034" name="Picture 2" descr="Résultat de recherche d'images pour &quot;Clinics in Colon and Rectal Surgery&quot;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3870340"/>
            <a:ext cx="3610372" cy="541556"/>
          </a:xfrm>
          <a:prstGeom prst="rect">
            <a:avLst/>
          </a:prstGeom>
          <a:noFill/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8072" y="4230380"/>
            <a:ext cx="4139952" cy="756932"/>
          </a:xfrm>
          <a:prstGeom prst="rect">
            <a:avLst/>
          </a:prstGeom>
          <a:noFill/>
          <a:ln w="9525">
            <a:solidFill>
              <a:schemeClr val="accent2">
                <a:lumMod val="40000"/>
                <a:lumOff val="60000"/>
              </a:schemeClr>
            </a:solidFill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3923928" y="3861048"/>
            <a:ext cx="8640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2016</a:t>
            </a:r>
            <a:endParaRPr lang="fr-FR" dirty="0"/>
          </a:p>
        </p:txBody>
      </p:sp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3" cstate="print"/>
          <a:srcRect t="63272" r="8652" b="4001"/>
          <a:stretch>
            <a:fillRect/>
          </a:stretch>
        </p:blipFill>
        <p:spPr bwMode="auto">
          <a:xfrm>
            <a:off x="4355976" y="5559939"/>
            <a:ext cx="4176464" cy="821389"/>
          </a:xfrm>
          <a:prstGeom prst="rect">
            <a:avLst/>
          </a:prstGeom>
          <a:noFill/>
          <a:ln w="9525">
            <a:solidFill>
              <a:schemeClr val="accent2">
                <a:lumMod val="40000"/>
                <a:lumOff val="60000"/>
              </a:schemeClr>
            </a:solidFill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4816102" y="5157192"/>
            <a:ext cx="8640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2016</a:t>
            </a:r>
            <a:endParaRPr lang="fr-FR" dirty="0"/>
          </a:p>
        </p:txBody>
      </p:sp>
      <p:sp>
        <p:nvSpPr>
          <p:cNvPr id="18" name="Rectangle 17"/>
          <p:cNvSpPr/>
          <p:nvPr/>
        </p:nvSpPr>
        <p:spPr>
          <a:xfrm>
            <a:off x="323528" y="1988840"/>
            <a:ext cx="4752528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/>
              <a:t>No randomized studies </a:t>
            </a:r>
            <a:r>
              <a:rPr lang="en-US" b="1" dirty="0" smtClean="0">
                <a:sym typeface="Wingdings" pitchFamily="2" charset="2"/>
              </a:rPr>
              <a:t> meta-analysis</a:t>
            </a:r>
            <a:endParaRPr lang="en-US" b="1" dirty="0" smtClean="0"/>
          </a:p>
        </p:txBody>
      </p:sp>
      <p:sp>
        <p:nvSpPr>
          <p:cNvPr id="20" name="Rectangle 19"/>
          <p:cNvSpPr/>
          <p:nvPr/>
        </p:nvSpPr>
        <p:spPr>
          <a:xfrm>
            <a:off x="1043608" y="908720"/>
            <a:ext cx="36724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Difference between techniques ?</a:t>
            </a:r>
          </a:p>
          <a:p>
            <a:pPr algn="ctr"/>
            <a:r>
              <a:rPr lang="en-US" dirty="0" smtClean="0"/>
              <a:t>Difference with open techniques 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1769566" y="107950"/>
            <a:ext cx="560486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fr-FR" sz="3600" smtClean="0">
                <a:solidFill>
                  <a:srgbClr val="FF0000"/>
                </a:solidFill>
                <a:latin typeface="+mn-lt"/>
                <a:cs typeface="Times New Roman" pitchFamily="18" charset="0"/>
              </a:rPr>
              <a:t>LAPAROSCOPIC REPAIR</a:t>
            </a:r>
            <a:endParaRPr lang="en-US" sz="3600">
              <a:latin typeface="+mn-lt"/>
              <a:cs typeface="Times New Roman" pitchFamily="18" charset="0"/>
            </a:endParaRPr>
          </a:p>
        </p:txBody>
      </p:sp>
      <p:graphicFrame>
        <p:nvGraphicFramePr>
          <p:cNvPr id="17" name="Tableau 16"/>
          <p:cNvGraphicFramePr>
            <a:graphicFrameLocks noGrp="1"/>
          </p:cNvGraphicFramePr>
          <p:nvPr/>
        </p:nvGraphicFramePr>
        <p:xfrm>
          <a:off x="3203848" y="980728"/>
          <a:ext cx="5184576" cy="111252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728192"/>
                <a:gridCol w="1728192"/>
                <a:gridCol w="1728192"/>
              </a:tblGrid>
              <a:tr h="370840">
                <a:tc>
                  <a:txBody>
                    <a:bodyPr/>
                    <a:lstStyle/>
                    <a:p>
                      <a:r>
                        <a:rPr lang="en-US" b="0" noProof="0" dirty="0" smtClean="0"/>
                        <a:t>Keyhole</a:t>
                      </a:r>
                      <a:endParaRPr lang="en-US" b="0" noProof="0" dirty="0"/>
                    </a:p>
                  </a:txBody>
                  <a:tcPr>
                    <a:solidFill>
                      <a:srgbClr val="DFDF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noProof="0" dirty="0" smtClean="0"/>
                        <a:t>231 patients</a:t>
                      </a:r>
                      <a:endParaRPr lang="en-US" b="0" noProof="0" dirty="0"/>
                    </a:p>
                  </a:txBody>
                  <a:tcPr>
                    <a:solidFill>
                      <a:srgbClr val="DFDF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noProof="0" smtClean="0"/>
                        <a:t>11 studies</a:t>
                      </a:r>
                      <a:endParaRPr lang="en-US" b="0" noProof="0"/>
                    </a:p>
                  </a:txBody>
                  <a:tcPr>
                    <a:solidFill>
                      <a:srgbClr val="DFDFF5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noProof="0" dirty="0" err="1" smtClean="0"/>
                        <a:t>Sugarbaker</a:t>
                      </a:r>
                      <a:endParaRPr lang="en-US" b="0" noProof="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noProof="0" dirty="0" smtClean="0"/>
                        <a:t>191 patients</a:t>
                      </a:r>
                      <a:endParaRPr lang="en-US" b="0" noProof="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noProof="0" dirty="0" smtClean="0"/>
                        <a:t>9 studies</a:t>
                      </a:r>
                      <a:endParaRPr lang="en-US" b="0" noProof="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FDFF5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0" noProof="0" smtClean="0"/>
                        <a:t>Sandwich</a:t>
                      </a:r>
                      <a:endParaRPr lang="en-US" b="0" noProof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FDF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noProof="0" dirty="0" smtClean="0"/>
                        <a:t>47 patients</a:t>
                      </a:r>
                      <a:endParaRPr lang="en-US" b="0" noProof="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FDFF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0" noProof="0" dirty="0" smtClean="0"/>
                        <a:t>1 study</a:t>
                      </a:r>
                      <a:endParaRPr lang="en-US" b="0" noProof="0" dirty="0"/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DFDFF5"/>
                    </a:solidFill>
                  </a:tcPr>
                </a:tc>
              </a:tr>
            </a:tbl>
          </a:graphicData>
        </a:graphic>
      </p:graphicFrame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924944"/>
            <a:ext cx="2455973" cy="2449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2852936"/>
            <a:ext cx="2461126" cy="24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836712"/>
            <a:ext cx="2434112" cy="1544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1177509" y="6372036"/>
            <a:ext cx="1018227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mtClean="0">
                <a:latin typeface="+mn-lt"/>
              </a:rPr>
              <a:t>Keyhole</a:t>
            </a:r>
            <a:endParaRPr lang="en-US">
              <a:latin typeface="+mn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851920" y="6372036"/>
            <a:ext cx="1377300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dirty="0" err="1" smtClean="0">
                <a:latin typeface="+mn-lt"/>
              </a:rPr>
              <a:t>Sugarbaker</a:t>
            </a:r>
            <a:endParaRPr lang="en-US" dirty="0">
              <a:latin typeface="+mn-lt"/>
            </a:endParaRPr>
          </a:p>
        </p:txBody>
      </p:sp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72448" y="2730836"/>
            <a:ext cx="2232000" cy="1677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38918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72448" y="4427046"/>
            <a:ext cx="2232000" cy="166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sp>
        <p:nvSpPr>
          <p:cNvPr id="16" name="Rectangle 15"/>
          <p:cNvSpPr/>
          <p:nvPr/>
        </p:nvSpPr>
        <p:spPr>
          <a:xfrm>
            <a:off x="6843444" y="6372036"/>
            <a:ext cx="1184940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mtClean="0">
                <a:latin typeface="+mn-lt"/>
              </a:rPr>
              <a:t>Sandwich</a:t>
            </a:r>
            <a:endParaRPr lang="en-US">
              <a:latin typeface="+mn-lt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23528" y="5517232"/>
            <a:ext cx="29523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+mn-lt"/>
              </a:rPr>
              <a:t>Slit mesh placed around the bowel loop </a:t>
            </a:r>
            <a:endParaRPr lang="en-US" dirty="0">
              <a:latin typeface="+mn-l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203848" y="5517232"/>
            <a:ext cx="26642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+mn-lt"/>
              </a:rPr>
              <a:t>Mesh covers the bowel and the defect</a:t>
            </a:r>
            <a:endParaRPr lang="en-US" dirty="0">
              <a:latin typeface="+mn-lt"/>
            </a:endParaRPr>
          </a:p>
        </p:txBody>
      </p:sp>
      <p:pic>
        <p:nvPicPr>
          <p:cNvPr id="38920" name="Picture 8" descr="Image associée"/>
          <p:cNvPicPr>
            <a:picLocks noChangeAspect="1" noChangeArrowheads="1"/>
          </p:cNvPicPr>
          <p:nvPr/>
        </p:nvPicPr>
        <p:blipFill>
          <a:blip r:embed="rId8" cstate="print"/>
          <a:srcRect l="4530" t="8566" r="51855" b="61451"/>
          <a:stretch>
            <a:fillRect/>
          </a:stretch>
        </p:blipFill>
        <p:spPr bwMode="auto">
          <a:xfrm rot="5400000">
            <a:off x="5846160" y="2935618"/>
            <a:ext cx="1512168" cy="882098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19" name="Rectangle 18"/>
          <p:cNvSpPr/>
          <p:nvPr/>
        </p:nvSpPr>
        <p:spPr>
          <a:xfrm>
            <a:off x="251520" y="2564904"/>
            <a:ext cx="2736304" cy="3672408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3164498" y="2564904"/>
            <a:ext cx="2736304" cy="3672408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/>
          <p:cNvSpPr/>
          <p:nvPr/>
        </p:nvSpPr>
        <p:spPr>
          <a:xfrm>
            <a:off x="6084168" y="2564904"/>
            <a:ext cx="2736304" cy="3672408"/>
          </a:xfrm>
          <a:prstGeom prst="rect">
            <a:avLst/>
          </a:prstGeom>
          <a:noFill/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1769566" y="107950"/>
            <a:ext cx="560486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fr-FR" sz="3600" smtClean="0">
                <a:solidFill>
                  <a:srgbClr val="FF0000"/>
                </a:solidFill>
                <a:latin typeface="+mn-lt"/>
                <a:cs typeface="Times New Roman" pitchFamily="18" charset="0"/>
              </a:rPr>
              <a:t>LAPAROSCOPIC REPAIR</a:t>
            </a:r>
            <a:endParaRPr lang="en-US" sz="3600">
              <a:latin typeface="+mn-lt"/>
              <a:cs typeface="Times New Roman" pitchFamily="18" charset="0"/>
            </a:endParaRPr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836712"/>
            <a:ext cx="2566901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836712"/>
            <a:ext cx="2619646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18"/>
          <p:cNvSpPr/>
          <p:nvPr/>
        </p:nvSpPr>
        <p:spPr>
          <a:xfrm>
            <a:off x="323528" y="980728"/>
            <a:ext cx="2520000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latin typeface="+mn-lt"/>
              </a:rPr>
              <a:t>Keyhole</a:t>
            </a:r>
            <a:endParaRPr lang="en-US" sz="2400" b="1" dirty="0">
              <a:latin typeface="+mn-lt"/>
            </a:endParaRPr>
          </a:p>
        </p:txBody>
      </p:sp>
      <p:pic>
        <p:nvPicPr>
          <p:cNvPr id="39941" name="Picture 5" descr="Résultat de recherche d'images pour &quot;mesh keyhole parastomal&quot;"/>
          <p:cNvPicPr>
            <a:picLocks noChangeAspect="1" noChangeArrowheads="1"/>
          </p:cNvPicPr>
          <p:nvPr/>
        </p:nvPicPr>
        <p:blipFill>
          <a:blip r:embed="rId5" cstate="print"/>
          <a:srcRect l="11905" t="25700" r="19639" b="22902"/>
          <a:stretch>
            <a:fillRect/>
          </a:stretch>
        </p:blipFill>
        <p:spPr bwMode="auto">
          <a:xfrm>
            <a:off x="899592" y="2780928"/>
            <a:ext cx="1656184" cy="1728192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39943" name="Picture 7" descr="Image associé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4802785"/>
            <a:ext cx="2987824" cy="1650551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39946" name="Picture 10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51920" y="2780928"/>
            <a:ext cx="4608512" cy="3153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20"/>
          <p:cNvSpPr/>
          <p:nvPr/>
        </p:nvSpPr>
        <p:spPr>
          <a:xfrm>
            <a:off x="5220073" y="6488668"/>
            <a:ext cx="392392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0" hangingPunct="0"/>
            <a:r>
              <a:rPr lang="fr-FR" sz="1600" dirty="0" smtClean="0">
                <a:solidFill>
                  <a:srgbClr val="800080"/>
                </a:solidFill>
                <a:latin typeface="+mn-lt"/>
                <a:cs typeface="Times New Roman" pitchFamily="18" charset="0"/>
              </a:rPr>
              <a:t>FJ </a:t>
            </a:r>
            <a:r>
              <a:rPr lang="fr-FR" sz="1600" dirty="0" err="1" smtClean="0">
                <a:solidFill>
                  <a:srgbClr val="800080"/>
                </a:solidFill>
                <a:latin typeface="+mn-lt"/>
                <a:cs typeface="Times New Roman" pitchFamily="18" charset="0"/>
              </a:rPr>
              <a:t>DeAsis</a:t>
            </a:r>
            <a:r>
              <a:rPr lang="fr-FR" sz="1600" dirty="0" smtClean="0">
                <a:solidFill>
                  <a:srgbClr val="800080"/>
                </a:solidFill>
                <a:latin typeface="+mn-lt"/>
                <a:cs typeface="Times New Roman" pitchFamily="18" charset="0"/>
              </a:rPr>
              <a:t>. </a:t>
            </a:r>
            <a:r>
              <a:rPr lang="fr-FR" sz="1600" i="1" dirty="0" smtClean="0">
                <a:solidFill>
                  <a:srgbClr val="800080"/>
                </a:solidFill>
                <a:latin typeface="+mn-lt"/>
                <a:cs typeface="Times New Roman" pitchFamily="18" charset="0"/>
              </a:rPr>
              <a:t>World J </a:t>
            </a:r>
            <a:r>
              <a:rPr lang="fr-FR" sz="1600" i="1" dirty="0" err="1" smtClean="0">
                <a:solidFill>
                  <a:srgbClr val="800080"/>
                </a:solidFill>
                <a:latin typeface="+mn-lt"/>
                <a:cs typeface="Times New Roman" pitchFamily="18" charset="0"/>
              </a:rPr>
              <a:t>Gastroenterol</a:t>
            </a:r>
            <a:r>
              <a:rPr lang="fr-FR" sz="1600" i="1" dirty="0" smtClean="0">
                <a:solidFill>
                  <a:srgbClr val="800080"/>
                </a:solidFill>
                <a:latin typeface="+mn-lt"/>
                <a:cs typeface="Times New Roman" pitchFamily="18" charset="0"/>
              </a:rPr>
              <a:t>.</a:t>
            </a:r>
            <a:r>
              <a:rPr lang="fr-FR" sz="1600" dirty="0" smtClean="0">
                <a:solidFill>
                  <a:srgbClr val="800080"/>
                </a:solidFill>
                <a:latin typeface="+mn-lt"/>
                <a:cs typeface="Times New Roman" pitchFamily="18" charset="0"/>
              </a:rPr>
              <a:t> 2015</a:t>
            </a:r>
            <a:endParaRPr lang="fr-FR" sz="1600" dirty="0">
              <a:solidFill>
                <a:srgbClr val="80008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87998" y="1484784"/>
            <a:ext cx="1441420" cy="369332"/>
          </a:xfrm>
          <a:prstGeom prst="rect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+mn-lt"/>
              </a:rPr>
              <a:t>231 patients</a:t>
            </a:r>
            <a:endParaRPr lang="en-US" dirty="0">
              <a:latin typeface="+mn-lt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23528" y="2051556"/>
            <a:ext cx="2582758" cy="369332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latin typeface="+mn-lt"/>
              </a:rPr>
              <a:t>27.9% recurrence rate</a:t>
            </a:r>
            <a:endParaRPr lang="en-US" b="1" dirty="0">
              <a:latin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372200" y="5661248"/>
            <a:ext cx="1656184" cy="2880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3790310" y="6084004"/>
            <a:ext cx="4814138" cy="369332"/>
          </a:xfrm>
          <a:prstGeom prst="rect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+mn-lt"/>
              </a:rPr>
              <a:t>Post-operative morbidity cannot be evaluated</a:t>
            </a:r>
            <a:endParaRPr lang="en-US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1769566" y="107950"/>
            <a:ext cx="560486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fr-FR" sz="3600" dirty="0" smtClean="0">
                <a:solidFill>
                  <a:srgbClr val="FF0000"/>
                </a:solidFill>
                <a:latin typeface="+mn-lt"/>
                <a:cs typeface="Times New Roman" pitchFamily="18" charset="0"/>
              </a:rPr>
              <a:t>LAPAROSCOPIC REPAIR</a:t>
            </a:r>
            <a:endParaRPr lang="en-US" sz="3600" dirty="0">
              <a:latin typeface="+mn-lt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87998" y="1484784"/>
            <a:ext cx="1441421" cy="369332"/>
          </a:xfrm>
          <a:prstGeom prst="rect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+mn-lt"/>
              </a:rPr>
              <a:t>191 patients</a:t>
            </a:r>
            <a:endParaRPr lang="en-US" dirty="0"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23528" y="980728"/>
            <a:ext cx="2520280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latin typeface="+mn-lt"/>
              </a:rPr>
              <a:t>SUGARBAKER</a:t>
            </a:r>
            <a:endParaRPr lang="en-US" sz="2400" b="1" dirty="0">
              <a:latin typeface="+mn-lt"/>
            </a:endParaRPr>
          </a:p>
        </p:txBody>
      </p:sp>
      <p:pic>
        <p:nvPicPr>
          <p:cNvPr id="4608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836712"/>
            <a:ext cx="2607117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Picture 4" descr="Résultat de recherche d'images pour &quot;mesh keyhole parastomal&quot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2564904"/>
            <a:ext cx="2160240" cy="2160240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46086" name="Picture 6" descr="Image associée"/>
          <p:cNvPicPr>
            <a:picLocks noChangeAspect="1" noChangeArrowheads="1"/>
          </p:cNvPicPr>
          <p:nvPr/>
        </p:nvPicPr>
        <p:blipFill>
          <a:blip r:embed="rId5" cstate="print"/>
          <a:srcRect l="16781" t="21411" r="16740" b="14357"/>
          <a:stretch>
            <a:fillRect/>
          </a:stretch>
        </p:blipFill>
        <p:spPr bwMode="auto">
          <a:xfrm>
            <a:off x="6012160" y="980728"/>
            <a:ext cx="2287111" cy="1656184"/>
          </a:xfrm>
          <a:prstGeom prst="rect">
            <a:avLst/>
          </a:prstGeom>
          <a:noFill/>
        </p:spPr>
      </p:pic>
      <p:pic>
        <p:nvPicPr>
          <p:cNvPr id="46088" name="Picture 8" descr="Résultat de recherche d'images pour &quot;mesh keyhole parastomal&quot;"/>
          <p:cNvPicPr>
            <a:picLocks noChangeAspect="1" noChangeArrowheads="1"/>
          </p:cNvPicPr>
          <p:nvPr/>
        </p:nvPicPr>
        <p:blipFill>
          <a:blip r:embed="rId6" cstate="print"/>
          <a:srcRect l="8697" t="8016" r="4328" b="7815"/>
          <a:stretch>
            <a:fillRect/>
          </a:stretch>
        </p:blipFill>
        <p:spPr bwMode="auto">
          <a:xfrm>
            <a:off x="467544" y="4941168"/>
            <a:ext cx="2160240" cy="1512168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46089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03848" y="2780928"/>
            <a:ext cx="5256584" cy="31592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7"/>
          <p:cNvSpPr/>
          <p:nvPr/>
        </p:nvSpPr>
        <p:spPr>
          <a:xfrm>
            <a:off x="5220073" y="6488668"/>
            <a:ext cx="392392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0" hangingPunct="0"/>
            <a:r>
              <a:rPr lang="fr-FR" sz="1600" dirty="0" smtClean="0">
                <a:solidFill>
                  <a:srgbClr val="800080"/>
                </a:solidFill>
                <a:latin typeface="+mn-lt"/>
                <a:cs typeface="Times New Roman" pitchFamily="18" charset="0"/>
              </a:rPr>
              <a:t>FJ </a:t>
            </a:r>
            <a:r>
              <a:rPr lang="fr-FR" sz="1600" dirty="0" err="1" smtClean="0">
                <a:solidFill>
                  <a:srgbClr val="800080"/>
                </a:solidFill>
                <a:latin typeface="+mn-lt"/>
                <a:cs typeface="Times New Roman" pitchFamily="18" charset="0"/>
              </a:rPr>
              <a:t>DeAsis</a:t>
            </a:r>
            <a:r>
              <a:rPr lang="fr-FR" sz="1600" dirty="0" smtClean="0">
                <a:solidFill>
                  <a:srgbClr val="800080"/>
                </a:solidFill>
                <a:latin typeface="+mn-lt"/>
                <a:cs typeface="Times New Roman" pitchFamily="18" charset="0"/>
              </a:rPr>
              <a:t>. </a:t>
            </a:r>
            <a:r>
              <a:rPr lang="fr-FR" sz="1600" i="1" dirty="0" smtClean="0">
                <a:solidFill>
                  <a:srgbClr val="800080"/>
                </a:solidFill>
                <a:latin typeface="+mn-lt"/>
                <a:cs typeface="Times New Roman" pitchFamily="18" charset="0"/>
              </a:rPr>
              <a:t>World J </a:t>
            </a:r>
            <a:r>
              <a:rPr lang="fr-FR" sz="1600" i="1" dirty="0" err="1" smtClean="0">
                <a:solidFill>
                  <a:srgbClr val="800080"/>
                </a:solidFill>
                <a:latin typeface="+mn-lt"/>
                <a:cs typeface="Times New Roman" pitchFamily="18" charset="0"/>
              </a:rPr>
              <a:t>Gastroenterol</a:t>
            </a:r>
            <a:r>
              <a:rPr lang="fr-FR" sz="1600" i="1" dirty="0" smtClean="0">
                <a:solidFill>
                  <a:srgbClr val="800080"/>
                </a:solidFill>
                <a:latin typeface="+mn-lt"/>
                <a:cs typeface="Times New Roman" pitchFamily="18" charset="0"/>
              </a:rPr>
              <a:t>.</a:t>
            </a:r>
            <a:r>
              <a:rPr lang="fr-FR" sz="1600" dirty="0" smtClean="0">
                <a:solidFill>
                  <a:srgbClr val="800080"/>
                </a:solidFill>
                <a:latin typeface="+mn-lt"/>
                <a:cs typeface="Times New Roman" pitchFamily="18" charset="0"/>
              </a:rPr>
              <a:t> 2015</a:t>
            </a:r>
            <a:endParaRPr lang="fr-FR" sz="1600" dirty="0">
              <a:solidFill>
                <a:srgbClr val="80008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419872" y="6011996"/>
            <a:ext cx="4814138" cy="369332"/>
          </a:xfrm>
          <a:prstGeom prst="rect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+mn-lt"/>
              </a:rPr>
              <a:t>Post-operative morbidity cannot be evaluated</a:t>
            </a:r>
            <a:endParaRPr lang="en-US" dirty="0">
              <a:latin typeface="+mn-lt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372200" y="5661248"/>
            <a:ext cx="1656184" cy="2880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291469" y="2051556"/>
            <a:ext cx="2646878" cy="369332"/>
          </a:xfrm>
          <a:prstGeom prst="rect">
            <a:avLst/>
          </a:prstGeom>
          <a:ln w="28575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latin typeface="+mn-lt"/>
              </a:rPr>
              <a:t>10.2 % recurrence rate</a:t>
            </a:r>
            <a:endParaRPr lang="en-US" b="1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59632" y="4941168"/>
            <a:ext cx="6624736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+mn-lt"/>
              </a:rPr>
              <a:t>No other differences proved (</a:t>
            </a:r>
            <a:r>
              <a:rPr lang="en-US" b="1" dirty="0" smtClean="0">
                <a:latin typeface="+mn-lt"/>
              </a:rPr>
              <a:t>SSI, mesh infection, morbidity</a:t>
            </a:r>
            <a:r>
              <a:rPr lang="en-US" dirty="0" smtClean="0">
                <a:latin typeface="+mn-lt"/>
              </a:rPr>
              <a:t>)</a:t>
            </a:r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1769566" y="107950"/>
            <a:ext cx="560486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fr-FR" sz="3600" dirty="0" smtClean="0">
                <a:solidFill>
                  <a:srgbClr val="FF0000"/>
                </a:solidFill>
                <a:latin typeface="+mn-lt"/>
                <a:cs typeface="Times New Roman" pitchFamily="18" charset="0"/>
              </a:rPr>
              <a:t>LAPAROSCOPIC REPAIR</a:t>
            </a:r>
            <a:endParaRPr lang="en-US" sz="3600" dirty="0">
              <a:latin typeface="+mn-lt"/>
              <a:cs typeface="Times New Roman" pitchFamily="18" charset="0"/>
            </a:endParaRPr>
          </a:p>
        </p:txBody>
      </p:sp>
      <p:pic>
        <p:nvPicPr>
          <p:cNvPr id="35842" name="Picture 2" descr="Résultat de recherche d'images pour &quot;mesh keyhole parastomal&quot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530826"/>
            <a:ext cx="3312368" cy="2268000"/>
          </a:xfrm>
          <a:prstGeom prst="rect">
            <a:avLst/>
          </a:prstGeom>
          <a:noFill/>
          <a:ln>
            <a:solidFill>
              <a:schemeClr val="accent2">
                <a:lumMod val="20000"/>
                <a:lumOff val="80000"/>
              </a:schemeClr>
            </a:solidFill>
          </a:ln>
        </p:spPr>
      </p:pic>
      <p:pic>
        <p:nvPicPr>
          <p:cNvPr id="35844" name="Picture 4" descr="Résultat de recherche d'images pour &quot;mesh keyhole parastomal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530826"/>
            <a:ext cx="3312368" cy="2268000"/>
          </a:xfrm>
          <a:prstGeom prst="rect">
            <a:avLst/>
          </a:prstGeom>
          <a:noFill/>
          <a:ln>
            <a:solidFill>
              <a:schemeClr val="accent2">
                <a:lumMod val="20000"/>
                <a:lumOff val="80000"/>
              </a:schemeClr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2771800" y="836712"/>
            <a:ext cx="3600400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latin typeface="+mn-lt"/>
              </a:rPr>
              <a:t>Keyhole </a:t>
            </a:r>
            <a:r>
              <a:rPr lang="en-US" sz="2400" b="1" dirty="0" err="1" smtClean="0">
                <a:latin typeface="+mn-lt"/>
              </a:rPr>
              <a:t>vs</a:t>
            </a:r>
            <a:r>
              <a:rPr lang="en-US" sz="2400" b="1" dirty="0" smtClean="0">
                <a:latin typeface="+mn-lt"/>
              </a:rPr>
              <a:t> </a:t>
            </a:r>
            <a:r>
              <a:rPr lang="en-US" sz="2400" b="1" dirty="0" err="1" smtClean="0">
                <a:latin typeface="+mn-lt"/>
              </a:rPr>
              <a:t>sugarbaker</a:t>
            </a:r>
            <a:endParaRPr lang="en-US" sz="2400" b="1" dirty="0"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27584" y="3933056"/>
            <a:ext cx="633507" cy="369332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latin typeface="+mn-lt"/>
              </a:rPr>
              <a:t>27.9</a:t>
            </a:r>
            <a:endParaRPr lang="en-US" b="1" dirty="0"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668344" y="3933056"/>
            <a:ext cx="633507" cy="369332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b="1" dirty="0" smtClean="0">
                <a:latin typeface="+mn-lt"/>
              </a:rPr>
              <a:t>10.2</a:t>
            </a:r>
            <a:endParaRPr lang="en-US" b="1" dirty="0"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871700" y="3933056"/>
            <a:ext cx="5400600" cy="646331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u="sng" dirty="0" err="1" smtClean="0">
                <a:latin typeface="+mn-lt"/>
              </a:rPr>
              <a:t>Sugarbaker</a:t>
            </a:r>
            <a:r>
              <a:rPr lang="en-US" dirty="0" smtClean="0">
                <a:latin typeface="+mn-lt"/>
              </a:rPr>
              <a:t>: </a:t>
            </a:r>
            <a:r>
              <a:rPr lang="en-US" b="1" dirty="0" smtClean="0">
                <a:latin typeface="+mn-lt"/>
              </a:rPr>
              <a:t>significantly lower recurrence rate</a:t>
            </a:r>
          </a:p>
          <a:p>
            <a:pPr algn="ctr"/>
            <a:r>
              <a:rPr lang="fr-FR" dirty="0" smtClean="0">
                <a:latin typeface="+mn-lt"/>
              </a:rPr>
              <a:t>(OR 2.3, 95% CI 1.2–4.6; </a:t>
            </a:r>
            <a:r>
              <a:rPr lang="fr-FR" b="1" i="1" dirty="0" smtClean="0">
                <a:latin typeface="+mn-lt"/>
              </a:rPr>
              <a:t>P = 0.016</a:t>
            </a:r>
            <a:r>
              <a:rPr lang="fr-FR" i="1" dirty="0" smtClean="0">
                <a:latin typeface="+mn-lt"/>
              </a:rPr>
              <a:t>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259632" y="6372036"/>
            <a:ext cx="6624736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+mn-lt"/>
              </a:rPr>
              <a:t>No differences with </a:t>
            </a:r>
            <a:r>
              <a:rPr lang="en-US" b="1" dirty="0" smtClean="0">
                <a:latin typeface="+mn-lt"/>
              </a:rPr>
              <a:t>open</a:t>
            </a:r>
            <a:r>
              <a:rPr lang="en-US" dirty="0" smtClean="0">
                <a:latin typeface="+mn-lt"/>
              </a:rPr>
              <a:t> techniques proved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043608" y="5517232"/>
            <a:ext cx="1967205" cy="369332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+mn-lt"/>
              </a:rPr>
              <a:t>Overall rate 3.8%</a:t>
            </a:r>
          </a:p>
        </p:txBody>
      </p:sp>
      <p:cxnSp>
        <p:nvCxnSpPr>
          <p:cNvPr id="17" name="Connecteur droit avec flèche 16"/>
          <p:cNvCxnSpPr>
            <a:stCxn id="2" idx="2"/>
          </p:cNvCxnSpPr>
          <p:nvPr/>
        </p:nvCxnSpPr>
        <p:spPr>
          <a:xfrm flipH="1">
            <a:off x="3059832" y="5310500"/>
            <a:ext cx="1512168" cy="3507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3347864" y="5877272"/>
            <a:ext cx="2608406" cy="369332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+mn-lt"/>
              </a:rPr>
              <a:t>Overall rate 1.7 to 2.3%</a:t>
            </a:r>
          </a:p>
        </p:txBody>
      </p:sp>
      <p:cxnSp>
        <p:nvCxnSpPr>
          <p:cNvPr id="20" name="Connecteur droit avec flèche 19"/>
          <p:cNvCxnSpPr>
            <a:endCxn id="19" idx="0"/>
          </p:cNvCxnSpPr>
          <p:nvPr/>
        </p:nvCxnSpPr>
        <p:spPr>
          <a:xfrm flipH="1">
            <a:off x="4652067" y="5301208"/>
            <a:ext cx="856037" cy="57606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6580844" y="5733256"/>
            <a:ext cx="1903086" cy="369332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dirty="0" smtClean="0">
                <a:latin typeface="+mn-lt"/>
              </a:rPr>
              <a:t>Overall rate 25%</a:t>
            </a:r>
          </a:p>
        </p:txBody>
      </p:sp>
      <p:cxnSp>
        <p:nvCxnSpPr>
          <p:cNvPr id="24" name="Connecteur droit avec flèche 23"/>
          <p:cNvCxnSpPr/>
          <p:nvPr/>
        </p:nvCxnSpPr>
        <p:spPr>
          <a:xfrm>
            <a:off x="7020272" y="5301208"/>
            <a:ext cx="360040" cy="43204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15" grpId="0" animBg="1"/>
      <p:bldP spid="19" grpId="0" animBg="1"/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GORE DUALMESH Biomateri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836712"/>
            <a:ext cx="2920208" cy="1314093"/>
          </a:xfrm>
          <a:prstGeom prst="rect">
            <a:avLst/>
          </a:prstGeom>
          <a:noFill/>
        </p:spPr>
      </p:pic>
      <p:pic>
        <p:nvPicPr>
          <p:cNvPr id="10244" name="Picture 4" descr="GORE DUALMESH Biomaterial"/>
          <p:cNvPicPr>
            <a:picLocks noChangeAspect="1" noChangeArrowheads="1"/>
          </p:cNvPicPr>
          <p:nvPr/>
        </p:nvPicPr>
        <p:blipFill>
          <a:blip r:embed="rId3" cstate="print"/>
          <a:srcRect b="19554"/>
          <a:stretch>
            <a:fillRect/>
          </a:stretch>
        </p:blipFill>
        <p:spPr bwMode="auto">
          <a:xfrm>
            <a:off x="1475656" y="2060848"/>
            <a:ext cx="2606402" cy="759643"/>
          </a:xfrm>
          <a:prstGeom prst="rect">
            <a:avLst/>
          </a:prstGeom>
          <a:noFill/>
        </p:spPr>
      </p:pic>
      <p:sp>
        <p:nvSpPr>
          <p:cNvPr id="6" name="ZoneTexte 5"/>
          <p:cNvSpPr txBox="1"/>
          <p:nvPr/>
        </p:nvSpPr>
        <p:spPr>
          <a:xfrm>
            <a:off x="611560" y="2492896"/>
            <a:ext cx="936104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+mn-lt"/>
              </a:rPr>
              <a:t>PTFE</a:t>
            </a:r>
            <a:endParaRPr lang="en-US" dirty="0">
              <a:latin typeface="+mn-lt"/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2897952" y="107950"/>
            <a:ext cx="334809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fr-FR" sz="3600" smtClean="0">
                <a:solidFill>
                  <a:srgbClr val="FF0000"/>
                </a:solidFill>
                <a:latin typeface="+mn-lt"/>
                <a:cs typeface="Times New Roman" pitchFamily="18" charset="0"/>
              </a:rPr>
              <a:t>WHAT MESH ?</a:t>
            </a:r>
            <a:endParaRPr lang="en-US" sz="3600">
              <a:latin typeface="+mn-lt"/>
              <a:cs typeface="Times New Roman" pitchFamily="18" charset="0"/>
            </a:endParaRPr>
          </a:p>
        </p:txBody>
      </p:sp>
      <p:pic>
        <p:nvPicPr>
          <p:cNvPr id="10250" name="Picture 10" descr="Résultat de recherche d'images pour &quot;parastomal mesh&quot;"/>
          <p:cNvPicPr>
            <a:picLocks noChangeAspect="1" noChangeArrowheads="1"/>
          </p:cNvPicPr>
          <p:nvPr/>
        </p:nvPicPr>
        <p:blipFill>
          <a:blip r:embed="rId4" cstate="print"/>
          <a:srcRect l="14264" t="14992" r="14416" b="10052"/>
          <a:stretch>
            <a:fillRect/>
          </a:stretch>
        </p:blipFill>
        <p:spPr bwMode="auto">
          <a:xfrm>
            <a:off x="4427984" y="836712"/>
            <a:ext cx="2983189" cy="2088232"/>
          </a:xfrm>
          <a:prstGeom prst="rect">
            <a:avLst/>
          </a:prstGeom>
          <a:noFill/>
        </p:spPr>
      </p:pic>
      <p:sp>
        <p:nvSpPr>
          <p:cNvPr id="7" name="ZoneTexte 6"/>
          <p:cNvSpPr txBox="1"/>
          <p:nvPr/>
        </p:nvSpPr>
        <p:spPr>
          <a:xfrm>
            <a:off x="6012160" y="2564904"/>
            <a:ext cx="2771800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+mn-lt"/>
              </a:rPr>
              <a:t>Polyester + collagen</a:t>
            </a:r>
            <a:endParaRPr lang="en-US" dirty="0">
              <a:latin typeface="+mn-lt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 cstate="print"/>
          <a:srcRect l="25731" t="22266" r="25014" b="42297"/>
          <a:stretch>
            <a:fillRect/>
          </a:stretch>
        </p:blipFill>
        <p:spPr bwMode="auto">
          <a:xfrm>
            <a:off x="251520" y="3356992"/>
            <a:ext cx="3816424" cy="1543722"/>
          </a:xfrm>
          <a:prstGeom prst="rect">
            <a:avLst/>
          </a:prstGeom>
          <a:noFill/>
          <a:ln w="9525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2123728" y="5949280"/>
            <a:ext cx="5256584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latin typeface="+mn-lt"/>
              </a:rPr>
              <a:t>Similar rates of recurrence and complications</a:t>
            </a:r>
          </a:p>
          <a:p>
            <a:pPr algn="ctr"/>
            <a:r>
              <a:rPr lang="en-US" b="1" dirty="0" smtClean="0">
                <a:latin typeface="+mn-lt"/>
              </a:rPr>
              <a:t>And more expensive</a:t>
            </a:r>
            <a:endParaRPr lang="fr-FR" b="1" dirty="0">
              <a:latin typeface="+mn-lt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 cstate="print"/>
          <a:srcRect l="5807" t="16360" r="32208" b="65922"/>
          <a:stretch>
            <a:fillRect/>
          </a:stretch>
        </p:blipFill>
        <p:spPr bwMode="auto">
          <a:xfrm>
            <a:off x="2699792" y="4365104"/>
            <a:ext cx="6264696" cy="1006826"/>
          </a:xfrm>
          <a:prstGeom prst="rect">
            <a:avLst/>
          </a:prstGeom>
          <a:noFill/>
          <a:ln w="9525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>
            <a:off x="1187624" y="5363924"/>
            <a:ext cx="79208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+mn-lt"/>
              </a:rPr>
              <a:t>PRISM (</a:t>
            </a:r>
            <a:r>
              <a:rPr lang="en-US" dirty="0" err="1" smtClean="0">
                <a:latin typeface="+mn-lt"/>
              </a:rPr>
              <a:t>Parastomal</a:t>
            </a:r>
            <a:r>
              <a:rPr lang="en-US" dirty="0" smtClean="0">
                <a:latin typeface="+mn-lt"/>
              </a:rPr>
              <a:t> Reinforcement with </a:t>
            </a:r>
            <a:r>
              <a:rPr lang="en-US" dirty="0" err="1" smtClean="0">
                <a:latin typeface="+mn-lt"/>
              </a:rPr>
              <a:t>Strattice</a:t>
            </a:r>
            <a:r>
              <a:rPr lang="en-US" dirty="0" smtClean="0">
                <a:latin typeface="+mn-lt"/>
              </a:rPr>
              <a:t>) </a:t>
            </a:r>
            <a:r>
              <a:rPr lang="fr-FR" dirty="0" err="1" smtClean="0">
                <a:latin typeface="+mn-lt"/>
              </a:rPr>
              <a:t>study</a:t>
            </a:r>
            <a:endParaRPr lang="fr-FR" dirty="0">
              <a:latin typeface="+mn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394803" y="980728"/>
            <a:ext cx="17491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Composite part</a:t>
            </a:r>
            <a:endParaRPr lang="fr-FR" dirty="0"/>
          </a:p>
        </p:txBody>
      </p:sp>
      <p:sp>
        <p:nvSpPr>
          <p:cNvPr id="17" name="Rectangle 16"/>
          <p:cNvSpPr/>
          <p:nvPr/>
        </p:nvSpPr>
        <p:spPr>
          <a:xfrm>
            <a:off x="7394803" y="1484784"/>
            <a:ext cx="15311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Incorporation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ChangeArrowheads="1"/>
          </p:cNvSpPr>
          <p:nvPr/>
        </p:nvSpPr>
        <p:spPr bwMode="auto">
          <a:xfrm>
            <a:off x="1778094" y="107950"/>
            <a:ext cx="55878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altLang="fr-FR" sz="3600" dirty="0" smtClean="0">
                <a:solidFill>
                  <a:srgbClr val="FF0000"/>
                </a:solidFill>
                <a:latin typeface="+mn-lt"/>
                <a:cs typeface="Times New Roman" pitchFamily="18" charset="0"/>
              </a:rPr>
              <a:t>TAKE HOME MESSAGES</a:t>
            </a:r>
            <a:endParaRPr lang="fr-FR" altLang="fr-FR" sz="3600" dirty="0">
              <a:solidFill>
                <a:srgbClr val="FF000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74253" y="2852936"/>
            <a:ext cx="7128792" cy="861774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1600" b="1" dirty="0" smtClean="0">
                <a:latin typeface="+mn-lt"/>
              </a:rPr>
              <a:t>Mesh repair should be used </a:t>
            </a:r>
            <a:r>
              <a:rPr lang="en-US" sz="1600" dirty="0" smtClean="0">
                <a:latin typeface="+mn-lt"/>
              </a:rPr>
              <a:t>(strong recommendation)</a:t>
            </a:r>
          </a:p>
          <a:p>
            <a:r>
              <a:rPr lang="en-US" sz="1600" dirty="0" smtClean="0">
                <a:latin typeface="+mn-lt"/>
              </a:rPr>
              <a:t>	Mesh infection rates 2-3% </a:t>
            </a:r>
          </a:p>
          <a:p>
            <a:r>
              <a:rPr lang="en-US" sz="1600" dirty="0" smtClean="0">
                <a:latin typeface="+mn-lt"/>
              </a:rPr>
              <a:t>	Overall SSI 4% (&lt; suture repair)</a:t>
            </a:r>
            <a:endParaRPr lang="fr-FR" sz="1600" dirty="0">
              <a:latin typeface="+mn-lt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74253" y="3789040"/>
            <a:ext cx="7164000" cy="861774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1600" b="1" dirty="0" smtClean="0">
                <a:latin typeface="+mn-lt"/>
              </a:rPr>
              <a:t>Proved laparoscopic advantages </a:t>
            </a:r>
            <a:r>
              <a:rPr lang="en-US" sz="1600" dirty="0" smtClean="0">
                <a:latin typeface="+mn-lt"/>
              </a:rPr>
              <a:t>:  - Shorter operative times</a:t>
            </a:r>
          </a:p>
          <a:p>
            <a:r>
              <a:rPr lang="en-US" sz="1600" dirty="0" smtClean="0">
                <a:latin typeface="+mn-lt"/>
              </a:rPr>
              <a:t>			           - Shorter length of hospital stay</a:t>
            </a:r>
          </a:p>
          <a:p>
            <a:r>
              <a:rPr lang="en-US" sz="1600" dirty="0" smtClean="0">
                <a:latin typeface="+mn-lt"/>
              </a:rPr>
              <a:t>			           - Better short-term outcomes</a:t>
            </a:r>
          </a:p>
        </p:txBody>
      </p:sp>
      <p:sp>
        <p:nvSpPr>
          <p:cNvPr id="27" name="Rectangle 26"/>
          <p:cNvSpPr/>
          <p:nvPr/>
        </p:nvSpPr>
        <p:spPr>
          <a:xfrm>
            <a:off x="874253" y="4741473"/>
            <a:ext cx="7164000" cy="861774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1600" b="1" dirty="0" smtClean="0">
                <a:latin typeface="+mn-lt"/>
              </a:rPr>
              <a:t>Laparoscopic = open : 	- recurrence rate</a:t>
            </a:r>
          </a:p>
          <a:p>
            <a:r>
              <a:rPr lang="en-US" sz="1600" b="1" dirty="0" smtClean="0">
                <a:latin typeface="+mn-lt"/>
              </a:rPr>
              <a:t>			- SSI and Mesh infection rate</a:t>
            </a:r>
          </a:p>
          <a:p>
            <a:r>
              <a:rPr lang="en-US" sz="1600" b="1" dirty="0" smtClean="0">
                <a:latin typeface="+mn-lt"/>
              </a:rPr>
              <a:t>			- Morbidity rates</a:t>
            </a:r>
            <a:endParaRPr lang="en-US" sz="1600" b="1" i="1" dirty="0" smtClean="0">
              <a:latin typeface="+mn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74253" y="5684269"/>
            <a:ext cx="7164000" cy="584775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600" b="1" dirty="0" smtClean="0">
                <a:latin typeface="+mn-lt"/>
              </a:rPr>
              <a:t>Laparoscopic:  </a:t>
            </a:r>
            <a:r>
              <a:rPr lang="en-US" sz="1600" b="1" dirty="0" err="1" smtClean="0">
                <a:latin typeface="+mn-lt"/>
              </a:rPr>
              <a:t>Sugarbaker</a:t>
            </a:r>
            <a:r>
              <a:rPr lang="en-US" sz="1600" b="1" dirty="0" smtClean="0">
                <a:latin typeface="+mn-lt"/>
              </a:rPr>
              <a:t> &gt; keyhole </a:t>
            </a:r>
            <a:r>
              <a:rPr lang="en-US" sz="1600" dirty="0" smtClean="0">
                <a:latin typeface="+mn-lt"/>
              </a:rPr>
              <a:t>(for recurrence rate)</a:t>
            </a:r>
          </a:p>
          <a:p>
            <a:pPr>
              <a:defRPr/>
            </a:pPr>
            <a:r>
              <a:rPr lang="en-US" sz="1600" dirty="0" smtClean="0">
                <a:latin typeface="+mn-lt"/>
              </a:rPr>
              <a:t>	Nothing else proved</a:t>
            </a:r>
            <a:endParaRPr lang="fr-FR" sz="1600" dirty="0" smtClean="0">
              <a:latin typeface="+mn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068464" y="6093296"/>
            <a:ext cx="4680000" cy="33855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da-DK" sz="1600" dirty="0" smtClean="0">
                <a:latin typeface="+mn-lt"/>
              </a:rPr>
              <a:t>very low level of evidence, weak recommendation</a:t>
            </a:r>
            <a:endParaRPr lang="fr-FR" sz="1600" dirty="0">
              <a:latin typeface="+mn-lt"/>
            </a:endParaRPr>
          </a:p>
        </p:txBody>
      </p:sp>
      <p:graphicFrame>
        <p:nvGraphicFramePr>
          <p:cNvPr id="16" name="Diagram 3"/>
          <p:cNvGraphicFramePr/>
          <p:nvPr>
            <p:extLst>
              <p:ext uri="{D42A27DB-BD31-4B8C-83A1-F6EECF244321}">
                <p14:modId xmlns="" xmlns:p14="http://schemas.microsoft.com/office/powerpoint/2010/main" val="63607631"/>
              </p:ext>
            </p:extLst>
          </p:nvPr>
        </p:nvGraphicFramePr>
        <p:xfrm>
          <a:off x="611560" y="836712"/>
          <a:ext cx="8136904" cy="1872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Tekstboks 2"/>
          <p:cNvSpPr txBox="1"/>
          <p:nvPr/>
        </p:nvSpPr>
        <p:spPr>
          <a:xfrm>
            <a:off x="6105541" y="6581001"/>
            <a:ext cx="303845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da-DK" sz="1200" dirty="0" smtClean="0">
                <a:solidFill>
                  <a:srgbClr val="7030A0"/>
                </a:solidFill>
                <a:latin typeface="+mn-lt"/>
                <a:cs typeface="Times New Roman" pitchFamily="18" charset="0"/>
              </a:rPr>
              <a:t>Aquina CT et al. Dig </a:t>
            </a:r>
            <a:r>
              <a:rPr lang="da-DK" sz="1200" dirty="0" err="1" smtClean="0">
                <a:solidFill>
                  <a:srgbClr val="7030A0"/>
                </a:solidFill>
                <a:latin typeface="+mn-lt"/>
                <a:cs typeface="Times New Roman" pitchFamily="18" charset="0"/>
              </a:rPr>
              <a:t>Surg</a:t>
            </a:r>
            <a:r>
              <a:rPr lang="da-DK" sz="1200" dirty="0" smtClean="0">
                <a:solidFill>
                  <a:srgbClr val="7030A0"/>
                </a:solidFill>
                <a:latin typeface="+mn-lt"/>
                <a:cs typeface="Times New Roman" pitchFamily="18" charset="0"/>
              </a:rPr>
              <a:t> 2014;31:366-76</a:t>
            </a:r>
          </a:p>
        </p:txBody>
      </p:sp>
      <p:sp>
        <p:nvSpPr>
          <p:cNvPr id="11" name="Tekstfelt 4"/>
          <p:cNvSpPr txBox="1"/>
          <p:nvPr/>
        </p:nvSpPr>
        <p:spPr>
          <a:xfrm>
            <a:off x="483873" y="1573121"/>
            <a:ext cx="2124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 </a:t>
            </a:r>
            <a:r>
              <a:rPr lang="da-DK" b="1" dirty="0" smtClean="0"/>
              <a:t>%</a:t>
            </a:r>
            <a:endParaRPr lang="da-DK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3"/>
          <p:cNvSpPr>
            <a:spLocks noChangeArrowheads="1"/>
          </p:cNvSpPr>
          <p:nvPr/>
        </p:nvSpPr>
        <p:spPr bwMode="auto">
          <a:xfrm>
            <a:off x="1778094" y="107950"/>
            <a:ext cx="55878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fr-FR" sz="3600" dirty="0" smtClean="0">
                <a:solidFill>
                  <a:srgbClr val="FF0000"/>
                </a:solidFill>
                <a:latin typeface="+mn-lt"/>
                <a:cs typeface="Times New Roman" pitchFamily="18" charset="0"/>
              </a:rPr>
              <a:t>TAKE HOME MESSAGES</a:t>
            </a:r>
            <a:endParaRPr lang="en-US" altLang="fr-FR" sz="3600" dirty="0">
              <a:solidFill>
                <a:srgbClr val="FF000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08417" y="5685055"/>
            <a:ext cx="283558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dirty="0" err="1" smtClean="0">
                <a:solidFill>
                  <a:srgbClr val="7030A0"/>
                </a:solidFill>
                <a:cs typeface="Times New Roman" pitchFamily="18" charset="0"/>
              </a:rPr>
              <a:t>DeAsis</a:t>
            </a:r>
            <a:r>
              <a:rPr lang="en-US" sz="1200" dirty="0" smtClean="0">
                <a:solidFill>
                  <a:srgbClr val="7030A0"/>
                </a:solidFill>
                <a:cs typeface="Times New Roman" pitchFamily="18" charset="0"/>
              </a:rPr>
              <a:t>. </a:t>
            </a:r>
            <a:r>
              <a:rPr lang="en-US" sz="1200" i="1" dirty="0" smtClean="0">
                <a:solidFill>
                  <a:srgbClr val="7030A0"/>
                </a:solidFill>
                <a:cs typeface="Times New Roman" pitchFamily="18" charset="0"/>
              </a:rPr>
              <a:t>World J </a:t>
            </a:r>
            <a:r>
              <a:rPr lang="en-US" sz="1200" i="1" dirty="0" err="1" smtClean="0">
                <a:solidFill>
                  <a:srgbClr val="7030A0"/>
                </a:solidFill>
                <a:cs typeface="Times New Roman" pitchFamily="18" charset="0"/>
              </a:rPr>
              <a:t>Gastroenterol</a:t>
            </a:r>
            <a:r>
              <a:rPr lang="en-US" sz="1200" dirty="0" smtClean="0">
                <a:solidFill>
                  <a:srgbClr val="7030A0"/>
                </a:solidFill>
                <a:cs typeface="Times New Roman" pitchFamily="18" charset="0"/>
              </a:rPr>
              <a:t>. 2015</a:t>
            </a:r>
          </a:p>
          <a:p>
            <a:pPr algn="r"/>
            <a:r>
              <a:rPr lang="en-US" sz="1200" dirty="0" smtClean="0">
                <a:solidFill>
                  <a:srgbClr val="7030A0"/>
                </a:solidFill>
              </a:rPr>
              <a:t>Glasgow. </a:t>
            </a:r>
            <a:r>
              <a:rPr lang="en-US" sz="1200" i="1" dirty="0" err="1" smtClean="0">
                <a:solidFill>
                  <a:srgbClr val="7030A0"/>
                </a:solidFill>
              </a:rPr>
              <a:t>Clin</a:t>
            </a:r>
            <a:r>
              <a:rPr lang="en-US" sz="1200" i="1" dirty="0" smtClean="0">
                <a:solidFill>
                  <a:srgbClr val="7030A0"/>
                </a:solidFill>
              </a:rPr>
              <a:t> Colon Rectal Surg.</a:t>
            </a:r>
            <a:r>
              <a:rPr lang="en-US" sz="1200" dirty="0" smtClean="0">
                <a:solidFill>
                  <a:srgbClr val="7030A0"/>
                </a:solidFill>
              </a:rPr>
              <a:t> 2016</a:t>
            </a:r>
          </a:p>
          <a:p>
            <a:pPr algn="r"/>
            <a:r>
              <a:rPr lang="en-US" sz="1200" dirty="0" err="1" smtClean="0">
                <a:solidFill>
                  <a:srgbClr val="7030A0"/>
                </a:solidFill>
              </a:rPr>
              <a:t>Halabi</a:t>
            </a:r>
            <a:r>
              <a:rPr lang="en-US" sz="1200" dirty="0" smtClean="0">
                <a:solidFill>
                  <a:srgbClr val="7030A0"/>
                </a:solidFill>
              </a:rPr>
              <a:t>. </a:t>
            </a:r>
            <a:r>
              <a:rPr lang="en-US" sz="1200" i="1" dirty="0" err="1" smtClean="0">
                <a:solidFill>
                  <a:srgbClr val="7030A0"/>
                </a:solidFill>
              </a:rPr>
              <a:t>Surg</a:t>
            </a:r>
            <a:r>
              <a:rPr lang="en-US" sz="1200" i="1" dirty="0" smtClean="0">
                <a:solidFill>
                  <a:srgbClr val="7030A0"/>
                </a:solidFill>
              </a:rPr>
              <a:t> </a:t>
            </a:r>
            <a:r>
              <a:rPr lang="en-US" sz="1200" i="1" dirty="0" err="1" smtClean="0">
                <a:solidFill>
                  <a:srgbClr val="7030A0"/>
                </a:solidFill>
              </a:rPr>
              <a:t>Endosc</a:t>
            </a:r>
            <a:r>
              <a:rPr lang="en-US" sz="1200" i="1" dirty="0" smtClean="0">
                <a:solidFill>
                  <a:srgbClr val="7030A0"/>
                </a:solidFill>
              </a:rPr>
              <a:t>.</a:t>
            </a:r>
            <a:r>
              <a:rPr lang="en-US" sz="1200" dirty="0" smtClean="0">
                <a:solidFill>
                  <a:srgbClr val="7030A0"/>
                </a:solidFill>
              </a:rPr>
              <a:t> 2013</a:t>
            </a:r>
          </a:p>
          <a:p>
            <a:pPr algn="r"/>
            <a:r>
              <a:rPr lang="en-US" sz="1200" dirty="0" smtClean="0">
                <a:solidFill>
                  <a:srgbClr val="7030A0"/>
                </a:solidFill>
              </a:rPr>
              <a:t>Hansson. </a:t>
            </a:r>
            <a:r>
              <a:rPr lang="en-US" sz="1200" i="1" dirty="0" smtClean="0">
                <a:solidFill>
                  <a:srgbClr val="7030A0"/>
                </a:solidFill>
              </a:rPr>
              <a:t>Ann Surg.</a:t>
            </a:r>
            <a:r>
              <a:rPr lang="en-US" sz="1200" dirty="0" smtClean="0">
                <a:solidFill>
                  <a:srgbClr val="7030A0"/>
                </a:solidFill>
              </a:rPr>
              <a:t> 2012</a:t>
            </a:r>
          </a:p>
          <a:p>
            <a:pPr algn="r"/>
            <a:r>
              <a:rPr lang="en-US" sz="1200" dirty="0" smtClean="0">
                <a:solidFill>
                  <a:srgbClr val="7030A0"/>
                </a:solidFill>
              </a:rPr>
              <a:t>Yang. </a:t>
            </a:r>
            <a:r>
              <a:rPr lang="en-US" sz="1200" i="1" dirty="0" smtClean="0">
                <a:solidFill>
                  <a:srgbClr val="7030A0"/>
                </a:solidFill>
              </a:rPr>
              <a:t>Ann </a:t>
            </a:r>
            <a:r>
              <a:rPr lang="en-US" sz="1200" i="1" dirty="0" err="1" smtClean="0">
                <a:solidFill>
                  <a:srgbClr val="7030A0"/>
                </a:solidFill>
              </a:rPr>
              <a:t>Transl</a:t>
            </a:r>
            <a:r>
              <a:rPr lang="en-US" sz="1200" i="1" dirty="0" smtClean="0">
                <a:solidFill>
                  <a:srgbClr val="7030A0"/>
                </a:solidFill>
              </a:rPr>
              <a:t> Med.</a:t>
            </a:r>
            <a:r>
              <a:rPr lang="en-US" sz="1200" dirty="0" smtClean="0">
                <a:solidFill>
                  <a:srgbClr val="7030A0"/>
                </a:solidFill>
              </a:rPr>
              <a:t> 2017</a:t>
            </a:r>
          </a:p>
          <a:p>
            <a:pPr algn="r"/>
            <a:r>
              <a:rPr lang="en-US" sz="1200" dirty="0" err="1" smtClean="0">
                <a:solidFill>
                  <a:srgbClr val="7030A0"/>
                </a:solidFill>
              </a:rPr>
              <a:t>Hendren</a:t>
            </a:r>
            <a:r>
              <a:rPr lang="en-US" sz="1200" dirty="0" smtClean="0">
                <a:solidFill>
                  <a:srgbClr val="7030A0"/>
                </a:solidFill>
              </a:rPr>
              <a:t>. </a:t>
            </a:r>
            <a:r>
              <a:rPr lang="en-US" sz="1200" i="1" dirty="0" err="1" smtClean="0">
                <a:solidFill>
                  <a:srgbClr val="7030A0"/>
                </a:solidFill>
              </a:rPr>
              <a:t>Dis</a:t>
            </a:r>
            <a:r>
              <a:rPr lang="en-US" sz="1200" i="1" dirty="0" smtClean="0">
                <a:solidFill>
                  <a:srgbClr val="7030A0"/>
                </a:solidFill>
              </a:rPr>
              <a:t> Colon Rectum.</a:t>
            </a:r>
            <a:r>
              <a:rPr lang="en-US" sz="1200" dirty="0" smtClean="0">
                <a:solidFill>
                  <a:srgbClr val="7030A0"/>
                </a:solidFill>
              </a:rPr>
              <a:t> 2015</a:t>
            </a:r>
            <a:endParaRPr lang="en-US" sz="1200" dirty="0" smtClean="0">
              <a:solidFill>
                <a:srgbClr val="7030A0"/>
              </a:solidFill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691680" y="4149080"/>
            <a:ext cx="5724056" cy="92333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+mj-lt"/>
              </a:rPr>
              <a:t>Disappointing results….</a:t>
            </a:r>
          </a:p>
          <a:p>
            <a:pPr algn="ctr"/>
            <a:r>
              <a:rPr lang="da-DK" dirty="0" smtClean="0">
                <a:latin typeface="+mj-lt"/>
              </a:rPr>
              <a:t>No sufficient comparative evidence</a:t>
            </a:r>
          </a:p>
          <a:p>
            <a:pPr algn="ctr"/>
            <a:r>
              <a:rPr lang="en-US" dirty="0" smtClean="0">
                <a:latin typeface="+mj-lt"/>
              </a:rPr>
              <a:t>No recommendations in favor open or laparoscopic</a:t>
            </a:r>
            <a:endParaRPr lang="en-US" dirty="0">
              <a:latin typeface="+mj-lt"/>
            </a:endParaRPr>
          </a:p>
        </p:txBody>
      </p:sp>
      <p:pic>
        <p:nvPicPr>
          <p:cNvPr id="18" name="Billede 1" descr="Skærmbillede 2018-05-24 kl. 10.51.4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3" y="1268760"/>
            <a:ext cx="6506513" cy="2592288"/>
          </a:xfrm>
          <a:prstGeom prst="rect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7" descr="Résultat de recherche d'images pour &quot;chu reims&quot;"/>
          <p:cNvSpPr>
            <a:spLocks noChangeAspect="1" noChangeArrowheads="1"/>
          </p:cNvSpPr>
          <p:nvPr/>
        </p:nvSpPr>
        <p:spPr bwMode="auto">
          <a:xfrm>
            <a:off x="2511388" y="35877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fr-FR">
              <a:latin typeface="+mn-lt"/>
              <a:cs typeface="Times New Roman" pitchFamily="18" charset="0"/>
            </a:endParaRPr>
          </a:p>
        </p:txBody>
      </p:sp>
      <p:sp>
        <p:nvSpPr>
          <p:cNvPr id="2051" name="AutoShape 9" descr="Résultat de recherche d'images pour &quot;chu reims&quot;"/>
          <p:cNvSpPr>
            <a:spLocks noChangeAspect="1" noChangeArrowheads="1"/>
          </p:cNvSpPr>
          <p:nvPr/>
        </p:nvSpPr>
        <p:spPr bwMode="auto">
          <a:xfrm>
            <a:off x="2511388" y="35877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 altLang="fr-FR">
              <a:latin typeface="+mn-lt"/>
              <a:cs typeface="Times New Roman" pitchFamily="18" charset="0"/>
            </a:endParaRPr>
          </a:p>
        </p:txBody>
      </p:sp>
      <p:sp>
        <p:nvSpPr>
          <p:cNvPr id="2054" name="Rectangle 14"/>
          <p:cNvSpPr>
            <a:spLocks noChangeArrowheads="1"/>
          </p:cNvSpPr>
          <p:nvPr/>
        </p:nvSpPr>
        <p:spPr bwMode="auto">
          <a:xfrm>
            <a:off x="971600" y="3789040"/>
            <a:ext cx="446449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+mn-lt"/>
                <a:cs typeface="Times New Roman" pitchFamily="18" charset="0"/>
              </a:rPr>
              <a:t>Disclosure of interest</a:t>
            </a:r>
            <a:endParaRPr lang="en-US" sz="2800" b="1" u="sng" dirty="0">
              <a:solidFill>
                <a:srgbClr val="FF000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2055" name="Rectangle 15"/>
          <p:cNvSpPr>
            <a:spLocks noChangeArrowheads="1"/>
          </p:cNvSpPr>
          <p:nvPr/>
        </p:nvSpPr>
        <p:spPr bwMode="auto">
          <a:xfrm>
            <a:off x="1907704" y="4365104"/>
            <a:ext cx="5328592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smtClean="0">
                <a:latin typeface="+mn-lt"/>
                <a:cs typeface="Times New Roman" pitchFamily="18" charset="0"/>
              </a:rPr>
              <a:t>Bard® : </a:t>
            </a:r>
            <a:r>
              <a:rPr lang="en-US" sz="2000" dirty="0" smtClean="0">
                <a:cs typeface="Times New Roman" pitchFamily="18" charset="0"/>
              </a:rPr>
              <a:t>consulting</a:t>
            </a:r>
            <a:endParaRPr lang="en-US" sz="2000" dirty="0" smtClean="0">
              <a:latin typeface="+mn-lt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smtClean="0">
                <a:latin typeface="+mn-lt"/>
                <a:cs typeface="Times New Roman" pitchFamily="18" charset="0"/>
              </a:rPr>
              <a:t> Hartmann®: consulting</a:t>
            </a:r>
          </a:p>
          <a:p>
            <a:pPr algn="ctr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000" dirty="0" err="1" smtClean="0">
                <a:latin typeface="+mn-lt"/>
                <a:cs typeface="Times New Roman" pitchFamily="18" charset="0"/>
              </a:rPr>
              <a:t>Allergan</a:t>
            </a:r>
            <a:r>
              <a:rPr lang="en-US" sz="2000" dirty="0" smtClean="0">
                <a:latin typeface="+mn-lt"/>
                <a:cs typeface="Times New Roman" pitchFamily="18" charset="0"/>
              </a:rPr>
              <a:t>® : fees</a:t>
            </a:r>
            <a:endParaRPr lang="en-US" sz="2000" dirty="0">
              <a:latin typeface="+mn-lt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879" y="332656"/>
            <a:ext cx="4373819" cy="144016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204864"/>
            <a:ext cx="4680520" cy="936104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 cstate="print"/>
          <a:srcRect l="18699" t="23127" r="15487" b="46010"/>
          <a:stretch>
            <a:fillRect/>
          </a:stretch>
        </p:blipFill>
        <p:spPr bwMode="auto">
          <a:xfrm>
            <a:off x="611560" y="764704"/>
            <a:ext cx="4744869" cy="288032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</p:spPr>
      </p:pic>
      <p:sp>
        <p:nvSpPr>
          <p:cNvPr id="8" name="ZoneTexte 7"/>
          <p:cNvSpPr txBox="1"/>
          <p:nvPr/>
        </p:nvSpPr>
        <p:spPr>
          <a:xfrm>
            <a:off x="5580112" y="4005064"/>
            <a:ext cx="3312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18 procedures</a:t>
            </a:r>
          </a:p>
          <a:p>
            <a:pPr algn="ctr"/>
            <a:r>
              <a:rPr lang="en-US" dirty="0" smtClean="0"/>
              <a:t>2 recurrences (11%)</a:t>
            </a:r>
          </a:p>
          <a:p>
            <a:pPr algn="ctr"/>
            <a:r>
              <a:rPr lang="en-US" dirty="0" smtClean="0"/>
              <a:t>1 y follow-up</a:t>
            </a:r>
            <a:endParaRPr lang="en-US" dirty="0"/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2055927" y="107950"/>
            <a:ext cx="503214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fr-FR" sz="3600" dirty="0" smtClean="0">
                <a:solidFill>
                  <a:srgbClr val="FF0000"/>
                </a:solidFill>
                <a:latin typeface="+mn-lt"/>
                <a:cs typeface="Times New Roman" pitchFamily="18" charset="0"/>
              </a:rPr>
              <a:t>NEW PROCEDURES ?</a:t>
            </a:r>
            <a:endParaRPr lang="en-US" altLang="fr-FR" sz="3600" dirty="0">
              <a:solidFill>
                <a:srgbClr val="FF000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508104" y="2780928"/>
            <a:ext cx="3384376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Pauli </a:t>
            </a:r>
            <a:r>
              <a:rPr lang="en-US" dirty="0" err="1" smtClean="0"/>
              <a:t>parastomal</a:t>
            </a:r>
            <a:r>
              <a:rPr lang="en-US" dirty="0" smtClean="0"/>
              <a:t> hernia repair</a:t>
            </a:r>
          </a:p>
          <a:p>
            <a:pPr algn="ctr"/>
            <a:r>
              <a:rPr lang="en-US" b="1" dirty="0" smtClean="0"/>
              <a:t>PPHR, Lap-PPHR, R-PPHR</a:t>
            </a:r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4" cstate="print"/>
          <a:srcRect l="2487" t="23250" r="35529" b="14735"/>
          <a:stretch>
            <a:fillRect/>
          </a:stretch>
        </p:blipFill>
        <p:spPr bwMode="auto">
          <a:xfrm>
            <a:off x="611560" y="3933056"/>
            <a:ext cx="4717032" cy="2653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79912" y="908720"/>
            <a:ext cx="4608512" cy="646331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fr-FR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b="1" dirty="0" err="1" smtClean="0">
                <a:latin typeface="Times New Roman" pitchFamily="18" charset="0"/>
                <a:cs typeface="Times New Roman" pitchFamily="18" charset="0"/>
              </a:rPr>
              <a:t>Danish</a:t>
            </a:r>
            <a:r>
              <a:rPr lang="fr-FR" b="1" dirty="0" smtClean="0">
                <a:latin typeface="Times New Roman" pitchFamily="18" charset="0"/>
                <a:cs typeface="Times New Roman" pitchFamily="18" charset="0"/>
              </a:rPr>
              <a:t> register</a:t>
            </a:r>
            <a:r>
              <a:rPr lang="fr-FR" b="1" baseline="30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fr-FR" b="1" dirty="0" smtClean="0">
                <a:latin typeface="Times New Roman" pitchFamily="18" charset="0"/>
                <a:cs typeface="Times New Roman" pitchFamily="18" charset="0"/>
              </a:rPr>
              <a:t> : 174 </a:t>
            </a:r>
            <a:r>
              <a:rPr lang="fr-FR" b="1" dirty="0" err="1" smtClean="0">
                <a:latin typeface="Times New Roman" pitchFamily="18" charset="0"/>
                <a:cs typeface="Times New Roman" pitchFamily="18" charset="0"/>
              </a:rPr>
              <a:t>repairs</a:t>
            </a:r>
            <a:r>
              <a:rPr lang="fr-FR" b="1" dirty="0" smtClean="0">
                <a:latin typeface="Times New Roman" pitchFamily="18" charset="0"/>
                <a:cs typeface="Times New Roman" pitchFamily="18" charset="0"/>
              </a:rPr>
              <a:t> in 4 </a:t>
            </a:r>
            <a:r>
              <a:rPr lang="fr-FR" b="1" dirty="0" err="1" smtClean="0">
                <a:latin typeface="Times New Roman" pitchFamily="18" charset="0"/>
                <a:cs typeface="Times New Roman" pitchFamily="18" charset="0"/>
              </a:rPr>
              <a:t>years</a:t>
            </a:r>
            <a:endParaRPr lang="fr-FR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fr-FR" b="1" dirty="0" smtClean="0">
                <a:latin typeface="Times New Roman" pitchFamily="18" charset="0"/>
                <a:cs typeface="Times New Roman" pitchFamily="18" charset="0"/>
              </a:rPr>
              <a:t> American register</a:t>
            </a:r>
            <a:r>
              <a:rPr lang="fr-FR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fr-FR" b="1" dirty="0" smtClean="0">
                <a:latin typeface="Times New Roman" pitchFamily="18" charset="0"/>
                <a:cs typeface="Times New Roman" pitchFamily="18" charset="0"/>
              </a:rPr>
              <a:t> : 311 </a:t>
            </a:r>
            <a:r>
              <a:rPr lang="fr-FR" b="1" dirty="0" err="1" smtClean="0">
                <a:latin typeface="Times New Roman" pitchFamily="18" charset="0"/>
                <a:cs typeface="Times New Roman" pitchFamily="18" charset="0"/>
              </a:rPr>
              <a:t>repairs</a:t>
            </a:r>
            <a:r>
              <a:rPr lang="fr-FR" b="1" dirty="0" smtClean="0">
                <a:latin typeface="Times New Roman" pitchFamily="18" charset="0"/>
                <a:cs typeface="Times New Roman" pitchFamily="18" charset="0"/>
              </a:rPr>
              <a:t> in 4 </a:t>
            </a:r>
            <a:r>
              <a:rPr lang="fr-FR" b="1" dirty="0" err="1" smtClean="0">
                <a:latin typeface="Times New Roman" pitchFamily="18" charset="0"/>
                <a:cs typeface="Times New Roman" pitchFamily="18" charset="0"/>
              </a:rPr>
              <a:t>years</a:t>
            </a:r>
            <a:endParaRPr lang="fr-FR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539552" y="332656"/>
            <a:ext cx="313419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fr-FR" sz="3600" dirty="0" smtClean="0">
                <a:solidFill>
                  <a:srgbClr val="FF0000"/>
                </a:solidFill>
                <a:latin typeface="+mn-lt"/>
                <a:cs typeface="Times New Roman" pitchFamily="18" charset="0"/>
              </a:rPr>
              <a:t>ABSTENTION</a:t>
            </a:r>
            <a:endParaRPr lang="en-US" altLang="fr-FR" sz="3600" dirty="0">
              <a:solidFill>
                <a:srgbClr val="FF000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72000" y="6334780"/>
            <a:ext cx="4572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indent="0" algn="r">
              <a:buNone/>
            </a:pPr>
            <a:r>
              <a:rPr lang="fr-FR" sz="1400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1- </a:t>
            </a:r>
            <a:r>
              <a:rPr lang="fr-FR" sz="1400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Helgstrand</a:t>
            </a:r>
            <a:r>
              <a:rPr lang="fr-FR" sz="1400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fr-FR" sz="1400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Dis Colon Rectum</a:t>
            </a:r>
            <a:r>
              <a:rPr lang="fr-FR" sz="1400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. 2013</a:t>
            </a:r>
          </a:p>
          <a:p>
            <a:pPr marL="0" indent="0" algn="r">
              <a:buNone/>
            </a:pPr>
            <a:r>
              <a:rPr lang="fr-FR" sz="1400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2- Fox, </a:t>
            </a:r>
            <a:r>
              <a:rPr lang="fr-FR" sz="1400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Rosen</a:t>
            </a:r>
            <a:r>
              <a:rPr lang="fr-FR" sz="1400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, Hope.  </a:t>
            </a:r>
            <a:r>
              <a:rPr lang="fr-FR" sz="1400" i="1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Am </a:t>
            </a:r>
            <a:r>
              <a:rPr lang="fr-FR" sz="1400" i="1" dirty="0" err="1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Surg</a:t>
            </a:r>
            <a:r>
              <a:rPr lang="fr-FR" sz="1400" dirty="0" smtClean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. 2017</a:t>
            </a: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539552" y="1700808"/>
            <a:ext cx="318548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fr-FR" sz="3600" dirty="0" smtClean="0">
                <a:solidFill>
                  <a:srgbClr val="FF0000"/>
                </a:solidFill>
                <a:latin typeface="+mn-lt"/>
                <a:cs typeface="Times New Roman" pitchFamily="18" charset="0"/>
              </a:rPr>
              <a:t>PREVENTION</a:t>
            </a:r>
            <a:endParaRPr lang="en-US" altLang="fr-FR" sz="3600" dirty="0">
              <a:solidFill>
                <a:srgbClr val="FF0000"/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9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564904"/>
            <a:ext cx="2424980" cy="2016224"/>
          </a:xfrm>
          <a:prstGeom prst="rect">
            <a:avLst/>
          </a:prstGeom>
          <a:noFill/>
          <a:ln w="9525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/>
          <a:srcRect l="19561" t="40156" r="20115" b="16532"/>
          <a:stretch>
            <a:fillRect/>
          </a:stretch>
        </p:blipFill>
        <p:spPr bwMode="auto">
          <a:xfrm>
            <a:off x="3131840" y="3356992"/>
            <a:ext cx="3024336" cy="1220833"/>
          </a:xfrm>
          <a:prstGeom prst="rect">
            <a:avLst/>
          </a:prstGeom>
          <a:noFill/>
          <a:ln w="9525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/>
          <a:srcRect l="5254" t="31125" r="31101" b="55094"/>
          <a:stretch>
            <a:fillRect/>
          </a:stretch>
        </p:blipFill>
        <p:spPr bwMode="auto">
          <a:xfrm>
            <a:off x="3131840" y="2564904"/>
            <a:ext cx="5724128" cy="696850"/>
          </a:xfrm>
          <a:prstGeom prst="rect">
            <a:avLst/>
          </a:prstGeom>
          <a:noFill/>
          <a:ln w="9525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 l="25731" t="21282" r="12838" b="35406"/>
          <a:stretch>
            <a:fillRect/>
          </a:stretch>
        </p:blipFill>
        <p:spPr bwMode="auto">
          <a:xfrm>
            <a:off x="539552" y="4725144"/>
            <a:ext cx="4536504" cy="1798254"/>
          </a:xfrm>
          <a:prstGeom prst="rect">
            <a:avLst/>
          </a:prstGeom>
          <a:noFill/>
          <a:ln w="9525">
            <a:solidFill>
              <a:schemeClr val="accent2">
                <a:lumMod val="60000"/>
                <a:lumOff val="40000"/>
              </a:schemeClr>
            </a:solidFill>
            <a:miter lim="800000"/>
            <a:headEnd/>
            <a:tailEnd/>
          </a:ln>
        </p:spPr>
      </p:pic>
      <p:pic>
        <p:nvPicPr>
          <p:cNvPr id="1028" name="Picture 4" descr="Résultat de recherche d'images pour &quot;european hernia society&quot;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64088" y="4797152"/>
            <a:ext cx="1981200" cy="1276350"/>
          </a:xfrm>
          <a:prstGeom prst="rect">
            <a:avLst/>
          </a:prstGeom>
          <a:noFill/>
        </p:spPr>
      </p:pic>
      <p:sp>
        <p:nvSpPr>
          <p:cNvPr id="12" name="Ellipse 11"/>
          <p:cNvSpPr/>
          <p:nvPr/>
        </p:nvSpPr>
        <p:spPr>
          <a:xfrm>
            <a:off x="2915816" y="5405874"/>
            <a:ext cx="864096" cy="2880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4" name="Connecteur droit 13"/>
          <p:cNvCxnSpPr/>
          <p:nvPr/>
        </p:nvCxnSpPr>
        <p:spPr>
          <a:xfrm>
            <a:off x="3995936" y="5549890"/>
            <a:ext cx="64807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e 15"/>
          <p:cNvGrpSpPr/>
          <p:nvPr/>
        </p:nvGrpSpPr>
        <p:grpSpPr>
          <a:xfrm>
            <a:off x="179512" y="2492896"/>
            <a:ext cx="8964488" cy="2160240"/>
            <a:chOff x="539552" y="2492896"/>
            <a:chExt cx="6768752" cy="1880592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 l="25731" t="37031" r="22800" b="43282"/>
            <a:stretch>
              <a:fillRect/>
            </a:stretch>
          </p:blipFill>
          <p:spPr bwMode="auto">
            <a:xfrm>
              <a:off x="539552" y="2492896"/>
              <a:ext cx="6696744" cy="1440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 l="25731" t="68416" r="22800" b="25563"/>
            <a:stretch>
              <a:fillRect/>
            </a:stretch>
          </p:blipFill>
          <p:spPr bwMode="auto">
            <a:xfrm>
              <a:off x="611560" y="3933056"/>
              <a:ext cx="6696744" cy="4404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7" name="Rectangle 16"/>
          <p:cNvSpPr/>
          <p:nvPr/>
        </p:nvSpPr>
        <p:spPr>
          <a:xfrm>
            <a:off x="179512" y="2564904"/>
            <a:ext cx="8784976" cy="2088232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7"/>
          <p:cNvSpPr>
            <a:spLocks noChangeArrowheads="1"/>
          </p:cNvSpPr>
          <p:nvPr/>
        </p:nvSpPr>
        <p:spPr bwMode="auto">
          <a:xfrm>
            <a:off x="2709952" y="107950"/>
            <a:ext cx="372409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fr-FR" sz="3600" dirty="0" smtClean="0">
                <a:solidFill>
                  <a:srgbClr val="FF0000"/>
                </a:solidFill>
                <a:latin typeface="+mn-lt"/>
                <a:cs typeface="Times New Roman" pitchFamily="18" charset="0"/>
              </a:rPr>
              <a:t>INTRODUCTION</a:t>
            </a:r>
            <a:endParaRPr lang="en-US" sz="3600" dirty="0">
              <a:latin typeface="+mn-lt"/>
              <a:cs typeface="Times New Roman" pitchFamily="18" charset="0"/>
            </a:endParaRPr>
          </a:p>
        </p:txBody>
      </p:sp>
      <p:pic>
        <p:nvPicPr>
          <p:cNvPr id="8" name="Picture 2" descr="Résultat de recherche d'images pour &quot;prolapse and parastomal hernia&quot;"/>
          <p:cNvPicPr>
            <a:picLocks noChangeAspect="1" noChangeArrowheads="1"/>
          </p:cNvPicPr>
          <p:nvPr/>
        </p:nvPicPr>
        <p:blipFill>
          <a:blip r:embed="rId3" cstate="print"/>
          <a:srcRect l="20833" t="13089"/>
          <a:stretch>
            <a:fillRect/>
          </a:stretch>
        </p:blipFill>
        <p:spPr bwMode="auto">
          <a:xfrm>
            <a:off x="6660232" y="4221088"/>
            <a:ext cx="1368152" cy="1141517"/>
          </a:xfrm>
          <a:prstGeom prst="rect">
            <a:avLst/>
          </a:prstGeom>
          <a:noFill/>
          <a:ln>
            <a:solidFill>
              <a:schemeClr val="accent2"/>
            </a:solidFill>
          </a:ln>
          <a:effectLst>
            <a:softEdge rad="63500"/>
          </a:effectLst>
        </p:spPr>
      </p:pic>
      <p:sp>
        <p:nvSpPr>
          <p:cNvPr id="12" name="Rectangle 11"/>
          <p:cNvSpPr/>
          <p:nvPr/>
        </p:nvSpPr>
        <p:spPr>
          <a:xfrm>
            <a:off x="1691680" y="4605179"/>
            <a:ext cx="3276000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 smtClean="0">
                <a:cs typeface="Times New Roman" pitchFamily="18" charset="0"/>
              </a:rPr>
              <a:t>Overall Incidence 11-80%</a:t>
            </a:r>
          </a:p>
          <a:p>
            <a:pPr algn="ctr">
              <a:defRPr/>
            </a:pPr>
            <a:r>
              <a:rPr lang="en-US" dirty="0" smtClean="0"/>
              <a:t>1-year incidence ≈ 30%-50%</a:t>
            </a:r>
            <a:endParaRPr lang="fr-FR" dirty="0"/>
          </a:p>
        </p:txBody>
      </p:sp>
      <p:sp>
        <p:nvSpPr>
          <p:cNvPr id="14" name="Tekstboks 2"/>
          <p:cNvSpPr txBox="1"/>
          <p:nvPr/>
        </p:nvSpPr>
        <p:spPr>
          <a:xfrm>
            <a:off x="4108928" y="5685055"/>
            <a:ext cx="50350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200" dirty="0" err="1">
                <a:solidFill>
                  <a:srgbClr val="7030A0"/>
                </a:solidFill>
              </a:rPr>
              <a:t>Aquina</a:t>
            </a:r>
            <a:r>
              <a:rPr lang="da-DK" sz="1200" dirty="0">
                <a:solidFill>
                  <a:srgbClr val="7030A0"/>
                </a:solidFill>
              </a:rPr>
              <a:t> </a:t>
            </a:r>
            <a:r>
              <a:rPr lang="da-DK" sz="1200" dirty="0" smtClean="0">
                <a:solidFill>
                  <a:srgbClr val="7030A0"/>
                </a:solidFill>
              </a:rPr>
              <a:t>CT.</a:t>
            </a:r>
            <a:r>
              <a:rPr lang="da-DK" sz="1200" i="1" dirty="0" smtClean="0">
                <a:solidFill>
                  <a:srgbClr val="7030A0"/>
                </a:solidFill>
              </a:rPr>
              <a:t> </a:t>
            </a:r>
            <a:r>
              <a:rPr lang="da-DK" sz="1200" i="1" dirty="0">
                <a:solidFill>
                  <a:srgbClr val="7030A0"/>
                </a:solidFill>
              </a:rPr>
              <a:t>Dig Surg </a:t>
            </a:r>
            <a:r>
              <a:rPr lang="da-DK" sz="1200" dirty="0" smtClean="0">
                <a:solidFill>
                  <a:srgbClr val="7030A0"/>
                </a:solidFill>
              </a:rPr>
              <a:t>2014</a:t>
            </a:r>
          </a:p>
          <a:p>
            <a:pPr algn="r"/>
            <a:r>
              <a:rPr lang="da-DK" sz="1200" dirty="0" smtClean="0">
                <a:solidFill>
                  <a:srgbClr val="7030A0"/>
                </a:solidFill>
              </a:rPr>
              <a:t>Carne PW. </a:t>
            </a:r>
            <a:r>
              <a:rPr lang="da-DK" sz="1200" i="1" dirty="0" smtClean="0">
                <a:solidFill>
                  <a:srgbClr val="7030A0"/>
                </a:solidFill>
              </a:rPr>
              <a:t>Br J Surg </a:t>
            </a:r>
            <a:r>
              <a:rPr lang="da-DK" sz="1200" dirty="0" smtClean="0">
                <a:solidFill>
                  <a:srgbClr val="7030A0"/>
                </a:solidFill>
              </a:rPr>
              <a:t>2003</a:t>
            </a:r>
          </a:p>
          <a:p>
            <a:pPr algn="r"/>
            <a:r>
              <a:rPr lang="da-DK" sz="1200" dirty="0" smtClean="0">
                <a:solidFill>
                  <a:srgbClr val="7030A0"/>
                </a:solidFill>
              </a:rPr>
              <a:t>Pilgrim CH. </a:t>
            </a:r>
            <a:r>
              <a:rPr lang="da-DK" sz="1200" i="1" dirty="0" smtClean="0">
                <a:solidFill>
                  <a:srgbClr val="7030A0"/>
                </a:solidFill>
              </a:rPr>
              <a:t>Dis Colon Rectum </a:t>
            </a:r>
            <a:r>
              <a:rPr lang="da-DK" sz="1200" dirty="0" smtClean="0">
                <a:solidFill>
                  <a:srgbClr val="7030A0"/>
                </a:solidFill>
              </a:rPr>
              <a:t>2010</a:t>
            </a:r>
          </a:p>
          <a:p>
            <a:pPr algn="r"/>
            <a:r>
              <a:rPr lang="en-US" sz="1200" dirty="0">
                <a:solidFill>
                  <a:srgbClr val="7030A0"/>
                </a:solidFill>
              </a:rPr>
              <a:t>Turnbull </a:t>
            </a:r>
            <a:r>
              <a:rPr lang="en-US" sz="1200" dirty="0" smtClean="0">
                <a:solidFill>
                  <a:srgbClr val="7030A0"/>
                </a:solidFill>
              </a:rPr>
              <a:t>GB</a:t>
            </a:r>
            <a:r>
              <a:rPr lang="en-US" sz="1200" dirty="0">
                <a:solidFill>
                  <a:srgbClr val="7030A0"/>
                </a:solidFill>
              </a:rPr>
              <a:t>. </a:t>
            </a:r>
            <a:r>
              <a:rPr lang="en-US" sz="1200" i="1" dirty="0" smtClean="0">
                <a:solidFill>
                  <a:srgbClr val="7030A0"/>
                </a:solidFill>
              </a:rPr>
              <a:t>Ostomy </a:t>
            </a:r>
            <a:r>
              <a:rPr lang="en-US" sz="1200" i="1" dirty="0">
                <a:solidFill>
                  <a:srgbClr val="7030A0"/>
                </a:solidFill>
              </a:rPr>
              <a:t>Wound </a:t>
            </a:r>
            <a:r>
              <a:rPr lang="en-US" sz="1200" i="1" dirty="0" smtClean="0">
                <a:solidFill>
                  <a:srgbClr val="7030A0"/>
                </a:solidFill>
              </a:rPr>
              <a:t>Manage</a:t>
            </a:r>
            <a:r>
              <a:rPr lang="en-US" sz="1200" dirty="0">
                <a:solidFill>
                  <a:srgbClr val="7030A0"/>
                </a:solidFill>
              </a:rPr>
              <a:t> </a:t>
            </a:r>
            <a:r>
              <a:rPr lang="en-US" sz="1200" dirty="0" smtClean="0">
                <a:solidFill>
                  <a:srgbClr val="7030A0"/>
                </a:solidFill>
              </a:rPr>
              <a:t>2003</a:t>
            </a:r>
          </a:p>
          <a:p>
            <a:pPr algn="r"/>
            <a:r>
              <a:rPr lang="en-US" sz="1200" dirty="0" smtClean="0">
                <a:solidFill>
                  <a:srgbClr val="7030A0"/>
                </a:solidFill>
                <a:cs typeface="Times New Roman" pitchFamily="18" charset="0"/>
              </a:rPr>
              <a:t>Moreno-</a:t>
            </a:r>
            <a:r>
              <a:rPr lang="en-US" sz="1200" dirty="0" err="1" smtClean="0">
                <a:solidFill>
                  <a:srgbClr val="7030A0"/>
                </a:solidFill>
                <a:cs typeface="Times New Roman" pitchFamily="18" charset="0"/>
              </a:rPr>
              <a:t>Matias</a:t>
            </a:r>
            <a:r>
              <a:rPr lang="en-US" sz="1200" dirty="0" smtClean="0">
                <a:solidFill>
                  <a:srgbClr val="7030A0"/>
                </a:solidFill>
                <a:cs typeface="Times New Roman" pitchFamily="18" charset="0"/>
              </a:rPr>
              <a:t>. </a:t>
            </a:r>
            <a:r>
              <a:rPr lang="en-US" sz="1200" i="1" dirty="0" smtClean="0">
                <a:solidFill>
                  <a:srgbClr val="7030A0"/>
                </a:solidFill>
                <a:cs typeface="Times New Roman" pitchFamily="18" charset="0"/>
              </a:rPr>
              <a:t>J Colorectal Dis.</a:t>
            </a:r>
            <a:r>
              <a:rPr lang="en-US" sz="1200" dirty="0" smtClean="0">
                <a:solidFill>
                  <a:srgbClr val="7030A0"/>
                </a:solidFill>
                <a:cs typeface="Times New Roman" pitchFamily="18" charset="0"/>
              </a:rPr>
              <a:t> 2009</a:t>
            </a:r>
          </a:p>
          <a:p>
            <a:pPr algn="r"/>
            <a:r>
              <a:rPr lang="en-US" sz="1200" dirty="0" err="1" smtClean="0">
                <a:solidFill>
                  <a:srgbClr val="7030A0"/>
                </a:solidFill>
                <a:cs typeface="Times New Roman" pitchFamily="18" charset="0"/>
              </a:rPr>
              <a:t>Israelsson</a:t>
            </a:r>
            <a:r>
              <a:rPr lang="en-US" sz="1200" dirty="0" smtClean="0">
                <a:solidFill>
                  <a:srgbClr val="7030A0"/>
                </a:solidFill>
                <a:cs typeface="Times New Roman" pitchFamily="18" charset="0"/>
              </a:rPr>
              <a:t> LA. </a:t>
            </a:r>
            <a:r>
              <a:rPr lang="en-US" sz="1200" i="1" dirty="0" err="1" smtClean="0">
                <a:solidFill>
                  <a:srgbClr val="7030A0"/>
                </a:solidFill>
                <a:cs typeface="Times New Roman" pitchFamily="18" charset="0"/>
              </a:rPr>
              <a:t>Surg</a:t>
            </a:r>
            <a:r>
              <a:rPr lang="en-US" sz="1200" i="1" dirty="0" smtClean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1200" i="1" dirty="0" err="1" smtClean="0">
                <a:solidFill>
                  <a:srgbClr val="7030A0"/>
                </a:solidFill>
                <a:cs typeface="Times New Roman" pitchFamily="18" charset="0"/>
              </a:rPr>
              <a:t>Clin</a:t>
            </a:r>
            <a:r>
              <a:rPr lang="en-US" sz="1200" i="1" dirty="0" smtClean="0">
                <a:solidFill>
                  <a:srgbClr val="7030A0"/>
                </a:solidFill>
                <a:cs typeface="Times New Roman" pitchFamily="18" charset="0"/>
              </a:rPr>
              <a:t> North Am.</a:t>
            </a:r>
            <a:r>
              <a:rPr lang="en-US" sz="1200" dirty="0" smtClean="0">
                <a:solidFill>
                  <a:srgbClr val="7030A0"/>
                </a:solidFill>
                <a:cs typeface="Times New Roman" pitchFamily="18" charset="0"/>
              </a:rPr>
              <a:t> 2008</a:t>
            </a:r>
            <a:endParaRPr lang="da-DK" sz="1200" dirty="0" smtClean="0">
              <a:solidFill>
                <a:srgbClr val="7030A0"/>
              </a:solidFill>
            </a:endParaRPr>
          </a:p>
        </p:txBody>
      </p:sp>
      <p:grpSp>
        <p:nvGrpSpPr>
          <p:cNvPr id="15" name="Grupper 4"/>
          <p:cNvGrpSpPr/>
          <p:nvPr/>
        </p:nvGrpSpPr>
        <p:grpSpPr>
          <a:xfrm>
            <a:off x="1115616" y="980728"/>
            <a:ext cx="6984776" cy="2952328"/>
            <a:chOff x="642429" y="1102731"/>
            <a:chExt cx="7698222" cy="3538964"/>
          </a:xfrm>
        </p:grpSpPr>
        <p:pic>
          <p:nvPicPr>
            <p:cNvPr id="22" name="Billede 1" descr="Skærmbillede 2017-04-09 kl. 13.55.47.png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-5080" b="5510"/>
            <a:stretch/>
          </p:blipFill>
          <p:spPr>
            <a:xfrm>
              <a:off x="642429" y="1102731"/>
              <a:ext cx="7698222" cy="353896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3" name="Rektangel 3"/>
            <p:cNvSpPr/>
            <p:nvPr/>
          </p:nvSpPr>
          <p:spPr>
            <a:xfrm>
              <a:off x="5151384" y="3329347"/>
              <a:ext cx="1127607" cy="131194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24" name="Rektangel 12"/>
            <p:cNvSpPr/>
            <p:nvPr/>
          </p:nvSpPr>
          <p:spPr>
            <a:xfrm>
              <a:off x="5007644" y="3310897"/>
              <a:ext cx="1127607" cy="2426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25" name="Rektangel 13"/>
            <p:cNvSpPr/>
            <p:nvPr/>
          </p:nvSpPr>
          <p:spPr>
            <a:xfrm>
              <a:off x="4920855" y="4397256"/>
              <a:ext cx="1127607" cy="2426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</p:grpSp>
      <p:sp>
        <p:nvSpPr>
          <p:cNvPr id="27" name="Rektangel 11"/>
          <p:cNvSpPr/>
          <p:nvPr/>
        </p:nvSpPr>
        <p:spPr>
          <a:xfrm>
            <a:off x="899592" y="5469275"/>
            <a:ext cx="4896544" cy="33598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da-DK" dirty="0" smtClean="0"/>
              <a:t># of </a:t>
            </a:r>
            <a:r>
              <a:rPr lang="da-DK" dirty="0" err="1" smtClean="0"/>
              <a:t>ostomates</a:t>
            </a:r>
            <a:r>
              <a:rPr lang="da-DK" dirty="0" smtClean="0"/>
              <a:t> </a:t>
            </a:r>
            <a:r>
              <a:rPr lang="da-DK" dirty="0" err="1" smtClean="0"/>
              <a:t>increase</a:t>
            </a:r>
            <a:r>
              <a:rPr lang="da-DK" dirty="0" smtClean="0"/>
              <a:t> by 3% per </a:t>
            </a:r>
            <a:r>
              <a:rPr lang="da-DK" dirty="0" err="1" smtClean="0"/>
              <a:t>year</a:t>
            </a:r>
            <a:endParaRPr lang="da-DK" baseline="30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7"/>
          <p:cNvSpPr>
            <a:spLocks noChangeArrowheads="1"/>
          </p:cNvSpPr>
          <p:nvPr/>
        </p:nvSpPr>
        <p:spPr bwMode="auto">
          <a:xfrm>
            <a:off x="2709952" y="107950"/>
            <a:ext cx="372409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fr-FR" sz="3600" dirty="0" smtClean="0">
                <a:solidFill>
                  <a:srgbClr val="FF0000"/>
                </a:solidFill>
                <a:latin typeface="+mn-lt"/>
                <a:cs typeface="Times New Roman" pitchFamily="18" charset="0"/>
              </a:rPr>
              <a:t>INTRODUCTION</a:t>
            </a:r>
            <a:endParaRPr lang="en-US" sz="3600" dirty="0">
              <a:latin typeface="+mn-lt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572000" y="6423719"/>
            <a:ext cx="4572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200" dirty="0" smtClean="0">
                <a:solidFill>
                  <a:srgbClr val="800080"/>
                </a:solidFill>
                <a:latin typeface="+mn-lt"/>
                <a:cs typeface="Times New Roman" pitchFamily="18" charset="0"/>
              </a:rPr>
              <a:t>Moreno-</a:t>
            </a:r>
            <a:r>
              <a:rPr lang="en-US" sz="1200" dirty="0" err="1" smtClean="0">
                <a:solidFill>
                  <a:srgbClr val="800080"/>
                </a:solidFill>
                <a:latin typeface="+mn-lt"/>
                <a:cs typeface="Times New Roman" pitchFamily="18" charset="0"/>
              </a:rPr>
              <a:t>Matias</a:t>
            </a:r>
            <a:r>
              <a:rPr lang="en-US" sz="1200" dirty="0" smtClean="0">
                <a:solidFill>
                  <a:srgbClr val="800080"/>
                </a:solidFill>
                <a:latin typeface="+mn-lt"/>
                <a:cs typeface="Times New Roman" pitchFamily="18" charset="0"/>
              </a:rPr>
              <a:t>. </a:t>
            </a:r>
            <a:r>
              <a:rPr lang="en-US" sz="1200" i="1" dirty="0" smtClean="0">
                <a:solidFill>
                  <a:srgbClr val="800080"/>
                </a:solidFill>
                <a:latin typeface="+mn-lt"/>
                <a:cs typeface="Times New Roman" pitchFamily="18" charset="0"/>
              </a:rPr>
              <a:t>J Colorectal Dis.</a:t>
            </a:r>
            <a:r>
              <a:rPr lang="en-US" sz="1200" dirty="0" smtClean="0">
                <a:solidFill>
                  <a:srgbClr val="800080"/>
                </a:solidFill>
                <a:latin typeface="+mn-lt"/>
                <a:cs typeface="Times New Roman" pitchFamily="18" charset="0"/>
              </a:rPr>
              <a:t> 2009</a:t>
            </a:r>
          </a:p>
          <a:p>
            <a:pPr algn="r"/>
            <a:r>
              <a:rPr lang="en-US" sz="1200" dirty="0" err="1" smtClean="0">
                <a:solidFill>
                  <a:srgbClr val="800080"/>
                </a:solidFill>
                <a:latin typeface="+mn-lt"/>
                <a:cs typeface="Times New Roman" pitchFamily="18" charset="0"/>
              </a:rPr>
              <a:t>Israelsson</a:t>
            </a:r>
            <a:r>
              <a:rPr lang="en-US" sz="1200" dirty="0" smtClean="0">
                <a:solidFill>
                  <a:srgbClr val="800080"/>
                </a:solidFill>
                <a:latin typeface="+mn-lt"/>
                <a:cs typeface="Times New Roman" pitchFamily="18" charset="0"/>
              </a:rPr>
              <a:t> LA. </a:t>
            </a:r>
            <a:r>
              <a:rPr lang="en-US" sz="1200" i="1" dirty="0" err="1" smtClean="0">
                <a:solidFill>
                  <a:srgbClr val="800080"/>
                </a:solidFill>
                <a:latin typeface="+mn-lt"/>
                <a:cs typeface="Times New Roman" pitchFamily="18" charset="0"/>
              </a:rPr>
              <a:t>Surg</a:t>
            </a:r>
            <a:r>
              <a:rPr lang="en-US" sz="1200" i="1" dirty="0" smtClean="0">
                <a:solidFill>
                  <a:srgbClr val="80008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1200" i="1" dirty="0" err="1" smtClean="0">
                <a:solidFill>
                  <a:srgbClr val="800080"/>
                </a:solidFill>
                <a:latin typeface="+mn-lt"/>
                <a:cs typeface="Times New Roman" pitchFamily="18" charset="0"/>
              </a:rPr>
              <a:t>Clin</a:t>
            </a:r>
            <a:r>
              <a:rPr lang="en-US" sz="1200" i="1" dirty="0" smtClean="0">
                <a:solidFill>
                  <a:srgbClr val="800080"/>
                </a:solidFill>
                <a:latin typeface="+mn-lt"/>
                <a:cs typeface="Times New Roman" pitchFamily="18" charset="0"/>
              </a:rPr>
              <a:t> North Am.</a:t>
            </a:r>
            <a:r>
              <a:rPr lang="en-US" sz="1200" dirty="0" smtClean="0">
                <a:solidFill>
                  <a:srgbClr val="800080"/>
                </a:solidFill>
                <a:latin typeface="+mn-lt"/>
                <a:cs typeface="Times New Roman" pitchFamily="18" charset="0"/>
              </a:rPr>
              <a:t> 2008</a:t>
            </a:r>
            <a:endParaRPr lang="en-US" sz="1200" dirty="0">
              <a:solidFill>
                <a:srgbClr val="800080"/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 cstate="print"/>
          <a:srcRect t="32759" b="34483"/>
          <a:stretch>
            <a:fillRect/>
          </a:stretch>
        </p:blipFill>
        <p:spPr bwMode="auto">
          <a:xfrm>
            <a:off x="6012160" y="2708920"/>
            <a:ext cx="1639911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908720"/>
            <a:ext cx="4124709" cy="3384376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grpSp>
        <p:nvGrpSpPr>
          <p:cNvPr id="14" name="Groupe 13"/>
          <p:cNvGrpSpPr/>
          <p:nvPr/>
        </p:nvGrpSpPr>
        <p:grpSpPr>
          <a:xfrm>
            <a:off x="4283968" y="980728"/>
            <a:ext cx="4616599" cy="895350"/>
            <a:chOff x="323528" y="4941168"/>
            <a:chExt cx="5200650" cy="895350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23528" y="4941168"/>
              <a:ext cx="5200650" cy="895350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</p:spPr>
        </p:pic>
        <p:sp>
          <p:nvSpPr>
            <p:cNvPr id="19" name="Rectangle 18"/>
            <p:cNvSpPr/>
            <p:nvPr/>
          </p:nvSpPr>
          <p:spPr>
            <a:xfrm>
              <a:off x="3852598" y="5172117"/>
              <a:ext cx="1622176" cy="360000"/>
            </a:xfrm>
            <a:prstGeom prst="rect">
              <a:avLst/>
            </a:prstGeom>
            <a:ln>
              <a:solidFill>
                <a:schemeClr val="accent2"/>
              </a:solidFill>
            </a:ln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dirty="0" smtClean="0">
                  <a:cs typeface="Times New Roman" pitchFamily="18" charset="0"/>
                </a:rPr>
                <a:t>Hernia 2014</a:t>
              </a:r>
              <a:endParaRPr lang="fr-FR" dirty="0"/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 l="26284" t="38016" r="13945" b="35406"/>
          <a:stretch>
            <a:fillRect/>
          </a:stretch>
        </p:blipFill>
        <p:spPr bwMode="auto">
          <a:xfrm>
            <a:off x="1907704" y="4509120"/>
            <a:ext cx="5184576" cy="1152128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/>
          <a:srcRect b="68965"/>
          <a:stretch>
            <a:fillRect/>
          </a:stretch>
        </p:blipFill>
        <p:spPr bwMode="auto">
          <a:xfrm>
            <a:off x="4499992" y="2780928"/>
            <a:ext cx="1639911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 cstate="print"/>
          <a:srcRect t="67241"/>
          <a:stretch>
            <a:fillRect/>
          </a:stretch>
        </p:blipFill>
        <p:spPr bwMode="auto">
          <a:xfrm>
            <a:off x="7504089" y="2708920"/>
            <a:ext cx="1639911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>
          <a:xfrm>
            <a:off x="539552" y="5733256"/>
            <a:ext cx="702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/>
              <a:t>“there is no sufficient comparative evidence on specific techniques, open or laparoscopic surgery and specific mesh types”</a:t>
            </a:r>
            <a:endParaRPr lang="fr-FR" dirty="0"/>
          </a:p>
        </p:txBody>
      </p:sp>
      <p:sp>
        <p:nvSpPr>
          <p:cNvPr id="13" name="Rectangle 12"/>
          <p:cNvSpPr/>
          <p:nvPr/>
        </p:nvSpPr>
        <p:spPr>
          <a:xfrm>
            <a:off x="5292080" y="4715852"/>
            <a:ext cx="1440000" cy="324000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 smtClean="0">
                <a:cs typeface="Times New Roman" pitchFamily="18" charset="0"/>
              </a:rPr>
              <a:t>Hernia 2018</a:t>
            </a:r>
            <a:endParaRPr lang="fr-FR" dirty="0"/>
          </a:p>
        </p:txBody>
      </p:sp>
      <p:sp>
        <p:nvSpPr>
          <p:cNvPr id="15" name="Ellipse 14"/>
          <p:cNvSpPr/>
          <p:nvPr/>
        </p:nvSpPr>
        <p:spPr>
          <a:xfrm>
            <a:off x="5868144" y="4509120"/>
            <a:ext cx="864096" cy="2880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716016" y="260648"/>
            <a:ext cx="1476000" cy="612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600" b="1" dirty="0" smtClean="0"/>
              <a:t>PH </a:t>
            </a:r>
            <a:r>
              <a:rPr lang="fr-FR" sz="1600" b="1" dirty="0" err="1" smtClean="0"/>
              <a:t>Repair</a:t>
            </a:r>
            <a:r>
              <a:rPr lang="fr-FR" sz="1600" b="1" dirty="0" smtClean="0"/>
              <a:t> options</a:t>
            </a:r>
            <a:endParaRPr lang="fr-FR" sz="1600" b="1" dirty="0"/>
          </a:p>
        </p:txBody>
      </p:sp>
      <p:sp>
        <p:nvSpPr>
          <p:cNvPr id="3" name="Rectangle 2"/>
          <p:cNvSpPr/>
          <p:nvPr/>
        </p:nvSpPr>
        <p:spPr>
          <a:xfrm>
            <a:off x="2627784" y="1268760"/>
            <a:ext cx="1476000" cy="612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600" b="1" dirty="0" smtClean="0"/>
              <a:t>Open </a:t>
            </a:r>
            <a:r>
              <a:rPr lang="fr-FR" sz="1600" b="1" dirty="0" err="1" smtClean="0"/>
              <a:t>repair</a:t>
            </a:r>
            <a:endParaRPr lang="fr-FR" sz="1600" b="1" dirty="0"/>
          </a:p>
        </p:txBody>
      </p:sp>
      <p:sp>
        <p:nvSpPr>
          <p:cNvPr id="4" name="Rectangle 3"/>
          <p:cNvSpPr/>
          <p:nvPr/>
        </p:nvSpPr>
        <p:spPr>
          <a:xfrm>
            <a:off x="6732240" y="1268760"/>
            <a:ext cx="1476000" cy="612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600" b="1" dirty="0" smtClean="0"/>
              <a:t>Lap. </a:t>
            </a:r>
            <a:r>
              <a:rPr lang="fr-FR" sz="1600" b="1" dirty="0" err="1" smtClean="0"/>
              <a:t>repair</a:t>
            </a:r>
            <a:endParaRPr lang="fr-FR" sz="1600" b="1" dirty="0"/>
          </a:p>
        </p:txBody>
      </p:sp>
      <p:sp>
        <p:nvSpPr>
          <p:cNvPr id="5" name="Rectangle 4"/>
          <p:cNvSpPr/>
          <p:nvPr/>
        </p:nvSpPr>
        <p:spPr>
          <a:xfrm>
            <a:off x="5436096" y="2924944"/>
            <a:ext cx="1476000" cy="612000"/>
          </a:xfrm>
          <a:prstGeom prst="rect">
            <a:avLst/>
          </a:prstGeom>
          <a:ln>
            <a:solidFill>
              <a:srgbClr val="80008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b="1" u="sng" dirty="0" err="1" smtClean="0"/>
              <a:t>Mesh</a:t>
            </a:r>
            <a:r>
              <a:rPr lang="fr-FR" b="1" u="sng" dirty="0" smtClean="0"/>
              <a:t> </a:t>
            </a:r>
            <a:r>
              <a:rPr lang="fr-FR" b="1" u="sng" dirty="0" err="1" smtClean="0"/>
              <a:t>repair</a:t>
            </a:r>
            <a:endParaRPr lang="fr-FR" b="1" u="sng" dirty="0"/>
          </a:p>
        </p:txBody>
      </p:sp>
      <p:sp>
        <p:nvSpPr>
          <p:cNvPr id="6" name="Rectangle 5"/>
          <p:cNvSpPr/>
          <p:nvPr/>
        </p:nvSpPr>
        <p:spPr>
          <a:xfrm>
            <a:off x="1619672" y="2528968"/>
            <a:ext cx="1331984" cy="395976"/>
          </a:xfrm>
          <a:prstGeom prst="rect">
            <a:avLst/>
          </a:prstGeom>
          <a:ln>
            <a:solidFill>
              <a:srgbClr val="80008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smtClean="0"/>
              <a:t>Suture </a:t>
            </a:r>
            <a:r>
              <a:rPr lang="fr-FR" sz="1200" dirty="0" err="1" smtClean="0"/>
              <a:t>repair</a:t>
            </a:r>
            <a:endParaRPr lang="fr-FR" sz="1200" dirty="0"/>
          </a:p>
        </p:txBody>
      </p:sp>
      <p:cxnSp>
        <p:nvCxnSpPr>
          <p:cNvPr id="16" name="Connecteur droit avec flèche 15"/>
          <p:cNvCxnSpPr>
            <a:stCxn id="2" idx="2"/>
            <a:endCxn id="3" idx="0"/>
          </p:cNvCxnSpPr>
          <p:nvPr/>
        </p:nvCxnSpPr>
        <p:spPr>
          <a:xfrm flipH="1">
            <a:off x="3365784" y="872648"/>
            <a:ext cx="2088232" cy="39611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>
            <a:stCxn id="2" idx="2"/>
            <a:endCxn id="4" idx="0"/>
          </p:cNvCxnSpPr>
          <p:nvPr/>
        </p:nvCxnSpPr>
        <p:spPr>
          <a:xfrm>
            <a:off x="5454016" y="872648"/>
            <a:ext cx="2016224" cy="39611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>
            <a:stCxn id="3" idx="2"/>
            <a:endCxn id="6" idx="0"/>
          </p:cNvCxnSpPr>
          <p:nvPr/>
        </p:nvCxnSpPr>
        <p:spPr>
          <a:xfrm flipH="1">
            <a:off x="2285664" y="1880760"/>
            <a:ext cx="1080120" cy="64820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/>
          <p:cNvCxnSpPr>
            <a:stCxn id="3" idx="2"/>
            <a:endCxn id="5" idx="0"/>
          </p:cNvCxnSpPr>
          <p:nvPr/>
        </p:nvCxnSpPr>
        <p:spPr>
          <a:xfrm>
            <a:off x="3365784" y="1880760"/>
            <a:ext cx="2808312" cy="104418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/>
          <p:cNvCxnSpPr>
            <a:stCxn id="6" idx="2"/>
            <a:endCxn id="44" idx="0"/>
          </p:cNvCxnSpPr>
          <p:nvPr/>
        </p:nvCxnSpPr>
        <p:spPr>
          <a:xfrm flipH="1">
            <a:off x="881672" y="2924944"/>
            <a:ext cx="1403992" cy="82816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/>
          <p:cNvCxnSpPr>
            <a:stCxn id="6" idx="2"/>
            <a:endCxn id="45" idx="0"/>
          </p:cNvCxnSpPr>
          <p:nvPr/>
        </p:nvCxnSpPr>
        <p:spPr>
          <a:xfrm>
            <a:off x="2285664" y="2924944"/>
            <a:ext cx="108176" cy="82816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/>
          <p:cNvSpPr/>
          <p:nvPr/>
        </p:nvSpPr>
        <p:spPr>
          <a:xfrm>
            <a:off x="215680" y="3753104"/>
            <a:ext cx="1331984" cy="39597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err="1" smtClean="0"/>
              <a:t>Relocate</a:t>
            </a:r>
            <a:r>
              <a:rPr lang="fr-FR" sz="1200" dirty="0" smtClean="0"/>
              <a:t> </a:t>
            </a:r>
            <a:r>
              <a:rPr lang="fr-FR" sz="1200" dirty="0" err="1" smtClean="0"/>
              <a:t>stoma</a:t>
            </a:r>
            <a:endParaRPr lang="fr-FR" sz="1200" dirty="0"/>
          </a:p>
        </p:txBody>
      </p:sp>
      <p:sp>
        <p:nvSpPr>
          <p:cNvPr id="45" name="Rectangle 44"/>
          <p:cNvSpPr/>
          <p:nvPr/>
        </p:nvSpPr>
        <p:spPr>
          <a:xfrm>
            <a:off x="1727848" y="3753104"/>
            <a:ext cx="1331984" cy="395976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1200" dirty="0" err="1" smtClean="0"/>
              <a:t>Stoma</a:t>
            </a:r>
            <a:r>
              <a:rPr lang="fr-FR" sz="1200" dirty="0" smtClean="0"/>
              <a:t> in situ</a:t>
            </a:r>
            <a:endParaRPr lang="fr-FR" sz="1200" dirty="0"/>
          </a:p>
        </p:txBody>
      </p:sp>
      <p:cxnSp>
        <p:nvCxnSpPr>
          <p:cNvPr id="50" name="Connecteur droit avec flèche 49"/>
          <p:cNvCxnSpPr>
            <a:stCxn id="4" idx="2"/>
            <a:endCxn id="5" idx="0"/>
          </p:cNvCxnSpPr>
          <p:nvPr/>
        </p:nvCxnSpPr>
        <p:spPr>
          <a:xfrm flipH="1">
            <a:off x="6174096" y="1880760"/>
            <a:ext cx="1296144" cy="104418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Groupe 51"/>
          <p:cNvGrpSpPr/>
          <p:nvPr/>
        </p:nvGrpSpPr>
        <p:grpSpPr>
          <a:xfrm>
            <a:off x="251520" y="2321496"/>
            <a:ext cx="3168352" cy="4337286"/>
            <a:chOff x="251520" y="2321496"/>
            <a:chExt cx="3168352" cy="4337286"/>
          </a:xfrm>
        </p:grpSpPr>
        <p:grpSp>
          <p:nvGrpSpPr>
            <p:cNvPr id="40" name="Groupe 39"/>
            <p:cNvGrpSpPr/>
            <p:nvPr/>
          </p:nvGrpSpPr>
          <p:grpSpPr>
            <a:xfrm>
              <a:off x="251520" y="4470211"/>
              <a:ext cx="2808000" cy="2188571"/>
              <a:chOff x="251520" y="4470211"/>
              <a:chExt cx="2808000" cy="2188571"/>
            </a:xfrm>
          </p:grpSpPr>
          <p:sp>
            <p:nvSpPr>
              <p:cNvPr id="37" name="Rectangle 36"/>
              <p:cNvSpPr/>
              <p:nvPr/>
            </p:nvSpPr>
            <p:spPr>
              <a:xfrm>
                <a:off x="251520" y="4470211"/>
                <a:ext cx="2808000" cy="738664"/>
              </a:xfrm>
              <a:prstGeom prst="rect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>
                  <a:defRPr/>
                </a:pPr>
                <a:r>
                  <a:rPr lang="en-US" sz="1400" b="1" dirty="0" smtClean="0">
                    <a:cs typeface="Times New Roman" pitchFamily="18" charset="0"/>
                  </a:rPr>
                  <a:t>Recurrence rate 70 - 100 %</a:t>
                </a:r>
              </a:p>
              <a:p>
                <a:pPr algn="ctr">
                  <a:defRPr/>
                </a:pPr>
                <a:r>
                  <a:rPr lang="en-US" sz="1400" b="1" dirty="0" smtClean="0">
                    <a:cs typeface="Times New Roman" pitchFamily="18" charset="0"/>
                  </a:rPr>
                  <a:t>Morbidity:</a:t>
                </a:r>
                <a:r>
                  <a:rPr lang="en-US" sz="1400" b="1" dirty="0" smtClean="0">
                    <a:cs typeface="Times New Roman" pitchFamily="18" charset="0"/>
                    <a:sym typeface="Wingdings" pitchFamily="2" charset="2"/>
                  </a:rPr>
                  <a:t> 20%</a:t>
                </a:r>
              </a:p>
              <a:p>
                <a:pPr algn="ctr">
                  <a:defRPr/>
                </a:pPr>
                <a:r>
                  <a:rPr lang="en-US" sz="1400" b="1" dirty="0" smtClean="0">
                    <a:cs typeface="Times New Roman" pitchFamily="18" charset="0"/>
                    <a:sym typeface="Wingdings" pitchFamily="2" charset="2"/>
                  </a:rPr>
                  <a:t>SSI: 11.8</a:t>
                </a:r>
                <a:r>
                  <a:rPr lang="en-US" sz="1400" b="1" dirty="0" smtClean="0">
                    <a:cs typeface="Times New Roman" pitchFamily="18" charset="0"/>
                  </a:rPr>
                  <a:t>%</a:t>
                </a:r>
                <a:endParaRPr lang="en-US" sz="1400" dirty="0">
                  <a:cs typeface="Times New Roman" pitchFamily="18" charset="0"/>
                </a:endParaRPr>
              </a:p>
            </p:txBody>
          </p:sp>
          <p:pic>
            <p:nvPicPr>
              <p:cNvPr id="39" name="Picture 3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971600" y="5373216"/>
                <a:ext cx="1333043" cy="1285566"/>
              </a:xfrm>
              <a:prstGeom prst="rect">
                <a:avLst/>
              </a:prstGeom>
              <a:noFill/>
              <a:ln w="9525">
                <a:solidFill>
                  <a:schemeClr val="accent2">
                    <a:lumMod val="40000"/>
                    <a:lumOff val="60000"/>
                  </a:schemeClr>
                </a:solidFill>
                <a:miter lim="800000"/>
                <a:headEnd/>
                <a:tailEnd/>
              </a:ln>
            </p:spPr>
          </p:pic>
        </p:grpSp>
        <p:sp>
          <p:nvSpPr>
            <p:cNvPr id="51" name="Forme en L 50"/>
            <p:cNvSpPr/>
            <p:nvPr/>
          </p:nvSpPr>
          <p:spPr>
            <a:xfrm rot="10800000">
              <a:off x="611560" y="2321496"/>
              <a:ext cx="2808312" cy="4275856"/>
            </a:xfrm>
            <a:prstGeom prst="corner">
              <a:avLst>
                <a:gd name="adj1" fmla="val 2970"/>
                <a:gd name="adj2" fmla="val 3037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30722" name="Picture 2" descr="Résultat de recherche d'images pour &quot;keyhole sugarbaker&quot;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3861048"/>
            <a:ext cx="3822204" cy="274235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Rectangle 16"/>
          <p:cNvSpPr>
            <a:spLocks noChangeArrowheads="1"/>
          </p:cNvSpPr>
          <p:nvPr/>
        </p:nvSpPr>
        <p:spPr bwMode="auto">
          <a:xfrm>
            <a:off x="5724525" y="6239053"/>
            <a:ext cx="34194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200" dirty="0" err="1" smtClean="0">
                <a:solidFill>
                  <a:srgbClr val="800080"/>
                </a:solidFill>
                <a:latin typeface="+mn-lt"/>
                <a:cs typeface="Times New Roman" pitchFamily="18" charset="0"/>
              </a:rPr>
              <a:t>Szczepkowski</a:t>
            </a:r>
            <a:r>
              <a:rPr lang="en-US" sz="1200" dirty="0" smtClean="0">
                <a:solidFill>
                  <a:srgbClr val="800080"/>
                </a:solidFill>
                <a:latin typeface="+mn-lt"/>
                <a:cs typeface="Times New Roman" pitchFamily="18" charset="0"/>
              </a:rPr>
              <a:t>, </a:t>
            </a:r>
            <a:r>
              <a:rPr lang="en-US" sz="1200" i="1" dirty="0" smtClean="0">
                <a:solidFill>
                  <a:srgbClr val="800080"/>
                </a:solidFill>
                <a:latin typeface="+mn-lt"/>
                <a:cs typeface="Times New Roman" pitchFamily="18" charset="0"/>
              </a:rPr>
              <a:t>VOMT</a:t>
            </a:r>
            <a:r>
              <a:rPr lang="en-US" sz="1200" dirty="0" smtClean="0">
                <a:solidFill>
                  <a:srgbClr val="800080"/>
                </a:solidFill>
                <a:latin typeface="+mn-lt"/>
                <a:cs typeface="Times New Roman" pitchFamily="18" charset="0"/>
              </a:rPr>
              <a:t>, 2015</a:t>
            </a:r>
          </a:p>
          <a:p>
            <a:pPr algn="r"/>
            <a:r>
              <a:rPr lang="en-US" sz="1200" dirty="0" err="1" smtClean="0">
                <a:solidFill>
                  <a:srgbClr val="800080"/>
                </a:solidFill>
                <a:latin typeface="+mn-lt"/>
                <a:cs typeface="Times New Roman" pitchFamily="18" charset="0"/>
              </a:rPr>
              <a:t>Hotouras</a:t>
            </a:r>
            <a:r>
              <a:rPr lang="en-US" sz="1200" dirty="0" smtClean="0">
                <a:solidFill>
                  <a:srgbClr val="800080"/>
                </a:solidFill>
                <a:latin typeface="+mn-lt"/>
                <a:cs typeface="Times New Roman" pitchFamily="18" charset="0"/>
              </a:rPr>
              <a:t>, </a:t>
            </a:r>
            <a:r>
              <a:rPr lang="en-US" sz="1200" i="1" dirty="0" smtClean="0">
                <a:solidFill>
                  <a:srgbClr val="800080"/>
                </a:solidFill>
                <a:latin typeface="+mn-lt"/>
                <a:cs typeface="Times New Roman" pitchFamily="18" charset="0"/>
              </a:rPr>
              <a:t>CDOJACGBI</a:t>
            </a:r>
            <a:r>
              <a:rPr lang="en-US" sz="1200" dirty="0">
                <a:solidFill>
                  <a:srgbClr val="800080"/>
                </a:solidFill>
                <a:latin typeface="+mn-lt"/>
                <a:cs typeface="Times New Roman" pitchFamily="18" charset="0"/>
              </a:rPr>
              <a:t>, 2013</a:t>
            </a:r>
          </a:p>
          <a:p>
            <a:pPr algn="r"/>
            <a:r>
              <a:rPr lang="en-US" sz="1200" dirty="0">
                <a:solidFill>
                  <a:srgbClr val="800080"/>
                </a:solidFill>
                <a:latin typeface="+mn-lt"/>
                <a:cs typeface="Times New Roman" pitchFamily="18" charset="0"/>
              </a:rPr>
              <a:t>Hansson, </a:t>
            </a:r>
            <a:r>
              <a:rPr lang="en-US" sz="1200" i="1" dirty="0">
                <a:solidFill>
                  <a:srgbClr val="800080"/>
                </a:solidFill>
                <a:latin typeface="+mn-lt"/>
                <a:cs typeface="Times New Roman" pitchFamily="18" charset="0"/>
              </a:rPr>
              <a:t>Ann </a:t>
            </a:r>
            <a:r>
              <a:rPr lang="en-US" sz="1200" i="1" dirty="0" err="1">
                <a:solidFill>
                  <a:srgbClr val="800080"/>
                </a:solidFill>
                <a:latin typeface="+mn-lt"/>
                <a:cs typeface="Times New Roman" pitchFamily="18" charset="0"/>
              </a:rPr>
              <a:t>Surg</a:t>
            </a:r>
            <a:r>
              <a:rPr lang="en-US" sz="1200" i="1" dirty="0">
                <a:solidFill>
                  <a:srgbClr val="800080"/>
                </a:solidFill>
                <a:latin typeface="+mn-lt"/>
                <a:cs typeface="Times New Roman" pitchFamily="18" charset="0"/>
              </a:rPr>
              <a:t>, </a:t>
            </a:r>
            <a:r>
              <a:rPr lang="en-US" sz="1200" dirty="0" smtClean="0">
                <a:solidFill>
                  <a:srgbClr val="800080"/>
                </a:solidFill>
                <a:latin typeface="+mn-lt"/>
                <a:cs typeface="Times New Roman" pitchFamily="18" charset="0"/>
              </a:rPr>
              <a:t>2012</a:t>
            </a:r>
            <a:endParaRPr lang="en-US" sz="1200" dirty="0">
              <a:solidFill>
                <a:srgbClr val="80008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27584" y="5013176"/>
            <a:ext cx="4968000" cy="1200329"/>
          </a:xfrm>
          <a:prstGeom prst="rect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dirty="0" smtClean="0">
                <a:latin typeface="+mn-lt"/>
                <a:cs typeface="Times New Roman" pitchFamily="18" charset="0"/>
              </a:rPr>
              <a:t> Numerous techniques</a:t>
            </a:r>
          </a:p>
          <a:p>
            <a:pPr>
              <a:defRPr/>
            </a:pPr>
            <a:r>
              <a:rPr lang="en-US" dirty="0" smtClean="0">
                <a:latin typeface="+mn-lt"/>
                <a:cs typeface="Times New Roman" pitchFamily="18" charset="0"/>
              </a:rPr>
              <a:t>• Cases report / retrospective studies</a:t>
            </a:r>
          </a:p>
          <a:p>
            <a:pPr>
              <a:defRPr/>
            </a:pPr>
            <a:r>
              <a:rPr lang="en-US" dirty="0" smtClean="0">
                <a:latin typeface="+mn-lt"/>
                <a:cs typeface="Times New Roman" pitchFamily="18" charset="0"/>
              </a:rPr>
              <a:t>• Few patients included, heterogeneous groups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>
                <a:latin typeface="+mn-lt"/>
                <a:cs typeface="Times New Roman" pitchFamily="18" charset="0"/>
              </a:rPr>
              <a:t> No comparative studies = </a:t>
            </a:r>
            <a:r>
              <a:rPr lang="en-US" b="1" dirty="0" smtClean="0">
                <a:latin typeface="+mn-lt"/>
                <a:cs typeface="Times New Roman" pitchFamily="18" charset="0"/>
              </a:rPr>
              <a:t>meta-</a:t>
            </a:r>
            <a:r>
              <a:rPr lang="en-US" b="1" dirty="0" err="1" smtClean="0">
                <a:latin typeface="+mn-lt"/>
                <a:cs typeface="Times New Roman" pitchFamily="18" charset="0"/>
              </a:rPr>
              <a:t>anaylsis</a:t>
            </a:r>
            <a:endParaRPr lang="en-US" b="1" dirty="0">
              <a:latin typeface="+mn-lt"/>
              <a:cs typeface="Times New Roman" pitchFamily="18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 cstate="print"/>
          <a:srcRect l="13555" t="33094" r="12285" b="38360"/>
          <a:stretch>
            <a:fillRect/>
          </a:stretch>
        </p:blipFill>
        <p:spPr bwMode="auto">
          <a:xfrm>
            <a:off x="288457" y="980728"/>
            <a:ext cx="4463055" cy="965661"/>
          </a:xfrm>
          <a:prstGeom prst="rect">
            <a:avLst/>
          </a:prstGeom>
          <a:noFill/>
          <a:ln w="9525">
            <a:solidFill>
              <a:schemeClr val="accent2">
                <a:lumMod val="40000"/>
                <a:lumOff val="60000"/>
              </a:schemeClr>
            </a:solidFill>
            <a:miter lim="800000"/>
            <a:headEnd/>
            <a:tailEnd/>
          </a:ln>
        </p:spPr>
      </p:pic>
      <p:pic>
        <p:nvPicPr>
          <p:cNvPr id="10" name="Picture 5" descr="Résultat de recherche d'images pour &quot;ann surg&quot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1988840"/>
            <a:ext cx="864096" cy="1188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10"/>
          <p:cNvSpPr/>
          <p:nvPr/>
        </p:nvSpPr>
        <p:spPr>
          <a:xfrm>
            <a:off x="3203848" y="2060848"/>
            <a:ext cx="636667" cy="338554"/>
          </a:xfrm>
          <a:prstGeom prst="rect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smtClean="0">
                <a:latin typeface="+mn-lt"/>
                <a:cs typeface="Times New Roman" pitchFamily="18" charset="0"/>
              </a:rPr>
              <a:t>2012</a:t>
            </a:r>
            <a:endParaRPr lang="en-US" sz="1600">
              <a:latin typeface="+mn-lt"/>
              <a:cs typeface="Times New Roman" pitchFamily="18" charset="0"/>
            </a:endParaRPr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5" cstate="print"/>
          <a:srcRect l="24070" t="39984" r="25014" b="42297"/>
          <a:stretch>
            <a:fillRect/>
          </a:stretch>
        </p:blipFill>
        <p:spPr bwMode="auto">
          <a:xfrm>
            <a:off x="3491880" y="3429000"/>
            <a:ext cx="4932040" cy="965765"/>
          </a:xfrm>
          <a:prstGeom prst="rect">
            <a:avLst/>
          </a:prstGeom>
          <a:noFill/>
          <a:ln w="9525">
            <a:solidFill>
              <a:schemeClr val="accent2">
                <a:lumMod val="40000"/>
                <a:lumOff val="60000"/>
              </a:schemeClr>
            </a:solidFill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6732240" y="4509120"/>
            <a:ext cx="636667" cy="338554"/>
          </a:xfrm>
          <a:prstGeom prst="rect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smtClean="0">
                <a:latin typeface="+mn-lt"/>
                <a:cs typeface="Times New Roman" pitchFamily="18" charset="0"/>
              </a:rPr>
              <a:t>2014</a:t>
            </a:r>
            <a:endParaRPr lang="en-US" sz="1600">
              <a:latin typeface="+mn-lt"/>
              <a:cs typeface="Times New Roman" pitchFamily="18" charset="0"/>
            </a:endParaRPr>
          </a:p>
        </p:txBody>
      </p:sp>
      <p:pic>
        <p:nvPicPr>
          <p:cNvPr id="14" name="Picture 8" descr="Résultat de recherche d'images pour &quot;Tech Coloproctology&quot;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24328" y="4437112"/>
            <a:ext cx="864096" cy="1163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2188463" y="107950"/>
            <a:ext cx="476707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fr-FR" sz="3600" dirty="0" smtClean="0">
                <a:solidFill>
                  <a:srgbClr val="FF0000"/>
                </a:solidFill>
                <a:latin typeface="+mn-lt"/>
                <a:cs typeface="Times New Roman" pitchFamily="18" charset="0"/>
              </a:rPr>
              <a:t>OPEN MESH REPAIR</a:t>
            </a:r>
            <a:endParaRPr lang="en-US" sz="3600" dirty="0">
              <a:latin typeface="+mn-lt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611560" y="804772"/>
            <a:ext cx="3600400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 smtClean="0">
                <a:latin typeface="+mn-lt"/>
                <a:cs typeface="Times New Roman" pitchFamily="18" charset="0"/>
              </a:rPr>
              <a:t>Local ONLAY mesh</a:t>
            </a:r>
            <a:endParaRPr lang="en-US" dirty="0">
              <a:latin typeface="+mn-lt"/>
              <a:cs typeface="Times New Roman" pitchFamily="18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8716" y="2060848"/>
            <a:ext cx="960832" cy="1152000"/>
          </a:xfrm>
          <a:prstGeom prst="rect">
            <a:avLst/>
          </a:prstGeom>
          <a:noFill/>
          <a:ln w="9525">
            <a:solidFill>
              <a:schemeClr val="accent2">
                <a:lumMod val="40000"/>
                <a:lumOff val="60000"/>
              </a:schemeClr>
            </a:solidFill>
            <a:miter lim="800000"/>
            <a:headEnd/>
            <a:tailEnd/>
          </a:ln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1628800"/>
            <a:ext cx="816768" cy="1152000"/>
          </a:xfrm>
          <a:prstGeom prst="rect">
            <a:avLst/>
          </a:prstGeom>
          <a:noFill/>
          <a:ln w="9525">
            <a:solidFill>
              <a:schemeClr val="accent2">
                <a:lumMod val="40000"/>
                <a:lumOff val="60000"/>
              </a:schemeClr>
            </a:solidFill>
            <a:miter lim="800000"/>
            <a:headEnd/>
            <a:tailEnd/>
          </a:ln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4997" y="3393180"/>
            <a:ext cx="1320635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6" cstate="print"/>
          <a:srcRect l="41454"/>
          <a:stretch>
            <a:fillRect/>
          </a:stretch>
        </p:blipFill>
        <p:spPr bwMode="auto">
          <a:xfrm>
            <a:off x="2339756" y="3393180"/>
            <a:ext cx="1436188" cy="14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1"/>
          <p:cNvSpPr>
            <a:spLocks noChangeArrowheads="1"/>
          </p:cNvSpPr>
          <p:nvPr/>
        </p:nvSpPr>
        <p:spPr bwMode="auto">
          <a:xfrm>
            <a:off x="322317" y="4643844"/>
            <a:ext cx="5052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dirty="0" err="1" smtClean="0">
                <a:latin typeface="+mn-lt"/>
                <a:cs typeface="Times New Roman" pitchFamily="18" charset="0"/>
              </a:rPr>
              <a:t>Slit</a:t>
            </a:r>
            <a:endParaRPr lang="fr-FR" dirty="0">
              <a:latin typeface="+mn-lt"/>
            </a:endParaRPr>
          </a:p>
        </p:txBody>
      </p:sp>
      <p:sp>
        <p:nvSpPr>
          <p:cNvPr id="19" name="Rectangle 12"/>
          <p:cNvSpPr>
            <a:spLocks noChangeArrowheads="1"/>
          </p:cNvSpPr>
          <p:nvPr/>
        </p:nvSpPr>
        <p:spPr bwMode="auto">
          <a:xfrm>
            <a:off x="3491880" y="4644876"/>
            <a:ext cx="101822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dirty="0" err="1">
                <a:latin typeface="+mn-lt"/>
                <a:cs typeface="Times New Roman" pitchFamily="18" charset="0"/>
              </a:rPr>
              <a:t>Keyhole</a:t>
            </a:r>
            <a:endParaRPr lang="fr-FR" dirty="0">
              <a:latin typeface="+mn-lt"/>
            </a:endParaRPr>
          </a:p>
        </p:txBody>
      </p:sp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01284" y="1844825"/>
            <a:ext cx="864000" cy="1226005"/>
          </a:xfrm>
          <a:prstGeom prst="rect">
            <a:avLst/>
          </a:prstGeom>
          <a:noFill/>
          <a:ln w="9525">
            <a:solidFill>
              <a:schemeClr val="accent2">
                <a:lumMod val="40000"/>
                <a:lumOff val="60000"/>
              </a:schemeClr>
            </a:solidFill>
            <a:miter lim="800000"/>
            <a:headEnd/>
            <a:tailEnd/>
          </a:ln>
        </p:spPr>
      </p:pic>
      <p:sp>
        <p:nvSpPr>
          <p:cNvPr id="21" name="Rectangle 20"/>
          <p:cNvSpPr/>
          <p:nvPr/>
        </p:nvSpPr>
        <p:spPr>
          <a:xfrm>
            <a:off x="557968" y="5230941"/>
            <a:ext cx="3672000" cy="646331"/>
          </a:xfrm>
          <a:prstGeom prst="rect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dirty="0" smtClean="0">
                <a:latin typeface="+mn-lt"/>
                <a:cs typeface="Times New Roman" pitchFamily="18" charset="0"/>
              </a:rPr>
              <a:t>The </a:t>
            </a:r>
            <a:r>
              <a:rPr lang="fr-FR" dirty="0" err="1" smtClean="0">
                <a:latin typeface="+mn-lt"/>
                <a:cs typeface="Times New Roman" pitchFamily="18" charset="0"/>
              </a:rPr>
              <a:t>most</a:t>
            </a:r>
            <a:r>
              <a:rPr lang="fr-FR" dirty="0" smtClean="0">
                <a:latin typeface="+mn-lt"/>
                <a:cs typeface="Times New Roman" pitchFamily="18" charset="0"/>
              </a:rPr>
              <a:t> </a:t>
            </a:r>
            <a:r>
              <a:rPr lang="fr-FR" dirty="0" err="1" smtClean="0">
                <a:latin typeface="+mn-lt"/>
                <a:cs typeface="Times New Roman" pitchFamily="18" charset="0"/>
              </a:rPr>
              <a:t>published</a:t>
            </a:r>
            <a:r>
              <a:rPr lang="fr-FR" dirty="0" smtClean="0">
                <a:latin typeface="+mn-lt"/>
                <a:cs typeface="Times New Roman" pitchFamily="18" charset="0"/>
              </a:rPr>
              <a:t> (216 </a:t>
            </a:r>
            <a:r>
              <a:rPr lang="fr-FR" dirty="0">
                <a:latin typeface="+mn-lt"/>
                <a:cs typeface="Times New Roman" pitchFamily="18" charset="0"/>
              </a:rPr>
              <a:t>patients)</a:t>
            </a:r>
          </a:p>
          <a:p>
            <a:pPr algn="ctr">
              <a:defRPr/>
            </a:pPr>
            <a:r>
              <a:rPr lang="fr-FR" dirty="0" smtClean="0">
                <a:latin typeface="+mn-lt"/>
                <a:cs typeface="Times New Roman" pitchFamily="18" charset="0"/>
              </a:rPr>
              <a:t>Simple, </a:t>
            </a:r>
            <a:r>
              <a:rPr lang="en-US" dirty="0" smtClean="0">
                <a:latin typeface="+mn-lt"/>
                <a:cs typeface="Times New Roman" pitchFamily="18" charset="0"/>
              </a:rPr>
              <a:t>no median </a:t>
            </a:r>
            <a:r>
              <a:rPr lang="en-US" dirty="0" err="1" smtClean="0">
                <a:latin typeface="+mn-lt"/>
                <a:cs typeface="Times New Roman" pitchFamily="18" charset="0"/>
              </a:rPr>
              <a:t>laparotomy</a:t>
            </a:r>
            <a:endParaRPr lang="fr-FR" dirty="0">
              <a:latin typeface="+mn-lt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03968" y="6021288"/>
            <a:ext cx="3780000" cy="646331"/>
          </a:xfrm>
          <a:prstGeom prst="rect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fr-FR" b="1" dirty="0" err="1" smtClean="0">
                <a:latin typeface="+mn-lt"/>
                <a:cs typeface="Times New Roman" pitchFamily="18" charset="0"/>
              </a:rPr>
              <a:t>Recurrence</a:t>
            </a:r>
            <a:r>
              <a:rPr lang="fr-FR" b="1" dirty="0" smtClean="0">
                <a:latin typeface="+mn-lt"/>
                <a:cs typeface="Times New Roman" pitchFamily="18" charset="0"/>
              </a:rPr>
              <a:t> rate 14.8 to </a:t>
            </a:r>
            <a:r>
              <a:rPr lang="fr-FR" b="1" dirty="0">
                <a:latin typeface="+mn-lt"/>
                <a:cs typeface="Times New Roman" pitchFamily="18" charset="0"/>
              </a:rPr>
              <a:t>26</a:t>
            </a:r>
            <a:r>
              <a:rPr lang="fr-FR" b="1" dirty="0" smtClean="0">
                <a:latin typeface="+mn-lt"/>
                <a:cs typeface="Times New Roman" pitchFamily="18" charset="0"/>
              </a:rPr>
              <a:t>%</a:t>
            </a:r>
          </a:p>
          <a:p>
            <a:pPr algn="ctr">
              <a:defRPr/>
            </a:pPr>
            <a:r>
              <a:rPr lang="fr-FR" b="1" dirty="0" err="1" smtClean="0">
                <a:latin typeface="+mn-lt"/>
                <a:cs typeface="Times New Roman" pitchFamily="18" charset="0"/>
              </a:rPr>
              <a:t>Morbidity</a:t>
            </a:r>
            <a:r>
              <a:rPr lang="fr-FR" b="1" dirty="0" smtClean="0">
                <a:latin typeface="+mn-lt"/>
                <a:cs typeface="Times New Roman" pitchFamily="18" charset="0"/>
              </a:rPr>
              <a:t> : 3.8</a:t>
            </a:r>
            <a:r>
              <a:rPr lang="fr-FR" b="1" dirty="0">
                <a:latin typeface="+mn-lt"/>
                <a:cs typeface="Times New Roman" pitchFamily="18" charset="0"/>
              </a:rPr>
              <a:t>% SSI </a:t>
            </a:r>
            <a:r>
              <a:rPr lang="fr-FR" b="1" dirty="0" smtClean="0">
                <a:latin typeface="+mn-lt"/>
                <a:cs typeface="Times New Roman" pitchFamily="18" charset="0"/>
              </a:rPr>
              <a:t>(1.9</a:t>
            </a:r>
            <a:r>
              <a:rPr lang="fr-FR" b="1" dirty="0">
                <a:latin typeface="+mn-lt"/>
                <a:cs typeface="Times New Roman" pitchFamily="18" charset="0"/>
              </a:rPr>
              <a:t>% </a:t>
            </a:r>
            <a:r>
              <a:rPr lang="fr-FR" b="1" dirty="0" err="1" smtClean="0">
                <a:latin typeface="+mn-lt"/>
                <a:cs typeface="Times New Roman" pitchFamily="18" charset="0"/>
              </a:rPr>
              <a:t>mesh</a:t>
            </a:r>
            <a:r>
              <a:rPr lang="fr-FR" b="1" dirty="0" smtClean="0">
                <a:latin typeface="+mn-lt"/>
                <a:cs typeface="Times New Roman" pitchFamily="18" charset="0"/>
              </a:rPr>
              <a:t>)</a:t>
            </a:r>
            <a:endParaRPr lang="fr-FR" b="1" dirty="0">
              <a:latin typeface="+mn-lt"/>
              <a:cs typeface="Times New Roman" pitchFamily="18" charset="0"/>
            </a:endParaRPr>
          </a:p>
        </p:txBody>
      </p:sp>
      <p:sp>
        <p:nvSpPr>
          <p:cNvPr id="23" name="Rectangle 13"/>
          <p:cNvSpPr>
            <a:spLocks noChangeArrowheads="1"/>
          </p:cNvSpPr>
          <p:nvPr/>
        </p:nvSpPr>
        <p:spPr bwMode="auto">
          <a:xfrm>
            <a:off x="2267744" y="1196752"/>
            <a:ext cx="209073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fr-FR" sz="1400" dirty="0" err="1">
                <a:solidFill>
                  <a:srgbClr val="800080"/>
                </a:solidFill>
                <a:latin typeface="+mn-lt"/>
                <a:cs typeface="Times New Roman" pitchFamily="18" charset="0"/>
              </a:rPr>
              <a:t>Rosin</a:t>
            </a:r>
            <a:r>
              <a:rPr lang="fr-FR" sz="1400" dirty="0">
                <a:solidFill>
                  <a:srgbClr val="800080"/>
                </a:solidFill>
                <a:latin typeface="+mn-lt"/>
                <a:cs typeface="Times New Roman" pitchFamily="18" charset="0"/>
              </a:rPr>
              <a:t> et </a:t>
            </a:r>
            <a:r>
              <a:rPr lang="fr-FR" sz="1400" dirty="0" err="1">
                <a:solidFill>
                  <a:srgbClr val="800080"/>
                </a:solidFill>
                <a:latin typeface="+mn-lt"/>
                <a:cs typeface="Times New Roman" pitchFamily="18" charset="0"/>
              </a:rPr>
              <a:t>Bonardi</a:t>
            </a:r>
            <a:r>
              <a:rPr lang="fr-FR" sz="1400" dirty="0">
                <a:solidFill>
                  <a:srgbClr val="800080"/>
                </a:solidFill>
                <a:latin typeface="+mn-lt"/>
                <a:cs typeface="Times New Roman" pitchFamily="18" charset="0"/>
              </a:rPr>
              <a:t>, 1977</a:t>
            </a:r>
          </a:p>
        </p:txBody>
      </p:sp>
      <p:sp>
        <p:nvSpPr>
          <p:cNvPr id="25" name="Rectangle 7"/>
          <p:cNvSpPr>
            <a:spLocks noChangeArrowheads="1"/>
          </p:cNvSpPr>
          <p:nvPr/>
        </p:nvSpPr>
        <p:spPr bwMode="auto">
          <a:xfrm>
            <a:off x="2188463" y="107950"/>
            <a:ext cx="476707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fr-FR" sz="3600" dirty="0" smtClean="0">
                <a:solidFill>
                  <a:srgbClr val="FF0000"/>
                </a:solidFill>
                <a:latin typeface="+mn-lt"/>
                <a:cs typeface="Times New Roman" pitchFamily="18" charset="0"/>
              </a:rPr>
              <a:t>OPEN MESH REPAIR</a:t>
            </a:r>
            <a:endParaRPr lang="en-US" sz="3600" dirty="0">
              <a:latin typeface="+mn-lt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436097" y="804772"/>
            <a:ext cx="2664295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smtClean="0">
                <a:latin typeface="+mn-lt"/>
                <a:cs typeface="Times New Roman" pitchFamily="18" charset="0"/>
              </a:rPr>
              <a:t>SUBLAY Mesh</a:t>
            </a:r>
            <a:endParaRPr lang="en-US">
              <a:latin typeface="+mn-lt"/>
              <a:cs typeface="Times New Roman" pitchFamily="18" charset="0"/>
            </a:endParaRPr>
          </a:p>
        </p:txBody>
      </p:sp>
      <p:pic>
        <p:nvPicPr>
          <p:cNvPr id="27" name="Picture 3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04048" y="1497558"/>
            <a:ext cx="1837430" cy="16560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20272" y="1497558"/>
            <a:ext cx="1810638" cy="16560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29" name="Rectangle 28"/>
          <p:cNvSpPr/>
          <p:nvPr/>
        </p:nvSpPr>
        <p:spPr>
          <a:xfrm>
            <a:off x="5076056" y="3742580"/>
            <a:ext cx="3888000" cy="646331"/>
          </a:xfrm>
          <a:prstGeom prst="rect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dirty="0" err="1" smtClean="0"/>
              <a:t>Laparotomy</a:t>
            </a:r>
            <a:r>
              <a:rPr lang="en-US" dirty="0" smtClean="0"/>
              <a:t> or a </a:t>
            </a:r>
            <a:r>
              <a:rPr lang="en-US" dirty="0" err="1" smtClean="0"/>
              <a:t>parastomal</a:t>
            </a:r>
            <a:r>
              <a:rPr lang="en-US" dirty="0" smtClean="0"/>
              <a:t> incision</a:t>
            </a:r>
          </a:p>
          <a:p>
            <a:pPr algn="ctr">
              <a:defRPr/>
            </a:pPr>
            <a:r>
              <a:rPr lang="en-US" dirty="0" err="1" smtClean="0">
                <a:latin typeface="+mn-lt"/>
              </a:rPr>
              <a:t>Extraperitoneal</a:t>
            </a:r>
            <a:r>
              <a:rPr lang="en-US" dirty="0" smtClean="0">
                <a:latin typeface="+mn-lt"/>
              </a:rPr>
              <a:t> routing (</a:t>
            </a:r>
            <a:r>
              <a:rPr lang="en-US" dirty="0" err="1" smtClean="0">
                <a:latin typeface="+mn-lt"/>
                <a:cs typeface="Times New Roman" pitchFamily="18" charset="0"/>
              </a:rPr>
              <a:t>Goligher</a:t>
            </a:r>
            <a:r>
              <a:rPr lang="en-US" dirty="0" smtClean="0">
                <a:latin typeface="+mn-lt"/>
                <a:cs typeface="Times New Roman" pitchFamily="18" charset="0"/>
              </a:rPr>
              <a:t>)</a:t>
            </a:r>
          </a:p>
        </p:txBody>
      </p:sp>
      <p:sp>
        <p:nvSpPr>
          <p:cNvPr id="30" name="Rectangle 14"/>
          <p:cNvSpPr>
            <a:spLocks noChangeArrowheads="1"/>
          </p:cNvSpPr>
          <p:nvPr/>
        </p:nvSpPr>
        <p:spPr bwMode="auto">
          <a:xfrm>
            <a:off x="5076056" y="3153742"/>
            <a:ext cx="352839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i="1" dirty="0" err="1" smtClean="0">
                <a:latin typeface="+mn-lt"/>
                <a:cs typeface="Times New Roman" pitchFamily="18" charset="0"/>
              </a:rPr>
              <a:t>Cuilleret</a:t>
            </a:r>
            <a:r>
              <a:rPr lang="en-US" sz="1600" i="1" dirty="0" smtClean="0">
                <a:latin typeface="+mn-lt"/>
                <a:cs typeface="Times New Roman" pitchFamily="18" charset="0"/>
              </a:rPr>
              <a:t> (1990) : median </a:t>
            </a:r>
            <a:r>
              <a:rPr lang="en-US" sz="1600" i="1" dirty="0" err="1" smtClean="0">
                <a:latin typeface="+mn-lt"/>
                <a:cs typeface="Times New Roman" pitchFamily="18" charset="0"/>
              </a:rPr>
              <a:t>laparotomy</a:t>
            </a:r>
            <a:endParaRPr lang="en-US" sz="1600" i="1" dirty="0">
              <a:latin typeface="+mn-lt"/>
              <a:cs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148472" y="4581128"/>
            <a:ext cx="3672000" cy="923330"/>
          </a:xfrm>
          <a:prstGeom prst="rect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 smtClean="0">
                <a:latin typeface="+mn-lt"/>
                <a:cs typeface="Times New Roman" pitchFamily="18" charset="0"/>
              </a:rPr>
              <a:t>4 studies, 76 patients</a:t>
            </a:r>
          </a:p>
          <a:p>
            <a:pPr algn="ctr">
              <a:defRPr/>
            </a:pPr>
            <a:r>
              <a:rPr lang="en-US" b="1" dirty="0" smtClean="0">
                <a:latin typeface="+mn-lt"/>
                <a:cs typeface="Times New Roman" pitchFamily="18" charset="0"/>
              </a:rPr>
              <a:t>Morbidity : 3,9% SSI, (0% mesh)</a:t>
            </a:r>
          </a:p>
          <a:p>
            <a:pPr algn="ctr">
              <a:defRPr/>
            </a:pPr>
            <a:r>
              <a:rPr lang="en-US" b="1" dirty="0" smtClean="0">
                <a:latin typeface="+mn-lt"/>
                <a:cs typeface="Times New Roman" pitchFamily="18" charset="0"/>
              </a:rPr>
              <a:t>Recurrence 7,9% after 2 years</a:t>
            </a:r>
            <a:endParaRPr lang="en-US" b="1" dirty="0">
              <a:latin typeface="+mn-lt"/>
              <a:cs typeface="Times New Roman" pitchFamily="18" charset="0"/>
            </a:endParaRPr>
          </a:p>
        </p:txBody>
      </p:sp>
      <p:sp>
        <p:nvSpPr>
          <p:cNvPr id="32" name="Rectangle 1"/>
          <p:cNvSpPr>
            <a:spLocks noChangeArrowheads="1"/>
          </p:cNvSpPr>
          <p:nvPr/>
        </p:nvSpPr>
        <p:spPr bwMode="auto">
          <a:xfrm>
            <a:off x="5652120" y="6239053"/>
            <a:ext cx="349188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eaLnBrk="0" hangingPunct="0"/>
            <a:r>
              <a:rPr lang="en-US" sz="1200" dirty="0" err="1" smtClean="0">
                <a:solidFill>
                  <a:srgbClr val="800080"/>
                </a:solidFill>
                <a:latin typeface="+mn-lt"/>
                <a:cs typeface="Times New Roman" pitchFamily="18" charset="0"/>
              </a:rPr>
              <a:t>Cuilleret</a:t>
            </a:r>
            <a:r>
              <a:rPr lang="en-US" sz="1200" dirty="0" smtClean="0">
                <a:solidFill>
                  <a:srgbClr val="800080"/>
                </a:solidFill>
                <a:latin typeface="+mn-lt"/>
                <a:cs typeface="Times New Roman" pitchFamily="18" charset="0"/>
              </a:rPr>
              <a:t>, </a:t>
            </a:r>
            <a:r>
              <a:rPr lang="en-US" sz="1200" i="1" dirty="0" smtClean="0">
                <a:solidFill>
                  <a:srgbClr val="800080"/>
                </a:solidFill>
                <a:latin typeface="+mn-lt"/>
                <a:cs typeface="Times New Roman" pitchFamily="18" charset="0"/>
              </a:rPr>
              <a:t>Lyon </a:t>
            </a:r>
            <a:r>
              <a:rPr lang="en-US" sz="1200" i="1" dirty="0" err="1">
                <a:solidFill>
                  <a:srgbClr val="800080"/>
                </a:solidFill>
                <a:latin typeface="+mn-lt"/>
                <a:cs typeface="Times New Roman" pitchFamily="18" charset="0"/>
              </a:rPr>
              <a:t>Chir</a:t>
            </a:r>
            <a:r>
              <a:rPr lang="en-US" sz="1200" dirty="0">
                <a:solidFill>
                  <a:srgbClr val="800080"/>
                </a:solidFill>
                <a:latin typeface="+mn-lt"/>
                <a:cs typeface="Times New Roman" pitchFamily="18" charset="0"/>
              </a:rPr>
              <a:t>, 1990</a:t>
            </a:r>
          </a:p>
          <a:p>
            <a:pPr algn="r" eaLnBrk="0" hangingPunct="0"/>
            <a:r>
              <a:rPr lang="en-US" sz="1200" dirty="0" err="1">
                <a:solidFill>
                  <a:srgbClr val="800080"/>
                </a:solidFill>
                <a:latin typeface="+mn-lt"/>
                <a:cs typeface="Times New Roman" pitchFamily="18" charset="0"/>
              </a:rPr>
              <a:t>Bafford</a:t>
            </a:r>
            <a:r>
              <a:rPr lang="en-US" sz="1200" dirty="0">
                <a:solidFill>
                  <a:srgbClr val="800080"/>
                </a:solidFill>
                <a:latin typeface="+mn-lt"/>
                <a:cs typeface="Times New Roman" pitchFamily="18" charset="0"/>
              </a:rPr>
              <a:t>, </a:t>
            </a:r>
            <a:r>
              <a:rPr lang="en-US" sz="1200" i="1" dirty="0" err="1">
                <a:solidFill>
                  <a:srgbClr val="800080"/>
                </a:solidFill>
                <a:latin typeface="+mn-lt"/>
                <a:cs typeface="Times New Roman" pitchFamily="18" charset="0"/>
              </a:rPr>
              <a:t>Surg</a:t>
            </a:r>
            <a:r>
              <a:rPr lang="en-US" sz="1200" i="1" dirty="0">
                <a:solidFill>
                  <a:srgbClr val="80008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1200" i="1" dirty="0" err="1">
                <a:solidFill>
                  <a:srgbClr val="800080"/>
                </a:solidFill>
                <a:latin typeface="+mn-lt"/>
                <a:cs typeface="Times New Roman" pitchFamily="18" charset="0"/>
              </a:rPr>
              <a:t>Clin</a:t>
            </a:r>
            <a:r>
              <a:rPr lang="en-US" sz="1200" i="1" dirty="0">
                <a:solidFill>
                  <a:srgbClr val="800080"/>
                </a:solidFill>
                <a:latin typeface="+mn-lt"/>
                <a:cs typeface="Times New Roman" pitchFamily="18" charset="0"/>
              </a:rPr>
              <a:t> North Am</a:t>
            </a:r>
            <a:r>
              <a:rPr lang="en-US" sz="1200" dirty="0">
                <a:solidFill>
                  <a:srgbClr val="800080"/>
                </a:solidFill>
                <a:latin typeface="+mn-lt"/>
                <a:cs typeface="Times New Roman" pitchFamily="18" charset="0"/>
              </a:rPr>
              <a:t>, 2013</a:t>
            </a:r>
          </a:p>
          <a:p>
            <a:pPr algn="r" eaLnBrk="0" hangingPunct="0"/>
            <a:r>
              <a:rPr lang="en-US" sz="1200" dirty="0" err="1" smtClean="0">
                <a:solidFill>
                  <a:srgbClr val="800080"/>
                </a:solidFill>
                <a:latin typeface="+mn-lt"/>
                <a:cs typeface="Times New Roman" pitchFamily="18" charset="0"/>
              </a:rPr>
              <a:t>Goligher</a:t>
            </a:r>
            <a:r>
              <a:rPr lang="en-US" sz="1200" dirty="0" smtClean="0">
                <a:solidFill>
                  <a:srgbClr val="800080"/>
                </a:solidFill>
                <a:latin typeface="+mn-lt"/>
                <a:cs typeface="Times New Roman" pitchFamily="18" charset="0"/>
              </a:rPr>
              <a:t>, </a:t>
            </a:r>
            <a:r>
              <a:rPr lang="en-US" sz="1200" i="1" dirty="0" smtClean="0">
                <a:solidFill>
                  <a:srgbClr val="800080"/>
                </a:solidFill>
                <a:latin typeface="+mn-lt"/>
                <a:cs typeface="Times New Roman" pitchFamily="18" charset="0"/>
              </a:rPr>
              <a:t>Br J </a:t>
            </a:r>
            <a:r>
              <a:rPr lang="en-US" sz="1200" i="1" dirty="0" err="1" smtClean="0">
                <a:solidFill>
                  <a:srgbClr val="800080"/>
                </a:solidFill>
                <a:latin typeface="+mn-lt"/>
                <a:cs typeface="Times New Roman" pitchFamily="18" charset="0"/>
              </a:rPr>
              <a:t>Surg</a:t>
            </a:r>
            <a:r>
              <a:rPr lang="en-US" sz="1200" dirty="0" smtClean="0">
                <a:solidFill>
                  <a:srgbClr val="800080"/>
                </a:solidFill>
                <a:latin typeface="+mn-lt"/>
                <a:cs typeface="Times New Roman" pitchFamily="18" charset="0"/>
              </a:rPr>
              <a:t>, 1958</a:t>
            </a:r>
            <a:endParaRPr lang="en-US" sz="1200" dirty="0">
              <a:solidFill>
                <a:srgbClr val="800080"/>
              </a:solidFill>
              <a:latin typeface="+mn-lt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539552" y="908720"/>
            <a:ext cx="3744415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 smtClean="0">
                <a:latin typeface="+mn-lt"/>
                <a:cs typeface="Times New Roman" pitchFamily="18" charset="0"/>
              </a:rPr>
              <a:t>SUBLAY Mesh + transposition</a:t>
            </a:r>
            <a:endParaRPr lang="en-US" dirty="0">
              <a:latin typeface="+mn-lt"/>
              <a:cs typeface="Times New Roman" pitchFamily="18" charset="0"/>
            </a:endParaRPr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1916832"/>
            <a:ext cx="1454812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799" y="1916832"/>
            <a:ext cx="1454813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8"/>
          <p:cNvSpPr>
            <a:spLocks noChangeArrowheads="1"/>
          </p:cNvSpPr>
          <p:nvPr/>
        </p:nvSpPr>
        <p:spPr bwMode="auto">
          <a:xfrm>
            <a:off x="611559" y="1484784"/>
            <a:ext cx="16573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600" smtClean="0">
                <a:latin typeface="+mn-lt"/>
                <a:cs typeface="Times New Roman" pitchFamily="18" charset="0"/>
              </a:rPr>
              <a:t>Homolateral</a:t>
            </a:r>
            <a:endParaRPr lang="en-US" sz="1600">
              <a:latin typeface="+mn-lt"/>
              <a:cs typeface="Times New Roman" pitchFamily="18" charset="0"/>
            </a:endParaRPr>
          </a:p>
        </p:txBody>
      </p:sp>
      <p:sp>
        <p:nvSpPr>
          <p:cNvPr id="19" name="Rectangle 19"/>
          <p:cNvSpPr>
            <a:spLocks noChangeArrowheads="1"/>
          </p:cNvSpPr>
          <p:nvPr/>
        </p:nvSpPr>
        <p:spPr bwMode="auto">
          <a:xfrm>
            <a:off x="2699791" y="1484784"/>
            <a:ext cx="153118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smtClean="0">
                <a:latin typeface="+mn-lt"/>
                <a:cs typeface="Times New Roman" pitchFamily="18" charset="0"/>
              </a:rPr>
              <a:t>Contralateral</a:t>
            </a:r>
            <a:endParaRPr lang="en-US" sz="1600">
              <a:latin typeface="+mn-lt"/>
              <a:cs typeface="Times New Roman" pitchFamily="18" charset="0"/>
            </a:endParaRP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1628800"/>
            <a:ext cx="4027857" cy="2592288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21" name="Rectangle 20"/>
          <p:cNvSpPr/>
          <p:nvPr/>
        </p:nvSpPr>
        <p:spPr>
          <a:xfrm>
            <a:off x="2213992" y="4625260"/>
            <a:ext cx="4716016" cy="1107996"/>
          </a:xfrm>
          <a:prstGeom prst="rect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 smtClean="0">
                <a:latin typeface="+mn-lt"/>
                <a:cs typeface="Times New Roman" pitchFamily="18" charset="0"/>
              </a:rPr>
              <a:t>Recurrence rate old site 52% </a:t>
            </a:r>
          </a:p>
          <a:p>
            <a:pPr algn="ctr">
              <a:defRPr/>
            </a:pPr>
            <a:r>
              <a:rPr lang="en-US" b="1" dirty="0" smtClean="0">
                <a:latin typeface="+mn-lt"/>
                <a:cs typeface="Times New Roman" pitchFamily="18" charset="0"/>
              </a:rPr>
              <a:t>Recurrence rate new site 25 to 76% (33%)</a:t>
            </a:r>
          </a:p>
          <a:p>
            <a:pPr algn="ctr">
              <a:defRPr/>
            </a:pPr>
            <a:endParaRPr lang="en-US" sz="1200" b="1" dirty="0" smtClean="0">
              <a:latin typeface="+mn-lt"/>
              <a:cs typeface="Times New Roman" pitchFamily="18" charset="0"/>
            </a:endParaRPr>
          </a:p>
          <a:p>
            <a:pPr algn="ctr">
              <a:buFont typeface="Wingdings" pitchFamily="2" charset="2"/>
              <a:buChar char="è"/>
              <a:defRPr/>
            </a:pPr>
            <a:r>
              <a:rPr lang="en-US" b="1" dirty="0" smtClean="0">
                <a:latin typeface="+mn-lt"/>
                <a:cs typeface="Times New Roman" pitchFamily="18" charset="0"/>
                <a:sym typeface="Wingdings" pitchFamily="2" charset="2"/>
              </a:rPr>
              <a:t> </a:t>
            </a:r>
            <a:r>
              <a:rPr lang="en-US" b="1" dirty="0" err="1" smtClean="0">
                <a:latin typeface="+mn-lt"/>
                <a:cs typeface="Times New Roman" pitchFamily="18" charset="0"/>
                <a:sym typeface="Wingdings" pitchFamily="2" charset="2"/>
              </a:rPr>
              <a:t>Contralateral</a:t>
            </a:r>
            <a:r>
              <a:rPr lang="en-US" b="1" dirty="0" smtClean="0">
                <a:latin typeface="+mn-lt"/>
                <a:cs typeface="Times New Roman" pitchFamily="18" charset="0"/>
                <a:sym typeface="Wingdings" pitchFamily="2" charset="2"/>
              </a:rPr>
              <a:t> transposition</a:t>
            </a:r>
            <a:endParaRPr lang="en-US" b="1" dirty="0">
              <a:latin typeface="+mn-lt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23" name="Rectangle 1"/>
          <p:cNvSpPr>
            <a:spLocks noChangeArrowheads="1"/>
          </p:cNvSpPr>
          <p:nvPr/>
        </p:nvSpPr>
        <p:spPr bwMode="auto">
          <a:xfrm>
            <a:off x="5651500" y="6519863"/>
            <a:ext cx="34925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sz="1600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Alexandre</a:t>
            </a:r>
            <a:r>
              <a:rPr lang="en-US" sz="1600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Bouillot</a:t>
            </a:r>
            <a:r>
              <a:rPr lang="en-US" sz="1600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i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World J </a:t>
            </a:r>
            <a:r>
              <a:rPr lang="en-US" sz="1600" i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Surg</a:t>
            </a:r>
            <a:r>
              <a:rPr lang="en-US" sz="1600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, 1993</a:t>
            </a:r>
            <a:endParaRPr lang="fr-FR" sz="1600" dirty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7"/>
          <p:cNvSpPr>
            <a:spLocks noChangeArrowheads="1"/>
          </p:cNvSpPr>
          <p:nvPr/>
        </p:nvSpPr>
        <p:spPr bwMode="auto">
          <a:xfrm>
            <a:off x="2188463" y="107950"/>
            <a:ext cx="476707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fr-FR" sz="3600" dirty="0" smtClean="0">
                <a:solidFill>
                  <a:srgbClr val="FF0000"/>
                </a:solidFill>
                <a:latin typeface="+mn-lt"/>
                <a:cs typeface="Times New Roman" pitchFamily="18" charset="0"/>
              </a:rPr>
              <a:t>OPEN MESH REPAIR</a:t>
            </a:r>
            <a:endParaRPr lang="en-US" sz="3600" dirty="0">
              <a:latin typeface="+mn-lt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20827" y="3645024"/>
            <a:ext cx="2574925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9114" y="3645024"/>
            <a:ext cx="2419350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424309" y="4221336"/>
            <a:ext cx="2762250" cy="923925"/>
          </a:xfrm>
          <a:prstGeom prst="rect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>
            <a:spAutoFit/>
          </a:bodyPr>
          <a:lstStyle/>
          <a:p>
            <a:pPr>
              <a:defRPr/>
            </a:pPr>
            <a:r>
              <a:rPr lang="fr-FR" dirty="0" smtClean="0">
                <a:latin typeface="+mn-lt"/>
                <a:cs typeface="Times New Roman" pitchFamily="18" charset="0"/>
              </a:rPr>
              <a:t>Composite or PTFE</a:t>
            </a:r>
            <a:endParaRPr lang="fr-FR" dirty="0">
              <a:latin typeface="+mn-lt"/>
              <a:cs typeface="Times New Roman" pitchFamily="18" charset="0"/>
            </a:endParaRPr>
          </a:p>
          <a:p>
            <a:pPr>
              <a:defRPr/>
            </a:pPr>
            <a:r>
              <a:rPr lang="fr-FR" dirty="0" err="1">
                <a:latin typeface="+mn-lt"/>
                <a:cs typeface="Times New Roman" pitchFamily="18" charset="0"/>
              </a:rPr>
              <a:t>Overlapp</a:t>
            </a:r>
            <a:r>
              <a:rPr lang="fr-FR" dirty="0">
                <a:latin typeface="+mn-lt"/>
                <a:cs typeface="Times New Roman" pitchFamily="18" charset="0"/>
              </a:rPr>
              <a:t> &gt; 5 cm</a:t>
            </a:r>
          </a:p>
          <a:p>
            <a:pPr>
              <a:defRPr/>
            </a:pPr>
            <a:r>
              <a:rPr lang="fr-FR" dirty="0" smtClean="0">
                <a:latin typeface="+mn-lt"/>
                <a:cs typeface="Times New Roman" pitchFamily="18" charset="0"/>
              </a:rPr>
              <a:t>« Trajet </a:t>
            </a:r>
            <a:r>
              <a:rPr lang="fr-FR" dirty="0">
                <a:latin typeface="+mn-lt"/>
                <a:cs typeface="Times New Roman" pitchFamily="18" charset="0"/>
              </a:rPr>
              <a:t>en </a:t>
            </a:r>
            <a:r>
              <a:rPr lang="fr-FR" dirty="0" smtClean="0">
                <a:latin typeface="+mn-lt"/>
                <a:cs typeface="Times New Roman" pitchFamily="18" charset="0"/>
              </a:rPr>
              <a:t>chicane »</a:t>
            </a:r>
            <a:endParaRPr lang="fr-FR" dirty="0">
              <a:latin typeface="+mn-lt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004048" y="1052736"/>
            <a:ext cx="3274963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b="1" dirty="0" err="1">
                <a:latin typeface="+mn-lt"/>
                <a:cs typeface="Times New Roman" pitchFamily="18" charset="0"/>
              </a:rPr>
              <a:t>Sugarbaker</a:t>
            </a:r>
            <a:endParaRPr lang="fr-FR" dirty="0">
              <a:latin typeface="+mn-lt"/>
              <a:cs typeface="Times New Roman" pitchFamily="18" charset="0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1751558"/>
            <a:ext cx="2735982" cy="1432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1700808"/>
            <a:ext cx="2685232" cy="1533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4"/>
          <p:cNvSpPr/>
          <p:nvPr/>
        </p:nvSpPr>
        <p:spPr>
          <a:xfrm>
            <a:off x="467545" y="1052736"/>
            <a:ext cx="3240360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b="1" dirty="0" err="1" smtClean="0">
                <a:latin typeface="+mn-lt"/>
                <a:cs typeface="Times New Roman" pitchFamily="18" charset="0"/>
              </a:rPr>
              <a:t>Keyhole</a:t>
            </a:r>
            <a:endParaRPr lang="fr-FR" dirty="0">
              <a:latin typeface="+mn-lt"/>
              <a:cs typeface="Times New Roman" pitchFamily="18" charset="0"/>
            </a:endParaRPr>
          </a:p>
        </p:txBody>
      </p:sp>
      <p:pic>
        <p:nvPicPr>
          <p:cNvPr id="16" name="Picture 4" descr="Image associée"/>
          <p:cNvPicPr>
            <a:picLocks noChangeAspect="1" noChangeArrowheads="1"/>
          </p:cNvPicPr>
          <p:nvPr/>
        </p:nvPicPr>
        <p:blipFill>
          <a:blip r:embed="rId6" cstate="print">
            <a:lum bright="10000"/>
          </a:blip>
          <a:srcRect/>
          <a:stretch>
            <a:fillRect/>
          </a:stretch>
        </p:blipFill>
        <p:spPr bwMode="auto">
          <a:xfrm>
            <a:off x="3419872" y="2035731"/>
            <a:ext cx="869724" cy="863928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17" name="Picture 2" descr="Résultat de recherche d'images pour &quot;parastomal mesh&quot;"/>
          <p:cNvPicPr>
            <a:picLocks noChangeAspect="1" noChangeArrowheads="1"/>
          </p:cNvPicPr>
          <p:nvPr/>
        </p:nvPicPr>
        <p:blipFill>
          <a:blip r:embed="rId7" cstate="print">
            <a:lum bright="10000"/>
          </a:blip>
          <a:srcRect/>
          <a:stretch>
            <a:fillRect/>
          </a:stretch>
        </p:blipFill>
        <p:spPr bwMode="auto">
          <a:xfrm>
            <a:off x="7956376" y="2035731"/>
            <a:ext cx="863928" cy="863928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713604" y="107950"/>
            <a:ext cx="771679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fr-FR" sz="3600" dirty="0" smtClean="0">
                <a:solidFill>
                  <a:srgbClr val="FF0000"/>
                </a:solidFill>
                <a:latin typeface="+mn-lt"/>
                <a:cs typeface="Times New Roman" pitchFamily="18" charset="0"/>
              </a:rPr>
              <a:t>OPEN INTRAPERITONEAL REPAIR</a:t>
            </a:r>
            <a:endParaRPr lang="en-US" sz="3600" dirty="0">
              <a:latin typeface="+mn-lt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51520" y="6021288"/>
            <a:ext cx="5832648" cy="646331"/>
          </a:xfrm>
          <a:prstGeom prst="rect">
            <a:avLst/>
          </a:prstGeom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b="1" dirty="0">
                <a:latin typeface="+mn-lt"/>
                <a:cs typeface="Times New Roman" pitchFamily="18" charset="0"/>
              </a:rPr>
              <a:t>7 patients</a:t>
            </a:r>
          </a:p>
          <a:p>
            <a:pPr algn="ctr">
              <a:defRPr/>
            </a:pPr>
            <a:r>
              <a:rPr lang="fr-FR" b="1" dirty="0" smtClean="0">
                <a:latin typeface="+mn-lt"/>
                <a:cs typeface="Times New Roman" pitchFamily="18" charset="0"/>
              </a:rPr>
              <a:t>No </a:t>
            </a:r>
            <a:r>
              <a:rPr lang="fr-FR" b="1" dirty="0" err="1" smtClean="0">
                <a:latin typeface="+mn-lt"/>
                <a:cs typeface="Times New Roman" pitchFamily="18" charset="0"/>
              </a:rPr>
              <a:t>recurrence</a:t>
            </a:r>
            <a:r>
              <a:rPr lang="fr-FR" b="1" dirty="0" smtClean="0">
                <a:latin typeface="+mn-lt"/>
                <a:cs typeface="Times New Roman" pitchFamily="18" charset="0"/>
              </a:rPr>
              <a:t>, no complication </a:t>
            </a:r>
            <a:r>
              <a:rPr lang="fr-FR" b="1" dirty="0" err="1" smtClean="0">
                <a:latin typeface="+mn-lt"/>
                <a:cs typeface="Times New Roman" pitchFamily="18" charset="0"/>
              </a:rPr>
              <a:t>after</a:t>
            </a:r>
            <a:r>
              <a:rPr lang="fr-FR" b="1" dirty="0" smtClean="0">
                <a:latin typeface="+mn-lt"/>
                <a:cs typeface="Times New Roman" pitchFamily="18" charset="0"/>
              </a:rPr>
              <a:t> 7 y </a:t>
            </a:r>
            <a:r>
              <a:rPr lang="fr-FR" b="1" dirty="0" err="1" smtClean="0">
                <a:latin typeface="+mn-lt"/>
                <a:cs typeface="Times New Roman" pitchFamily="18" charset="0"/>
              </a:rPr>
              <a:t>follow</a:t>
            </a:r>
            <a:r>
              <a:rPr lang="fr-FR" b="1" dirty="0" smtClean="0">
                <a:latin typeface="+mn-lt"/>
                <a:cs typeface="Times New Roman" pitchFamily="18" charset="0"/>
              </a:rPr>
              <a:t>-up</a:t>
            </a:r>
            <a:endParaRPr lang="fr-FR" b="1" dirty="0">
              <a:latin typeface="+mn-lt"/>
              <a:cs typeface="Times New Roman" pitchFamily="18" charset="0"/>
            </a:endParaRPr>
          </a:p>
        </p:txBody>
      </p:sp>
      <p:sp>
        <p:nvSpPr>
          <p:cNvPr id="19" name="Rectangle 6"/>
          <p:cNvSpPr>
            <a:spLocks noChangeArrowheads="1"/>
          </p:cNvSpPr>
          <p:nvPr/>
        </p:nvSpPr>
        <p:spPr bwMode="auto">
          <a:xfrm>
            <a:off x="4572000" y="6546850"/>
            <a:ext cx="4572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/>
            <a:r>
              <a:rPr lang="en-US" sz="1600" dirty="0" err="1">
                <a:solidFill>
                  <a:srgbClr val="800080"/>
                </a:solidFill>
                <a:latin typeface="+mn-lt"/>
                <a:cs typeface="Times New Roman" pitchFamily="18" charset="0"/>
              </a:rPr>
              <a:t>Sugarbaker</a:t>
            </a:r>
            <a:r>
              <a:rPr lang="en-US" sz="1600" dirty="0">
                <a:solidFill>
                  <a:srgbClr val="800080"/>
                </a:solidFill>
                <a:latin typeface="+mn-lt"/>
                <a:cs typeface="Times New Roman" pitchFamily="18" charset="0"/>
              </a:rPr>
              <a:t>, </a:t>
            </a:r>
            <a:r>
              <a:rPr lang="en-US" sz="1600" i="1" dirty="0">
                <a:solidFill>
                  <a:srgbClr val="800080"/>
                </a:solidFill>
                <a:latin typeface="+mn-lt"/>
                <a:cs typeface="Times New Roman" pitchFamily="18" charset="0"/>
              </a:rPr>
              <a:t>Ann Surg</a:t>
            </a:r>
            <a:r>
              <a:rPr lang="en-US" sz="1600" dirty="0">
                <a:solidFill>
                  <a:srgbClr val="800080"/>
                </a:solidFill>
                <a:latin typeface="+mn-lt"/>
                <a:cs typeface="Times New Roman" pitchFamily="18" charset="0"/>
              </a:rPr>
              <a:t>,1985</a:t>
            </a:r>
            <a:endParaRPr lang="fr-FR" sz="1600" dirty="0">
              <a:solidFill>
                <a:srgbClr val="800080"/>
              </a:solidFill>
              <a:latin typeface="+mn-lt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-tema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-tema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-tema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36208</TotalTime>
  <Words>1440</Words>
  <Application>Microsoft Office PowerPoint</Application>
  <PresentationFormat>Affichage à l'écran (4:3)</PresentationFormat>
  <Paragraphs>215</Paragraphs>
  <Slides>21</Slides>
  <Notes>13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21</vt:i4>
      </vt:variant>
    </vt:vector>
  </HeadingPairs>
  <TitlesOfParts>
    <vt:vector size="22" baseType="lpstr">
      <vt:lpstr>Modèle par défaut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</vt:vector>
  </TitlesOfParts>
  <Company>CHU de REIMS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CHU</dc:creator>
  <cp:lastModifiedBy>yohann renard</cp:lastModifiedBy>
  <cp:revision>1101</cp:revision>
  <dcterms:created xsi:type="dcterms:W3CDTF">2015-03-24T10:23:29Z</dcterms:created>
  <dcterms:modified xsi:type="dcterms:W3CDTF">2018-06-14T21:41:46Z</dcterms:modified>
</cp:coreProperties>
</file>