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7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82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Group of patients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2015 - 48h                  Med.age - 57,25</c:v>
                </c:pt>
                <c:pt idx="1">
                  <c:v>2016 - 24h                Med.age - 59,73</c:v>
                </c:pt>
                <c:pt idx="2">
                  <c:v>2017 - amb.                Med.age - 60,73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642</c:v>
                </c:pt>
                <c:pt idx="1">
                  <c:v>663</c:v>
                </c:pt>
                <c:pt idx="2">
                  <c:v>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46016"/>
        <c:axId val="57871744"/>
      </c:barChart>
      <c:catAx>
        <c:axId val="3944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57871744"/>
        <c:crosses val="autoZero"/>
        <c:auto val="1"/>
        <c:lblAlgn val="ctr"/>
        <c:lblOffset val="100"/>
        <c:noMultiLvlLbl val="0"/>
      </c:catAx>
      <c:valAx>
        <c:axId val="5787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4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General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358</c:v>
                </c:pt>
                <c:pt idx="1">
                  <c:v>394</c:v>
                </c:pt>
                <c:pt idx="2">
                  <c:v>289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Locoregional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196</c:v>
                </c:pt>
                <c:pt idx="1">
                  <c:v>190</c:v>
                </c:pt>
                <c:pt idx="2">
                  <c:v>110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Local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70</c:v>
                </c:pt>
                <c:pt idx="1">
                  <c:v>79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19456"/>
        <c:axId val="523624448"/>
      </c:barChart>
      <c:catAx>
        <c:axId val="4001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523624448"/>
        <c:crosses val="autoZero"/>
        <c:auto val="1"/>
        <c:lblAlgn val="ctr"/>
        <c:lblOffset val="100"/>
        <c:noMultiLvlLbl val="0"/>
      </c:catAx>
      <c:valAx>
        <c:axId val="52362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19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158</c:v>
                </c:pt>
                <c:pt idx="1">
                  <c:v>153</c:v>
                </c:pt>
                <c:pt idx="2">
                  <c:v>127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amb.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328</c:v>
                </c:pt>
                <c:pt idx="1">
                  <c:v>356</c:v>
                </c:pt>
                <c:pt idx="2">
                  <c:v>277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amb.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151</c:v>
                </c:pt>
                <c:pt idx="1">
                  <c:v>153</c:v>
                </c:pt>
                <c:pt idx="2">
                  <c:v>92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A4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amb.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10720"/>
        <c:axId val="523627328"/>
      </c:barChart>
      <c:catAx>
        <c:axId val="3971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523627328"/>
        <c:crosses val="autoZero"/>
        <c:auto val="1"/>
        <c:lblAlgn val="ctr"/>
        <c:lblOffset val="100"/>
        <c:noMultiLvlLbl val="0"/>
      </c:catAx>
      <c:valAx>
        <c:axId val="5236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10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3308544765238"/>
          <c:y val="8.9167446211412538E-2"/>
          <c:w val="0.54285603188490328"/>
          <c:h val="0.75247895229186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heamathoma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3.7999999999999999E-2</c:v>
                </c:pt>
                <c:pt idx="1">
                  <c:v>3.1E-2</c:v>
                </c:pt>
                <c:pt idx="2">
                  <c:v>3.6999999999999998E-2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reccurency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Arkusz1!$C$2:$C$4</c:f>
              <c:numCache>
                <c:formatCode>0.00%</c:formatCode>
                <c:ptCount val="3"/>
                <c:pt idx="0">
                  <c:v>2.1000000000000001E-2</c:v>
                </c:pt>
                <c:pt idx="1">
                  <c:v>1.7999999999999999E-2</c:v>
                </c:pt>
                <c:pt idx="2">
                  <c:v>1.7000000000000001E-2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wound infection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Arkusz1!$D$2:$D$4</c:f>
              <c:numCache>
                <c:formatCode>0.00%</c:formatCode>
                <c:ptCount val="3"/>
                <c:pt idx="0">
                  <c:v>1.0999999999999999E-2</c:v>
                </c:pt>
                <c:pt idx="1">
                  <c:v>1.6E-2</c:v>
                </c:pt>
                <c:pt idx="2">
                  <c:v>8.9999999999999993E-3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urinary retention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2015 - 48h</c:v>
                </c:pt>
                <c:pt idx="1">
                  <c:v>2016 - 24h</c:v>
                </c:pt>
                <c:pt idx="2">
                  <c:v>2017 - amb</c:v>
                </c:pt>
              </c:strCache>
            </c:strRef>
          </c:cat>
          <c:val>
            <c:numRef>
              <c:f>Arkusz1!$E$2:$E$4</c:f>
              <c:numCache>
                <c:formatCode>0.00%</c:formatCode>
                <c:ptCount val="3"/>
                <c:pt idx="0">
                  <c:v>1E-3</c:v>
                </c:pt>
                <c:pt idx="1">
                  <c:v>1.1999999999999999E-3</c:v>
                </c:pt>
                <c:pt idx="2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74816"/>
        <c:axId val="523630208"/>
      </c:barChart>
      <c:catAx>
        <c:axId val="42274816"/>
        <c:scaling>
          <c:orientation val="minMax"/>
        </c:scaling>
        <c:delete val="0"/>
        <c:axPos val="b"/>
        <c:majorTickMark val="out"/>
        <c:minorTickMark val="none"/>
        <c:tickLblPos val="nextTo"/>
        <c:crossAx val="523630208"/>
        <c:crosses val="autoZero"/>
        <c:auto val="1"/>
        <c:lblAlgn val="ctr"/>
        <c:lblOffset val="100"/>
        <c:noMultiLvlLbl val="0"/>
      </c:catAx>
      <c:valAx>
        <c:axId val="523630208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4227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2021-28ED-497F-9D3E-DC33B8B8E30F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345B-9B55-48AE-ADE7-EE6419868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62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771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płeć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44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44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47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Częściej krwiaki niż nawroty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2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31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345B-9B55-48AE-ADE7-EE6419868CE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36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F465DB-067E-4188-90AF-6012B9812765}" type="datetimeFigureOut">
              <a:rPr lang="pl-PL" smtClean="0"/>
              <a:t>12-06-2018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EF7BE1-9BA5-4B34-BC67-9BC82CA56CC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onifratrzy.pl/szpital-krako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Ambulatory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: First </a:t>
            </a:r>
            <a:r>
              <a:rPr lang="pl-PL" dirty="0" err="1" smtClean="0"/>
              <a:t>experiences</a:t>
            </a:r>
            <a:r>
              <a:rPr lang="pl-PL" dirty="0" smtClean="0"/>
              <a:t> in </a:t>
            </a:r>
            <a:r>
              <a:rPr lang="pl-PL" dirty="0" err="1" smtClean="0"/>
              <a:t>Cracow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Michał Zelek</a:t>
            </a:r>
          </a:p>
          <a:p>
            <a:r>
              <a:rPr lang="pl-PL" dirty="0" err="1" smtClean="0"/>
              <a:t>Department</a:t>
            </a:r>
            <a:r>
              <a:rPr lang="pl-PL" dirty="0" smtClean="0"/>
              <a:t> of General </a:t>
            </a:r>
            <a:r>
              <a:rPr lang="pl-PL" dirty="0" smtClean="0"/>
              <a:t>and </a:t>
            </a:r>
            <a:r>
              <a:rPr lang="pl-PL" dirty="0" err="1" smtClean="0"/>
              <a:t>Oncology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endParaRPr lang="pl-PL" dirty="0" smtClean="0"/>
          </a:p>
          <a:p>
            <a:r>
              <a:rPr lang="pl-PL" dirty="0" err="1" smtClean="0"/>
              <a:t>St</a:t>
            </a:r>
            <a:r>
              <a:rPr lang="pl-PL" dirty="0" smtClean="0"/>
              <a:t> </a:t>
            </a:r>
            <a:r>
              <a:rPr lang="pl-PL" dirty="0"/>
              <a:t>J</a:t>
            </a:r>
            <a:r>
              <a:rPr lang="pl-PL" dirty="0" smtClean="0"/>
              <a:t>ohn </a:t>
            </a:r>
            <a:r>
              <a:rPr lang="pl-PL" dirty="0" smtClean="0"/>
              <a:t>G</a:t>
            </a:r>
            <a:r>
              <a:rPr lang="pl-PL" dirty="0" smtClean="0"/>
              <a:t>rande </a:t>
            </a:r>
            <a:r>
              <a:rPr lang="pl-PL" dirty="0" err="1" smtClean="0"/>
              <a:t>Hospital</a:t>
            </a:r>
            <a:r>
              <a:rPr lang="pl-PL" dirty="0" smtClean="0"/>
              <a:t> in </a:t>
            </a:r>
            <a:r>
              <a:rPr lang="pl-PL" dirty="0" err="1" smtClean="0"/>
              <a:t>Cracow</a:t>
            </a:r>
            <a:endParaRPr lang="pl-PL" dirty="0"/>
          </a:p>
        </p:txBody>
      </p:sp>
      <p:pic>
        <p:nvPicPr>
          <p:cNvPr id="1026" name="Picture 2" descr="Znalezione obrazy dla zapytania szpital bonifratrów krakó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3810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No </a:t>
            </a:r>
            <a:r>
              <a:rPr lang="pl-PL" dirty="0" err="1" smtClean="0"/>
              <a:t>unplanned</a:t>
            </a:r>
            <a:r>
              <a:rPr lang="pl-PL" dirty="0" smtClean="0"/>
              <a:t> </a:t>
            </a:r>
            <a:r>
              <a:rPr lang="pl-PL" dirty="0" err="1" smtClean="0"/>
              <a:t>readmission</a:t>
            </a:r>
            <a:r>
              <a:rPr lang="pl-PL" dirty="0" smtClean="0"/>
              <a:t> in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groups</a:t>
            </a:r>
            <a:endParaRPr lang="pl-PL" dirty="0" smtClean="0"/>
          </a:p>
          <a:p>
            <a:r>
              <a:rPr lang="pl-PL" dirty="0" smtClean="0"/>
              <a:t>No major </a:t>
            </a:r>
            <a:r>
              <a:rPr lang="pl-PL" dirty="0" err="1" smtClean="0"/>
              <a:t>systemic</a:t>
            </a:r>
            <a:r>
              <a:rPr lang="pl-PL" dirty="0" smtClean="0"/>
              <a:t> </a:t>
            </a:r>
            <a:r>
              <a:rPr lang="pl-PL" dirty="0" err="1" smtClean="0"/>
              <a:t>complications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Inguinal</a:t>
            </a:r>
            <a:r>
              <a:rPr lang="pl-PL" sz="3600" dirty="0"/>
              <a:t> </a:t>
            </a:r>
            <a:r>
              <a:rPr lang="pl-PL" sz="3600" dirty="0" err="1"/>
              <a:t>hernia</a:t>
            </a:r>
            <a:r>
              <a:rPr lang="pl-PL" sz="3600" dirty="0"/>
              <a:t> </a:t>
            </a:r>
            <a:r>
              <a:rPr lang="pl-PL" sz="3600" dirty="0" err="1"/>
              <a:t>repair</a:t>
            </a:r>
            <a:r>
              <a:rPr lang="pl-PL" sz="3600" dirty="0"/>
              <a:t> </a:t>
            </a:r>
            <a:r>
              <a:rPr lang="pl-PL" sz="3600" dirty="0" smtClean="0"/>
              <a:t>– </a:t>
            </a:r>
            <a:r>
              <a:rPr lang="pl-PL" sz="3600" dirty="0" err="1" smtClean="0"/>
              <a:t>follow</a:t>
            </a:r>
            <a:r>
              <a:rPr lang="pl-PL" sz="3600" dirty="0" smtClean="0"/>
              <a:t> </a:t>
            </a:r>
            <a:r>
              <a:rPr lang="pl-PL" sz="3600" dirty="0" err="1" smtClean="0"/>
              <a:t>up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407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51279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Inguinal</a:t>
            </a:r>
            <a:r>
              <a:rPr lang="pl-PL" sz="3600" dirty="0"/>
              <a:t> </a:t>
            </a:r>
            <a:r>
              <a:rPr lang="pl-PL" sz="3600" dirty="0" err="1"/>
              <a:t>hernia</a:t>
            </a:r>
            <a:r>
              <a:rPr lang="pl-PL" sz="3600" dirty="0"/>
              <a:t> </a:t>
            </a:r>
            <a:r>
              <a:rPr lang="pl-PL" sz="3600" dirty="0" err="1"/>
              <a:t>repair</a:t>
            </a:r>
            <a:r>
              <a:rPr lang="pl-PL" sz="3600" dirty="0"/>
              <a:t> – </a:t>
            </a:r>
            <a:r>
              <a:rPr lang="pl-PL" sz="3600" dirty="0" err="1"/>
              <a:t>follow</a:t>
            </a:r>
            <a:r>
              <a:rPr lang="pl-PL" sz="3600" dirty="0"/>
              <a:t> </a:t>
            </a:r>
            <a:r>
              <a:rPr lang="pl-PL" sz="3600" dirty="0" err="1"/>
              <a:t>up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87754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l-PL" dirty="0" err="1" smtClean="0"/>
              <a:t>Causes</a:t>
            </a:r>
            <a:r>
              <a:rPr lang="pl-PL" dirty="0" smtClean="0"/>
              <a:t> of </a:t>
            </a:r>
            <a:r>
              <a:rPr lang="pl-PL" dirty="0" err="1" smtClean="0"/>
              <a:t>longer</a:t>
            </a:r>
            <a:r>
              <a:rPr lang="pl-PL" dirty="0" smtClean="0"/>
              <a:t> </a:t>
            </a:r>
            <a:r>
              <a:rPr lang="pl-PL" dirty="0" err="1" smtClean="0"/>
              <a:t>hospitalisation</a:t>
            </a:r>
            <a:r>
              <a:rPr lang="pl-PL" dirty="0" smtClean="0"/>
              <a:t>(21,4%)  </a:t>
            </a:r>
          </a:p>
          <a:p>
            <a:r>
              <a:rPr lang="pl-PL" dirty="0" err="1"/>
              <a:t>p</a:t>
            </a:r>
            <a:r>
              <a:rPr lang="pl-PL" dirty="0" err="1" smtClean="0"/>
              <a:t>roblems</a:t>
            </a:r>
            <a:r>
              <a:rPr lang="pl-PL" dirty="0" smtClean="0"/>
              <a:t> with </a:t>
            </a:r>
            <a:r>
              <a:rPr lang="pl-PL" dirty="0" err="1" smtClean="0"/>
              <a:t>mobilisation</a:t>
            </a:r>
            <a:r>
              <a:rPr lang="pl-PL" dirty="0" smtClean="0"/>
              <a:t> </a:t>
            </a:r>
            <a:r>
              <a:rPr lang="pl-PL" dirty="0" smtClean="0"/>
              <a:t>(1,5%)</a:t>
            </a:r>
            <a:endParaRPr lang="pl-PL" dirty="0" smtClean="0"/>
          </a:p>
          <a:p>
            <a:r>
              <a:rPr lang="pl-PL" dirty="0" err="1" smtClean="0"/>
              <a:t>Nausea</a:t>
            </a:r>
            <a:r>
              <a:rPr lang="pl-PL" dirty="0" smtClean="0"/>
              <a:t> and </a:t>
            </a:r>
            <a:r>
              <a:rPr lang="pl-PL" dirty="0" err="1" smtClean="0"/>
              <a:t>vomiting</a:t>
            </a:r>
            <a:r>
              <a:rPr lang="pl-PL" dirty="0" smtClean="0"/>
              <a:t> </a:t>
            </a:r>
            <a:r>
              <a:rPr lang="pl-PL" dirty="0" smtClean="0"/>
              <a:t>(3,2%)</a:t>
            </a:r>
            <a:endParaRPr lang="pl-PL" dirty="0" smtClean="0"/>
          </a:p>
          <a:p>
            <a:r>
              <a:rPr lang="pl-PL" dirty="0" err="1" smtClean="0"/>
              <a:t>Postoperative</a:t>
            </a:r>
            <a:r>
              <a:rPr lang="pl-PL" dirty="0" smtClean="0"/>
              <a:t> </a:t>
            </a:r>
            <a:r>
              <a:rPr lang="pl-PL" dirty="0" err="1" smtClean="0"/>
              <a:t>pain</a:t>
            </a:r>
            <a:r>
              <a:rPr lang="pl-PL" dirty="0" smtClean="0"/>
              <a:t> </a:t>
            </a:r>
            <a:r>
              <a:rPr lang="pl-PL" dirty="0" smtClean="0"/>
              <a:t>(0,8%)</a:t>
            </a:r>
            <a:endParaRPr lang="pl-PL" dirty="0" smtClean="0"/>
          </a:p>
          <a:p>
            <a:r>
              <a:rPr lang="pl-PL" dirty="0" err="1" smtClean="0"/>
              <a:t>Haemathoma</a:t>
            </a:r>
            <a:r>
              <a:rPr lang="pl-PL" dirty="0" smtClean="0"/>
              <a:t> </a:t>
            </a:r>
            <a:r>
              <a:rPr lang="pl-PL" dirty="0" smtClean="0"/>
              <a:t>(4,6%)</a:t>
            </a:r>
            <a:endParaRPr lang="pl-PL" dirty="0" smtClean="0"/>
          </a:p>
          <a:p>
            <a:r>
              <a:rPr lang="pl-PL" dirty="0" err="1" smtClean="0"/>
              <a:t>Urinary</a:t>
            </a:r>
            <a:r>
              <a:rPr lang="pl-PL" dirty="0" smtClean="0"/>
              <a:t> </a:t>
            </a:r>
            <a:r>
              <a:rPr lang="pl-PL" dirty="0" err="1" smtClean="0"/>
              <a:t>retention</a:t>
            </a:r>
            <a:r>
              <a:rPr lang="pl-PL" dirty="0" smtClean="0"/>
              <a:t> (5,1%)</a:t>
            </a:r>
            <a:endParaRPr lang="pl-PL" dirty="0" smtClean="0"/>
          </a:p>
          <a:p>
            <a:r>
              <a:rPr lang="pl-PL" dirty="0" smtClean="0"/>
              <a:t>High-</a:t>
            </a:r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patients</a:t>
            </a:r>
            <a:r>
              <a:rPr lang="pl-PL" dirty="0" smtClean="0"/>
              <a:t> </a:t>
            </a:r>
            <a:r>
              <a:rPr lang="pl-PL" dirty="0" smtClean="0"/>
              <a:t>(26,0%)</a:t>
            </a:r>
            <a:endParaRPr lang="pl-PL" dirty="0" smtClean="0"/>
          </a:p>
          <a:p>
            <a:r>
              <a:rPr lang="pl-PL" dirty="0" smtClean="0"/>
              <a:t>„family” </a:t>
            </a:r>
            <a:r>
              <a:rPr lang="pl-PL" dirty="0" err="1" smtClean="0"/>
              <a:t>causes</a:t>
            </a:r>
            <a:r>
              <a:rPr lang="pl-PL" dirty="0" smtClean="0"/>
              <a:t> </a:t>
            </a:r>
            <a:r>
              <a:rPr lang="pl-PL" dirty="0" smtClean="0"/>
              <a:t>(58,8%)</a:t>
            </a:r>
            <a:endParaRPr lang="pl-PL" dirty="0" smtClean="0"/>
          </a:p>
          <a:p>
            <a:r>
              <a:rPr lang="pl-PL" dirty="0" err="1" smtClean="0"/>
              <a:t>Psychological</a:t>
            </a:r>
            <a:r>
              <a:rPr lang="pl-PL" dirty="0" smtClean="0"/>
              <a:t> </a:t>
            </a:r>
            <a:r>
              <a:rPr lang="pl-PL" dirty="0" err="1" smtClean="0"/>
              <a:t>comfort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Inguinal</a:t>
            </a:r>
            <a:r>
              <a:rPr lang="pl-PL" dirty="0" smtClean="0"/>
              <a:t> </a:t>
            </a:r>
            <a:r>
              <a:rPr lang="pl-PL" dirty="0" err="1" smtClean="0"/>
              <a:t>hernia</a:t>
            </a:r>
            <a:r>
              <a:rPr lang="pl-PL" dirty="0" smtClean="0"/>
              <a:t> </a:t>
            </a:r>
            <a:r>
              <a:rPr lang="pl-PL" dirty="0" err="1" smtClean="0"/>
              <a:t>repair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882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/>
              <a:t>Day-</a:t>
            </a:r>
            <a:r>
              <a:rPr lang="pl-PL" dirty="0" err="1" smtClean="0"/>
              <a:t>case</a:t>
            </a:r>
            <a:r>
              <a:rPr lang="pl-PL" dirty="0" smtClean="0"/>
              <a:t> </a:t>
            </a:r>
            <a:r>
              <a:rPr lang="pl-PL" dirty="0" err="1" smtClean="0"/>
              <a:t>ingunal</a:t>
            </a:r>
            <a:r>
              <a:rPr lang="pl-PL" dirty="0" smtClean="0"/>
              <a:t> </a:t>
            </a:r>
            <a:r>
              <a:rPr lang="pl-PL" dirty="0" err="1" smtClean="0"/>
              <a:t>hernia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safe</a:t>
            </a:r>
            <a:r>
              <a:rPr lang="pl-PL" dirty="0" smtClean="0"/>
              <a:t> and </a:t>
            </a:r>
            <a:r>
              <a:rPr lang="pl-PL" dirty="0" err="1" smtClean="0"/>
              <a:t>feasible</a:t>
            </a:r>
            <a:endParaRPr lang="pl-PL" dirty="0" smtClean="0"/>
          </a:p>
          <a:p>
            <a:pPr marL="109728" indent="0">
              <a:buNone/>
            </a:pPr>
            <a:r>
              <a:rPr lang="pl-PL" dirty="0" smtClean="0"/>
              <a:t>Not </a:t>
            </a:r>
            <a:r>
              <a:rPr lang="pl-PL" dirty="0" err="1" smtClean="0"/>
              <a:t>common</a:t>
            </a:r>
            <a:r>
              <a:rPr lang="pl-PL" dirty="0" smtClean="0"/>
              <a:t> in </a:t>
            </a:r>
            <a:r>
              <a:rPr lang="pl-PL" dirty="0" err="1" smtClean="0"/>
              <a:t>Polish</a:t>
            </a:r>
            <a:r>
              <a:rPr lang="pl-PL" dirty="0" smtClean="0"/>
              <a:t> NHS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 err="1" smtClean="0"/>
              <a:t>Tasks</a:t>
            </a:r>
            <a:r>
              <a:rPr lang="pl-PL" dirty="0" smtClean="0"/>
              <a:t> for </a:t>
            </a:r>
            <a:r>
              <a:rPr lang="pl-PL" dirty="0" err="1" smtClean="0"/>
              <a:t>tomorrow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anaesthesia</a:t>
            </a:r>
            <a:endParaRPr lang="pl-PL" dirty="0" smtClean="0"/>
          </a:p>
          <a:p>
            <a:r>
              <a:rPr lang="pl-PL" dirty="0" err="1" smtClean="0"/>
              <a:t>Longer</a:t>
            </a:r>
            <a:r>
              <a:rPr lang="pl-PL" dirty="0" smtClean="0"/>
              <a:t> </a:t>
            </a:r>
            <a:r>
              <a:rPr lang="pl-PL" dirty="0" err="1" smtClean="0"/>
              <a:t>follow-up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Inguinal</a:t>
            </a:r>
            <a:r>
              <a:rPr lang="pl-PL" dirty="0"/>
              <a:t> </a:t>
            </a:r>
            <a:r>
              <a:rPr lang="pl-PL" dirty="0" err="1"/>
              <a:t>hernia</a:t>
            </a:r>
            <a:r>
              <a:rPr lang="pl-PL" dirty="0"/>
              <a:t> </a:t>
            </a:r>
            <a:r>
              <a:rPr lang="pl-PL" dirty="0" err="1"/>
              <a:t>repair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ambulatory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897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41962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Thank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for </a:t>
            </a:r>
            <a:r>
              <a:rPr lang="pl-PL" sz="3200" dirty="0" err="1"/>
              <a:t>your</a:t>
            </a:r>
            <a:r>
              <a:rPr lang="pl-PL" sz="3200" dirty="0"/>
              <a:t> </a:t>
            </a:r>
            <a:r>
              <a:rPr lang="pl-PL" sz="3200" dirty="0" err="1"/>
              <a:t>attention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0531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ownloads\DJI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494"/>
            <a:ext cx="72968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7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One of most </a:t>
            </a:r>
            <a:r>
              <a:rPr lang="pl-PL" sz="1600" dirty="0" err="1" smtClean="0"/>
              <a:t>common</a:t>
            </a:r>
            <a:r>
              <a:rPr lang="pl-PL" sz="1600" dirty="0" smtClean="0"/>
              <a:t> </a:t>
            </a:r>
            <a:r>
              <a:rPr lang="pl-PL" sz="1600" dirty="0" err="1" smtClean="0"/>
              <a:t>surgical</a:t>
            </a:r>
            <a:r>
              <a:rPr lang="pl-PL" sz="1600" dirty="0" smtClean="0"/>
              <a:t> </a:t>
            </a:r>
            <a:r>
              <a:rPr lang="pl-PL" sz="1600" dirty="0" err="1" smtClean="0"/>
              <a:t>procedures</a:t>
            </a:r>
            <a:endParaRPr lang="pl-PL" sz="1600" dirty="0" smtClean="0"/>
          </a:p>
          <a:p>
            <a:endParaRPr lang="pl-PL" sz="1600" dirty="0"/>
          </a:p>
          <a:p>
            <a:r>
              <a:rPr lang="pl-PL" sz="1600" dirty="0" err="1" smtClean="0"/>
              <a:t>Over</a:t>
            </a:r>
            <a:r>
              <a:rPr lang="pl-PL" sz="1600" dirty="0" smtClean="0"/>
              <a:t> 70 000 </a:t>
            </a:r>
            <a:r>
              <a:rPr lang="pl-PL" sz="1600" dirty="0" err="1" smtClean="0"/>
              <a:t>procedures</a:t>
            </a:r>
            <a:r>
              <a:rPr lang="pl-PL" sz="1600" dirty="0" smtClean="0"/>
              <a:t> in 2016 in Poland</a:t>
            </a:r>
          </a:p>
          <a:p>
            <a:endParaRPr lang="pl-PL" sz="1600" dirty="0" smtClean="0"/>
          </a:p>
          <a:p>
            <a:r>
              <a:rPr lang="pl-PL" sz="1600" dirty="0" err="1" smtClean="0"/>
              <a:t>Mainly</a:t>
            </a:r>
            <a:r>
              <a:rPr lang="pl-PL" sz="1600" dirty="0" smtClean="0"/>
              <a:t> </a:t>
            </a:r>
            <a:r>
              <a:rPr lang="pl-PL" sz="1600" dirty="0" err="1" smtClean="0"/>
              <a:t>performed</a:t>
            </a:r>
            <a:r>
              <a:rPr lang="pl-PL" sz="1600" dirty="0" smtClean="0"/>
              <a:t> as </a:t>
            </a:r>
            <a:r>
              <a:rPr lang="pl-PL" sz="1600" dirty="0" err="1" smtClean="0"/>
              <a:t>described</a:t>
            </a:r>
            <a:r>
              <a:rPr lang="pl-PL" sz="1600" dirty="0" smtClean="0"/>
              <a:t> by Lichtenstein</a:t>
            </a:r>
          </a:p>
          <a:p>
            <a:endParaRPr lang="pl-PL" sz="1600" dirty="0" smtClean="0"/>
          </a:p>
          <a:p>
            <a:r>
              <a:rPr lang="pl-PL" sz="1600" dirty="0" err="1" smtClean="0"/>
              <a:t>Consired</a:t>
            </a:r>
            <a:r>
              <a:rPr lang="pl-PL" sz="1600" dirty="0" smtClean="0"/>
              <a:t> to be </a:t>
            </a:r>
            <a:r>
              <a:rPr lang="pl-PL" sz="1600" dirty="0" err="1" smtClean="0"/>
              <a:t>safe</a:t>
            </a:r>
            <a:r>
              <a:rPr lang="pl-PL" sz="1600" dirty="0" smtClean="0"/>
              <a:t> in </a:t>
            </a:r>
            <a:r>
              <a:rPr lang="pl-PL" sz="1600" dirty="0" err="1" smtClean="0"/>
              <a:t>ambulatory</a:t>
            </a:r>
            <a:r>
              <a:rPr lang="pl-PL" sz="1600" dirty="0" smtClean="0"/>
              <a:t> </a:t>
            </a:r>
            <a:r>
              <a:rPr lang="pl-PL" sz="1600" dirty="0" err="1" smtClean="0"/>
              <a:t>surgery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Inguinal</a:t>
            </a:r>
            <a:r>
              <a:rPr lang="pl-PL" sz="3200" dirty="0" smtClean="0"/>
              <a:t> </a:t>
            </a:r>
            <a:r>
              <a:rPr lang="pl-PL" sz="3200" dirty="0" err="1" smtClean="0"/>
              <a:t>hernia</a:t>
            </a:r>
            <a:r>
              <a:rPr lang="pl-PL" sz="3200" dirty="0" smtClean="0"/>
              <a:t> </a:t>
            </a:r>
            <a:r>
              <a:rPr lang="pl-PL" sz="3200" dirty="0" err="1" smtClean="0"/>
              <a:t>repair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883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dirty="0" err="1" smtClean="0"/>
              <a:t>Average</a:t>
            </a:r>
            <a:r>
              <a:rPr lang="pl-PL" dirty="0" smtClean="0"/>
              <a:t> </a:t>
            </a:r>
            <a:r>
              <a:rPr lang="pl-PL" dirty="0" err="1" smtClean="0"/>
              <a:t>hospitalisation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endParaRPr lang="pl-PL" dirty="0" smtClean="0"/>
          </a:p>
          <a:p>
            <a:r>
              <a:rPr lang="pl-PL" dirty="0" smtClean="0"/>
              <a:t>2015 – </a:t>
            </a:r>
            <a:r>
              <a:rPr lang="pl-PL" dirty="0" smtClean="0"/>
              <a:t>47,6h (+/- </a:t>
            </a:r>
            <a:r>
              <a:rPr lang="pl-PL" dirty="0" smtClean="0"/>
              <a:t>7,6)</a:t>
            </a:r>
          </a:p>
          <a:p>
            <a:r>
              <a:rPr lang="pl-PL" dirty="0" smtClean="0"/>
              <a:t>2016 </a:t>
            </a:r>
            <a:r>
              <a:rPr lang="pl-PL" dirty="0" smtClean="0"/>
              <a:t>– 25,5h (+/- 6,9)</a:t>
            </a:r>
            <a:endParaRPr lang="pl-PL" dirty="0" smtClean="0"/>
          </a:p>
          <a:p>
            <a:r>
              <a:rPr lang="pl-PL" dirty="0" smtClean="0"/>
              <a:t>2017 – 7-12h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Admission</a:t>
            </a:r>
            <a:r>
              <a:rPr lang="pl-PL" dirty="0" smtClean="0"/>
              <a:t>: 6-6:30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Operation</a:t>
            </a:r>
            <a:r>
              <a:rPr lang="pl-PL" dirty="0" smtClean="0"/>
              <a:t>: 7:30-12:30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Dissmission</a:t>
            </a:r>
            <a:r>
              <a:rPr lang="pl-PL" dirty="0" smtClean="0"/>
              <a:t>: 16-20</a:t>
            </a:r>
          </a:p>
          <a:p>
            <a:pPr marL="109728" indent="0">
              <a:buNone/>
            </a:pPr>
            <a:r>
              <a:rPr lang="pl-PL" dirty="0" err="1" smtClean="0"/>
              <a:t>Follow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– </a:t>
            </a:r>
            <a:r>
              <a:rPr lang="pl-PL" dirty="0" err="1" smtClean="0"/>
              <a:t>after</a:t>
            </a:r>
            <a:r>
              <a:rPr lang="pl-PL" dirty="0" smtClean="0"/>
              <a:t> 10-14 </a:t>
            </a:r>
            <a:r>
              <a:rPr lang="pl-PL" dirty="0" err="1" smtClean="0"/>
              <a:t>days</a:t>
            </a:r>
            <a:r>
              <a:rPr lang="pl-PL" dirty="0" smtClean="0"/>
              <a:t>, 3 </a:t>
            </a:r>
            <a:r>
              <a:rPr lang="pl-PL" dirty="0" err="1" smtClean="0"/>
              <a:t>months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err="1"/>
              <a:t>Inguinal</a:t>
            </a:r>
            <a:r>
              <a:rPr lang="pl-PL" sz="4400" dirty="0"/>
              <a:t> </a:t>
            </a:r>
            <a:r>
              <a:rPr lang="pl-PL" sz="4400" dirty="0" err="1"/>
              <a:t>hernia</a:t>
            </a:r>
            <a:r>
              <a:rPr lang="pl-PL" sz="4400" dirty="0"/>
              <a:t> </a:t>
            </a:r>
            <a:r>
              <a:rPr lang="pl-PL" sz="4400" dirty="0" err="1"/>
              <a:t>repair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99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85924"/>
              </p:ext>
            </p:extLst>
          </p:nvPr>
        </p:nvGraphicFramePr>
        <p:xfrm>
          <a:off x="467544" y="1399014"/>
          <a:ext cx="691276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789856"/>
                <a:gridCol w="1728192"/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Lichtenstein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642</a:t>
                      </a:r>
                    </a:p>
                    <a:p>
                      <a:r>
                        <a:rPr lang="pl-PL" dirty="0" smtClean="0"/>
                        <a:t>M –</a:t>
                      </a:r>
                      <a:r>
                        <a:rPr lang="pl-PL" baseline="0" dirty="0" smtClean="0"/>
                        <a:t> 578</a:t>
                      </a:r>
                    </a:p>
                    <a:p>
                      <a:r>
                        <a:rPr lang="pl-PL" baseline="0" dirty="0" smtClean="0"/>
                        <a:t>F – 64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663</a:t>
                      </a:r>
                    </a:p>
                    <a:p>
                      <a:r>
                        <a:rPr lang="pl-PL" dirty="0" smtClean="0"/>
                        <a:t>M - 603</a:t>
                      </a:r>
                    </a:p>
                    <a:p>
                      <a:r>
                        <a:rPr lang="pl-PL" dirty="0" smtClean="0"/>
                        <a:t>F – 60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621</a:t>
                      </a:r>
                    </a:p>
                    <a:p>
                      <a:r>
                        <a:rPr lang="pl-PL" dirty="0" smtClean="0"/>
                        <a:t>M – 565</a:t>
                      </a:r>
                    </a:p>
                    <a:p>
                      <a:r>
                        <a:rPr lang="pl-PL" dirty="0" smtClean="0"/>
                        <a:t>F – 56</a:t>
                      </a:r>
                      <a:endParaRPr lang="pl-PL" dirty="0"/>
                    </a:p>
                  </a:txBody>
                  <a:tcPr/>
                </a:tc>
              </a:tr>
              <a:tr h="893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51</a:t>
                      </a:r>
                    </a:p>
                    <a:p>
                      <a:r>
                        <a:rPr lang="pl-PL" dirty="0" smtClean="0"/>
                        <a:t>M – 46</a:t>
                      </a:r>
                    </a:p>
                    <a:p>
                      <a:r>
                        <a:rPr lang="pl-PL" dirty="0" smtClean="0"/>
                        <a:t>F – 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67</a:t>
                      </a:r>
                    </a:p>
                    <a:p>
                      <a:r>
                        <a:rPr lang="pl-PL" dirty="0" smtClean="0"/>
                        <a:t>M – 61</a:t>
                      </a:r>
                    </a:p>
                    <a:p>
                      <a:r>
                        <a:rPr lang="pl-PL" dirty="0" smtClean="0"/>
                        <a:t>F – 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73</a:t>
                      </a:r>
                    </a:p>
                    <a:p>
                      <a:r>
                        <a:rPr lang="pl-PL" dirty="0" smtClean="0"/>
                        <a:t>M – 67</a:t>
                      </a:r>
                    </a:p>
                    <a:p>
                      <a:r>
                        <a:rPr lang="pl-PL" dirty="0" smtClean="0"/>
                        <a:t>F – 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Inguinal</a:t>
            </a:r>
            <a:r>
              <a:rPr lang="pl-PL" dirty="0" smtClean="0"/>
              <a:t> </a:t>
            </a:r>
            <a:r>
              <a:rPr lang="pl-PL" dirty="0" err="1" smtClean="0"/>
              <a:t>hernia</a:t>
            </a:r>
            <a:r>
              <a:rPr lang="pl-PL" dirty="0" smtClean="0"/>
              <a:t> </a:t>
            </a:r>
            <a:r>
              <a:rPr lang="pl-PL" dirty="0" err="1" smtClean="0"/>
              <a:t>repair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04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216759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err="1"/>
              <a:t>Inguinal</a:t>
            </a:r>
            <a:r>
              <a:rPr lang="pl-PL" sz="2800" dirty="0"/>
              <a:t> </a:t>
            </a:r>
            <a:r>
              <a:rPr lang="pl-PL" sz="2800" dirty="0" err="1"/>
              <a:t>hernia</a:t>
            </a:r>
            <a:r>
              <a:rPr lang="pl-PL" sz="2800" dirty="0"/>
              <a:t> </a:t>
            </a:r>
            <a:r>
              <a:rPr lang="pl-PL" sz="2800" dirty="0" err="1" smtClean="0"/>
              <a:t>repair</a:t>
            </a:r>
            <a:r>
              <a:rPr lang="pl-PL" sz="2800" dirty="0" smtClean="0"/>
              <a:t> – Lichtenstein </a:t>
            </a:r>
            <a:r>
              <a:rPr lang="pl-PL" sz="2800" dirty="0" err="1"/>
              <a:t>g</a:t>
            </a:r>
            <a:r>
              <a:rPr lang="pl-PL" sz="2800" dirty="0" err="1" smtClean="0"/>
              <a:t>roup</a:t>
            </a:r>
            <a:r>
              <a:rPr lang="pl-PL" sz="2800" dirty="0" smtClean="0"/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28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No </a:t>
            </a:r>
            <a:r>
              <a:rPr lang="pl-PL" sz="2400" dirty="0" err="1" smtClean="0"/>
              <a:t>incarcerted</a:t>
            </a:r>
            <a:r>
              <a:rPr lang="pl-PL" sz="2400" dirty="0" smtClean="0"/>
              <a:t> </a:t>
            </a:r>
            <a:r>
              <a:rPr lang="pl-PL" sz="2400" dirty="0" err="1" smtClean="0"/>
              <a:t>hernia</a:t>
            </a:r>
            <a:endParaRPr lang="pl-PL" sz="2400" dirty="0" smtClean="0"/>
          </a:p>
          <a:p>
            <a:r>
              <a:rPr lang="pl-PL" sz="2400" dirty="0" err="1" smtClean="0"/>
              <a:t>Mesh</a:t>
            </a:r>
            <a:r>
              <a:rPr lang="pl-PL" sz="2400" dirty="0" smtClean="0"/>
              <a:t>: </a:t>
            </a:r>
            <a:r>
              <a:rPr lang="pl-PL" sz="2400" dirty="0" err="1" smtClean="0"/>
              <a:t>Adhesix</a:t>
            </a:r>
            <a:r>
              <a:rPr lang="pl-PL" sz="2400" dirty="0"/>
              <a:t> </a:t>
            </a:r>
            <a:r>
              <a:rPr lang="pl-PL" sz="2400" dirty="0" smtClean="0"/>
              <a:t>(59,8%)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Ultra </a:t>
            </a:r>
            <a:r>
              <a:rPr lang="pl-PL" sz="2400" dirty="0" smtClean="0"/>
              <a:t>Pro (40,2%) </a:t>
            </a:r>
          </a:p>
          <a:p>
            <a:r>
              <a:rPr lang="pl-PL" sz="2400" dirty="0" err="1" smtClean="0"/>
              <a:t>Fixation</a:t>
            </a:r>
            <a:r>
              <a:rPr lang="pl-PL" sz="2400" dirty="0" smtClean="0"/>
              <a:t>: </a:t>
            </a:r>
            <a:r>
              <a:rPr lang="pl-PL" sz="2400" dirty="0" err="1" smtClean="0"/>
              <a:t>glue</a:t>
            </a:r>
            <a:r>
              <a:rPr lang="pl-PL" sz="2400" dirty="0" smtClean="0"/>
              <a:t> (74,2%)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stiches</a:t>
            </a:r>
            <a:r>
              <a:rPr lang="pl-PL" sz="2400" dirty="0" smtClean="0"/>
              <a:t> (25,8%)</a:t>
            </a:r>
            <a:endParaRPr lang="pl-PL" sz="24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err="1"/>
              <a:t>Inguinal</a:t>
            </a:r>
            <a:r>
              <a:rPr lang="pl-PL" sz="2800" dirty="0"/>
              <a:t> </a:t>
            </a:r>
            <a:r>
              <a:rPr lang="pl-PL" sz="2800" dirty="0" err="1"/>
              <a:t>hernia</a:t>
            </a:r>
            <a:r>
              <a:rPr lang="pl-PL" sz="2800" dirty="0"/>
              <a:t> </a:t>
            </a:r>
            <a:r>
              <a:rPr lang="pl-PL" sz="2800" dirty="0" err="1" smtClean="0"/>
              <a:t>repair</a:t>
            </a:r>
            <a:r>
              <a:rPr lang="pl-PL" sz="2800" dirty="0" smtClean="0"/>
              <a:t> – </a:t>
            </a:r>
            <a:r>
              <a:rPr lang="pl-PL" sz="2800" dirty="0"/>
              <a:t>L</a:t>
            </a:r>
            <a:r>
              <a:rPr lang="pl-PL" sz="2800" dirty="0" smtClean="0"/>
              <a:t>ichtenstein </a:t>
            </a:r>
            <a:r>
              <a:rPr lang="pl-PL" sz="2800" dirty="0" err="1" smtClean="0"/>
              <a:t>group</a:t>
            </a:r>
            <a:endParaRPr lang="pl-PL" sz="3200" dirty="0"/>
          </a:p>
        </p:txBody>
      </p:sp>
      <p:pic>
        <p:nvPicPr>
          <p:cNvPr id="1026" name="Picture 2" descr="Znalezione obrazy dla zapytania adhesix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5766"/>
            <a:ext cx="168450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ultra pro me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9782"/>
            <a:ext cx="32146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17973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Inguinal</a:t>
            </a:r>
            <a:r>
              <a:rPr lang="pl-PL" sz="3600" dirty="0"/>
              <a:t> </a:t>
            </a:r>
            <a:r>
              <a:rPr lang="pl-PL" sz="3600" dirty="0" err="1"/>
              <a:t>hernia</a:t>
            </a:r>
            <a:r>
              <a:rPr lang="pl-PL" sz="3600" dirty="0"/>
              <a:t> </a:t>
            </a:r>
            <a:r>
              <a:rPr lang="pl-PL" sz="3600" dirty="0" err="1"/>
              <a:t>repair</a:t>
            </a:r>
            <a:r>
              <a:rPr lang="pl-PL" sz="3600" dirty="0"/>
              <a:t> - </a:t>
            </a:r>
            <a:r>
              <a:rPr lang="pl-PL" sz="3600" dirty="0" err="1" smtClean="0"/>
              <a:t>anaesthesia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9574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035760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Inguinal</a:t>
            </a:r>
            <a:r>
              <a:rPr lang="pl-PL" sz="3600" dirty="0"/>
              <a:t> </a:t>
            </a:r>
            <a:r>
              <a:rPr lang="pl-PL" sz="3600" dirty="0" err="1"/>
              <a:t>hernia</a:t>
            </a:r>
            <a:r>
              <a:rPr lang="pl-PL" sz="3600" dirty="0"/>
              <a:t> </a:t>
            </a:r>
            <a:r>
              <a:rPr lang="pl-PL" sz="3600" dirty="0" err="1" smtClean="0"/>
              <a:t>repair</a:t>
            </a:r>
            <a:r>
              <a:rPr lang="pl-PL" sz="3600" dirty="0" smtClean="0"/>
              <a:t> - ASA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52661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5823</TotalTime>
  <Words>303</Words>
  <Application>Microsoft Office PowerPoint</Application>
  <PresentationFormat>Pokaz na ekranie (16:9)</PresentationFormat>
  <Paragraphs>85</Paragraphs>
  <Slides>14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Ambulatory surgery: First experiences in Cracow</vt:lpstr>
      <vt:lpstr>Prezentacja programu PowerPoint</vt:lpstr>
      <vt:lpstr>Inguinal hernia repair</vt:lpstr>
      <vt:lpstr>Inguinal hernia repair</vt:lpstr>
      <vt:lpstr>Inguinal hernia repair</vt:lpstr>
      <vt:lpstr>Inguinal hernia repair – Lichtenstein group </vt:lpstr>
      <vt:lpstr>Inguinal hernia repair – Lichtenstein group</vt:lpstr>
      <vt:lpstr>Inguinal hernia repair - anaesthesia</vt:lpstr>
      <vt:lpstr>Inguinal hernia repair - ASA</vt:lpstr>
      <vt:lpstr>Inguinal hernia repair – follow up</vt:lpstr>
      <vt:lpstr>Inguinal hernia repair – follow up</vt:lpstr>
      <vt:lpstr>Inguinal hernia repair </vt:lpstr>
      <vt:lpstr>Inguinal hernia repair – ambulatory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Ambulatory surgery: First experiences in Cracow</dc:title>
  <dc:creator>Michał Zelek</dc:creator>
  <cp:lastModifiedBy>Michał Zelek</cp:lastModifiedBy>
  <cp:revision>54</cp:revision>
  <dcterms:created xsi:type="dcterms:W3CDTF">2018-05-12T11:40:16Z</dcterms:created>
  <dcterms:modified xsi:type="dcterms:W3CDTF">2018-06-14T07:18:26Z</dcterms:modified>
</cp:coreProperties>
</file>