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1" r:id="rId18"/>
    <p:sldId id="275" r:id="rId19"/>
    <p:sldId id="274" r:id="rId20"/>
    <p:sldId id="276" r:id="rId21"/>
    <p:sldId id="277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ouk DRISSI" userId="5f7c53f813211c8b" providerId="LiveId" clId="{F9298582-1A6F-4723-9B7A-ADE1B6AD281E}"/>
    <pc:docChg chg="undo custSel addSld modSld">
      <pc:chgData name="Farouk DRISSI" userId="5f7c53f813211c8b" providerId="LiveId" clId="{F9298582-1A6F-4723-9B7A-ADE1B6AD281E}" dt="2018-05-10T13:31:38.284" v="1541" actId="1076"/>
      <pc:docMkLst>
        <pc:docMk/>
      </pc:docMkLst>
      <pc:sldChg chg="addSp delSp modSp add">
        <pc:chgData name="Farouk DRISSI" userId="5f7c53f813211c8b" providerId="LiveId" clId="{F9298582-1A6F-4723-9B7A-ADE1B6AD281E}" dt="2018-05-10T12:34:50.533" v="674" actId="1076"/>
        <pc:sldMkLst>
          <pc:docMk/>
          <pc:sldMk cId="3015827780" sldId="259"/>
        </pc:sldMkLst>
        <pc:spChg chg="del mod">
          <ac:chgData name="Farouk DRISSI" userId="5f7c53f813211c8b" providerId="LiveId" clId="{F9298582-1A6F-4723-9B7A-ADE1B6AD281E}" dt="2018-05-10T12:13:46.577" v="2" actId="478"/>
          <ac:spMkLst>
            <pc:docMk/>
            <pc:sldMk cId="3015827780" sldId="259"/>
            <ac:spMk id="2" creationId="{4E1D313D-24CE-40ED-BA36-6B4261FA30EE}"/>
          </ac:spMkLst>
        </pc:spChg>
        <pc:spChg chg="mod">
          <ac:chgData name="Farouk DRISSI" userId="5f7c53f813211c8b" providerId="LiveId" clId="{F9298582-1A6F-4723-9B7A-ADE1B6AD281E}" dt="2018-05-10T12:31:40.028" v="587" actId="5793"/>
          <ac:spMkLst>
            <pc:docMk/>
            <pc:sldMk cId="3015827780" sldId="259"/>
            <ac:spMk id="3" creationId="{DF679D5F-64DD-4784-A064-96FF85FDEF98}"/>
          </ac:spMkLst>
        </pc:spChg>
        <pc:spChg chg="add mod">
          <ac:chgData name="Farouk DRISSI" userId="5f7c53f813211c8b" providerId="LiveId" clId="{F9298582-1A6F-4723-9B7A-ADE1B6AD281E}" dt="2018-05-10T12:15:38.237" v="110" actId="20577"/>
          <ac:spMkLst>
            <pc:docMk/>
            <pc:sldMk cId="3015827780" sldId="259"/>
            <ac:spMk id="4" creationId="{CCF28DBE-0955-435D-85F6-F75A9BFB2F46}"/>
          </ac:spMkLst>
        </pc:spChg>
        <pc:spChg chg="add mod">
          <ac:chgData name="Farouk DRISSI" userId="5f7c53f813211c8b" providerId="LiveId" clId="{F9298582-1A6F-4723-9B7A-ADE1B6AD281E}" dt="2018-05-10T12:34:50.533" v="674" actId="1076"/>
          <ac:spMkLst>
            <pc:docMk/>
            <pc:sldMk cId="3015827780" sldId="259"/>
            <ac:spMk id="5" creationId="{F9B36A36-96CA-4598-81E2-A38001CE0DCF}"/>
          </ac:spMkLst>
        </pc:spChg>
      </pc:sldChg>
      <pc:sldChg chg="addSp delSp modSp add">
        <pc:chgData name="Farouk DRISSI" userId="5f7c53f813211c8b" providerId="LiveId" clId="{F9298582-1A6F-4723-9B7A-ADE1B6AD281E}" dt="2018-05-10T12:39:24.914" v="1083" actId="20577"/>
        <pc:sldMkLst>
          <pc:docMk/>
          <pc:sldMk cId="1881381998" sldId="260"/>
        </pc:sldMkLst>
        <pc:spChg chg="del">
          <ac:chgData name="Farouk DRISSI" userId="5f7c53f813211c8b" providerId="LiveId" clId="{F9298582-1A6F-4723-9B7A-ADE1B6AD281E}" dt="2018-05-10T12:35:32.009" v="676" actId="478"/>
          <ac:spMkLst>
            <pc:docMk/>
            <pc:sldMk cId="1881381998" sldId="260"/>
            <ac:spMk id="2" creationId="{222AC3C9-64F4-4A85-876E-804A107A6061}"/>
          </ac:spMkLst>
        </pc:spChg>
        <pc:spChg chg="mod">
          <ac:chgData name="Farouk DRISSI" userId="5f7c53f813211c8b" providerId="LiveId" clId="{F9298582-1A6F-4723-9B7A-ADE1B6AD281E}" dt="2018-05-10T12:39:24.914" v="1083" actId="20577"/>
          <ac:spMkLst>
            <pc:docMk/>
            <pc:sldMk cId="1881381998" sldId="260"/>
            <ac:spMk id="3" creationId="{049E6660-9C9B-44CE-9E56-97E6EDF46B62}"/>
          </ac:spMkLst>
        </pc:spChg>
        <pc:spChg chg="add">
          <ac:chgData name="Farouk DRISSI" userId="5f7c53f813211c8b" providerId="LiveId" clId="{F9298582-1A6F-4723-9B7A-ADE1B6AD281E}" dt="2018-05-10T12:35:32.863" v="677" actId="20577"/>
          <ac:spMkLst>
            <pc:docMk/>
            <pc:sldMk cId="1881381998" sldId="260"/>
            <ac:spMk id="4" creationId="{C7F471E4-5FBC-4447-9FEB-ED2297B1C4BD}"/>
          </ac:spMkLst>
        </pc:spChg>
      </pc:sldChg>
      <pc:sldChg chg="addSp delSp modSp add">
        <pc:chgData name="Farouk DRISSI" userId="5f7c53f813211c8b" providerId="LiveId" clId="{F9298582-1A6F-4723-9B7A-ADE1B6AD281E}" dt="2018-05-10T13:31:38.284" v="1541" actId="1076"/>
        <pc:sldMkLst>
          <pc:docMk/>
          <pc:sldMk cId="3344822641" sldId="261"/>
        </pc:sldMkLst>
        <pc:spChg chg="del">
          <ac:chgData name="Farouk DRISSI" userId="5f7c53f813211c8b" providerId="LiveId" clId="{F9298582-1A6F-4723-9B7A-ADE1B6AD281E}" dt="2018-05-10T13:25:35.185" v="1085" actId="478"/>
          <ac:spMkLst>
            <pc:docMk/>
            <pc:sldMk cId="3344822641" sldId="261"/>
            <ac:spMk id="2" creationId="{5B94B4B4-CD47-4364-B098-2A96334FCA25}"/>
          </ac:spMkLst>
        </pc:spChg>
        <pc:spChg chg="add del mod">
          <ac:chgData name="Farouk DRISSI" userId="5f7c53f813211c8b" providerId="LiveId" clId="{F9298582-1A6F-4723-9B7A-ADE1B6AD281E}" dt="2018-05-10T13:31:38.284" v="1541" actId="1076"/>
          <ac:spMkLst>
            <pc:docMk/>
            <pc:sldMk cId="3344822641" sldId="261"/>
            <ac:spMk id="3" creationId="{71D987A7-1178-4C9A-8A10-3B3523644ED9}"/>
          </ac:spMkLst>
        </pc:spChg>
        <pc:spChg chg="add mod">
          <ac:chgData name="Farouk DRISSI" userId="5f7c53f813211c8b" providerId="LiveId" clId="{F9298582-1A6F-4723-9B7A-ADE1B6AD281E}" dt="2018-05-10T13:31:20.064" v="1539" actId="20577"/>
          <ac:spMkLst>
            <pc:docMk/>
            <pc:sldMk cId="3344822641" sldId="261"/>
            <ac:spMk id="4" creationId="{091AD9B2-CF13-4A6B-AC3B-616168A33797}"/>
          </ac:spMkLst>
        </pc:spChg>
      </pc:sldChg>
    </pc:docChg>
  </pc:docChgLst>
  <pc:docChgLst>
    <pc:chgData name="Farouk DRISSI" userId="5f7c53f813211c8b" providerId="LiveId" clId="{C372A3F8-A7B3-43EC-98FE-257816513F4B}"/>
    <pc:docChg chg="undo custSel addSld modSld">
      <pc:chgData name="Farouk DRISSI" userId="5f7c53f813211c8b" providerId="LiveId" clId="{C372A3F8-A7B3-43EC-98FE-257816513F4B}" dt="2018-06-07T09:55:48.065" v="1183" actId="20577"/>
      <pc:docMkLst>
        <pc:docMk/>
      </pc:docMkLst>
      <pc:sldChg chg="addSp delSp modSp delAnim modAnim">
        <pc:chgData name="Farouk DRISSI" userId="5f7c53f813211c8b" providerId="LiveId" clId="{C372A3F8-A7B3-43EC-98FE-257816513F4B}" dt="2018-05-27T17:27:12.019" v="583" actId="20577"/>
        <pc:sldMkLst>
          <pc:docMk/>
          <pc:sldMk cId="1637387511" sldId="262"/>
        </pc:sldMkLst>
        <pc:spChg chg="del mod">
          <ac:chgData name="Farouk DRISSI" userId="5f7c53f813211c8b" providerId="LiveId" clId="{C372A3F8-A7B3-43EC-98FE-257816513F4B}" dt="2018-05-27T16:58:34.642" v="84" actId="478"/>
          <ac:spMkLst>
            <pc:docMk/>
            <pc:sldMk cId="1637387511" sldId="262"/>
            <ac:spMk id="3" creationId="{C8EC8516-A0EE-464F-BAE4-F6B1795671F2}"/>
          </ac:spMkLst>
        </pc:spChg>
        <pc:spChg chg="add mod">
          <ac:chgData name="Farouk DRISSI" userId="5f7c53f813211c8b" providerId="LiveId" clId="{C372A3F8-A7B3-43EC-98FE-257816513F4B}" dt="2018-05-27T16:58:41.768" v="93" actId="20577"/>
          <ac:spMkLst>
            <pc:docMk/>
            <pc:sldMk cId="1637387511" sldId="262"/>
            <ac:spMk id="5" creationId="{D7D3C759-6FDC-44DC-92C1-8C2F63DDA1AB}"/>
          </ac:spMkLst>
        </pc:spChg>
        <pc:spChg chg="add del mod">
          <ac:chgData name="Farouk DRISSI" userId="5f7c53f813211c8b" providerId="LiveId" clId="{C372A3F8-A7B3-43EC-98FE-257816513F4B}" dt="2018-05-27T16:59:32.670" v="95" actId="478"/>
          <ac:spMkLst>
            <pc:docMk/>
            <pc:sldMk cId="1637387511" sldId="262"/>
            <ac:spMk id="6" creationId="{B4CBB5E4-20CF-492E-8861-96C2A4B7FED2}"/>
          </ac:spMkLst>
        </pc:spChg>
        <pc:spChg chg="add mod">
          <ac:chgData name="Farouk DRISSI" userId="5f7c53f813211c8b" providerId="LiveId" clId="{C372A3F8-A7B3-43EC-98FE-257816513F4B}" dt="2018-05-27T17:18:41.527" v="515" actId="207"/>
          <ac:spMkLst>
            <pc:docMk/>
            <pc:sldMk cId="1637387511" sldId="262"/>
            <ac:spMk id="7" creationId="{07371F8C-C293-4E64-AF9E-895C52B70409}"/>
          </ac:spMkLst>
        </pc:spChg>
        <pc:spChg chg="add del mod">
          <ac:chgData name="Farouk DRISSI" userId="5f7c53f813211c8b" providerId="LiveId" clId="{C372A3F8-A7B3-43EC-98FE-257816513F4B}" dt="2018-05-27T17:18:50.631" v="516" actId="207"/>
          <ac:spMkLst>
            <pc:docMk/>
            <pc:sldMk cId="1637387511" sldId="262"/>
            <ac:spMk id="11" creationId="{07128307-F59C-4739-930D-4FFD0CFFBA2D}"/>
          </ac:spMkLst>
        </pc:spChg>
        <pc:spChg chg="add del mod">
          <ac:chgData name="Farouk DRISSI" userId="5f7c53f813211c8b" providerId="LiveId" clId="{C372A3F8-A7B3-43EC-98FE-257816513F4B}" dt="2018-05-27T17:27:12.019" v="583" actId="20577"/>
          <ac:spMkLst>
            <pc:docMk/>
            <pc:sldMk cId="1637387511" sldId="262"/>
            <ac:spMk id="12" creationId="{41CCB76D-200B-43B7-97DF-E9172464F76B}"/>
          </ac:spMkLst>
        </pc:spChg>
        <pc:spChg chg="add del mod">
          <ac:chgData name="Farouk DRISSI" userId="5f7c53f813211c8b" providerId="LiveId" clId="{C372A3F8-A7B3-43EC-98FE-257816513F4B}" dt="2018-05-27T17:15:12.336" v="435" actId="478"/>
          <ac:spMkLst>
            <pc:docMk/>
            <pc:sldMk cId="1637387511" sldId="262"/>
            <ac:spMk id="20" creationId="{D6065A32-700B-471B-823E-7928DB913F43}"/>
          </ac:spMkLst>
        </pc:spChg>
        <pc:spChg chg="add del mod">
          <ac:chgData name="Farouk DRISSI" userId="5f7c53f813211c8b" providerId="LiveId" clId="{C372A3F8-A7B3-43EC-98FE-257816513F4B}" dt="2018-05-27T17:15:12.336" v="435" actId="478"/>
          <ac:spMkLst>
            <pc:docMk/>
            <pc:sldMk cId="1637387511" sldId="262"/>
            <ac:spMk id="21" creationId="{C1F42BFE-20AF-4EC6-9083-6E522C83AE81}"/>
          </ac:spMkLst>
        </pc:spChg>
        <pc:spChg chg="add del mod">
          <ac:chgData name="Farouk DRISSI" userId="5f7c53f813211c8b" providerId="LiveId" clId="{C372A3F8-A7B3-43EC-98FE-257816513F4B}" dt="2018-05-27T17:15:12.336" v="435" actId="478"/>
          <ac:spMkLst>
            <pc:docMk/>
            <pc:sldMk cId="1637387511" sldId="262"/>
            <ac:spMk id="22" creationId="{51DC2A7C-0C43-47FD-9DAA-D6946CA23B40}"/>
          </ac:spMkLst>
        </pc:spChg>
        <pc:spChg chg="add del mod">
          <ac:chgData name="Farouk DRISSI" userId="5f7c53f813211c8b" providerId="LiveId" clId="{C372A3F8-A7B3-43EC-98FE-257816513F4B}" dt="2018-05-27T17:02:27.274" v="166" actId="20577"/>
          <ac:spMkLst>
            <pc:docMk/>
            <pc:sldMk cId="1637387511" sldId="262"/>
            <ac:spMk id="24" creationId="{377F0FBA-4A60-4724-A52A-14568EB51EAE}"/>
          </ac:spMkLst>
        </pc:spChg>
        <pc:spChg chg="add mod">
          <ac:chgData name="Farouk DRISSI" userId="5f7c53f813211c8b" providerId="LiveId" clId="{C372A3F8-A7B3-43EC-98FE-257816513F4B}" dt="2018-05-27T17:19:33.297" v="518" actId="207"/>
          <ac:spMkLst>
            <pc:docMk/>
            <pc:sldMk cId="1637387511" sldId="262"/>
            <ac:spMk id="25" creationId="{EABD1DA2-8BEC-413E-AB95-28C7D60862EE}"/>
          </ac:spMkLst>
        </pc:spChg>
        <pc:spChg chg="add mod">
          <ac:chgData name="Farouk DRISSI" userId="5f7c53f813211c8b" providerId="LiveId" clId="{C372A3F8-A7B3-43EC-98FE-257816513F4B}" dt="2018-05-27T17:18:30.536" v="514" actId="207"/>
          <ac:spMkLst>
            <pc:docMk/>
            <pc:sldMk cId="1637387511" sldId="262"/>
            <ac:spMk id="30" creationId="{38565FFF-B359-48DC-9965-3373970A85A7}"/>
          </ac:spMkLst>
        </pc:spChg>
        <pc:cxnChg chg="add mod">
          <ac:chgData name="Farouk DRISSI" userId="5f7c53f813211c8b" providerId="LiveId" clId="{C372A3F8-A7B3-43EC-98FE-257816513F4B}" dt="2018-05-27T17:00:18.850" v="131" actId="1076"/>
          <ac:cxnSpMkLst>
            <pc:docMk/>
            <pc:sldMk cId="1637387511" sldId="262"/>
            <ac:cxnSpMk id="8" creationId="{24CA52E1-8831-42E4-AC27-4E85D6C23822}"/>
          </ac:cxnSpMkLst>
        </pc:cxnChg>
        <pc:cxnChg chg="add">
          <ac:chgData name="Farouk DRISSI" userId="5f7c53f813211c8b" providerId="LiveId" clId="{C372A3F8-A7B3-43EC-98FE-257816513F4B}" dt="2018-05-27T16:58:36.028" v="85" actId="20577"/>
          <ac:cxnSpMkLst>
            <pc:docMk/>
            <pc:sldMk cId="1637387511" sldId="262"/>
            <ac:cxnSpMk id="9" creationId="{7E57BB7C-C3C2-4B8B-9A66-232474E82EDD}"/>
          </ac:cxnSpMkLst>
        </pc:cxnChg>
        <pc:cxnChg chg="add del mod">
          <ac:chgData name="Farouk DRISSI" userId="5f7c53f813211c8b" providerId="LiveId" clId="{C372A3F8-A7B3-43EC-98FE-257816513F4B}" dt="2018-05-27T17:13:11.592" v="418" actId="1076"/>
          <ac:cxnSpMkLst>
            <pc:docMk/>
            <pc:sldMk cId="1637387511" sldId="262"/>
            <ac:cxnSpMk id="10" creationId="{4F88C1F4-B5AD-4BE7-87AA-CC9101A6B90F}"/>
          </ac:cxnSpMkLst>
        </pc:cxnChg>
        <pc:cxnChg chg="add del mod">
          <ac:chgData name="Farouk DRISSI" userId="5f7c53f813211c8b" providerId="LiveId" clId="{C372A3F8-A7B3-43EC-98FE-257816513F4B}" dt="2018-05-27T17:05:53.835" v="273" actId="478"/>
          <ac:cxnSpMkLst>
            <pc:docMk/>
            <pc:sldMk cId="1637387511" sldId="262"/>
            <ac:cxnSpMk id="13" creationId="{3B081832-B266-44F4-8160-5F99AFE1CAD6}"/>
          </ac:cxnSpMkLst>
        </pc:cxnChg>
        <pc:cxnChg chg="add del mod">
          <ac:chgData name="Farouk DRISSI" userId="5f7c53f813211c8b" providerId="LiveId" clId="{C372A3F8-A7B3-43EC-98FE-257816513F4B}" dt="2018-05-27T17:05:51.285" v="272" actId="478"/>
          <ac:cxnSpMkLst>
            <pc:docMk/>
            <pc:sldMk cId="1637387511" sldId="262"/>
            <ac:cxnSpMk id="14" creationId="{14F20C40-9EFA-4021-9AB1-2842B8DAC607}"/>
          </ac:cxnSpMkLst>
        </pc:cxnChg>
        <pc:cxnChg chg="add del mod">
          <ac:chgData name="Farouk DRISSI" userId="5f7c53f813211c8b" providerId="LiveId" clId="{C372A3F8-A7B3-43EC-98FE-257816513F4B}" dt="2018-05-27T17:15:12.336" v="435" actId="478"/>
          <ac:cxnSpMkLst>
            <pc:docMk/>
            <pc:sldMk cId="1637387511" sldId="262"/>
            <ac:cxnSpMk id="15" creationId="{4AA4A69E-60E6-4DF2-AD02-D9EBC04E4696}"/>
          </ac:cxnSpMkLst>
        </pc:cxnChg>
        <pc:cxnChg chg="add del mod">
          <ac:chgData name="Farouk DRISSI" userId="5f7c53f813211c8b" providerId="LiveId" clId="{C372A3F8-A7B3-43EC-98FE-257816513F4B}" dt="2018-05-27T17:15:12.336" v="435" actId="478"/>
          <ac:cxnSpMkLst>
            <pc:docMk/>
            <pc:sldMk cId="1637387511" sldId="262"/>
            <ac:cxnSpMk id="16" creationId="{7EA9E2B8-27AF-4260-87CE-435E71315302}"/>
          </ac:cxnSpMkLst>
        </pc:cxnChg>
        <pc:cxnChg chg="add">
          <ac:chgData name="Farouk DRISSI" userId="5f7c53f813211c8b" providerId="LiveId" clId="{C372A3F8-A7B3-43EC-98FE-257816513F4B}" dt="2018-05-27T16:58:36.028" v="85" actId="20577"/>
          <ac:cxnSpMkLst>
            <pc:docMk/>
            <pc:sldMk cId="1637387511" sldId="262"/>
            <ac:cxnSpMk id="17" creationId="{49C8858C-41A5-457B-9233-8D2023C8DC97}"/>
          </ac:cxnSpMkLst>
        </pc:cxnChg>
        <pc:cxnChg chg="add del mod">
          <ac:chgData name="Farouk DRISSI" userId="5f7c53f813211c8b" providerId="LiveId" clId="{C372A3F8-A7B3-43EC-98FE-257816513F4B}" dt="2018-05-27T17:13:11.592" v="418" actId="1076"/>
          <ac:cxnSpMkLst>
            <pc:docMk/>
            <pc:sldMk cId="1637387511" sldId="262"/>
            <ac:cxnSpMk id="18" creationId="{0C626FBC-B59D-4CC7-9337-83B45727A6C6}"/>
          </ac:cxnSpMkLst>
        </pc:cxnChg>
        <pc:cxnChg chg="add del mod">
          <ac:chgData name="Farouk DRISSI" userId="5f7c53f813211c8b" providerId="LiveId" clId="{C372A3F8-A7B3-43EC-98FE-257816513F4B}" dt="2018-05-27T17:15:20.844" v="436" actId="478"/>
          <ac:cxnSpMkLst>
            <pc:docMk/>
            <pc:sldMk cId="1637387511" sldId="262"/>
            <ac:cxnSpMk id="19" creationId="{F45819A3-A36D-4614-A047-E4F502F37C15}"/>
          </ac:cxnSpMkLst>
        </pc:cxnChg>
        <pc:cxnChg chg="add del mod">
          <ac:chgData name="Farouk DRISSI" userId="5f7c53f813211c8b" providerId="LiveId" clId="{C372A3F8-A7B3-43EC-98FE-257816513F4B}" dt="2018-05-27T17:02:28.071" v="168" actId="20577"/>
          <ac:cxnSpMkLst>
            <pc:docMk/>
            <pc:sldMk cId="1637387511" sldId="262"/>
            <ac:cxnSpMk id="23" creationId="{A008BBBD-5215-4FC9-A92B-1B72429FD1E4}"/>
          </ac:cxnSpMkLst>
        </pc:cxnChg>
        <pc:cxnChg chg="add mod">
          <ac:chgData name="Farouk DRISSI" userId="5f7c53f813211c8b" providerId="LiveId" clId="{C372A3F8-A7B3-43EC-98FE-257816513F4B}" dt="2018-05-27T17:03:46.342" v="207" actId="1076"/>
          <ac:cxnSpMkLst>
            <pc:docMk/>
            <pc:sldMk cId="1637387511" sldId="262"/>
            <ac:cxnSpMk id="26" creationId="{0CF8FF64-662C-4E53-B0F0-44DE5F217551}"/>
          </ac:cxnSpMkLst>
        </pc:cxnChg>
        <pc:cxnChg chg="add mod">
          <ac:chgData name="Farouk DRISSI" userId="5f7c53f813211c8b" providerId="LiveId" clId="{C372A3F8-A7B3-43EC-98FE-257816513F4B}" dt="2018-05-27T17:05:27.717" v="268" actId="1076"/>
          <ac:cxnSpMkLst>
            <pc:docMk/>
            <pc:sldMk cId="1637387511" sldId="262"/>
            <ac:cxnSpMk id="27" creationId="{D1404567-3A30-4AFA-BC84-57F2E8B458E9}"/>
          </ac:cxnSpMkLst>
        </pc:cxnChg>
        <pc:cxnChg chg="add mod">
          <ac:chgData name="Farouk DRISSI" userId="5f7c53f813211c8b" providerId="LiveId" clId="{C372A3F8-A7B3-43EC-98FE-257816513F4B}" dt="2018-05-27T17:13:19.878" v="420" actId="1076"/>
          <ac:cxnSpMkLst>
            <pc:docMk/>
            <pc:sldMk cId="1637387511" sldId="262"/>
            <ac:cxnSpMk id="28" creationId="{15717F65-61D5-4F62-973B-D6C58B7DF5CC}"/>
          </ac:cxnSpMkLst>
        </pc:cxnChg>
        <pc:cxnChg chg="add mod">
          <ac:chgData name="Farouk DRISSI" userId="5f7c53f813211c8b" providerId="LiveId" clId="{C372A3F8-A7B3-43EC-98FE-257816513F4B}" dt="2018-05-27T17:13:49.472" v="422" actId="1076"/>
          <ac:cxnSpMkLst>
            <pc:docMk/>
            <pc:sldMk cId="1637387511" sldId="262"/>
            <ac:cxnSpMk id="29" creationId="{E7524530-0AD5-4CCE-8FEC-B78AE2B1A983}"/>
          </ac:cxnSpMkLst>
        </pc:cxnChg>
        <pc:cxnChg chg="add mod">
          <ac:chgData name="Farouk DRISSI" userId="5f7c53f813211c8b" providerId="LiveId" clId="{C372A3F8-A7B3-43EC-98FE-257816513F4B}" dt="2018-05-27T17:15:44.516" v="440" actId="1076"/>
          <ac:cxnSpMkLst>
            <pc:docMk/>
            <pc:sldMk cId="1637387511" sldId="262"/>
            <ac:cxnSpMk id="31" creationId="{EA9CB99F-8044-4A6A-A639-783F2A998B23}"/>
          </ac:cxnSpMkLst>
        </pc:cxnChg>
      </pc:sldChg>
      <pc:sldChg chg="addSp delSp modSp add">
        <pc:chgData name="Farouk DRISSI" userId="5f7c53f813211c8b" providerId="LiveId" clId="{C372A3F8-A7B3-43EC-98FE-257816513F4B}" dt="2018-05-27T18:20:21.215" v="862" actId="20577"/>
        <pc:sldMkLst>
          <pc:docMk/>
          <pc:sldMk cId="767609897" sldId="263"/>
        </pc:sldMkLst>
        <pc:spChg chg="del mod">
          <ac:chgData name="Farouk DRISSI" userId="5f7c53f813211c8b" providerId="LiveId" clId="{C372A3F8-A7B3-43EC-98FE-257816513F4B}" dt="2018-05-27T17:20:51.322" v="521" actId="478"/>
          <ac:spMkLst>
            <pc:docMk/>
            <pc:sldMk cId="767609897" sldId="263"/>
            <ac:spMk id="2" creationId="{4BAC57A1-1E4F-4B21-9323-084DB25D4A11}"/>
          </ac:spMkLst>
        </pc:spChg>
        <pc:spChg chg="del">
          <ac:chgData name="Farouk DRISSI" userId="5f7c53f813211c8b" providerId="LiveId" clId="{C372A3F8-A7B3-43EC-98FE-257816513F4B}" dt="2018-05-27T17:29:21.877" v="584" actId="478"/>
          <ac:spMkLst>
            <pc:docMk/>
            <pc:sldMk cId="767609897" sldId="263"/>
            <ac:spMk id="3" creationId="{9CCD01C8-5DA7-47A5-B3A7-C2A2EE973A78}"/>
          </ac:spMkLst>
        </pc:spChg>
        <pc:spChg chg="add mod">
          <ac:chgData name="Farouk DRISSI" userId="5f7c53f813211c8b" providerId="LiveId" clId="{C372A3F8-A7B3-43EC-98FE-257816513F4B}" dt="2018-05-27T18:16:31.543" v="820" actId="1076"/>
          <ac:spMkLst>
            <pc:docMk/>
            <pc:sldMk cId="767609897" sldId="263"/>
            <ac:spMk id="4" creationId="{DFA32CFD-F728-43C7-8093-2210760609B6}"/>
          </ac:spMkLst>
        </pc:spChg>
        <pc:graphicFrameChg chg="add modGraphic">
          <ac:chgData name="Farouk DRISSI" userId="5f7c53f813211c8b" providerId="LiveId" clId="{C372A3F8-A7B3-43EC-98FE-257816513F4B}" dt="2018-05-27T18:20:21.215" v="862" actId="20577"/>
          <ac:graphicFrameMkLst>
            <pc:docMk/>
            <pc:sldMk cId="767609897" sldId="263"/>
            <ac:graphicFrameMk id="5" creationId="{6C9A0442-EDEE-4ADA-9AB4-00570C138F37}"/>
          </ac:graphicFrameMkLst>
        </pc:graphicFrameChg>
      </pc:sldChg>
      <pc:sldChg chg="modSp">
        <pc:chgData name="Farouk DRISSI" userId="5f7c53f813211c8b" providerId="LiveId" clId="{C372A3F8-A7B3-43EC-98FE-257816513F4B}" dt="2018-06-07T09:49:46.818" v="1130" actId="20577"/>
        <pc:sldMkLst>
          <pc:docMk/>
          <pc:sldMk cId="2044289539" sldId="272"/>
        </pc:sldMkLst>
        <pc:graphicFrameChg chg="mod modGraphic">
          <ac:chgData name="Farouk DRISSI" userId="5f7c53f813211c8b" providerId="LiveId" clId="{C372A3F8-A7B3-43EC-98FE-257816513F4B}" dt="2018-06-07T09:49:46.818" v="1130" actId="20577"/>
          <ac:graphicFrameMkLst>
            <pc:docMk/>
            <pc:sldMk cId="2044289539" sldId="272"/>
            <ac:graphicFrameMk id="5" creationId="{F520B50C-CD4D-4483-B238-DCAF4AE51C82}"/>
          </ac:graphicFrameMkLst>
        </pc:graphicFrameChg>
      </pc:sldChg>
      <pc:sldChg chg="modSp">
        <pc:chgData name="Farouk DRISSI" userId="5f7c53f813211c8b" providerId="LiveId" clId="{C372A3F8-A7B3-43EC-98FE-257816513F4B}" dt="2018-06-07T09:55:48.065" v="1183" actId="20577"/>
        <pc:sldMkLst>
          <pc:docMk/>
          <pc:sldMk cId="3091058120" sldId="273"/>
        </pc:sldMkLst>
        <pc:graphicFrameChg chg="modGraphic">
          <ac:chgData name="Farouk DRISSI" userId="5f7c53f813211c8b" providerId="LiveId" clId="{C372A3F8-A7B3-43EC-98FE-257816513F4B}" dt="2018-06-07T09:55:48.065" v="1183" actId="20577"/>
          <ac:graphicFrameMkLst>
            <pc:docMk/>
            <pc:sldMk cId="3091058120" sldId="273"/>
            <ac:graphicFrameMk id="5" creationId="{E790CD65-AF08-457E-8D12-A1D85545858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7F8DB-E71C-47EC-91AC-324211D25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A28D2D-DA1E-4FBB-AC33-AE337E3DF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D77BAA-6664-49AF-BC12-99515DC8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E2F9F-FEB0-4652-BC5C-486B8196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3E4830-A182-4AEC-A647-4D2B9612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395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93857-757B-4488-B1F3-7FF64D9C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6F4325-2372-455E-A078-A0BC3CC93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E0ED0-D0F0-4001-9A4C-663F5915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CA0592-74E9-4AA1-9291-689E128E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1EEC13-9A6F-44C9-B5BB-FB2145325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03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198DDE-A9B6-4681-AB43-FE6146000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A3C739-FDE1-4116-889A-AF3172B38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D8E798-D1CE-41AA-AA68-2C281FD51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CA34E3-F05E-4568-91E5-FD1F6023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7FDFED-1C71-4CB6-8719-D853428F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7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70112-6630-4E06-A842-A8C4984C9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76B5EC-31A4-4CDB-9206-3C1BD9D02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869B1-EAA4-45A5-A1F5-FC598697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FF339E-ED79-4C6F-94EA-2741D636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C5EFA0-A722-473E-93A7-10852446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42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7336F-6188-4BC2-B8DD-86AA98F9A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AA8379-0609-40C2-8390-2735CDF50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759B25-2A62-42F5-A77E-2F107752E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D99A1-C946-4D22-A2CD-EE20A09B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CA5A5F-8062-4A71-A7C8-0BC6B8F28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16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FB4FC-9105-499A-8762-B9AE7E39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C11A5-E056-4081-A27E-CA36C8643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ACCACC-BE45-447B-991F-2A2D86D5C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42037D-6D47-430A-ADB4-2E9ECDE7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9C3583-E09B-45A5-979A-8DD5590D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416C3-A9CB-44E0-8D0C-D88F06C5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0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31159-6A7E-4CE3-AEF8-25479F6A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8D2D47-760E-436A-8827-D6D37E695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525A32-1298-430E-92B7-318A6DFB9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D1D15A-A91A-466A-9DBF-62EE8F729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1EFF93-333D-4E95-9E2B-872D205AC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230C4D-D215-414D-8A6D-1EEA5517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0B4E93-8A31-4C03-983D-BD65E8A6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9579B8-61D2-4BB4-9858-403E48178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44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E3564-0571-4A2B-8071-F6E069C73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813335-81AF-430A-89D0-47951175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2D7C1E-82EE-4886-A827-BDBA28F8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E1919B-D368-4B0E-AE76-3C1F46AA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61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E754A-09F1-445D-BD29-68C06C45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659736-2DF6-4502-8FFC-48645451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7E262C-1F15-42B1-97F8-B5684DAB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9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E072D-A88D-4761-B0B1-71AF79A5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74122-3B8C-412B-A106-473A9C9A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94DD98-DED7-47B0-9562-08F046EA5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89A80C-26D3-4541-82A2-CAAAAFC9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00C95C-76A7-4618-9432-33747B3F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C76767-417A-41C9-B954-66A4D512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61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0D65FE-E4B4-4D64-BBA5-06228045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CB6F8BA-81BC-4448-BAEC-BD0D8B5AF2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5BC619-7307-4892-8DBD-343D9FF4B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3EA0EA-E14B-4804-BEDD-5A84B76E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3442E4-E4A7-46AE-A0F5-71E1A76F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0EA661-2ACD-421A-83B8-615819B0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93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DBBA4FC-99A1-4049-82BE-C747B4B49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47523E-7A47-4EC1-81DB-7D114D298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FFA810-04FB-4AC8-8688-1B128B570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60FB-D648-44C1-9750-4272F6291690}" type="datetimeFigureOut">
              <a:rPr lang="fr-FR" smtClean="0"/>
              <a:t>14/06/2018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06A4E-3890-42FF-AF8C-98EE2F95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B6FC8-1C83-4E20-8EDA-6FCA8EF7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0555-F42E-4C79-8CA8-41374C476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50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53745" y="3479969"/>
            <a:ext cx="6884505" cy="952622"/>
          </a:xfrm>
        </p:spPr>
        <p:txBody>
          <a:bodyPr>
            <a:normAutofit/>
          </a:bodyPr>
          <a:lstStyle/>
          <a:p>
            <a:r>
              <a:rPr lang="fr-FR" dirty="0"/>
              <a:t>Drissi F, </a:t>
            </a:r>
            <a:r>
              <a:rPr lang="fr-FR" dirty="0" err="1"/>
              <a:t>Gillion</a:t>
            </a:r>
            <a:r>
              <a:rPr lang="fr-FR" dirty="0"/>
              <a:t> JF, </a:t>
            </a:r>
            <a:r>
              <a:rPr lang="fr-FR" dirty="0" err="1"/>
              <a:t>Jurczak</a:t>
            </a:r>
            <a:r>
              <a:rPr lang="fr-FR" dirty="0"/>
              <a:t> F, Cossa JP, </a:t>
            </a:r>
            <a:r>
              <a:rPr lang="fr-FR" dirty="0" err="1"/>
              <a:t>Duchalais</a:t>
            </a:r>
            <a:r>
              <a:rPr lang="fr-FR" dirty="0"/>
              <a:t> E</a:t>
            </a:r>
          </a:p>
          <a:p>
            <a:r>
              <a:rPr lang="fr-FR" dirty="0"/>
              <a:t>Pour le Club Hernie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36" y="433387"/>
            <a:ext cx="2276475" cy="314325"/>
          </a:xfrm>
          <a:prstGeom prst="rect">
            <a:avLst/>
          </a:prstGeom>
        </p:spPr>
      </p:pic>
      <p:pic>
        <p:nvPicPr>
          <p:cNvPr id="6" name="Picture 2" descr="C:\Users\Jean-François\Documents\HERNIE CLUB HERNIE\LOGO\LOGO OFFICIEL en définition maximale\logo_Club_Hernie_fin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0" y="150813"/>
            <a:ext cx="1512888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 : coins arrondis 6"/>
          <p:cNvSpPr/>
          <p:nvPr/>
        </p:nvSpPr>
        <p:spPr>
          <a:xfrm>
            <a:off x="377685" y="1505919"/>
            <a:ext cx="11436626" cy="1498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Réadmissions à 30 jours après cure de hernie inguinale en ambulatoire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D04D86D-97D0-4E16-8CC7-614010854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461" y="4602871"/>
            <a:ext cx="70770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C3B6F67C-C5A9-4BF9-9A64-B6BA60E9E13C}"/>
              </a:ext>
            </a:extLst>
          </p:cNvPr>
          <p:cNvSpPr txBox="1"/>
          <p:nvPr/>
        </p:nvSpPr>
        <p:spPr>
          <a:xfrm>
            <a:off x="2091" y="37119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Réadmissions non programmées dans les 30 jours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110E176-0D42-4FD2-AD81-4DF52D864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744180"/>
              </p:ext>
            </p:extLst>
          </p:nvPr>
        </p:nvGraphicFramePr>
        <p:xfrm>
          <a:off x="450040" y="1230810"/>
          <a:ext cx="11291919" cy="5040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8268">
                  <a:extLst>
                    <a:ext uri="{9D8B030D-6E8A-4147-A177-3AD203B41FA5}">
                      <a16:colId xmlns:a16="http://schemas.microsoft.com/office/drawing/2014/main" val="1948486237"/>
                    </a:ext>
                  </a:extLst>
                </a:gridCol>
                <a:gridCol w="3477193">
                  <a:extLst>
                    <a:ext uri="{9D8B030D-6E8A-4147-A177-3AD203B41FA5}">
                      <a16:colId xmlns:a16="http://schemas.microsoft.com/office/drawing/2014/main" val="1255588151"/>
                    </a:ext>
                  </a:extLst>
                </a:gridCol>
                <a:gridCol w="2930533">
                  <a:extLst>
                    <a:ext uri="{9D8B030D-6E8A-4147-A177-3AD203B41FA5}">
                      <a16:colId xmlns:a16="http://schemas.microsoft.com/office/drawing/2014/main" val="2177222961"/>
                    </a:ext>
                  </a:extLst>
                </a:gridCol>
                <a:gridCol w="1725925">
                  <a:extLst>
                    <a:ext uri="{9D8B030D-6E8A-4147-A177-3AD203B41FA5}">
                      <a16:colId xmlns:a16="http://schemas.microsoft.com/office/drawing/2014/main" val="520297755"/>
                    </a:ext>
                  </a:extLst>
                </a:gridCol>
              </a:tblGrid>
              <a:tr h="104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Réadmis &lt; J30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33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Non réadmis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5093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1534403119"/>
                  </a:ext>
                </a:extLst>
              </a:tr>
              <a:tr h="574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Age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err="1">
                          <a:effectLst/>
                        </a:rPr>
                        <a:t>Moy</a:t>
                      </a:r>
                      <a:r>
                        <a:rPr lang="fr-FR" sz="1800" dirty="0">
                          <a:effectLst/>
                        </a:rPr>
                        <a:t> : 66.6+/-15.8 (22-93)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61.5+/-15.8 (2-101)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0.065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424332793"/>
                  </a:ext>
                </a:extLst>
              </a:tr>
              <a:tr h="131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Sexe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Masculin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Féminin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32 (97)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 (3)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4560 (89.5)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533 (10.5)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0.250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311103310"/>
                  </a:ext>
                </a:extLst>
              </a:tr>
              <a:tr h="528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IMC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err="1">
                          <a:effectLst/>
                        </a:rPr>
                        <a:t>Moy</a:t>
                      </a:r>
                      <a:r>
                        <a:rPr lang="fr-FR" sz="1800" dirty="0">
                          <a:effectLst/>
                        </a:rPr>
                        <a:t> : 25.2+/-3.9 (19.4-40.5)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24.9+/-3.5 (12.9-62.4)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0.878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806377756"/>
                  </a:ext>
                </a:extLst>
              </a:tr>
              <a:tr h="695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Score ASA ≥ III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8 (24.3)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597 (11.7)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0.048*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273980382"/>
                  </a:ext>
                </a:extLst>
              </a:tr>
              <a:tr h="56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Hernie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inguino-scrotale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8 (24.3)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561 (11)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0.023*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957137774"/>
                  </a:ext>
                </a:extLst>
              </a:tr>
              <a:tr h="321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Récidive de hernie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2 (5.9)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390 (7.7)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&gt;0.999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8747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93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01472AAE-B12D-4083-8CE3-354D14CC4B2C}"/>
              </a:ext>
            </a:extLst>
          </p:cNvPr>
          <p:cNvSpPr txBox="1"/>
          <p:nvPr/>
        </p:nvSpPr>
        <p:spPr>
          <a:xfrm>
            <a:off x="2091" y="37119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Réadmissions non programmées dans les 30 jours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8C97B0F-22F2-443F-93EA-30F802488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450362"/>
              </p:ext>
            </p:extLst>
          </p:nvPr>
        </p:nvGraphicFramePr>
        <p:xfrm>
          <a:off x="1888766" y="741596"/>
          <a:ext cx="8414468" cy="5987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019">
                  <a:extLst>
                    <a:ext uri="{9D8B030D-6E8A-4147-A177-3AD203B41FA5}">
                      <a16:colId xmlns:a16="http://schemas.microsoft.com/office/drawing/2014/main" val="829490784"/>
                    </a:ext>
                  </a:extLst>
                </a:gridCol>
                <a:gridCol w="2345418">
                  <a:extLst>
                    <a:ext uri="{9D8B030D-6E8A-4147-A177-3AD203B41FA5}">
                      <a16:colId xmlns:a16="http://schemas.microsoft.com/office/drawing/2014/main" val="988461438"/>
                    </a:ext>
                  </a:extLst>
                </a:gridCol>
                <a:gridCol w="2661153">
                  <a:extLst>
                    <a:ext uri="{9D8B030D-6E8A-4147-A177-3AD203B41FA5}">
                      <a16:colId xmlns:a16="http://schemas.microsoft.com/office/drawing/2014/main" val="4219571563"/>
                    </a:ext>
                  </a:extLst>
                </a:gridCol>
                <a:gridCol w="1242878">
                  <a:extLst>
                    <a:ext uri="{9D8B030D-6E8A-4147-A177-3AD203B41FA5}">
                      <a16:colId xmlns:a16="http://schemas.microsoft.com/office/drawing/2014/main" val="1733796449"/>
                    </a:ext>
                  </a:extLst>
                </a:gridCol>
              </a:tblGrid>
              <a:tr h="605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Réadmis &lt; J30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33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Non réadmis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5093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1896412158"/>
                  </a:ext>
                </a:extLst>
              </a:tr>
              <a:tr h="321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Ambulatoire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20 (60.6)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3993 (78.4)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0.019*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887908681"/>
                  </a:ext>
                </a:extLst>
              </a:tr>
              <a:tr h="394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DMS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1.7±5 [0-28]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0.37±1 [0-21]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&lt;0.001*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4047917388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Cure de hernie bilatérale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8 (24.2)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1058 (20.8)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&gt;0.999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736835467"/>
                  </a:ext>
                </a:extLst>
              </a:tr>
              <a:tr h="219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Urgence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3 (9)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60 (1.2)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0.008*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733407619"/>
                  </a:ext>
                </a:extLst>
              </a:tr>
              <a:tr h="992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Technique opératoire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Laparoscopie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Abord électif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17 (51.5)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16 (48.5)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2552 (50.1)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2494 (49)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0.862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3580637120"/>
                  </a:ext>
                </a:extLst>
              </a:tr>
              <a:tr h="1378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Type d’anesthésie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AG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 err="1">
                          <a:effectLst/>
                        </a:rPr>
                        <a:t>Rachi-anesthésie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32 (97)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 (3)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0 (0)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4786 (94)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195 (3.8)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55 (1.1)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0.805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1767626365"/>
                  </a:ext>
                </a:extLst>
              </a:tr>
              <a:tr h="381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Durée opératoire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44.4±26.7 [12-125]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33.7±18 [6-190]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&lt;0.001*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208779640"/>
                  </a:ext>
                </a:extLst>
              </a:tr>
              <a:tr h="1378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Complications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Médicale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ISO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Chirurgicale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27 (81.8)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12 (36.4)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9 (27.3)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17 (51.5)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256 (6.1)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53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193 (3.8)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20 (0.4)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&lt;0.001*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&lt;0.001*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&lt;0.001*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&lt;0.001*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96031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89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7B1014E9-CE06-4293-93F9-5681C7FD6A89}"/>
              </a:ext>
            </a:extLst>
          </p:cNvPr>
          <p:cNvSpPr txBox="1"/>
          <p:nvPr/>
        </p:nvSpPr>
        <p:spPr>
          <a:xfrm>
            <a:off x="2091" y="37119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Facteurs de risque de RNP 30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EB9AE68-DF2D-4517-AFD2-DB10304CD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58845"/>
              </p:ext>
            </p:extLst>
          </p:nvPr>
        </p:nvGraphicFramePr>
        <p:xfrm>
          <a:off x="888358" y="1589652"/>
          <a:ext cx="10415284" cy="4224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1499">
                  <a:extLst>
                    <a:ext uri="{9D8B030D-6E8A-4147-A177-3AD203B41FA5}">
                      <a16:colId xmlns:a16="http://schemas.microsoft.com/office/drawing/2014/main" val="1865686565"/>
                    </a:ext>
                  </a:extLst>
                </a:gridCol>
                <a:gridCol w="2702256">
                  <a:extLst>
                    <a:ext uri="{9D8B030D-6E8A-4147-A177-3AD203B41FA5}">
                      <a16:colId xmlns:a16="http://schemas.microsoft.com/office/drawing/2014/main" val="1270199668"/>
                    </a:ext>
                  </a:extLst>
                </a:gridCol>
                <a:gridCol w="2241529">
                  <a:extLst>
                    <a:ext uri="{9D8B030D-6E8A-4147-A177-3AD203B41FA5}">
                      <a16:colId xmlns:a16="http://schemas.microsoft.com/office/drawing/2014/main" val="2168097388"/>
                    </a:ext>
                  </a:extLst>
                </a:gridCol>
              </a:tblGrid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Ratio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41174202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 Age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1.005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723622061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Score ASA ≥ III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1.848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27757245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Hernie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inguino-scrotale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1.982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651361868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Urgence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4.899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0.01*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794294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Durée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opératoire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1.023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0.001*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16820589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Ambulatoire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0.659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9065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658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58035F9D-52D0-438E-9F2C-83BF7B7BAD4D}"/>
              </a:ext>
            </a:extLst>
          </p:cNvPr>
          <p:cNvSpPr txBox="1"/>
          <p:nvPr/>
        </p:nvSpPr>
        <p:spPr>
          <a:xfrm>
            <a:off x="2091" y="-2637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RNP 30 en fonction du type de prise en charge</a:t>
            </a:r>
          </a:p>
        </p:txBody>
      </p:sp>
      <p:sp>
        <p:nvSpPr>
          <p:cNvPr id="5" name="Rectangle : coins arrondis 23">
            <a:extLst>
              <a:ext uri="{FF2B5EF4-FFF2-40B4-BE49-F238E27FC236}">
                <a16:creationId xmlns:a16="http://schemas.microsoft.com/office/drawing/2014/main" id="{745EEA51-5E02-4484-BF35-774BCB8C987C}"/>
              </a:ext>
            </a:extLst>
          </p:cNvPr>
          <p:cNvSpPr/>
          <p:nvPr/>
        </p:nvSpPr>
        <p:spPr>
          <a:xfrm>
            <a:off x="3188313" y="1115077"/>
            <a:ext cx="5815374" cy="7172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Taux de réadmissions global : 0.64%</a:t>
            </a:r>
          </a:p>
          <a:p>
            <a:pPr algn="ctr"/>
            <a:endParaRPr lang="fr-FR" dirty="0"/>
          </a:p>
        </p:txBody>
      </p:sp>
      <p:sp>
        <p:nvSpPr>
          <p:cNvPr id="6" name="Rectangle : coins arrondis 23">
            <a:extLst>
              <a:ext uri="{FF2B5EF4-FFF2-40B4-BE49-F238E27FC236}">
                <a16:creationId xmlns:a16="http://schemas.microsoft.com/office/drawing/2014/main" id="{8C2F1DFD-2BF9-403B-8549-1487C342061B}"/>
              </a:ext>
            </a:extLst>
          </p:cNvPr>
          <p:cNvSpPr/>
          <p:nvPr/>
        </p:nvSpPr>
        <p:spPr>
          <a:xfrm>
            <a:off x="165651" y="2325481"/>
            <a:ext cx="5815374" cy="7172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RNP 30 après chirurgie ambulatoire : 0.5%</a:t>
            </a:r>
          </a:p>
          <a:p>
            <a:pPr algn="ctr"/>
            <a:endParaRPr lang="fr-FR" dirty="0"/>
          </a:p>
        </p:txBody>
      </p:sp>
      <p:sp>
        <p:nvSpPr>
          <p:cNvPr id="7" name="Rectangle : coins arrondis 23">
            <a:extLst>
              <a:ext uri="{FF2B5EF4-FFF2-40B4-BE49-F238E27FC236}">
                <a16:creationId xmlns:a16="http://schemas.microsoft.com/office/drawing/2014/main" id="{692C12F6-FD26-4443-9A8C-50B0817D9F2A}"/>
              </a:ext>
            </a:extLst>
          </p:cNvPr>
          <p:cNvSpPr/>
          <p:nvPr/>
        </p:nvSpPr>
        <p:spPr>
          <a:xfrm>
            <a:off x="6210976" y="2315680"/>
            <a:ext cx="5815374" cy="7172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RNP 30 après hospitalisation conventionnelle : 1.2%</a:t>
            </a:r>
          </a:p>
          <a:p>
            <a:pPr algn="ctr"/>
            <a:endParaRPr lang="fr-FR" dirty="0"/>
          </a:p>
        </p:txBody>
      </p:sp>
      <p:sp>
        <p:nvSpPr>
          <p:cNvPr id="9" name="Rectangle : coins arrondis 23">
            <a:extLst>
              <a:ext uri="{FF2B5EF4-FFF2-40B4-BE49-F238E27FC236}">
                <a16:creationId xmlns:a16="http://schemas.microsoft.com/office/drawing/2014/main" id="{5572A800-3861-4D78-AC7A-D071EA396311}"/>
              </a:ext>
            </a:extLst>
          </p:cNvPr>
          <p:cNvSpPr/>
          <p:nvPr/>
        </p:nvSpPr>
        <p:spPr>
          <a:xfrm>
            <a:off x="6210976" y="3516283"/>
            <a:ext cx="5815374" cy="7172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RNP 30 si ambulatoire non proposé : 1.2% </a:t>
            </a:r>
          </a:p>
          <a:p>
            <a:pPr algn="ctr"/>
            <a:endParaRPr lang="fr-FR" dirty="0"/>
          </a:p>
        </p:txBody>
      </p:sp>
      <p:sp>
        <p:nvSpPr>
          <p:cNvPr id="10" name="Rectangle : coins arrondis 23">
            <a:extLst>
              <a:ext uri="{FF2B5EF4-FFF2-40B4-BE49-F238E27FC236}">
                <a16:creationId xmlns:a16="http://schemas.microsoft.com/office/drawing/2014/main" id="{DA7F3F46-51E4-4D86-AEC6-EBCCB2F991DC}"/>
              </a:ext>
            </a:extLst>
          </p:cNvPr>
          <p:cNvSpPr/>
          <p:nvPr/>
        </p:nvSpPr>
        <p:spPr>
          <a:xfrm>
            <a:off x="6210976" y="4716886"/>
            <a:ext cx="5815374" cy="7172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RNP 30 si échec ambulatoire : 2% </a:t>
            </a:r>
          </a:p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01B9A6B-4F9D-42D4-9D40-B5188790EA7D}"/>
              </a:ext>
            </a:extLst>
          </p:cNvPr>
          <p:cNvSpPr/>
          <p:nvPr/>
        </p:nvSpPr>
        <p:spPr>
          <a:xfrm>
            <a:off x="10376452" y="4770338"/>
            <a:ext cx="689113" cy="6103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3717A63-F2FE-4724-85F6-6BF1B20E3360}"/>
              </a:ext>
            </a:extLst>
          </p:cNvPr>
          <p:cNvSpPr/>
          <p:nvPr/>
        </p:nvSpPr>
        <p:spPr>
          <a:xfrm>
            <a:off x="4711147" y="2378933"/>
            <a:ext cx="689113" cy="6103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23">
            <a:extLst>
              <a:ext uri="{FF2B5EF4-FFF2-40B4-BE49-F238E27FC236}">
                <a16:creationId xmlns:a16="http://schemas.microsoft.com/office/drawing/2014/main" id="{F0C15BEF-4C22-4B9B-84E3-AC9997A8A0C4}"/>
              </a:ext>
            </a:extLst>
          </p:cNvPr>
          <p:cNvSpPr/>
          <p:nvPr/>
        </p:nvSpPr>
        <p:spPr>
          <a:xfrm rot="19596878">
            <a:off x="695858" y="4417550"/>
            <a:ext cx="4754961" cy="7172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Effet lié à l’ambulatoire???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601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FB87EF6A-4BDC-4F1E-AD28-41E6C834B02A}"/>
              </a:ext>
            </a:extLst>
          </p:cNvPr>
          <p:cNvSpPr txBox="1"/>
          <p:nvPr/>
        </p:nvSpPr>
        <p:spPr>
          <a:xfrm>
            <a:off x="2091" y="-2637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Effet lié à l’ambulatoire?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4EF4FD5-4ED1-479B-A928-2C575D73D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99552"/>
              </p:ext>
            </p:extLst>
          </p:nvPr>
        </p:nvGraphicFramePr>
        <p:xfrm>
          <a:off x="1265582" y="834886"/>
          <a:ext cx="9660835" cy="5703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631">
                  <a:extLst>
                    <a:ext uri="{9D8B030D-6E8A-4147-A177-3AD203B41FA5}">
                      <a16:colId xmlns:a16="http://schemas.microsoft.com/office/drawing/2014/main" val="3553956314"/>
                    </a:ext>
                  </a:extLst>
                </a:gridCol>
                <a:gridCol w="3258994">
                  <a:extLst>
                    <a:ext uri="{9D8B030D-6E8A-4147-A177-3AD203B41FA5}">
                      <a16:colId xmlns:a16="http://schemas.microsoft.com/office/drawing/2014/main" val="2757651166"/>
                    </a:ext>
                  </a:extLst>
                </a:gridCol>
                <a:gridCol w="3273287">
                  <a:extLst>
                    <a:ext uri="{9D8B030D-6E8A-4147-A177-3AD203B41FA5}">
                      <a16:colId xmlns:a16="http://schemas.microsoft.com/office/drawing/2014/main" val="3853183370"/>
                    </a:ext>
                  </a:extLst>
                </a:gridCol>
                <a:gridCol w="1046923">
                  <a:extLst>
                    <a:ext uri="{9D8B030D-6E8A-4147-A177-3AD203B41FA5}">
                      <a16:colId xmlns:a16="http://schemas.microsoft.com/office/drawing/2014/main" val="1915677143"/>
                    </a:ext>
                  </a:extLst>
                </a:gridCol>
              </a:tblGrid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Ambulatoire (n=4013)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Non ambulatoire (n=1113)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828062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Age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59.4±15.5 [2-98]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69.4±14.6 [6-101]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088072"/>
                  </a:ext>
                </a:extLst>
              </a:tr>
              <a:tr h="141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Sexe masculin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3647 (90.8)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 945 (84.9)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434795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IMC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24.9±3.9 [12.9-55.6]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25.1±3.8 [15.6-62.4]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543432"/>
                  </a:ext>
                </a:extLst>
              </a:tr>
              <a:tr h="346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Score ASA ≥ III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220 (5.5)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385 (34.6)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5116974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Hernie inguino-scrotale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368 (9.2)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201 (18.1)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4927302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Récidive de hernie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266 (6.6)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126 (11.3)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2272965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Cure de hernie bilatérale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839 (20.9)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 (20.3)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1740113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Urgence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(0.2)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(4.9)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8431561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Laparoscopie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Abord électif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2092 (52.1)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1885 (47)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476 (42.8)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 (56.2)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4976556"/>
                  </a:ext>
                </a:extLst>
              </a:tr>
              <a:tr h="36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Anesthésie générale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Rachianesthésie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Anesthésie locale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3833 (95.5)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 (2.5)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(0.9)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985 (88.5)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(8.5)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(1.6)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728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15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A3F425E4-A529-486B-9EE0-5098BAFF9D0D}"/>
              </a:ext>
            </a:extLst>
          </p:cNvPr>
          <p:cNvSpPr txBox="1"/>
          <p:nvPr/>
        </p:nvSpPr>
        <p:spPr>
          <a:xfrm>
            <a:off x="2091" y="-2637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RNP 30 après chirurgie 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520B50C-CD4D-4483-B238-DCAF4AE51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370348"/>
              </p:ext>
            </p:extLst>
          </p:nvPr>
        </p:nvGraphicFramePr>
        <p:xfrm>
          <a:off x="450040" y="1230810"/>
          <a:ext cx="11291919" cy="5040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8268">
                  <a:extLst>
                    <a:ext uri="{9D8B030D-6E8A-4147-A177-3AD203B41FA5}">
                      <a16:colId xmlns:a16="http://schemas.microsoft.com/office/drawing/2014/main" val="1948486237"/>
                    </a:ext>
                  </a:extLst>
                </a:gridCol>
                <a:gridCol w="3477193">
                  <a:extLst>
                    <a:ext uri="{9D8B030D-6E8A-4147-A177-3AD203B41FA5}">
                      <a16:colId xmlns:a16="http://schemas.microsoft.com/office/drawing/2014/main" val="1255588151"/>
                    </a:ext>
                  </a:extLst>
                </a:gridCol>
                <a:gridCol w="2930533">
                  <a:extLst>
                    <a:ext uri="{9D8B030D-6E8A-4147-A177-3AD203B41FA5}">
                      <a16:colId xmlns:a16="http://schemas.microsoft.com/office/drawing/2014/main" val="2177222961"/>
                    </a:ext>
                  </a:extLst>
                </a:gridCol>
                <a:gridCol w="1725925">
                  <a:extLst>
                    <a:ext uri="{9D8B030D-6E8A-4147-A177-3AD203B41FA5}">
                      <a16:colId xmlns:a16="http://schemas.microsoft.com/office/drawing/2014/main" val="520297755"/>
                    </a:ext>
                  </a:extLst>
                </a:gridCol>
              </a:tblGrid>
              <a:tr h="104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Réadmis &lt; J30 (n=20)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Non réadmis (n=3993)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1534403119"/>
                  </a:ext>
                </a:extLst>
              </a:tr>
              <a:tr h="574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Age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61.9±15.5 [22-80]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59.4±15.5 [2-98]</a:t>
                      </a:r>
                      <a:endParaRPr lang="fr-FR" sz="1800" dirty="0">
                        <a:effectLst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0.471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424332793"/>
                  </a:ext>
                </a:extLst>
              </a:tr>
              <a:tr h="131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Sexe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Masculin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Féminin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20 (100)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0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3627 (90.8)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366 (9.2)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0.250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311103310"/>
                  </a:ext>
                </a:extLst>
              </a:tr>
              <a:tr h="528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IMC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25.7±4.4 [19.9-40.4]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24.9±3.4 [12.9-55.5]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0.262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806377756"/>
                  </a:ext>
                </a:extLst>
              </a:tr>
              <a:tr h="695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Score ASA ≥ III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1 (5)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 (5.5)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0.999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2273980382"/>
                  </a:ext>
                </a:extLst>
              </a:tr>
              <a:tr h="56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Hernie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inguino-scrotale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(25)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363 (9.1)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0.0273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957137774"/>
                  </a:ext>
                </a:extLst>
              </a:tr>
              <a:tr h="321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Récidive de hernie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(5)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 (6.6)</a:t>
                      </a:r>
                    </a:p>
                  </a:txBody>
                  <a:tcPr marL="89632" marR="89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0.999</a:t>
                      </a:r>
                    </a:p>
                  </a:txBody>
                  <a:tcPr marL="89632" marR="89632" marT="0" marB="0"/>
                </a:tc>
                <a:extLst>
                  <a:ext uri="{0D108BD9-81ED-4DB2-BD59-A6C34878D82A}">
                    <a16:rowId xmlns:a16="http://schemas.microsoft.com/office/drawing/2014/main" val="8747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289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CA663CD4-B623-4151-A759-729F55E2E3F1}"/>
              </a:ext>
            </a:extLst>
          </p:cNvPr>
          <p:cNvSpPr txBox="1"/>
          <p:nvPr/>
        </p:nvSpPr>
        <p:spPr>
          <a:xfrm>
            <a:off x="2091" y="-2637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RNP 30 après chirurgie 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790CD65-AF08-457E-8D12-A1D855458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243252"/>
              </p:ext>
            </p:extLst>
          </p:nvPr>
        </p:nvGraphicFramePr>
        <p:xfrm>
          <a:off x="523461" y="1457490"/>
          <a:ext cx="11145078" cy="4571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7597">
                  <a:extLst>
                    <a:ext uri="{9D8B030D-6E8A-4147-A177-3AD203B41FA5}">
                      <a16:colId xmlns:a16="http://schemas.microsoft.com/office/drawing/2014/main" val="829490784"/>
                    </a:ext>
                  </a:extLst>
                </a:gridCol>
                <a:gridCol w="3106539">
                  <a:extLst>
                    <a:ext uri="{9D8B030D-6E8A-4147-A177-3AD203B41FA5}">
                      <a16:colId xmlns:a16="http://schemas.microsoft.com/office/drawing/2014/main" val="988461438"/>
                    </a:ext>
                  </a:extLst>
                </a:gridCol>
                <a:gridCol w="3524734">
                  <a:extLst>
                    <a:ext uri="{9D8B030D-6E8A-4147-A177-3AD203B41FA5}">
                      <a16:colId xmlns:a16="http://schemas.microsoft.com/office/drawing/2014/main" val="4219571563"/>
                    </a:ext>
                  </a:extLst>
                </a:gridCol>
                <a:gridCol w="1646208">
                  <a:extLst>
                    <a:ext uri="{9D8B030D-6E8A-4147-A177-3AD203B41FA5}">
                      <a16:colId xmlns:a16="http://schemas.microsoft.com/office/drawing/2014/main" val="1733796449"/>
                    </a:ext>
                  </a:extLst>
                </a:gridCol>
              </a:tblGrid>
              <a:tr h="649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Réadmis &lt; J30 (n=20)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Non réadmis (n=3993)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1896412158"/>
                  </a:ext>
                </a:extLst>
              </a:tr>
              <a:tr h="323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Cure de hernie bilatérale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(25)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834 (20.9)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0.591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73683546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Urgence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(0.2)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0.999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733407619"/>
                  </a:ext>
                </a:extLst>
              </a:tr>
              <a:tr h="1054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Technique opératoire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Laparoscopie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Abord électif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9 (45)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11 (55)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2083 (52.2)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1874 (46.9)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0.510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3580637120"/>
                  </a:ext>
                </a:extLst>
              </a:tr>
              <a:tr h="1464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Type d’anesthésie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AG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 err="1">
                          <a:effectLst/>
                        </a:rPr>
                        <a:t>Rachi-anesthésie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AL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19 (95)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 (5)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0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3814 (95.5)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100 (2.5)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37 (0.9)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0.716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1767626365"/>
                  </a:ext>
                </a:extLst>
              </a:tr>
              <a:tr h="405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Durée opératoire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</a:rPr>
                        <a:t>39.1±17 [20-81]</a:t>
                      </a:r>
                      <a:endParaRPr lang="fr-FR" sz="1800" dirty="0">
                        <a:effectLst/>
                      </a:endParaRP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33.1±17.8 [6-190]</a:t>
                      </a:r>
                    </a:p>
                  </a:txBody>
                  <a:tcPr marL="53636" marR="536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0.146</a:t>
                      </a:r>
                    </a:p>
                  </a:txBody>
                  <a:tcPr marL="53636" marR="53636" marT="0" marB="0"/>
                </a:tc>
                <a:extLst>
                  <a:ext uri="{0D108BD9-81ED-4DB2-BD59-A6C34878D82A}">
                    <a16:rowId xmlns:a16="http://schemas.microsoft.com/office/drawing/2014/main" val="2208779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058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7B1014E9-CE06-4293-93F9-5681C7FD6A89}"/>
              </a:ext>
            </a:extLst>
          </p:cNvPr>
          <p:cNvSpPr txBox="1"/>
          <p:nvPr/>
        </p:nvSpPr>
        <p:spPr>
          <a:xfrm>
            <a:off x="2091" y="0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Facteurs de risque de RNP 30 après chirurgie 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EB9AE68-DF2D-4517-AFD2-DB10304CD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79886"/>
              </p:ext>
            </p:extLst>
          </p:nvPr>
        </p:nvGraphicFramePr>
        <p:xfrm>
          <a:off x="888358" y="2523727"/>
          <a:ext cx="10415284" cy="1810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1499">
                  <a:extLst>
                    <a:ext uri="{9D8B030D-6E8A-4147-A177-3AD203B41FA5}">
                      <a16:colId xmlns:a16="http://schemas.microsoft.com/office/drawing/2014/main" val="1865686565"/>
                    </a:ext>
                  </a:extLst>
                </a:gridCol>
                <a:gridCol w="2702256">
                  <a:extLst>
                    <a:ext uri="{9D8B030D-6E8A-4147-A177-3AD203B41FA5}">
                      <a16:colId xmlns:a16="http://schemas.microsoft.com/office/drawing/2014/main" val="1270199668"/>
                    </a:ext>
                  </a:extLst>
                </a:gridCol>
                <a:gridCol w="2241529">
                  <a:extLst>
                    <a:ext uri="{9D8B030D-6E8A-4147-A177-3AD203B41FA5}">
                      <a16:colId xmlns:a16="http://schemas.microsoft.com/office/drawing/2014/main" val="2168097388"/>
                    </a:ext>
                  </a:extLst>
                </a:gridCol>
              </a:tblGrid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Ratio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41174202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Hernie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inguino-scrotale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3.544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0.017*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651361868"/>
                  </a:ext>
                </a:extLst>
              </a:tr>
              <a:tr h="603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Durée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opératoire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1.013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16820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1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892BB3-2154-4B50-96EE-2754D786D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3103"/>
            <a:ext cx="10515600" cy="4351338"/>
          </a:xfrm>
        </p:spPr>
        <p:txBody>
          <a:bodyPr/>
          <a:lstStyle/>
          <a:p>
            <a:r>
              <a:rPr lang="fr-FR" dirty="0"/>
              <a:t>Réduction des cas où l’ambulatoire n’est pas proposé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Réduction du taux d’échecs d’ambulatoire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Réduction du taux de réadmissions</a:t>
            </a: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F1D853F7-F273-42BC-A112-077468B6D1D6}"/>
              </a:ext>
            </a:extLst>
          </p:cNvPr>
          <p:cNvSpPr txBox="1"/>
          <p:nvPr/>
        </p:nvSpPr>
        <p:spPr>
          <a:xfrm>
            <a:off x="2091" y="0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Marges de progression</a:t>
            </a:r>
          </a:p>
        </p:txBody>
      </p:sp>
    </p:spTree>
    <p:extLst>
      <p:ext uri="{BB962C8B-B14F-4D97-AF65-F5344CB8AC3E}">
        <p14:creationId xmlns:p14="http://schemas.microsoft.com/office/powerpoint/2010/main" val="1418777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12F7E804-145E-4F30-8672-76231D0A3D6F}"/>
              </a:ext>
            </a:extLst>
          </p:cNvPr>
          <p:cNvSpPr txBox="1"/>
          <p:nvPr/>
        </p:nvSpPr>
        <p:spPr>
          <a:xfrm>
            <a:off x="2091" y="-2638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Réduire les cas de non-proposition 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E14781E-3934-4ED0-8810-DCACB2D36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44214"/>
              </p:ext>
            </p:extLst>
          </p:nvPr>
        </p:nvGraphicFramePr>
        <p:xfrm>
          <a:off x="616226" y="1256007"/>
          <a:ext cx="10959548" cy="504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4070">
                  <a:extLst>
                    <a:ext uri="{9D8B030D-6E8A-4147-A177-3AD203B41FA5}">
                      <a16:colId xmlns:a16="http://schemas.microsoft.com/office/drawing/2014/main" val="651568820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200810579"/>
                    </a:ext>
                  </a:extLst>
                </a:gridCol>
                <a:gridCol w="4817165">
                  <a:extLst>
                    <a:ext uri="{9D8B030D-6E8A-4147-A177-3AD203B41FA5}">
                      <a16:colId xmlns:a16="http://schemas.microsoft.com/office/drawing/2014/main" val="166036680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883 patients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Voies d’amélioration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6105873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socio-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organisationnel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(42.4%)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2602693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Problème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soutien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 (27.9)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Assouplissement de la règlementation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7168642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Problème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comprehension/social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(5.7)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Difficile à améliorer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7868727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Eloignement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l’hôpital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 (6.4)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 bénéfices risques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39356648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combiné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(2.3)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 bénéfices risques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5107986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Ambulatoire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indisponible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(0.1)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Déjà très bas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6093580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medical (30.6%)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7376287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ASA ≥ III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 (27.4)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 bénéfices risques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4262109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SAOS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(0.2)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Déjà très bas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9010145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médicamenteux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(3)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Suppression du relais médicamenteux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4311720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35045433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Autres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causes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 (12.2)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548323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Causes multiples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 (14.8)</a:t>
                      </a: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45986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02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9EF8F7-1D33-46EE-8402-2A206618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7764"/>
            <a:ext cx="10515600" cy="4944052"/>
          </a:xfrm>
        </p:spPr>
        <p:txBody>
          <a:bodyPr>
            <a:normAutofit/>
          </a:bodyPr>
          <a:lstStyle/>
          <a:p>
            <a:r>
              <a:rPr lang="fr-FR" dirty="0"/>
              <a:t>140 000 cures de hernies inguinales chaque année en France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Etude Club Hernie : 75% réalisées en ambulatoire*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3.8% d’échecs de l’ambulatoire</a:t>
            </a:r>
          </a:p>
          <a:p>
            <a:pPr lvl="1"/>
            <a:endParaRPr lang="fr-FR" dirty="0"/>
          </a:p>
          <a:p>
            <a:r>
              <a:rPr lang="fr-FR" dirty="0"/>
              <a:t>2 indicateurs pour évaluer les résultats de la chirurgie ambulatoire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Conversion en hospitalisation complète (échec ambulatoire)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F0000"/>
                </a:solidFill>
              </a:rPr>
              <a:t>Réadmissions non programmées</a:t>
            </a:r>
          </a:p>
          <a:p>
            <a:endParaRPr lang="fr-FR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1F3D656A-3A2F-4A3D-81B7-735808A9E609}"/>
              </a:ext>
            </a:extLst>
          </p:cNvPr>
          <p:cNvSpPr txBox="1"/>
          <p:nvPr/>
        </p:nvSpPr>
        <p:spPr>
          <a:xfrm>
            <a:off x="2091" y="116632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Cures de hernies inguinales en ambulatoire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1C2205C-3A1A-4BC0-8429-C60C13BD4DDA}"/>
              </a:ext>
            </a:extLst>
          </p:cNvPr>
          <p:cNvSpPr txBox="1"/>
          <p:nvPr/>
        </p:nvSpPr>
        <p:spPr>
          <a:xfrm>
            <a:off x="838200" y="623817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Drissi F, </a:t>
            </a:r>
            <a:r>
              <a:rPr lang="fr-FR" dirty="0" err="1"/>
              <a:t>Jurczak</a:t>
            </a:r>
            <a:r>
              <a:rPr lang="fr-FR" dirty="0"/>
              <a:t> F, Cossa JP, </a:t>
            </a:r>
            <a:r>
              <a:rPr lang="fr-FR" dirty="0" err="1"/>
              <a:t>Gillion</a:t>
            </a:r>
            <a:r>
              <a:rPr lang="fr-FR" dirty="0"/>
              <a:t> JF, </a:t>
            </a:r>
            <a:r>
              <a:rPr lang="fr-FR" dirty="0" err="1"/>
              <a:t>Baayen</a:t>
            </a:r>
            <a:r>
              <a:rPr lang="fr-FR" dirty="0"/>
              <a:t> C; Pour le Club Hernie. </a:t>
            </a:r>
            <a:r>
              <a:rPr lang="fr-FR" dirty="0" err="1"/>
              <a:t>Outpatient</a:t>
            </a:r>
            <a:r>
              <a:rPr lang="fr-FR" dirty="0"/>
              <a:t> groin </a:t>
            </a:r>
            <a:r>
              <a:rPr lang="fr-FR" dirty="0" err="1"/>
              <a:t>hernia</a:t>
            </a:r>
            <a:r>
              <a:rPr lang="fr-FR" dirty="0"/>
              <a:t> </a:t>
            </a:r>
            <a:r>
              <a:rPr lang="fr-FR" dirty="0" err="1"/>
              <a:t>repair</a:t>
            </a:r>
            <a:r>
              <a:rPr lang="fr-FR" dirty="0"/>
              <a:t> : </a:t>
            </a:r>
            <a:r>
              <a:rPr lang="fr-FR" dirty="0" err="1"/>
              <a:t>assessment</a:t>
            </a:r>
            <a:r>
              <a:rPr lang="fr-FR" dirty="0"/>
              <a:t> of 9330 patients </a:t>
            </a:r>
            <a:r>
              <a:rPr lang="fr-FR" dirty="0" err="1"/>
              <a:t>from</a:t>
            </a:r>
            <a:r>
              <a:rPr lang="fr-FR" dirty="0"/>
              <a:t> the French « Club Hernie » </a:t>
            </a:r>
            <a:r>
              <a:rPr lang="fr-FR" dirty="0" err="1"/>
              <a:t>database</a:t>
            </a:r>
            <a:r>
              <a:rPr lang="fr-FR" dirty="0"/>
              <a:t>. </a:t>
            </a:r>
            <a:r>
              <a:rPr lang="fr-FR" i="1" dirty="0" err="1"/>
              <a:t>Hernia</a:t>
            </a:r>
            <a:r>
              <a:rPr lang="fr-FR" i="1" dirty="0"/>
              <a:t> </a:t>
            </a:r>
            <a:r>
              <a:rPr lang="fr-FR" dirty="0"/>
              <a:t>2017.</a:t>
            </a:r>
          </a:p>
        </p:txBody>
      </p:sp>
    </p:spTree>
    <p:extLst>
      <p:ext uri="{BB962C8B-B14F-4D97-AF65-F5344CB8AC3E}">
        <p14:creationId xmlns:p14="http://schemas.microsoft.com/office/powerpoint/2010/main" val="579029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49D1BB05-175B-4803-AB51-AC57F54B3B16}"/>
              </a:ext>
            </a:extLst>
          </p:cNvPr>
          <p:cNvSpPr txBox="1"/>
          <p:nvPr/>
        </p:nvSpPr>
        <p:spPr>
          <a:xfrm>
            <a:off x="2091" y="-29143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Réduire le taux d’échecs de l’ambulatoire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25E1C36-EB89-4542-9130-10C709F81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61714"/>
              </p:ext>
            </p:extLst>
          </p:nvPr>
        </p:nvGraphicFramePr>
        <p:xfrm>
          <a:off x="298208" y="929978"/>
          <a:ext cx="11595584" cy="567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8592">
                  <a:extLst>
                    <a:ext uri="{9D8B030D-6E8A-4147-A177-3AD203B41FA5}">
                      <a16:colId xmlns:a16="http://schemas.microsoft.com/office/drawing/2014/main" val="1865686565"/>
                    </a:ext>
                  </a:extLst>
                </a:gridCol>
                <a:gridCol w="2319130">
                  <a:extLst>
                    <a:ext uri="{9D8B030D-6E8A-4147-A177-3AD203B41FA5}">
                      <a16:colId xmlns:a16="http://schemas.microsoft.com/office/drawing/2014/main" val="1270199668"/>
                    </a:ext>
                  </a:extLst>
                </a:gridCol>
                <a:gridCol w="4697862">
                  <a:extLst>
                    <a:ext uri="{9D8B030D-6E8A-4147-A177-3AD203B41FA5}">
                      <a16:colId xmlns:a16="http://schemas.microsoft.com/office/drawing/2014/main" val="41962127"/>
                    </a:ext>
                  </a:extLst>
                </a:gridCol>
              </a:tblGrid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patients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Voies d’amélioration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41174202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médical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(63%)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72362206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Douleur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Protocoles d’antalgie, TAP Blocks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27757245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Malaise, </a:t>
                      </a:r>
                      <a:r>
                        <a:rPr lang="en-US" sz="2000" dirty="0" err="1">
                          <a:effectLst/>
                        </a:rPr>
                        <a:t>céphalées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Protocoles anesthésiques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651361868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Rétention aiguë d’urine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Eviter rachianesthésie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794294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Vomissements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Anti-émétiques</a:t>
                      </a: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Eviter morphiniques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1682058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Saignement ou autre complication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90658473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socio-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organisationnel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(20%)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415031529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Problèmes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soutien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Organiser dès la consultation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78379044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Sortie tardive du bloc </a:t>
                      </a:r>
                      <a:r>
                        <a:rPr lang="en-US" sz="2000" dirty="0" err="1">
                          <a:effectLst/>
                        </a:rPr>
                        <a:t>opératoire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 de la structure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10575929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Stress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Rassurer dès la consultation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522234326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841817952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Autres</a:t>
                      </a:r>
                      <a:r>
                        <a:rPr lang="en-US" sz="2000" dirty="0">
                          <a:effectLst/>
                        </a:rPr>
                        <a:t> causes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88413912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Causes multiples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369704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796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A2EA50-6053-4C75-89AC-BB81C12E3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9"/>
            <a:ext cx="10515600" cy="563217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Taux de RNP 30 après cure de hernie inguinale: 0.6%</a:t>
            </a:r>
          </a:p>
          <a:p>
            <a:endParaRPr lang="fr-FR" dirty="0"/>
          </a:p>
          <a:p>
            <a:r>
              <a:rPr lang="fr-FR" dirty="0"/>
              <a:t>Taux de réadmission moindre après ambulatoire lié à 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Sélection rigoureuse des patients en préopératoire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Qualité de réalisation de la chirurgie (peu traumatisante, gestion optimale de la douleur…)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Existence de nombreuses voies d’amélioration visant à augmenter le taux d’ambulatoire</a:t>
            </a:r>
          </a:p>
          <a:p>
            <a:endParaRPr lang="fr-FR" dirty="0"/>
          </a:p>
          <a:p>
            <a:r>
              <a:rPr lang="fr-FR" dirty="0"/>
              <a:t>Interprétation du taux d’ambulatoire en association avec 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Taux d’échecs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Taux de réadmissions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Incorporation de ces indicateurs dans le PMSI?</a:t>
            </a:r>
          </a:p>
          <a:p>
            <a:endParaRPr lang="fr-FR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F8204639-C742-41AA-9A2F-3B5B0F654FFE}"/>
              </a:ext>
            </a:extLst>
          </p:cNvPr>
          <p:cNvSpPr txBox="1"/>
          <p:nvPr/>
        </p:nvSpPr>
        <p:spPr>
          <a:xfrm>
            <a:off x="2091" y="-29143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81105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679D5F-64DD-4784-A064-96FF85FDE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Cependant, la forme actuelle du PMSI n’est pas adaptée…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Mauvaise identification des séjours pour échec ambulatoire ou réadmissions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Absence de description des motifs médicaux, organisationnels ou sociaux du séjour</a:t>
            </a:r>
          </a:p>
          <a:p>
            <a:endParaRPr lang="fr-FR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CCF28DBE-0955-435D-85F6-F75A9BFB2F46}"/>
              </a:ext>
            </a:extLst>
          </p:cNvPr>
          <p:cNvSpPr txBox="1"/>
          <p:nvPr/>
        </p:nvSpPr>
        <p:spPr>
          <a:xfrm>
            <a:off x="2091" y="116632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Réadmissions à 30 jours sont un indicateur de qualité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9B36A36-96CA-4598-81E2-A38001CE0DCF}"/>
              </a:ext>
            </a:extLst>
          </p:cNvPr>
          <p:cNvSpPr txBox="1"/>
          <p:nvPr/>
        </p:nvSpPr>
        <p:spPr>
          <a:xfrm>
            <a:off x="838200" y="64886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Projet CLARTE (2005-2013)</a:t>
            </a:r>
          </a:p>
        </p:txBody>
      </p:sp>
    </p:spTree>
    <p:extLst>
      <p:ext uri="{BB962C8B-B14F-4D97-AF65-F5344CB8AC3E}">
        <p14:creationId xmlns:p14="http://schemas.microsoft.com/office/powerpoint/2010/main" val="301582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D987A7-1178-4C9A-8A10-3B3523644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3325"/>
            <a:ext cx="10515600" cy="2468079"/>
          </a:xfrm>
        </p:spPr>
        <p:txBody>
          <a:bodyPr/>
          <a:lstStyle/>
          <a:p>
            <a:r>
              <a:rPr lang="fr-FR" dirty="0"/>
              <a:t>Evaluer l’incidence et les causes des réadmissions non programmées dans les 30 jours (RNP30) après cure de hernie inguinale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Identifier les facteurs de risque de RNP 30 après cure de hernie inguinale</a:t>
            </a: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091AD9B2-CF13-4A6B-AC3B-616168A33797}"/>
              </a:ext>
            </a:extLst>
          </p:cNvPr>
          <p:cNvSpPr txBox="1"/>
          <p:nvPr/>
        </p:nvSpPr>
        <p:spPr>
          <a:xfrm>
            <a:off x="2091" y="76876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334482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9E6660-9C9B-44CE-9E56-97E6EDF46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58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Données issues des patients inclus dans le registre du Club Hernie entre 01/09/2015 et 31/08/2017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Registre du Club Hernie</a:t>
            </a:r>
          </a:p>
          <a:p>
            <a:endParaRPr lang="fr-FR" dirty="0"/>
          </a:p>
          <a:p>
            <a:pPr lvl="1"/>
            <a:r>
              <a:rPr lang="fr-FR" dirty="0"/>
              <a:t>164 items enregistrés en routine après actes de chirurgie pariétale</a:t>
            </a:r>
          </a:p>
          <a:p>
            <a:pPr lvl="1"/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Causes d’échecs de l’ambulatoire</a:t>
            </a:r>
            <a:r>
              <a:rPr lang="fr-FR" dirty="0"/>
              <a:t> (ambulatoire initialement prévu converti en hospitalisation de court séjour) </a:t>
            </a:r>
          </a:p>
          <a:p>
            <a:pPr marL="457200" lvl="1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Réadmissions non programmées à 30 jours </a:t>
            </a:r>
            <a:r>
              <a:rPr lang="fr-FR" dirty="0"/>
              <a:t>: ajouté depuis 2015</a:t>
            </a:r>
            <a:endParaRPr lang="fr-FR" b="1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C7F471E4-5FBC-4447-9FEB-ED2297B1C4BD}"/>
              </a:ext>
            </a:extLst>
          </p:cNvPr>
          <p:cNvSpPr txBox="1"/>
          <p:nvPr/>
        </p:nvSpPr>
        <p:spPr>
          <a:xfrm>
            <a:off x="2091" y="116632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Matériel et Méthodes</a:t>
            </a:r>
          </a:p>
        </p:txBody>
      </p:sp>
    </p:spTree>
    <p:extLst>
      <p:ext uri="{BB962C8B-B14F-4D97-AF65-F5344CB8AC3E}">
        <p14:creationId xmlns:p14="http://schemas.microsoft.com/office/powerpoint/2010/main" val="188138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39DD1C08-0EC7-4A4E-A75C-62DD364D8107}"/>
              </a:ext>
            </a:extLst>
          </p:cNvPr>
          <p:cNvSpPr txBox="1"/>
          <p:nvPr/>
        </p:nvSpPr>
        <p:spPr>
          <a:xfrm>
            <a:off x="2091" y="116632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Résultats : Prise en charge initiale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D3C759-6FDC-44DC-92C1-8C2F63DDA1AB}"/>
              </a:ext>
            </a:extLst>
          </p:cNvPr>
          <p:cNvSpPr/>
          <p:nvPr/>
        </p:nvSpPr>
        <p:spPr>
          <a:xfrm>
            <a:off x="5035826" y="1152939"/>
            <a:ext cx="2226365" cy="901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5126 patients opérés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71F8C-C293-4E64-AF9E-895C52B70409}"/>
              </a:ext>
            </a:extLst>
          </p:cNvPr>
          <p:cNvSpPr/>
          <p:nvPr/>
        </p:nvSpPr>
        <p:spPr>
          <a:xfrm>
            <a:off x="9356036" y="2162979"/>
            <a:ext cx="2226365" cy="9011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4013 (78%) patients ambulatoires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4CA52E1-8831-42E4-AC27-4E85D6C23822}"/>
              </a:ext>
            </a:extLst>
          </p:cNvPr>
          <p:cNvCxnSpPr>
            <a:cxnSpLocks/>
          </p:cNvCxnSpPr>
          <p:nvPr/>
        </p:nvCxnSpPr>
        <p:spPr>
          <a:xfrm>
            <a:off x="6149008" y="2623930"/>
            <a:ext cx="3207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E57BB7C-C3C2-4B8B-9A66-232474E82EDD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149008" y="2054087"/>
            <a:ext cx="1" cy="569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F88C1F4-B5AD-4BE7-87AA-CC9101A6B90F}"/>
              </a:ext>
            </a:extLst>
          </p:cNvPr>
          <p:cNvCxnSpPr>
            <a:cxnSpLocks/>
          </p:cNvCxnSpPr>
          <p:nvPr/>
        </p:nvCxnSpPr>
        <p:spPr>
          <a:xfrm>
            <a:off x="3575115" y="5178721"/>
            <a:ext cx="5041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7128307-F59C-4739-930D-4FFD0CFFBA2D}"/>
              </a:ext>
            </a:extLst>
          </p:cNvPr>
          <p:cNvSpPr/>
          <p:nvPr/>
        </p:nvSpPr>
        <p:spPr>
          <a:xfrm>
            <a:off x="2454620" y="5443093"/>
            <a:ext cx="2226365" cy="9011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r>
              <a:rPr lang="fr-FR" dirty="0"/>
              <a:t>883 (17%) Ambulatoire non proposé</a:t>
            </a:r>
          </a:p>
          <a:p>
            <a:pPr algn="ctr"/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CCB76D-200B-43B7-97DF-E9172464F76B}"/>
              </a:ext>
            </a:extLst>
          </p:cNvPr>
          <p:cNvSpPr/>
          <p:nvPr/>
        </p:nvSpPr>
        <p:spPr>
          <a:xfrm>
            <a:off x="7477195" y="5443093"/>
            <a:ext cx="2279378" cy="9011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r>
              <a:rPr lang="fr-FR" dirty="0"/>
              <a:t>100 (2%)</a:t>
            </a:r>
          </a:p>
          <a:p>
            <a:pPr algn="ctr"/>
            <a:r>
              <a:rPr lang="fr-FR" dirty="0"/>
              <a:t>Echecs ambulatoire</a:t>
            </a:r>
          </a:p>
          <a:p>
            <a:pPr algn="ctr"/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49C8858C-41A5-457B-9233-8D2023C8DC97}"/>
              </a:ext>
            </a:extLst>
          </p:cNvPr>
          <p:cNvCxnSpPr>
            <a:cxnSpLocks/>
          </p:cNvCxnSpPr>
          <p:nvPr/>
        </p:nvCxnSpPr>
        <p:spPr>
          <a:xfrm flipH="1">
            <a:off x="6155632" y="3519408"/>
            <a:ext cx="2" cy="27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0C626FBC-B59D-4CC7-9337-83B45727A6C6}"/>
              </a:ext>
            </a:extLst>
          </p:cNvPr>
          <p:cNvCxnSpPr>
            <a:cxnSpLocks/>
          </p:cNvCxnSpPr>
          <p:nvPr/>
        </p:nvCxnSpPr>
        <p:spPr>
          <a:xfrm flipH="1">
            <a:off x="3575115" y="5178721"/>
            <a:ext cx="2" cy="27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ABD1DA2-8BEC-413E-AB95-28C7D60862EE}"/>
              </a:ext>
            </a:extLst>
          </p:cNvPr>
          <p:cNvSpPr/>
          <p:nvPr/>
        </p:nvSpPr>
        <p:spPr>
          <a:xfrm>
            <a:off x="5035825" y="3165830"/>
            <a:ext cx="2226365" cy="9011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1113 (22%) patients non ambulatoires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0CF8FF64-662C-4E53-B0F0-44DE5F217551}"/>
              </a:ext>
            </a:extLst>
          </p:cNvPr>
          <p:cNvCxnSpPr>
            <a:cxnSpLocks/>
          </p:cNvCxnSpPr>
          <p:nvPr/>
        </p:nvCxnSpPr>
        <p:spPr>
          <a:xfrm flipH="1">
            <a:off x="6155632" y="2620178"/>
            <a:ext cx="1" cy="569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1404567-3A30-4AFA-BC84-57F2E8B458E9}"/>
              </a:ext>
            </a:extLst>
          </p:cNvPr>
          <p:cNvCxnSpPr>
            <a:cxnSpLocks/>
          </p:cNvCxnSpPr>
          <p:nvPr/>
        </p:nvCxnSpPr>
        <p:spPr>
          <a:xfrm flipH="1">
            <a:off x="6155632" y="4039034"/>
            <a:ext cx="1" cy="569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15717F65-61D5-4F62-973B-D6C58B7DF5CC}"/>
              </a:ext>
            </a:extLst>
          </p:cNvPr>
          <p:cNvCxnSpPr>
            <a:cxnSpLocks/>
          </p:cNvCxnSpPr>
          <p:nvPr/>
        </p:nvCxnSpPr>
        <p:spPr>
          <a:xfrm flipH="1">
            <a:off x="6155630" y="4614401"/>
            <a:ext cx="1" cy="569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E7524530-0AD5-4CCE-8FEC-B78AE2B1A983}"/>
              </a:ext>
            </a:extLst>
          </p:cNvPr>
          <p:cNvCxnSpPr>
            <a:cxnSpLocks/>
          </p:cNvCxnSpPr>
          <p:nvPr/>
        </p:nvCxnSpPr>
        <p:spPr>
          <a:xfrm>
            <a:off x="6149007" y="4608877"/>
            <a:ext cx="3207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8565FFF-B359-48DC-9965-3373970A85A7}"/>
              </a:ext>
            </a:extLst>
          </p:cNvPr>
          <p:cNvSpPr/>
          <p:nvPr/>
        </p:nvSpPr>
        <p:spPr>
          <a:xfrm>
            <a:off x="9356036" y="4158303"/>
            <a:ext cx="2226365" cy="90114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130 NP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EA9CB99F-8044-4A6A-A639-783F2A998B23}"/>
              </a:ext>
            </a:extLst>
          </p:cNvPr>
          <p:cNvCxnSpPr>
            <a:cxnSpLocks/>
          </p:cNvCxnSpPr>
          <p:nvPr/>
        </p:nvCxnSpPr>
        <p:spPr>
          <a:xfrm flipH="1">
            <a:off x="8616884" y="5187128"/>
            <a:ext cx="2" cy="27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38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DFA32CFD-F728-43C7-8093-2210760609B6}"/>
              </a:ext>
            </a:extLst>
          </p:cNvPr>
          <p:cNvSpPr txBox="1"/>
          <p:nvPr/>
        </p:nvSpPr>
        <p:spPr>
          <a:xfrm>
            <a:off x="2091" y="76876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Ambulatoire non proposé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C9A0442-EDEE-4ADA-9AB4-00570C138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349485"/>
              </p:ext>
            </p:extLst>
          </p:nvPr>
        </p:nvGraphicFramePr>
        <p:xfrm>
          <a:off x="985349" y="1340796"/>
          <a:ext cx="10223392" cy="504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9828">
                  <a:extLst>
                    <a:ext uri="{9D8B030D-6E8A-4147-A177-3AD203B41FA5}">
                      <a16:colId xmlns:a16="http://schemas.microsoft.com/office/drawing/2014/main" val="651568820"/>
                    </a:ext>
                  </a:extLst>
                </a:gridCol>
                <a:gridCol w="5093564">
                  <a:extLst>
                    <a:ext uri="{9D8B030D-6E8A-4147-A177-3AD203B41FA5}">
                      <a16:colId xmlns:a16="http://schemas.microsoft.com/office/drawing/2014/main" val="2008105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883 patients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6105873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socio-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organisationnel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(42.4%)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2602693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Problème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soutien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 (27.9)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7168642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Problème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comprehension/social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(5.7)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7868727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Eloignement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l’hôpital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 (6.4)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39356648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combiné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(2.3)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5107986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Ambulatoire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indisponible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(0.1)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6093580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 medical (30.6%)</a:t>
                      </a:r>
                      <a:endParaRPr lang="fr-F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7376287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ASA ≥ III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 (27.4)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4262109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SAOS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(0.2)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9010145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médicamenteux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(3)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4311720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35045433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Autres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causes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 (12.2)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2548323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Causes multiples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277" marR="122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 (14.8)</a:t>
                      </a:r>
                    </a:p>
                  </a:txBody>
                  <a:tcPr marL="122277" marR="122277" marT="0" marB="0"/>
                </a:tc>
                <a:extLst>
                  <a:ext uri="{0D108BD9-81ED-4DB2-BD59-A6C34878D82A}">
                    <a16:rowId xmlns:a16="http://schemas.microsoft.com/office/drawing/2014/main" val="145986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60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CDC9A59F-8F04-47E0-A3CC-5E94F878C751}"/>
              </a:ext>
            </a:extLst>
          </p:cNvPr>
          <p:cNvSpPr txBox="1"/>
          <p:nvPr/>
        </p:nvSpPr>
        <p:spPr>
          <a:xfrm>
            <a:off x="2091" y="76876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Echec ambulatoire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1F97897-8334-4268-A552-1F60DCA14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44130"/>
              </p:ext>
            </p:extLst>
          </p:nvPr>
        </p:nvGraphicFramePr>
        <p:xfrm>
          <a:off x="298208" y="929978"/>
          <a:ext cx="11595584" cy="567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1037">
                  <a:extLst>
                    <a:ext uri="{9D8B030D-6E8A-4147-A177-3AD203B41FA5}">
                      <a16:colId xmlns:a16="http://schemas.microsoft.com/office/drawing/2014/main" val="1865686565"/>
                    </a:ext>
                  </a:extLst>
                </a:gridCol>
                <a:gridCol w="5824547">
                  <a:extLst>
                    <a:ext uri="{9D8B030D-6E8A-4147-A177-3AD203B41FA5}">
                      <a16:colId xmlns:a16="http://schemas.microsoft.com/office/drawing/2014/main" val="1270199668"/>
                    </a:ext>
                  </a:extLst>
                </a:gridCol>
              </a:tblGrid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patients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41174202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médical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(63%)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72362206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Douleur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27757245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Malaise, </a:t>
                      </a:r>
                      <a:r>
                        <a:rPr lang="en-US" sz="2000" dirty="0" err="1">
                          <a:effectLst/>
                        </a:rPr>
                        <a:t>céphalées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651361868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Rétention aiguë d’urine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794294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Vomissements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181682058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Saignement ou autre complication</a:t>
                      </a: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90658473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Problème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socio-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organisationnel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(20%)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415031529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Problèmes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soutien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78379044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Sortie tardive du bloc </a:t>
                      </a:r>
                      <a:r>
                        <a:rPr lang="en-US" sz="2000" dirty="0" err="1">
                          <a:effectLst/>
                        </a:rPr>
                        <a:t>opératoire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10575929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Stress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522234326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841817952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Autres</a:t>
                      </a:r>
                      <a:r>
                        <a:rPr lang="en-US" sz="2000" dirty="0">
                          <a:effectLst/>
                        </a:rPr>
                        <a:t> causes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2884139129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Causes multiples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62" marR="137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37562" marR="137562" marT="0" marB="0"/>
                </a:tc>
                <a:extLst>
                  <a:ext uri="{0D108BD9-81ED-4DB2-BD59-A6C34878D82A}">
                    <a16:rowId xmlns:a16="http://schemas.microsoft.com/office/drawing/2014/main" val="3369704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94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5D92F4-819E-4E2F-BF21-C4EF7882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895" y="1825625"/>
            <a:ext cx="4860235" cy="4668172"/>
          </a:xfrm>
        </p:spPr>
        <p:txBody>
          <a:bodyPr>
            <a:normAutofit lnSpcReduction="10000"/>
          </a:bodyPr>
          <a:lstStyle/>
          <a:p>
            <a:r>
              <a:rPr lang="fr-FR" sz="1800" dirty="0" err="1"/>
              <a:t>Clavien</a:t>
            </a:r>
            <a:r>
              <a:rPr lang="fr-FR" sz="1800" dirty="0"/>
              <a:t> 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Médico-social?			4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800" dirty="0"/>
          </a:p>
          <a:p>
            <a:r>
              <a:rPr lang="fr-FR" sz="1800" dirty="0" err="1"/>
              <a:t>Clavien</a:t>
            </a:r>
            <a:r>
              <a:rPr lang="fr-FR" sz="1800" dirty="0"/>
              <a:t> I/II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Douleur	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Rétention urinaire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Orchite/Hydrocèle		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Collection </a:t>
            </a:r>
            <a:r>
              <a:rPr lang="fr-FR" sz="1800" dirty="0" err="1"/>
              <a:t>périprothétique</a:t>
            </a:r>
            <a:r>
              <a:rPr lang="fr-FR" sz="1800" dirty="0"/>
              <a:t>		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Iléus		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Aggravation tb neurologiques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Ulcère hémorragique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Réaction allergique sévère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NP				1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800" dirty="0"/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0CA25B47-7055-4C3B-91E2-F8059F8FA5DB}"/>
              </a:ext>
            </a:extLst>
          </p:cNvPr>
          <p:cNvSpPr txBox="1"/>
          <p:nvPr/>
        </p:nvSpPr>
        <p:spPr>
          <a:xfrm>
            <a:off x="2091" y="76876"/>
            <a:ext cx="12189909" cy="5847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29000">
                <a:schemeClr val="accent1">
                  <a:lumMod val="40000"/>
                  <a:lumOff val="60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Réadmissions non programmées dans les 30 jours</a:t>
            </a:r>
          </a:p>
        </p:txBody>
      </p:sp>
      <p:sp>
        <p:nvSpPr>
          <p:cNvPr id="5" name="Rectangle : coins arrondis 23">
            <a:extLst>
              <a:ext uri="{FF2B5EF4-FFF2-40B4-BE49-F238E27FC236}">
                <a16:creationId xmlns:a16="http://schemas.microsoft.com/office/drawing/2014/main" id="{84848FFC-023B-47EB-A16D-18C77B9789A3}"/>
              </a:ext>
            </a:extLst>
          </p:cNvPr>
          <p:cNvSpPr/>
          <p:nvPr/>
        </p:nvSpPr>
        <p:spPr>
          <a:xfrm>
            <a:off x="3188313" y="773339"/>
            <a:ext cx="5815374" cy="9405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33 réadmissions non programmées pour 34 raisons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Taux de réadmissions : 0.64%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Délai médian : 3.5 jours</a:t>
            </a:r>
          </a:p>
          <a:p>
            <a:pPr algn="ctr"/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B2B642AD-09ED-48FB-A433-E16AED40C857}"/>
              </a:ext>
            </a:extLst>
          </p:cNvPr>
          <p:cNvSpPr txBox="1">
            <a:spLocks/>
          </p:cNvSpPr>
          <p:nvPr/>
        </p:nvSpPr>
        <p:spPr>
          <a:xfrm>
            <a:off x="6427305" y="1825625"/>
            <a:ext cx="5257800" cy="46681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 err="1"/>
              <a:t>Clavien</a:t>
            </a:r>
            <a:r>
              <a:rPr lang="fr-FR" sz="1800" dirty="0"/>
              <a:t> </a:t>
            </a:r>
            <a:r>
              <a:rPr lang="fr-FR" sz="1800" dirty="0" err="1"/>
              <a:t>IIIa</a:t>
            </a:r>
            <a:endParaRPr lang="fr-FR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err="1"/>
              <a:t>Réopération</a:t>
            </a:r>
            <a:r>
              <a:rPr lang="fr-FR" sz="1800" dirty="0"/>
              <a:t> sans AG			1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1800" dirty="0"/>
          </a:p>
          <a:p>
            <a:r>
              <a:rPr lang="fr-FR" sz="1800" dirty="0" err="1"/>
              <a:t>Clavien</a:t>
            </a:r>
            <a:r>
              <a:rPr lang="fr-FR" sz="1800" dirty="0"/>
              <a:t> </a:t>
            </a:r>
            <a:r>
              <a:rPr lang="fr-FR" sz="1800" dirty="0" err="1"/>
              <a:t>IIIb</a:t>
            </a:r>
            <a:r>
              <a:rPr lang="fr-FR" sz="1800" dirty="0"/>
              <a:t> (</a:t>
            </a:r>
            <a:r>
              <a:rPr lang="fr-FR" sz="1800" dirty="0" err="1"/>
              <a:t>Réopération</a:t>
            </a:r>
            <a:r>
              <a:rPr lang="fr-FR" sz="1800" dirty="0"/>
              <a:t> sous AG)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Douleur neurolyse	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RTUP			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Récidive précoce &lt; J30			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Collection </a:t>
            </a:r>
            <a:r>
              <a:rPr lang="fr-FR" sz="1800" dirty="0" err="1"/>
              <a:t>périprothétique</a:t>
            </a:r>
            <a:r>
              <a:rPr lang="fr-FR" sz="1800" dirty="0"/>
              <a:t>			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Occlusion				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Suites plaie vasculaire			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NP					2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 err="1"/>
              <a:t>Clavien</a:t>
            </a:r>
            <a:r>
              <a:rPr lang="fr-FR" sz="1800" dirty="0"/>
              <a:t> V (</a:t>
            </a:r>
            <a:r>
              <a:rPr lang="fr-FR" sz="1800" dirty="0" err="1"/>
              <a:t>réopération</a:t>
            </a:r>
            <a:r>
              <a:rPr lang="fr-FR" sz="1800" dirty="0"/>
              <a:t> puis décès)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/>
              <a:t>Eviscération et fistule après résection </a:t>
            </a:r>
            <a:r>
              <a:rPr lang="fr-FR" sz="1800" dirty="0" err="1"/>
              <a:t>iléocaecale</a:t>
            </a:r>
            <a:r>
              <a:rPr lang="fr-FR" sz="1400" dirty="0"/>
              <a:t>	</a:t>
            </a:r>
            <a:r>
              <a:rPr lang="fr-FR" sz="1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89654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1346</Words>
  <Application>Microsoft Office PowerPoint</Application>
  <PresentationFormat>Grand écran</PresentationFormat>
  <Paragraphs>504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Farouk DRISSI</dc:creator>
  <cp:lastModifiedBy>Farouk DRISSI</cp:lastModifiedBy>
  <cp:revision>71</cp:revision>
  <dcterms:created xsi:type="dcterms:W3CDTF">2018-05-10T10:00:39Z</dcterms:created>
  <dcterms:modified xsi:type="dcterms:W3CDTF">2018-06-14T20:48:37Z</dcterms:modified>
</cp:coreProperties>
</file>