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26" r:id="rId3"/>
    <p:sldId id="342" r:id="rId4"/>
    <p:sldId id="354" r:id="rId5"/>
    <p:sldId id="349" r:id="rId6"/>
    <p:sldId id="362" r:id="rId7"/>
    <p:sldId id="364" r:id="rId8"/>
    <p:sldId id="363" r:id="rId9"/>
    <p:sldId id="350" r:id="rId10"/>
    <p:sldId id="352" r:id="rId11"/>
    <p:sldId id="353" r:id="rId12"/>
    <p:sldId id="344" r:id="rId13"/>
    <p:sldId id="343" r:id="rId14"/>
    <p:sldId id="347" r:id="rId15"/>
    <p:sldId id="348" r:id="rId16"/>
    <p:sldId id="361" r:id="rId17"/>
    <p:sldId id="355" r:id="rId18"/>
    <p:sldId id="356" r:id="rId19"/>
    <p:sldId id="357" r:id="rId20"/>
    <p:sldId id="320" r:id="rId21"/>
    <p:sldId id="358" r:id="rId22"/>
    <p:sldId id="332" r:id="rId23"/>
    <p:sldId id="300" r:id="rId24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sfarv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6581" autoAdjust="0"/>
  </p:normalViewPr>
  <p:slideViewPr>
    <p:cSldViewPr>
      <p:cViewPr varScale="1">
        <p:scale>
          <a:sx n="163" d="100"/>
          <a:sy n="163" d="100"/>
        </p:scale>
        <p:origin x="-32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10" d="100"/>
        <a:sy n="210" d="100"/>
      </p:scale>
      <p:origin x="0" y="10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-regnear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-regnear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Abs. sutures (n=56)</c:v>
                </c:pt>
              </c:strCache>
            </c:strRef>
          </c:tx>
          <c:invertIfNegative val="0"/>
          <c:cat>
            <c:strRef>
              <c:f>'Ark1'!$A$2:$A$5</c:f>
              <c:strCache>
                <c:ptCount val="4"/>
                <c:pt idx="0">
                  <c:v>Preoperative</c:v>
                </c:pt>
                <c:pt idx="1">
                  <c:v>2 weeks</c:v>
                </c:pt>
                <c:pt idx="2">
                  <c:v>6 weeks</c:v>
                </c:pt>
                <c:pt idx="3">
                  <c:v>3 months</c:v>
                </c:pt>
              </c:strCache>
            </c:strRef>
          </c:cat>
          <c:val>
            <c:numRef>
              <c:f>'Ark1'!$B$2:$B$5</c:f>
              <c:numCache>
                <c:formatCode>0</c:formatCode>
                <c:ptCount val="4"/>
                <c:pt idx="0">
                  <c:v>21.1</c:v>
                </c:pt>
                <c:pt idx="1">
                  <c:v>15.8</c:v>
                </c:pt>
                <c:pt idx="2">
                  <c:v>6.2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Double crown (n=60)</c:v>
                </c:pt>
              </c:strCache>
            </c:strRef>
          </c:tx>
          <c:invertIfNegative val="0"/>
          <c:cat>
            <c:strRef>
              <c:f>'Ark1'!$A$2:$A$5</c:f>
              <c:strCache>
                <c:ptCount val="4"/>
                <c:pt idx="0">
                  <c:v>Preoperative</c:v>
                </c:pt>
                <c:pt idx="1">
                  <c:v>2 weeks</c:v>
                </c:pt>
                <c:pt idx="2">
                  <c:v>6 weeks</c:v>
                </c:pt>
                <c:pt idx="3">
                  <c:v>3 months</c:v>
                </c:pt>
              </c:strCache>
            </c:strRef>
          </c:cat>
          <c:val>
            <c:numRef>
              <c:f>'Ark1'!$C$2:$C$5</c:f>
              <c:numCache>
                <c:formatCode>0</c:formatCode>
                <c:ptCount val="4"/>
                <c:pt idx="0">
                  <c:v>20.5</c:v>
                </c:pt>
                <c:pt idx="1">
                  <c:v>16.3</c:v>
                </c:pt>
                <c:pt idx="2">
                  <c:v>8.6</c:v>
                </c:pt>
                <c:pt idx="3">
                  <c:v>5.8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Nonabs. sutures (n=56)</c:v>
                </c:pt>
              </c:strCache>
            </c:strRef>
          </c:tx>
          <c:invertIfNegative val="0"/>
          <c:cat>
            <c:strRef>
              <c:f>'Ark1'!$A$2:$A$5</c:f>
              <c:strCache>
                <c:ptCount val="4"/>
                <c:pt idx="0">
                  <c:v>Preoperative</c:v>
                </c:pt>
                <c:pt idx="1">
                  <c:v>2 weeks</c:v>
                </c:pt>
                <c:pt idx="2">
                  <c:v>6 weeks</c:v>
                </c:pt>
                <c:pt idx="3">
                  <c:v>3 months</c:v>
                </c:pt>
              </c:strCache>
            </c:strRef>
          </c:cat>
          <c:val>
            <c:numRef>
              <c:f>'Ark1'!$D$2:$D$5</c:f>
              <c:numCache>
                <c:formatCode>0</c:formatCode>
                <c:ptCount val="4"/>
                <c:pt idx="0">
                  <c:v>26.4</c:v>
                </c:pt>
                <c:pt idx="1">
                  <c:v>20.7</c:v>
                </c:pt>
                <c:pt idx="2">
                  <c:v>8.8</c:v>
                </c:pt>
                <c:pt idx="3">
                  <c:v>11.2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8418952"/>
        <c:axId val="2128912344"/>
      </c:barChart>
      <c:catAx>
        <c:axId val="-2088418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da-DK"/>
          </a:p>
        </c:txPr>
        <c:crossAx val="2128912344"/>
        <c:crossesAt val="0.0"/>
        <c:auto val="1"/>
        <c:lblAlgn val="ctr"/>
        <c:lblOffset val="100"/>
        <c:noMultiLvlLbl val="0"/>
      </c:catAx>
      <c:valAx>
        <c:axId val="2128912344"/>
        <c:scaling>
          <c:orientation val="minMax"/>
          <c:max val="30.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b="1" i="0"/>
            </a:pPr>
            <a:endParaRPr lang="da-DK"/>
          </a:p>
        </c:txPr>
        <c:crossAx val="-2088418952"/>
        <c:crosses val="autoZero"/>
        <c:crossBetween val="between"/>
        <c:majorUnit val="5.0"/>
        <c:minorUnit val="1.0"/>
      </c:valAx>
    </c:plotArea>
    <c:legend>
      <c:legendPos val="r"/>
      <c:layout>
        <c:manualLayout>
          <c:xMode val="edge"/>
          <c:yMode val="edge"/>
          <c:x val="0.642150734063965"/>
          <c:y val="0.266020552258458"/>
          <c:w val="0.357849265936034"/>
          <c:h val="0.467958895483083"/>
        </c:manualLayout>
      </c:layout>
      <c:overlay val="0"/>
      <c:txPr>
        <a:bodyPr/>
        <a:lstStyle/>
        <a:p>
          <a:pPr>
            <a:defRPr b="1" i="0"/>
          </a:pPr>
          <a:endParaRPr lang="da-D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73754921259842"/>
          <c:y val="0.0480454279026468"/>
          <c:w val="0.881374507874016"/>
          <c:h val="0.6923476414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1F497D">
                <a:lumMod val="75000"/>
              </a:srgbClr>
            </a:solidFill>
          </c:spPr>
          <c:invertIfNegative val="0"/>
          <c:cat>
            <c:strRef>
              <c:f>'Ark1'!$A$2:$A$5</c:f>
              <c:strCache>
                <c:ptCount val="4"/>
                <c:pt idx="0">
                  <c:v>≤ 8</c:v>
                </c:pt>
                <c:pt idx="1">
                  <c:v>9 - 12</c:v>
                </c:pt>
                <c:pt idx="2">
                  <c:v>13 - 16</c:v>
                </c:pt>
                <c:pt idx="3">
                  <c:v>≥ 17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70.0</c:v>
                </c:pt>
                <c:pt idx="1">
                  <c:v>35.0</c:v>
                </c:pt>
                <c:pt idx="2">
                  <c:v>9.0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5576536"/>
        <c:axId val="2126483560"/>
      </c:barChart>
      <c:catAx>
        <c:axId val="2125576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 kern="1000"/>
            </a:pPr>
            <a:endParaRPr lang="da-DK"/>
          </a:p>
        </c:txPr>
        <c:crossAx val="2126483560"/>
        <c:crosses val="autoZero"/>
        <c:auto val="1"/>
        <c:lblAlgn val="ctr"/>
        <c:lblOffset val="100"/>
        <c:noMultiLvlLbl val="0"/>
      </c:catAx>
      <c:valAx>
        <c:axId val="2126483560"/>
        <c:scaling>
          <c:orientation val="minMax"/>
          <c:max val="7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da-DK"/>
          </a:p>
        </c:txPr>
        <c:crossAx val="2125576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73754921259842"/>
          <c:y val="0.0480454279026468"/>
          <c:w val="0.881374507874016"/>
          <c:h val="0.6923476414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1F497D">
                <a:lumMod val="75000"/>
              </a:srgbClr>
            </a:solidFill>
          </c:spPr>
          <c:invertIfNegative val="0"/>
          <c:cat>
            <c:strRef>
              <c:f>'Ark1'!$A$2:$A$4</c:f>
              <c:strCache>
                <c:ptCount val="3"/>
                <c:pt idx="0">
                  <c:v>&lt; 3 cm</c:v>
                </c:pt>
                <c:pt idx="1">
                  <c:v>3-5 cm</c:v>
                </c:pt>
                <c:pt idx="2">
                  <c:v>&gt; 5 cm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0.086</c:v>
                </c:pt>
                <c:pt idx="1">
                  <c:v>0.046</c:v>
                </c:pt>
                <c:pt idx="2">
                  <c:v>0.014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0776248"/>
        <c:axId val="-2103240792"/>
      </c:barChart>
      <c:catAx>
        <c:axId val="-2100776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 kern="1000"/>
            </a:pPr>
            <a:endParaRPr lang="da-DK"/>
          </a:p>
        </c:txPr>
        <c:crossAx val="-2103240792"/>
        <c:crosses val="autoZero"/>
        <c:auto val="1"/>
        <c:lblAlgn val="ctr"/>
        <c:lblOffset val="100"/>
        <c:noMultiLvlLbl val="0"/>
      </c:catAx>
      <c:valAx>
        <c:axId val="-2103240792"/>
        <c:scaling>
          <c:orientation val="minMax"/>
          <c:max val="0.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da-DK"/>
          </a:p>
        </c:txPr>
        <c:crossAx val="-2100776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a-DK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80078-C8E0-3A4C-B5D0-DC84165A7133}" type="datetimeFigureOut">
              <a:rPr lang="da-DK" smtClean="0"/>
              <a:t>13/06/18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A81D4-543E-7643-B833-DD005FB4E8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4989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8F89-46BF-4BA6-8A73-7422EE8F7F6A}" type="slidenum">
              <a:rPr lang="da-DK" smtClean="0">
                <a:solidFill>
                  <a:prstClr val="black"/>
                </a:solidFill>
              </a:rPr>
              <a:pPr/>
              <a:t>1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30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035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035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AAB73-366C-4CB9-9280-45D85E955F7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28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189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3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1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88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91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30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39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307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48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45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048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6DE5E-04FF-48D0-BADE-B9801A9BDD2B}" type="datetimeFigureOut">
              <a:rPr lang="es-ES" smtClean="0"/>
              <a:t>13/06/18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5F9CC-A8ED-4942-AFBE-DCB08B019DA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062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3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193593" y="843558"/>
            <a:ext cx="4018367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200" b="1" dirty="0" smtClean="0">
                <a:solidFill>
                  <a:prstClr val="black"/>
                </a:solidFill>
              </a:rPr>
              <a:t>Lars Nannestad Jorgensen </a:t>
            </a:r>
          </a:p>
          <a:p>
            <a:r>
              <a:rPr lang="da-DK" sz="2200" b="1" dirty="0" smtClean="0">
                <a:solidFill>
                  <a:prstClr val="black"/>
                </a:solidFill>
              </a:rPr>
              <a:t>MD </a:t>
            </a:r>
            <a:r>
              <a:rPr lang="da-DK" sz="2200" b="1" dirty="0" err="1" smtClean="0">
                <a:solidFill>
                  <a:prstClr val="black"/>
                </a:solidFill>
              </a:rPr>
              <a:t>DrMSc</a:t>
            </a:r>
            <a:r>
              <a:rPr lang="da-DK" sz="2200" b="1" dirty="0" smtClean="0">
                <a:solidFill>
                  <a:prstClr val="black"/>
                </a:solidFill>
              </a:rPr>
              <a:t> </a:t>
            </a:r>
            <a:r>
              <a:rPr lang="da-DK" sz="2200" b="1" dirty="0" smtClean="0">
                <a:solidFill>
                  <a:prstClr val="black"/>
                </a:solidFill>
              </a:rPr>
              <a:t>FACS </a:t>
            </a:r>
          </a:p>
          <a:p>
            <a:r>
              <a:rPr lang="da-DK" sz="2200" b="1" dirty="0" smtClean="0">
                <a:solidFill>
                  <a:prstClr val="black"/>
                </a:solidFill>
              </a:rPr>
              <a:t>Professor</a:t>
            </a:r>
            <a:endParaRPr lang="da-DK" sz="2200" b="1" dirty="0" smtClean="0">
              <a:solidFill>
                <a:prstClr val="black"/>
              </a:solidFill>
            </a:endParaRPr>
          </a:p>
          <a:p>
            <a:r>
              <a:rPr lang="da-DK" sz="2200" b="1" dirty="0" smtClean="0">
                <a:solidFill>
                  <a:prstClr val="black"/>
                </a:solidFill>
              </a:rPr>
              <a:t>Digestive </a:t>
            </a:r>
            <a:r>
              <a:rPr lang="da-DK" sz="2200" b="1" dirty="0" err="1" smtClean="0">
                <a:solidFill>
                  <a:prstClr val="black"/>
                </a:solidFill>
              </a:rPr>
              <a:t>Disease</a:t>
            </a:r>
            <a:r>
              <a:rPr lang="da-DK" sz="2200" b="1" dirty="0" smtClean="0">
                <a:solidFill>
                  <a:prstClr val="black"/>
                </a:solidFill>
              </a:rPr>
              <a:t> Center,</a:t>
            </a:r>
          </a:p>
          <a:p>
            <a:r>
              <a:rPr lang="da-DK" sz="2200" b="1" dirty="0" smtClean="0">
                <a:solidFill>
                  <a:prstClr val="black"/>
                </a:solidFill>
              </a:rPr>
              <a:t>Bispebjerg Hospital</a:t>
            </a:r>
          </a:p>
          <a:p>
            <a:r>
              <a:rPr lang="da-DK" sz="2200" b="1" dirty="0" err="1" smtClean="0">
                <a:solidFill>
                  <a:prstClr val="black"/>
                </a:solidFill>
              </a:rPr>
              <a:t>University</a:t>
            </a:r>
            <a:r>
              <a:rPr lang="da-DK" sz="2200" b="1" dirty="0" smtClean="0">
                <a:solidFill>
                  <a:prstClr val="black"/>
                </a:solidFill>
              </a:rPr>
              <a:t> of Copenhagen</a:t>
            </a:r>
          </a:p>
          <a:p>
            <a:r>
              <a:rPr lang="da-DK" sz="2200" b="1" dirty="0" smtClean="0">
                <a:solidFill>
                  <a:prstClr val="black"/>
                </a:solidFill>
              </a:rPr>
              <a:t>Denmark</a:t>
            </a:r>
            <a:endParaRPr lang="da-DK" sz="2200" b="1" dirty="0">
              <a:solidFill>
                <a:prstClr val="black"/>
              </a:solidFill>
            </a:endParaRPr>
          </a:p>
        </p:txBody>
      </p:sp>
      <p:pic>
        <p:nvPicPr>
          <p:cNvPr id="8" name="Billede 7" descr="Røde efterårsblade og bygn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067694"/>
            <a:ext cx="2520280" cy="1656184"/>
          </a:xfrm>
          <a:prstGeom prst="rect">
            <a:avLst/>
          </a:prstGeom>
        </p:spPr>
      </p:pic>
      <p:pic>
        <p:nvPicPr>
          <p:cNvPr id="4" name="Billede 3" descr="Trapper-midterak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411510"/>
            <a:ext cx="2500016" cy="1512168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3635896" y="4155926"/>
            <a:ext cx="550810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Skærmbillede 2018-06-13 kl. 21.38.2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56" y="0"/>
            <a:ext cx="2428456" cy="5143500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-540568" y="3870796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 err="1" smtClean="0">
                <a:solidFill>
                  <a:prstClr val="black"/>
                </a:solidFill>
              </a:rPr>
              <a:t>When</a:t>
            </a:r>
            <a:r>
              <a:rPr lang="da-DK" sz="3200" b="1" dirty="0" smtClean="0">
                <a:solidFill>
                  <a:prstClr val="black"/>
                </a:solidFill>
              </a:rPr>
              <a:t> and </a:t>
            </a:r>
            <a:r>
              <a:rPr lang="da-DK" sz="3200" b="1" dirty="0" err="1" smtClean="0">
                <a:solidFill>
                  <a:prstClr val="black"/>
                </a:solidFill>
              </a:rPr>
              <a:t>how</a:t>
            </a:r>
            <a:r>
              <a:rPr lang="da-DK" sz="3200" b="1" dirty="0" smtClean="0">
                <a:solidFill>
                  <a:prstClr val="black"/>
                </a:solidFill>
              </a:rPr>
              <a:t> to fix the </a:t>
            </a:r>
            <a:r>
              <a:rPr lang="da-DK" sz="3200" b="1" dirty="0" err="1" smtClean="0">
                <a:solidFill>
                  <a:prstClr val="black"/>
                </a:solidFill>
              </a:rPr>
              <a:t>mesh</a:t>
            </a:r>
            <a:r>
              <a:rPr lang="da-DK" sz="3200" b="1" dirty="0" smtClean="0">
                <a:solidFill>
                  <a:prstClr val="black"/>
                </a:solidFill>
              </a:rPr>
              <a:t> </a:t>
            </a:r>
            <a:r>
              <a:rPr lang="da-DK" sz="3200" b="1" dirty="0" smtClean="0">
                <a:solidFill>
                  <a:prstClr val="black"/>
                </a:solidFill>
              </a:rPr>
              <a:t>in </a:t>
            </a:r>
          </a:p>
          <a:p>
            <a:pPr algn="ctr"/>
            <a:r>
              <a:rPr lang="da-DK" sz="3200" b="1" dirty="0" err="1" smtClean="0">
                <a:solidFill>
                  <a:prstClr val="black"/>
                </a:solidFill>
              </a:rPr>
              <a:t>ventral</a:t>
            </a:r>
            <a:r>
              <a:rPr lang="da-DK" sz="3200" b="1" dirty="0" smtClean="0">
                <a:solidFill>
                  <a:prstClr val="black"/>
                </a:solidFill>
              </a:rPr>
              <a:t> / </a:t>
            </a:r>
            <a:r>
              <a:rPr lang="da-DK" sz="3200" b="1" dirty="0" err="1" smtClean="0">
                <a:solidFill>
                  <a:prstClr val="black"/>
                </a:solidFill>
              </a:rPr>
              <a:t>incisional</a:t>
            </a:r>
            <a:r>
              <a:rPr lang="da-DK" sz="3200" b="1" dirty="0" smtClean="0">
                <a:solidFill>
                  <a:prstClr val="black"/>
                </a:solidFill>
              </a:rPr>
              <a:t> </a:t>
            </a:r>
            <a:r>
              <a:rPr lang="da-DK" sz="3200" b="1" dirty="0" err="1" smtClean="0">
                <a:solidFill>
                  <a:prstClr val="black"/>
                </a:solidFill>
              </a:rPr>
              <a:t>hernia</a:t>
            </a:r>
            <a:r>
              <a:rPr lang="da-DK" sz="3200" b="1" dirty="0" smtClean="0">
                <a:solidFill>
                  <a:prstClr val="black"/>
                </a:solidFill>
              </a:rPr>
              <a:t> </a:t>
            </a:r>
            <a:r>
              <a:rPr lang="da-DK" sz="3200" b="1" dirty="0" err="1" smtClean="0">
                <a:solidFill>
                  <a:prstClr val="black"/>
                </a:solidFill>
              </a:rPr>
              <a:t>repair</a:t>
            </a:r>
            <a:r>
              <a:rPr lang="da-DK" sz="3200" b="1" dirty="0" smtClean="0">
                <a:solidFill>
                  <a:prstClr val="black"/>
                </a:solidFill>
              </a:rPr>
              <a:t>?</a:t>
            </a:r>
            <a:endParaRPr lang="da-DK" sz="32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7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4" name="Tekstfelt 5"/>
          <p:cNvSpPr txBox="1"/>
          <p:nvPr/>
        </p:nvSpPr>
        <p:spPr>
          <a:xfrm>
            <a:off x="6300192" y="4731990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Baker JJ. </a:t>
            </a:r>
            <a:r>
              <a:rPr lang="da-DK" sz="1400" dirty="0" err="1" smtClean="0"/>
              <a:t>Br</a:t>
            </a:r>
            <a:r>
              <a:rPr lang="da-DK" sz="1400" dirty="0" smtClean="0"/>
              <a:t> J </a:t>
            </a:r>
            <a:r>
              <a:rPr lang="da-DK" sz="1400" dirty="0" err="1" smtClean="0"/>
              <a:t>Surg</a:t>
            </a:r>
            <a:r>
              <a:rPr lang="da-DK" sz="1400" dirty="0" smtClean="0"/>
              <a:t> 2018;105:37-47</a:t>
            </a:r>
            <a:endParaRPr lang="da-DK" sz="1400" dirty="0"/>
          </a:p>
        </p:txBody>
      </p:sp>
      <p:pic>
        <p:nvPicPr>
          <p:cNvPr id="3" name="Billede 2" descr="Skærmbillede 2018-06-14 kl. 08.42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3478"/>
            <a:ext cx="6192688" cy="1474735"/>
          </a:xfrm>
          <a:prstGeom prst="rect">
            <a:avLst/>
          </a:prstGeom>
        </p:spPr>
      </p:pic>
      <p:pic>
        <p:nvPicPr>
          <p:cNvPr id="2" name="Billede 1" descr="Skærmbillede 2018-06-14 kl. 09.02.2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3" y="2067694"/>
            <a:ext cx="895299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9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4" name="Tekstfelt 5"/>
          <p:cNvSpPr txBox="1"/>
          <p:nvPr/>
        </p:nvSpPr>
        <p:spPr>
          <a:xfrm>
            <a:off x="6300192" y="4731990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Baker JJ. </a:t>
            </a:r>
            <a:r>
              <a:rPr lang="da-DK" sz="1400" dirty="0" err="1" smtClean="0"/>
              <a:t>Br</a:t>
            </a:r>
            <a:r>
              <a:rPr lang="da-DK" sz="1400" dirty="0" smtClean="0"/>
              <a:t> J </a:t>
            </a:r>
            <a:r>
              <a:rPr lang="da-DK" sz="1400" dirty="0" err="1" smtClean="0"/>
              <a:t>Surg</a:t>
            </a:r>
            <a:r>
              <a:rPr lang="da-DK" sz="1400" dirty="0" smtClean="0"/>
              <a:t> 2018;105:37-47</a:t>
            </a:r>
            <a:endParaRPr lang="da-DK" sz="1400" dirty="0"/>
          </a:p>
        </p:txBody>
      </p:sp>
      <p:pic>
        <p:nvPicPr>
          <p:cNvPr id="6" name="Billede 5" descr="Skærmbillede 2018-06-14 kl. 09.06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1470"/>
            <a:ext cx="4941120" cy="2787774"/>
          </a:xfrm>
          <a:prstGeom prst="rect">
            <a:avLst/>
          </a:prstGeom>
        </p:spPr>
      </p:pic>
      <p:pic>
        <p:nvPicPr>
          <p:cNvPr id="8" name="Billede 7" descr="Skærmbillede 2018-06-14 kl. 09.06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702"/>
            <a:ext cx="9144000" cy="2555193"/>
          </a:xfrm>
          <a:prstGeom prst="rect">
            <a:avLst/>
          </a:prstGeom>
        </p:spPr>
      </p:pic>
      <p:sp>
        <p:nvSpPr>
          <p:cNvPr id="9" name="Tekstfelt 5"/>
          <p:cNvSpPr txBox="1"/>
          <p:nvPr/>
        </p:nvSpPr>
        <p:spPr>
          <a:xfrm>
            <a:off x="2267744" y="228371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solidFill>
                  <a:srgbClr val="FF0000"/>
                </a:solidFill>
              </a:rPr>
              <a:t>SUCRA </a:t>
            </a:r>
            <a:r>
              <a:rPr lang="da-DK" sz="1400" b="1" dirty="0" err="1" smtClean="0">
                <a:solidFill>
                  <a:srgbClr val="FF0000"/>
                </a:solidFill>
              </a:rPr>
              <a:t>values</a:t>
            </a:r>
            <a:r>
              <a:rPr lang="da-DK" sz="1400" b="1" dirty="0" smtClean="0">
                <a:solidFill>
                  <a:srgbClr val="FF0000"/>
                </a:solidFill>
              </a:rPr>
              <a:t> </a:t>
            </a:r>
            <a:endParaRPr lang="da-DK" sz="1400" b="1" dirty="0">
              <a:solidFill>
                <a:srgbClr val="FF0000"/>
              </a:solidFill>
            </a:endParaRPr>
          </a:p>
        </p:txBody>
      </p:sp>
      <p:grpSp>
        <p:nvGrpSpPr>
          <p:cNvPr id="15" name="Grupper 14"/>
          <p:cNvGrpSpPr/>
          <p:nvPr/>
        </p:nvGrpSpPr>
        <p:grpSpPr>
          <a:xfrm>
            <a:off x="2555776" y="2624013"/>
            <a:ext cx="1224136" cy="1603921"/>
            <a:chOff x="2555776" y="2624013"/>
            <a:chExt cx="1224136" cy="1603921"/>
          </a:xfrm>
        </p:grpSpPr>
        <p:sp>
          <p:nvSpPr>
            <p:cNvPr id="10" name="Tekstfelt 5"/>
            <p:cNvSpPr txBox="1"/>
            <p:nvPr/>
          </p:nvSpPr>
          <p:spPr>
            <a:xfrm>
              <a:off x="2555776" y="2624013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 smtClean="0">
                  <a:solidFill>
                    <a:srgbClr val="FF0000"/>
                  </a:solidFill>
                </a:rPr>
                <a:t>12</a:t>
              </a:r>
              <a:r>
                <a:rPr lang="da-DK" sz="1400" b="1" dirty="0" smtClean="0">
                  <a:solidFill>
                    <a:srgbClr val="FF0000"/>
                  </a:solidFill>
                </a:rPr>
                <a:t>%</a:t>
              </a:r>
              <a:endParaRPr lang="da-DK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kstfelt 5"/>
            <p:cNvSpPr txBox="1"/>
            <p:nvPr/>
          </p:nvSpPr>
          <p:spPr>
            <a:xfrm>
              <a:off x="2555776" y="2931790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 smtClean="0">
                  <a:solidFill>
                    <a:srgbClr val="FF0000"/>
                  </a:solidFill>
                </a:rPr>
                <a:t>93%</a:t>
              </a:r>
              <a:endParaRPr lang="da-DK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kstfelt 5"/>
            <p:cNvSpPr txBox="1"/>
            <p:nvPr/>
          </p:nvSpPr>
          <p:spPr>
            <a:xfrm>
              <a:off x="2555776" y="3272085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rgbClr val="FF0000"/>
                  </a:solidFill>
                </a:rPr>
                <a:t>4</a:t>
              </a:r>
              <a:r>
                <a:rPr lang="da-DK" sz="1400" b="1" dirty="0" smtClean="0">
                  <a:solidFill>
                    <a:srgbClr val="FF0000"/>
                  </a:solidFill>
                </a:rPr>
                <a:t>3%</a:t>
              </a:r>
              <a:endParaRPr lang="da-DK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kstfelt 5"/>
            <p:cNvSpPr txBox="1"/>
            <p:nvPr/>
          </p:nvSpPr>
          <p:spPr>
            <a:xfrm>
              <a:off x="2555776" y="3579862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 smtClean="0">
                  <a:solidFill>
                    <a:srgbClr val="FF0000"/>
                  </a:solidFill>
                </a:rPr>
                <a:t>27</a:t>
              </a:r>
              <a:r>
                <a:rPr lang="da-DK" sz="1400" b="1" dirty="0" smtClean="0">
                  <a:solidFill>
                    <a:srgbClr val="FF0000"/>
                  </a:solidFill>
                </a:rPr>
                <a:t>%</a:t>
              </a:r>
              <a:endParaRPr lang="da-DK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kstfelt 5"/>
            <p:cNvSpPr txBox="1"/>
            <p:nvPr/>
          </p:nvSpPr>
          <p:spPr>
            <a:xfrm>
              <a:off x="2555776" y="3920157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>
                  <a:solidFill>
                    <a:srgbClr val="FF0000"/>
                  </a:solidFill>
                </a:rPr>
                <a:t>7</a:t>
              </a:r>
              <a:r>
                <a:rPr lang="da-DK" sz="1400" b="1" dirty="0" smtClean="0">
                  <a:solidFill>
                    <a:srgbClr val="FF0000"/>
                  </a:solidFill>
                </a:rPr>
                <a:t>3%</a:t>
              </a:r>
              <a:endParaRPr lang="da-DK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67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20538"/>
            <a:ext cx="936104" cy="198268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51520" y="2038077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Fixation</a:t>
            </a:r>
            <a:endParaRPr lang="da-DK" sz="2400" b="1" dirty="0" smtClean="0"/>
          </a:p>
        </p:txBody>
      </p:sp>
      <p:sp>
        <p:nvSpPr>
          <p:cNvPr id="12" name="Rektangel 11"/>
          <p:cNvSpPr/>
          <p:nvPr/>
        </p:nvSpPr>
        <p:spPr>
          <a:xfrm>
            <a:off x="4211960" y="3046189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IPOM</a:t>
            </a:r>
            <a:endParaRPr lang="da-DK" sz="2400" b="1" dirty="0" smtClean="0"/>
          </a:p>
        </p:txBody>
      </p:sp>
      <p:cxnSp>
        <p:nvCxnSpPr>
          <p:cNvPr id="26" name="Lige pilforbindelse 25"/>
          <p:cNvCxnSpPr>
            <a:stCxn id="8" idx="3"/>
            <a:endCxn id="12" idx="1"/>
          </p:cNvCxnSpPr>
          <p:nvPr/>
        </p:nvCxnSpPr>
        <p:spPr>
          <a:xfrm flipV="1">
            <a:off x="3851920" y="3277022"/>
            <a:ext cx="360040" cy="1753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ktangel 7"/>
          <p:cNvSpPr/>
          <p:nvPr/>
        </p:nvSpPr>
        <p:spPr>
          <a:xfrm>
            <a:off x="1979712" y="3036897"/>
            <a:ext cx="1872208" cy="830997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Laparoscopic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repair</a:t>
            </a:r>
            <a:endParaRPr lang="da-DK" sz="2400" b="1" dirty="0" smtClean="0"/>
          </a:p>
        </p:txBody>
      </p:sp>
      <p:cxnSp>
        <p:nvCxnSpPr>
          <p:cNvPr id="16" name="Lige pilforbindelse 15"/>
          <p:cNvCxnSpPr>
            <a:stCxn id="4" idx="3"/>
            <a:endCxn id="8" idx="1"/>
          </p:cNvCxnSpPr>
          <p:nvPr/>
        </p:nvCxnSpPr>
        <p:spPr>
          <a:xfrm>
            <a:off x="1475656" y="2268910"/>
            <a:ext cx="504056" cy="11834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ktangel 39"/>
          <p:cNvSpPr/>
          <p:nvPr/>
        </p:nvSpPr>
        <p:spPr>
          <a:xfrm>
            <a:off x="7308304" y="2038077"/>
            <a:ext cx="1656184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Permanent </a:t>
            </a:r>
            <a:endParaRPr lang="da-DK" sz="2400" b="1" dirty="0" smtClean="0"/>
          </a:p>
        </p:txBody>
      </p:sp>
      <p:sp>
        <p:nvSpPr>
          <p:cNvPr id="41" name="Rektangel 40"/>
          <p:cNvSpPr/>
          <p:nvPr/>
        </p:nvSpPr>
        <p:spPr>
          <a:xfrm>
            <a:off x="7308304" y="2686149"/>
            <a:ext cx="1656184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Resorbable </a:t>
            </a:r>
            <a:endParaRPr lang="da-DK" sz="2400" b="1" dirty="0" smtClean="0"/>
          </a:p>
        </p:txBody>
      </p:sp>
      <p:cxnSp>
        <p:nvCxnSpPr>
          <p:cNvPr id="47" name="Lige pilforbindelse 46"/>
          <p:cNvCxnSpPr>
            <a:stCxn id="37" idx="3"/>
            <a:endCxn id="40" idx="1"/>
          </p:cNvCxnSpPr>
          <p:nvPr/>
        </p:nvCxnSpPr>
        <p:spPr>
          <a:xfrm flipV="1">
            <a:off x="7020272" y="2268910"/>
            <a:ext cx="288032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Lige pilforbindelse 48"/>
          <p:cNvCxnSpPr>
            <a:stCxn id="37" idx="3"/>
            <a:endCxn id="41" idx="1"/>
          </p:cNvCxnSpPr>
          <p:nvPr/>
        </p:nvCxnSpPr>
        <p:spPr>
          <a:xfrm>
            <a:off x="7020272" y="2628950"/>
            <a:ext cx="288032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ktangel 36"/>
          <p:cNvSpPr/>
          <p:nvPr/>
        </p:nvSpPr>
        <p:spPr>
          <a:xfrm>
            <a:off x="5796136" y="2398117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Tackers</a:t>
            </a:r>
            <a:r>
              <a:rPr lang="da-DK" sz="2400" b="1" dirty="0" smtClean="0"/>
              <a:t> </a:t>
            </a:r>
            <a:endParaRPr lang="da-DK" sz="2400" b="1" dirty="0" smtClean="0"/>
          </a:p>
        </p:txBody>
      </p:sp>
      <p:sp>
        <p:nvSpPr>
          <p:cNvPr id="38" name="Rektangel 37"/>
          <p:cNvSpPr/>
          <p:nvPr/>
        </p:nvSpPr>
        <p:spPr>
          <a:xfrm>
            <a:off x="5796136" y="3046189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Sutures</a:t>
            </a:r>
            <a:endParaRPr lang="da-DK" sz="2400" b="1" dirty="0" smtClean="0"/>
          </a:p>
        </p:txBody>
      </p:sp>
      <p:sp>
        <p:nvSpPr>
          <p:cNvPr id="39" name="Rektangel 38"/>
          <p:cNvSpPr/>
          <p:nvPr/>
        </p:nvSpPr>
        <p:spPr>
          <a:xfrm>
            <a:off x="5796136" y="3694261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Glue</a:t>
            </a:r>
            <a:endParaRPr lang="da-DK" sz="2400" b="1" dirty="0" smtClean="0"/>
          </a:p>
        </p:txBody>
      </p:sp>
      <p:cxnSp>
        <p:nvCxnSpPr>
          <p:cNvPr id="42" name="Lige pilforbindelse 41"/>
          <p:cNvCxnSpPr>
            <a:stCxn id="12" idx="3"/>
            <a:endCxn id="37" idx="1"/>
          </p:cNvCxnSpPr>
          <p:nvPr/>
        </p:nvCxnSpPr>
        <p:spPr>
          <a:xfrm flipV="1">
            <a:off x="5436096" y="2628950"/>
            <a:ext cx="36004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Lige pilforbindelse 43"/>
          <p:cNvCxnSpPr>
            <a:stCxn id="12" idx="3"/>
            <a:endCxn id="38" idx="1"/>
          </p:cNvCxnSpPr>
          <p:nvPr/>
        </p:nvCxnSpPr>
        <p:spPr>
          <a:xfrm>
            <a:off x="5436096" y="3277022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Lige pilforbindelse 51"/>
          <p:cNvCxnSpPr>
            <a:stCxn id="12" idx="3"/>
            <a:endCxn id="39" idx="1"/>
          </p:cNvCxnSpPr>
          <p:nvPr/>
        </p:nvCxnSpPr>
        <p:spPr>
          <a:xfrm>
            <a:off x="5436096" y="3277022"/>
            <a:ext cx="36004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48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pic>
        <p:nvPicPr>
          <p:cNvPr id="17" name="Billede 16" descr="Skærmbillede 2018-06-13 kl. 22.46.4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6" y="449042"/>
            <a:ext cx="7844604" cy="1978692"/>
          </a:xfrm>
          <a:prstGeom prst="rect">
            <a:avLst/>
          </a:prstGeom>
        </p:spPr>
      </p:pic>
      <p:sp>
        <p:nvSpPr>
          <p:cNvPr id="20" name="Tekstfelt 19"/>
          <p:cNvSpPr txBox="1"/>
          <p:nvPr/>
        </p:nvSpPr>
        <p:spPr>
          <a:xfrm>
            <a:off x="3424140" y="12347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 smtClean="0"/>
              <a:t>Recurrence</a:t>
            </a:r>
            <a:endParaRPr lang="da-DK" b="1" dirty="0"/>
          </a:p>
        </p:txBody>
      </p:sp>
      <p:sp>
        <p:nvSpPr>
          <p:cNvPr id="45" name="Tekstfelt 44"/>
          <p:cNvSpPr txBox="1"/>
          <p:nvPr/>
        </p:nvSpPr>
        <p:spPr>
          <a:xfrm>
            <a:off x="35496" y="771550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b="1" dirty="0" smtClean="0">
                <a:solidFill>
                  <a:srgbClr val="FF0000"/>
                </a:solidFill>
              </a:rPr>
              <a:t>RCT</a:t>
            </a:r>
            <a:endParaRPr lang="da-DK" sz="1050" b="1" dirty="0">
              <a:solidFill>
                <a:srgbClr val="FF0000"/>
              </a:solidFill>
            </a:endParaRPr>
          </a:p>
        </p:txBody>
      </p:sp>
      <p:sp>
        <p:nvSpPr>
          <p:cNvPr id="46" name="Tekstfelt 45"/>
          <p:cNvSpPr txBox="1"/>
          <p:nvPr/>
        </p:nvSpPr>
        <p:spPr>
          <a:xfrm>
            <a:off x="35496" y="1059582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b="1" dirty="0" smtClean="0">
                <a:solidFill>
                  <a:srgbClr val="FF0000"/>
                </a:solidFill>
              </a:rPr>
              <a:t>RCT</a:t>
            </a:r>
            <a:endParaRPr lang="da-DK" sz="1050" b="1" dirty="0">
              <a:solidFill>
                <a:srgbClr val="FF0000"/>
              </a:solidFill>
            </a:endParaRPr>
          </a:p>
        </p:txBody>
      </p:sp>
      <p:sp>
        <p:nvSpPr>
          <p:cNvPr id="48" name="Tekstfelt 47"/>
          <p:cNvSpPr txBox="1"/>
          <p:nvPr/>
        </p:nvSpPr>
        <p:spPr>
          <a:xfrm>
            <a:off x="35496" y="1347614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b="1" dirty="0" smtClean="0">
                <a:solidFill>
                  <a:srgbClr val="FF0000"/>
                </a:solidFill>
              </a:rPr>
              <a:t>RCT</a:t>
            </a:r>
            <a:endParaRPr lang="da-DK" sz="1050" b="1" dirty="0">
              <a:solidFill>
                <a:srgbClr val="FF0000"/>
              </a:solidFill>
            </a:endParaRPr>
          </a:p>
        </p:txBody>
      </p:sp>
      <p:grpSp>
        <p:nvGrpSpPr>
          <p:cNvPr id="24" name="Grupper 23"/>
          <p:cNvGrpSpPr/>
          <p:nvPr/>
        </p:nvGrpSpPr>
        <p:grpSpPr>
          <a:xfrm>
            <a:off x="76276" y="2562458"/>
            <a:ext cx="7995960" cy="2169532"/>
            <a:chOff x="76276" y="2562458"/>
            <a:chExt cx="7995960" cy="2169532"/>
          </a:xfrm>
        </p:grpSpPr>
        <p:sp>
          <p:nvSpPr>
            <p:cNvPr id="43" name="Tekstfelt 42"/>
            <p:cNvSpPr txBox="1"/>
            <p:nvPr/>
          </p:nvSpPr>
          <p:spPr>
            <a:xfrm>
              <a:off x="3424140" y="256245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b="1" dirty="0" err="1" smtClean="0"/>
                <a:t>Chronic</a:t>
              </a:r>
              <a:r>
                <a:rPr lang="da-DK" b="1" dirty="0" smtClean="0"/>
                <a:t> </a:t>
              </a:r>
              <a:r>
                <a:rPr lang="da-DK" b="1" dirty="0" err="1" smtClean="0"/>
                <a:t>pain</a:t>
              </a:r>
              <a:endParaRPr lang="da-DK" b="1" dirty="0"/>
            </a:p>
          </p:txBody>
        </p:sp>
        <p:grpSp>
          <p:nvGrpSpPr>
            <p:cNvPr id="22" name="Grupper 21"/>
            <p:cNvGrpSpPr/>
            <p:nvPr/>
          </p:nvGrpSpPr>
          <p:grpSpPr>
            <a:xfrm>
              <a:off x="76276" y="2931790"/>
              <a:ext cx="7995960" cy="1800200"/>
              <a:chOff x="107504" y="2931790"/>
              <a:chExt cx="7995960" cy="1800200"/>
            </a:xfrm>
          </p:grpSpPr>
          <p:pic>
            <p:nvPicPr>
              <p:cNvPr id="18" name="Billede 17" descr="Skærmbillede 2018-06-13 kl. 22.47.05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527" y="2931790"/>
                <a:ext cx="7779937" cy="1800200"/>
              </a:xfrm>
              <a:prstGeom prst="rect">
                <a:avLst/>
              </a:prstGeom>
            </p:spPr>
          </p:pic>
          <p:sp>
            <p:nvSpPr>
              <p:cNvPr id="50" name="Tekstfelt 49"/>
              <p:cNvSpPr txBox="1"/>
              <p:nvPr/>
            </p:nvSpPr>
            <p:spPr>
              <a:xfrm>
                <a:off x="107504" y="3253938"/>
                <a:ext cx="43204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050" b="1" dirty="0" smtClean="0">
                    <a:solidFill>
                      <a:srgbClr val="FF0000"/>
                    </a:solidFill>
                  </a:rPr>
                  <a:t>RCT</a:t>
                </a:r>
                <a:endParaRPr lang="da-DK" sz="105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Tekstfelt 50"/>
              <p:cNvSpPr txBox="1"/>
              <p:nvPr/>
            </p:nvSpPr>
            <p:spPr>
              <a:xfrm>
                <a:off x="107504" y="3685986"/>
                <a:ext cx="43204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050" b="1" dirty="0" smtClean="0">
                    <a:solidFill>
                      <a:srgbClr val="FF0000"/>
                    </a:solidFill>
                  </a:rPr>
                  <a:t>RCT</a:t>
                </a:r>
                <a:endParaRPr lang="da-DK" sz="105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4" name="Tekstfelt 5"/>
          <p:cNvSpPr txBox="1"/>
          <p:nvPr/>
        </p:nvSpPr>
        <p:spPr>
          <a:xfrm>
            <a:off x="6156176" y="480399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Khan RMA. Int J </a:t>
            </a:r>
            <a:r>
              <a:rPr lang="da-DK" sz="1400" dirty="0" err="1" smtClean="0"/>
              <a:t>Surg</a:t>
            </a:r>
            <a:r>
              <a:rPr lang="da-DK" sz="1400" dirty="0" smtClean="0"/>
              <a:t> 2018;53:184-92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73616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grpSp>
        <p:nvGrpSpPr>
          <p:cNvPr id="9" name="Grupper 8"/>
          <p:cNvGrpSpPr/>
          <p:nvPr/>
        </p:nvGrpSpPr>
        <p:grpSpPr>
          <a:xfrm>
            <a:off x="1331640" y="1275606"/>
            <a:ext cx="5400600" cy="3528392"/>
            <a:chOff x="1691680" y="1059582"/>
            <a:chExt cx="5760640" cy="3589322"/>
          </a:xfrm>
        </p:grpSpPr>
        <p:pic>
          <p:nvPicPr>
            <p:cNvPr id="3" name="Billede 2" descr="Skærmbillede 2018-06-13 kl. 23.15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1059582"/>
              <a:ext cx="5760640" cy="3589322"/>
            </a:xfrm>
            <a:prstGeom prst="rect">
              <a:avLst/>
            </a:prstGeom>
          </p:spPr>
        </p:pic>
        <p:sp>
          <p:nvSpPr>
            <p:cNvPr id="6" name="Rektangel 5"/>
            <p:cNvSpPr/>
            <p:nvPr/>
          </p:nvSpPr>
          <p:spPr>
            <a:xfrm>
              <a:off x="5992959" y="2283718"/>
              <a:ext cx="1315347" cy="375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a-DK" dirty="0" smtClean="0"/>
                <a:t>P = 0.007</a:t>
              </a:r>
              <a:endParaRPr lang="da-DK" dirty="0" smtClean="0"/>
            </a:p>
          </p:txBody>
        </p:sp>
      </p:grpSp>
      <p:pic>
        <p:nvPicPr>
          <p:cNvPr id="7" name="Billede 6" descr="Skærmbillede 2018-06-13 kl. 23.33.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112568" cy="1363682"/>
          </a:xfrm>
          <a:prstGeom prst="rect">
            <a:avLst/>
          </a:prstGeom>
        </p:spPr>
      </p:pic>
      <p:sp>
        <p:nvSpPr>
          <p:cNvPr id="4" name="Tekstfelt 5"/>
          <p:cNvSpPr txBox="1"/>
          <p:nvPr/>
        </p:nvSpPr>
        <p:spPr>
          <a:xfrm>
            <a:off x="5652120" y="4803998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Christoffersen MW. </a:t>
            </a:r>
            <a:r>
              <a:rPr lang="da-DK" sz="1400" dirty="0" err="1" smtClean="0"/>
              <a:t>Br</a:t>
            </a:r>
            <a:r>
              <a:rPr lang="da-DK" sz="1400" dirty="0" smtClean="0"/>
              <a:t> J </a:t>
            </a:r>
            <a:r>
              <a:rPr lang="da-DK" sz="1400" dirty="0" err="1" smtClean="0"/>
              <a:t>Surg</a:t>
            </a:r>
            <a:r>
              <a:rPr lang="da-DK" sz="1400" dirty="0" smtClean="0"/>
              <a:t> 2015;102:541-7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64374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4" name="Tekstfelt 5"/>
          <p:cNvSpPr txBox="1"/>
          <p:nvPr/>
        </p:nvSpPr>
        <p:spPr>
          <a:xfrm>
            <a:off x="5652120" y="4803998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Christoffersen MW. </a:t>
            </a:r>
            <a:r>
              <a:rPr lang="da-DK" sz="1400" dirty="0" err="1" smtClean="0"/>
              <a:t>Br</a:t>
            </a:r>
            <a:r>
              <a:rPr lang="da-DK" sz="1400" dirty="0" smtClean="0"/>
              <a:t> J </a:t>
            </a:r>
            <a:r>
              <a:rPr lang="da-DK" sz="1400" dirty="0" err="1" smtClean="0"/>
              <a:t>Surg</a:t>
            </a:r>
            <a:r>
              <a:rPr lang="da-DK" sz="1400" dirty="0" smtClean="0"/>
              <a:t> 2015;102:541-7</a:t>
            </a:r>
            <a:endParaRPr lang="da-DK" sz="1400" dirty="0"/>
          </a:p>
        </p:txBody>
      </p:sp>
      <p:sp>
        <p:nvSpPr>
          <p:cNvPr id="6" name="Rektangel 5"/>
          <p:cNvSpPr/>
          <p:nvPr/>
        </p:nvSpPr>
        <p:spPr>
          <a:xfrm>
            <a:off x="611560" y="1190238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dirty="0" err="1" smtClean="0"/>
              <a:t>Incidencens</a:t>
            </a:r>
            <a:r>
              <a:rPr lang="da-DK" sz="2800" dirty="0" smtClean="0"/>
              <a:t> of </a:t>
            </a:r>
            <a:r>
              <a:rPr lang="da-DK" sz="2800" dirty="0" err="1" smtClean="0"/>
              <a:t>chronic</a:t>
            </a:r>
            <a:r>
              <a:rPr lang="da-DK" sz="2800" dirty="0" smtClean="0"/>
              <a:t> (moderate or </a:t>
            </a:r>
            <a:r>
              <a:rPr lang="da-DK" sz="2800" dirty="0" err="1" smtClean="0"/>
              <a:t>severe</a:t>
            </a:r>
            <a:r>
              <a:rPr lang="da-DK" sz="2800" dirty="0" smtClean="0"/>
              <a:t>) </a:t>
            </a:r>
            <a:r>
              <a:rPr lang="da-DK" sz="2800" dirty="0" err="1" smtClean="0"/>
              <a:t>pain</a:t>
            </a:r>
            <a:r>
              <a:rPr lang="da-DK" sz="2800" dirty="0" smtClean="0"/>
              <a:t>: </a:t>
            </a:r>
          </a:p>
          <a:p>
            <a:r>
              <a:rPr lang="da-DK" sz="2800" dirty="0" smtClean="0"/>
              <a:t>15.3% (</a:t>
            </a:r>
            <a:r>
              <a:rPr lang="da-DK" sz="2800" dirty="0" err="1" smtClean="0"/>
              <a:t>abs</a:t>
            </a:r>
            <a:r>
              <a:rPr lang="da-DK" sz="2800" dirty="0" smtClean="0"/>
              <a:t>. </a:t>
            </a:r>
            <a:r>
              <a:rPr lang="da-DK" sz="2800" dirty="0" err="1" smtClean="0"/>
              <a:t>tacks</a:t>
            </a:r>
            <a:r>
              <a:rPr lang="da-DK" sz="2800" dirty="0" smtClean="0"/>
              <a:t>) vs. 16.1% (non-</a:t>
            </a:r>
            <a:r>
              <a:rPr lang="da-DK" sz="2800" dirty="0" err="1" smtClean="0"/>
              <a:t>abs</a:t>
            </a:r>
            <a:r>
              <a:rPr lang="da-DK" sz="2800" dirty="0" smtClean="0"/>
              <a:t>. </a:t>
            </a:r>
            <a:r>
              <a:rPr lang="da-DK" sz="2800" dirty="0" err="1" smtClean="0"/>
              <a:t>tacks</a:t>
            </a:r>
            <a:r>
              <a:rPr lang="da-DK" sz="2800" dirty="0" smtClean="0"/>
              <a:t>)</a:t>
            </a:r>
            <a:endParaRPr lang="da-DK" sz="2800" dirty="0" smtClean="0"/>
          </a:p>
          <a:p>
            <a:endParaRPr lang="da-DK" sz="2800" dirty="0" smtClean="0"/>
          </a:p>
          <a:p>
            <a:r>
              <a:rPr lang="da-DK" sz="2800" dirty="0" err="1" smtClean="0"/>
              <a:t>Predictors</a:t>
            </a:r>
            <a:r>
              <a:rPr lang="da-DK" sz="2800" dirty="0" smtClean="0"/>
              <a:t> of </a:t>
            </a:r>
            <a:r>
              <a:rPr lang="da-DK" sz="2800" dirty="0" err="1" smtClean="0"/>
              <a:t>chronic</a:t>
            </a:r>
            <a:r>
              <a:rPr lang="da-DK" sz="2800" dirty="0" smtClean="0"/>
              <a:t> </a:t>
            </a:r>
            <a:r>
              <a:rPr lang="da-DK" sz="2800" dirty="0" err="1" smtClean="0"/>
              <a:t>pain</a:t>
            </a:r>
            <a:endParaRPr lang="da-DK" sz="2800" dirty="0" smtClean="0"/>
          </a:p>
          <a:p>
            <a:pPr marL="285750" indent="-285750">
              <a:buFont typeface="Arial"/>
              <a:buChar char="•"/>
            </a:pPr>
            <a:r>
              <a:rPr lang="da-DK" sz="2800" dirty="0" err="1"/>
              <a:t>y</a:t>
            </a:r>
            <a:r>
              <a:rPr lang="da-DK" sz="2800" dirty="0" err="1" smtClean="0"/>
              <a:t>oung</a:t>
            </a:r>
            <a:r>
              <a:rPr lang="da-DK" sz="2800" dirty="0" smtClean="0"/>
              <a:t> </a:t>
            </a:r>
            <a:r>
              <a:rPr lang="da-DK" sz="2800" dirty="0" err="1" smtClean="0"/>
              <a:t>pts</a:t>
            </a:r>
            <a:endParaRPr lang="da-DK" sz="2800" dirty="0" smtClean="0"/>
          </a:p>
          <a:p>
            <a:pPr marL="285750" indent="-285750">
              <a:buFont typeface="Arial"/>
              <a:buChar char="•"/>
            </a:pPr>
            <a:r>
              <a:rPr lang="da-DK" sz="2800" dirty="0" err="1"/>
              <a:t>h</a:t>
            </a:r>
            <a:r>
              <a:rPr lang="da-DK" sz="2800" dirty="0" err="1" smtClean="0"/>
              <a:t>ernia</a:t>
            </a:r>
            <a:r>
              <a:rPr lang="da-DK" sz="2800" dirty="0" smtClean="0"/>
              <a:t> </a:t>
            </a:r>
            <a:r>
              <a:rPr lang="da-DK" sz="2800" dirty="0" err="1" smtClean="0"/>
              <a:t>r</a:t>
            </a:r>
            <a:r>
              <a:rPr lang="da-DK" sz="2800" dirty="0" err="1" smtClean="0"/>
              <a:t>ecurrence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96777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4" name="Tekstfelt 5"/>
          <p:cNvSpPr txBox="1"/>
          <p:nvPr/>
        </p:nvSpPr>
        <p:spPr>
          <a:xfrm>
            <a:off x="6084168" y="4805475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Eriksen JR. </a:t>
            </a:r>
            <a:r>
              <a:rPr lang="da-DK" sz="1400" dirty="0" err="1" smtClean="0"/>
              <a:t>Br</a:t>
            </a:r>
            <a:r>
              <a:rPr lang="da-DK" sz="1400" dirty="0" smtClean="0"/>
              <a:t> J </a:t>
            </a:r>
            <a:r>
              <a:rPr lang="da-DK" sz="1400" dirty="0" err="1" smtClean="0"/>
              <a:t>Surg</a:t>
            </a:r>
            <a:r>
              <a:rPr lang="da-DK" sz="1400" dirty="0" smtClean="0"/>
              <a:t> 2011;98:1537-45 </a:t>
            </a:r>
            <a:endParaRPr lang="da-DK" sz="1400" dirty="0"/>
          </a:p>
        </p:txBody>
      </p:sp>
      <p:pic>
        <p:nvPicPr>
          <p:cNvPr id="2" name="Billede 1" descr="Skærmbillede 2018-06-15 kl. 07.29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574"/>
            <a:ext cx="7621742" cy="331236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1187624" y="186774"/>
            <a:ext cx="5688632" cy="58477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da-DK" sz="3200" b="1" dirty="0" err="1" smtClean="0"/>
              <a:t>Tack</a:t>
            </a:r>
            <a:r>
              <a:rPr lang="da-DK" sz="3200" b="1" dirty="0" smtClean="0"/>
              <a:t> vs. </a:t>
            </a:r>
            <a:r>
              <a:rPr lang="da-DK" sz="3200" b="1" dirty="0" err="1"/>
              <a:t>f</a:t>
            </a:r>
            <a:r>
              <a:rPr lang="da-DK" sz="3200" b="1" dirty="0" err="1" smtClean="0"/>
              <a:t>ibrin</a:t>
            </a:r>
            <a:r>
              <a:rPr lang="da-DK" sz="3200" b="1" dirty="0" smtClean="0"/>
              <a:t> </a:t>
            </a:r>
            <a:r>
              <a:rPr lang="da-DK" sz="3200" b="1" dirty="0" err="1"/>
              <a:t>s</a:t>
            </a:r>
            <a:r>
              <a:rPr lang="da-DK" sz="3200" b="1" dirty="0" err="1" smtClean="0"/>
              <a:t>ealant</a:t>
            </a:r>
            <a:r>
              <a:rPr lang="da-DK" sz="3200" b="1" dirty="0" smtClean="0"/>
              <a:t> </a:t>
            </a:r>
            <a:r>
              <a:rPr lang="da-DK" sz="3200" b="1" dirty="0" err="1" smtClean="0"/>
              <a:t>fixation</a:t>
            </a:r>
            <a:endParaRPr lang="da-DK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78944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03648" y="195486"/>
            <a:ext cx="5400600" cy="58477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da-DK" sz="3200" b="1" dirty="0" smtClean="0"/>
              <a:t>The </a:t>
            </a:r>
            <a:r>
              <a:rPr lang="da-DK" sz="3200" b="1" dirty="0" err="1" smtClean="0"/>
              <a:t>mesh:defect</a:t>
            </a:r>
            <a:r>
              <a:rPr lang="da-DK" sz="3200" b="1" dirty="0" smtClean="0"/>
              <a:t> </a:t>
            </a:r>
            <a:r>
              <a:rPr lang="da-DK" sz="3200" b="1" dirty="0" err="1" smtClean="0"/>
              <a:t>area</a:t>
            </a:r>
            <a:r>
              <a:rPr lang="da-DK" sz="3200" b="1" dirty="0" smtClean="0"/>
              <a:t> ratio</a:t>
            </a:r>
            <a:endParaRPr lang="da-DK" sz="3200" b="1" dirty="0" smtClean="0"/>
          </a:p>
        </p:txBody>
      </p:sp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4" name="Tekstfelt 5"/>
          <p:cNvSpPr txBox="1"/>
          <p:nvPr/>
        </p:nvSpPr>
        <p:spPr>
          <a:xfrm>
            <a:off x="5687616" y="4803998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 smtClean="0"/>
              <a:t>Tulloh</a:t>
            </a:r>
            <a:r>
              <a:rPr lang="da-DK" sz="1400" dirty="0" smtClean="0"/>
              <a:t> &amp; de Beaux. </a:t>
            </a:r>
            <a:r>
              <a:rPr lang="da-DK" sz="1400" dirty="0" err="1" smtClean="0"/>
              <a:t>Hernia</a:t>
            </a:r>
            <a:r>
              <a:rPr lang="da-DK" sz="1400" dirty="0" smtClean="0"/>
              <a:t> 2016;20:893-5.</a:t>
            </a:r>
            <a:endParaRPr lang="da-DK" sz="1400" dirty="0"/>
          </a:p>
        </p:txBody>
      </p:sp>
      <p:pic>
        <p:nvPicPr>
          <p:cNvPr id="3" name="Billede 2" descr="Skærmbillede 2018-06-14 kl. 13.54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5566"/>
            <a:ext cx="5868144" cy="293407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115616" y="3651870"/>
            <a:ext cx="345638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/>
          <p:cNvSpPr txBox="1"/>
          <p:nvPr/>
        </p:nvSpPr>
        <p:spPr>
          <a:xfrm>
            <a:off x="1331640" y="379588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Resisting</a:t>
            </a:r>
            <a:r>
              <a:rPr lang="da-DK" dirty="0" smtClean="0"/>
              <a:t> force/</a:t>
            </a:r>
            <a:r>
              <a:rPr lang="da-DK" dirty="0" err="1" smtClean="0"/>
              <a:t>displacing</a:t>
            </a:r>
            <a:r>
              <a:rPr lang="da-DK" dirty="0" smtClean="0"/>
              <a:t> force = </a:t>
            </a:r>
          </a:p>
          <a:p>
            <a:r>
              <a:rPr lang="da-DK" dirty="0" smtClean="0"/>
              <a:t>”</a:t>
            </a:r>
            <a:r>
              <a:rPr lang="da-DK" dirty="0" err="1" smtClean="0"/>
              <a:t>Donut</a:t>
            </a:r>
            <a:r>
              <a:rPr lang="da-DK" dirty="0" smtClean="0"/>
              <a:t>”</a:t>
            </a:r>
            <a:r>
              <a:rPr lang="da-DK" dirty="0" smtClean="0"/>
              <a:t> </a:t>
            </a:r>
            <a:r>
              <a:rPr lang="da-DK" dirty="0" err="1" smtClean="0"/>
              <a:t>area</a:t>
            </a:r>
            <a:r>
              <a:rPr lang="da-DK" dirty="0" smtClean="0"/>
              <a:t>/</a:t>
            </a:r>
            <a:r>
              <a:rPr lang="da-DK" dirty="0" err="1" smtClean="0"/>
              <a:t>defect</a:t>
            </a:r>
            <a:r>
              <a:rPr lang="da-DK" dirty="0" smtClean="0"/>
              <a:t> </a:t>
            </a:r>
            <a:r>
              <a:rPr lang="da-DK" dirty="0" err="1" smtClean="0"/>
              <a:t>area</a:t>
            </a:r>
            <a:r>
              <a:rPr lang="da-DK" dirty="0" smtClean="0"/>
              <a:t> = </a:t>
            </a:r>
          </a:p>
          <a:p>
            <a:r>
              <a:rPr lang="da-DK" dirty="0" smtClean="0"/>
              <a:t>(πR</a:t>
            </a:r>
            <a:r>
              <a:rPr lang="da-DK" baseline="30000" dirty="0" smtClean="0"/>
              <a:t>2</a:t>
            </a:r>
            <a:r>
              <a:rPr lang="da-DK" dirty="0" smtClean="0"/>
              <a:t> – πr</a:t>
            </a:r>
            <a:r>
              <a:rPr lang="da-DK" baseline="30000" dirty="0" smtClean="0"/>
              <a:t>2</a:t>
            </a:r>
            <a:r>
              <a:rPr lang="da-DK" dirty="0" smtClean="0"/>
              <a:t>)/ πr</a:t>
            </a:r>
            <a:r>
              <a:rPr lang="da-DK" baseline="30000" dirty="0" smtClean="0"/>
              <a:t>2 </a:t>
            </a:r>
            <a:r>
              <a:rPr lang="da-DK" dirty="0" smtClean="0"/>
              <a:t>≈ </a:t>
            </a:r>
          </a:p>
          <a:p>
            <a:r>
              <a:rPr lang="da-DK" dirty="0" smtClean="0"/>
              <a:t>R</a:t>
            </a:r>
            <a:r>
              <a:rPr lang="da-DK" baseline="30000" dirty="0" smtClean="0"/>
              <a:t>2</a:t>
            </a:r>
            <a:r>
              <a:rPr lang="da-DK" dirty="0"/>
              <a:t>/</a:t>
            </a:r>
            <a:r>
              <a:rPr lang="da-DK" dirty="0" smtClean="0"/>
              <a:t> r</a:t>
            </a:r>
            <a:r>
              <a:rPr lang="da-DK" baseline="30000" dirty="0" smtClean="0"/>
              <a:t>2</a:t>
            </a:r>
            <a:endParaRPr lang="da-DK" dirty="0"/>
          </a:p>
        </p:txBody>
      </p:sp>
      <p:grpSp>
        <p:nvGrpSpPr>
          <p:cNvPr id="19" name="Grupper 18"/>
          <p:cNvGrpSpPr/>
          <p:nvPr/>
        </p:nvGrpSpPr>
        <p:grpSpPr>
          <a:xfrm>
            <a:off x="5436096" y="2427734"/>
            <a:ext cx="3744416" cy="369332"/>
            <a:chOff x="5436096" y="2211710"/>
            <a:chExt cx="3744416" cy="369332"/>
          </a:xfrm>
        </p:grpSpPr>
        <p:sp>
          <p:nvSpPr>
            <p:cNvPr id="10" name="Tekstfelt 9"/>
            <p:cNvSpPr txBox="1"/>
            <p:nvPr/>
          </p:nvSpPr>
          <p:spPr>
            <a:xfrm>
              <a:off x="5436096" y="2211710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da-DK" dirty="0"/>
                <a:t>r</a:t>
              </a:r>
              <a:r>
                <a:rPr lang="da-DK" dirty="0" smtClean="0"/>
                <a:t> = 5 cm, R = 20 cm        R</a:t>
              </a:r>
              <a:r>
                <a:rPr lang="da-DK" baseline="30000" dirty="0" smtClean="0"/>
                <a:t>2</a:t>
              </a:r>
              <a:r>
                <a:rPr lang="da-DK" dirty="0" smtClean="0"/>
                <a:t>/r</a:t>
              </a:r>
              <a:r>
                <a:rPr lang="da-DK" baseline="30000" dirty="0" smtClean="0"/>
                <a:t>2 </a:t>
              </a:r>
              <a:r>
                <a:rPr lang="da-DK" dirty="0"/>
                <a:t>= </a:t>
              </a:r>
              <a:r>
                <a:rPr lang="da-DK" dirty="0" smtClean="0"/>
                <a:t>16</a:t>
              </a:r>
              <a:endParaRPr lang="da-DK" dirty="0"/>
            </a:p>
          </p:txBody>
        </p:sp>
        <p:cxnSp>
          <p:nvCxnSpPr>
            <p:cNvPr id="12" name="Lige pilforbindelse 11"/>
            <p:cNvCxnSpPr/>
            <p:nvPr/>
          </p:nvCxnSpPr>
          <p:spPr>
            <a:xfrm>
              <a:off x="7668344" y="2427734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er 17"/>
          <p:cNvGrpSpPr/>
          <p:nvPr/>
        </p:nvGrpSpPr>
        <p:grpSpPr>
          <a:xfrm>
            <a:off x="5436096" y="2778482"/>
            <a:ext cx="3744416" cy="1089412"/>
            <a:chOff x="5436096" y="2562458"/>
            <a:chExt cx="3744416" cy="1089412"/>
          </a:xfrm>
        </p:grpSpPr>
        <p:sp>
          <p:nvSpPr>
            <p:cNvPr id="13" name="Tekstfelt 12"/>
            <p:cNvSpPr txBox="1"/>
            <p:nvPr/>
          </p:nvSpPr>
          <p:spPr>
            <a:xfrm>
              <a:off x="5436096" y="2562458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da-DK" dirty="0"/>
                <a:t>r</a:t>
              </a:r>
              <a:r>
                <a:rPr lang="da-DK" dirty="0" smtClean="0"/>
                <a:t> = 6 cm, R = 24 cm    </a:t>
              </a:r>
              <a:endParaRPr lang="da-DK" dirty="0"/>
            </a:p>
          </p:txBody>
        </p:sp>
        <p:sp>
          <p:nvSpPr>
            <p:cNvPr id="15" name="Tekstfelt 14"/>
            <p:cNvSpPr txBox="1"/>
            <p:nvPr/>
          </p:nvSpPr>
          <p:spPr>
            <a:xfrm>
              <a:off x="5436096" y="2922498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da-DK" dirty="0"/>
                <a:t>r</a:t>
              </a:r>
              <a:r>
                <a:rPr lang="da-DK" dirty="0" smtClean="0"/>
                <a:t> = 7 cm, R = 28 cm</a:t>
              </a:r>
              <a:endParaRPr lang="da-DK" dirty="0"/>
            </a:p>
          </p:txBody>
        </p:sp>
        <p:sp>
          <p:nvSpPr>
            <p:cNvPr id="17" name="Tekstfelt 16"/>
            <p:cNvSpPr txBox="1"/>
            <p:nvPr/>
          </p:nvSpPr>
          <p:spPr>
            <a:xfrm>
              <a:off x="5436096" y="3282538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da-DK" dirty="0"/>
                <a:t>r</a:t>
              </a:r>
              <a:r>
                <a:rPr lang="da-DK" dirty="0" smtClean="0"/>
                <a:t> = 8 cm, R = 32 cm</a:t>
              </a:r>
              <a:endParaRPr lang="da-DK" dirty="0"/>
            </a:p>
          </p:txBody>
        </p:sp>
      </p:grpSp>
      <p:cxnSp>
        <p:nvCxnSpPr>
          <p:cNvPr id="21" name="Lige forbindelse 20"/>
          <p:cNvCxnSpPr/>
          <p:nvPr/>
        </p:nvCxnSpPr>
        <p:spPr>
          <a:xfrm>
            <a:off x="5220072" y="3147814"/>
            <a:ext cx="2808312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72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115616" y="3651870"/>
            <a:ext cx="345638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2" name="Grupper 21"/>
          <p:cNvGrpSpPr/>
          <p:nvPr/>
        </p:nvGrpSpPr>
        <p:grpSpPr>
          <a:xfrm>
            <a:off x="2016224" y="216024"/>
            <a:ext cx="5940152" cy="4731990"/>
            <a:chOff x="395536" y="987574"/>
            <a:chExt cx="4994588" cy="3795886"/>
          </a:xfrm>
        </p:grpSpPr>
        <p:pic>
          <p:nvPicPr>
            <p:cNvPr id="14" name="Billede 13" descr="Skærmbillede 2018-06-14 kl. 14.45.4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987574"/>
              <a:ext cx="4922580" cy="3795886"/>
            </a:xfrm>
            <a:prstGeom prst="rect">
              <a:avLst/>
            </a:prstGeom>
          </p:spPr>
        </p:pic>
        <p:sp>
          <p:nvSpPr>
            <p:cNvPr id="16" name="Rektangel 15"/>
            <p:cNvSpPr/>
            <p:nvPr/>
          </p:nvSpPr>
          <p:spPr>
            <a:xfrm>
              <a:off x="395536" y="987574"/>
              <a:ext cx="496855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" name="Rektangel 1"/>
          <p:cNvSpPr/>
          <p:nvPr/>
        </p:nvSpPr>
        <p:spPr>
          <a:xfrm>
            <a:off x="1043609" y="123478"/>
            <a:ext cx="6048672" cy="58477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da-DK" sz="3200" b="1" dirty="0" smtClean="0"/>
              <a:t>The </a:t>
            </a:r>
            <a:r>
              <a:rPr lang="da-DK" sz="3200" b="1" dirty="0" err="1" smtClean="0"/>
              <a:t>mesh:defect</a:t>
            </a:r>
            <a:r>
              <a:rPr lang="da-DK" sz="3200" b="1" dirty="0" smtClean="0"/>
              <a:t> </a:t>
            </a:r>
            <a:r>
              <a:rPr lang="da-DK" sz="3200" b="1" dirty="0" err="1" smtClean="0"/>
              <a:t>area</a:t>
            </a:r>
            <a:r>
              <a:rPr lang="da-DK" sz="3200" b="1" dirty="0" smtClean="0"/>
              <a:t> ratio</a:t>
            </a:r>
            <a:endParaRPr lang="da-DK" sz="3200" b="1" dirty="0" smtClean="0"/>
          </a:p>
        </p:txBody>
      </p:sp>
      <p:pic>
        <p:nvPicPr>
          <p:cNvPr id="9" name="Billede 8" descr="Skærmbillede 2018-06-14 kl. 18.25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15566"/>
            <a:ext cx="2424775" cy="3867894"/>
          </a:xfrm>
          <a:prstGeom prst="rect">
            <a:avLst/>
          </a:prstGeom>
        </p:spPr>
      </p:pic>
      <p:sp>
        <p:nvSpPr>
          <p:cNvPr id="23" name="Rektangel 22"/>
          <p:cNvSpPr/>
          <p:nvPr/>
        </p:nvSpPr>
        <p:spPr>
          <a:xfrm>
            <a:off x="5652120" y="843558"/>
            <a:ext cx="2304256" cy="4032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Tekstfelt 5"/>
          <p:cNvSpPr txBox="1"/>
          <p:nvPr/>
        </p:nvSpPr>
        <p:spPr>
          <a:xfrm>
            <a:off x="5868144" y="4803998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Hauters P. </a:t>
            </a:r>
            <a:r>
              <a:rPr lang="da-DK" sz="1400" dirty="0" err="1" smtClean="0"/>
              <a:t>Surg</a:t>
            </a:r>
            <a:r>
              <a:rPr lang="da-DK" sz="1400" dirty="0" smtClean="0"/>
              <a:t> </a:t>
            </a:r>
            <a:r>
              <a:rPr lang="da-DK" sz="1400" dirty="0" err="1" smtClean="0"/>
              <a:t>Endosc</a:t>
            </a:r>
            <a:r>
              <a:rPr lang="da-DK" sz="1400" dirty="0" smtClean="0"/>
              <a:t> 2017;31:3656-63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66604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31641" y="195486"/>
            <a:ext cx="5544615" cy="58477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da-DK" sz="3200" b="1" dirty="0" smtClean="0"/>
              <a:t>The </a:t>
            </a:r>
            <a:r>
              <a:rPr lang="da-DK" sz="3200" b="1" dirty="0" err="1" smtClean="0"/>
              <a:t>mesh:defect</a:t>
            </a:r>
            <a:r>
              <a:rPr lang="da-DK" sz="3200" b="1" dirty="0" smtClean="0"/>
              <a:t> </a:t>
            </a:r>
            <a:r>
              <a:rPr lang="da-DK" sz="3200" b="1" dirty="0" err="1" smtClean="0"/>
              <a:t>area</a:t>
            </a:r>
            <a:r>
              <a:rPr lang="da-DK" sz="3200" b="1" dirty="0" smtClean="0"/>
              <a:t> ratio</a:t>
            </a:r>
            <a:endParaRPr lang="da-DK" sz="3200" b="1" dirty="0" smtClean="0"/>
          </a:p>
        </p:txBody>
      </p:sp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115616" y="3651870"/>
            <a:ext cx="345638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 descr="Skærmbillede 2018-06-14 kl. 14.46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75606"/>
            <a:ext cx="4793723" cy="2808312"/>
          </a:xfrm>
          <a:prstGeom prst="rect">
            <a:avLst/>
          </a:prstGeom>
        </p:spPr>
      </p:pic>
      <p:sp>
        <p:nvSpPr>
          <p:cNvPr id="10" name="Tekstfelt 5"/>
          <p:cNvSpPr txBox="1"/>
          <p:nvPr/>
        </p:nvSpPr>
        <p:spPr>
          <a:xfrm>
            <a:off x="5652120" y="4803998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Hauters P. </a:t>
            </a:r>
            <a:r>
              <a:rPr lang="da-DK" sz="1400" dirty="0" err="1" smtClean="0"/>
              <a:t>Surg</a:t>
            </a:r>
            <a:r>
              <a:rPr lang="da-DK" sz="1400" dirty="0" smtClean="0"/>
              <a:t> </a:t>
            </a:r>
            <a:r>
              <a:rPr lang="da-DK" sz="1400" dirty="0" err="1" smtClean="0"/>
              <a:t>Endosc</a:t>
            </a:r>
            <a:r>
              <a:rPr lang="da-DK" sz="1400" dirty="0" smtClean="0"/>
              <a:t> 2017;31:3656-63</a:t>
            </a:r>
            <a:endParaRPr lang="da-DK" sz="1400" dirty="0"/>
          </a:p>
        </p:txBody>
      </p:sp>
      <p:sp>
        <p:nvSpPr>
          <p:cNvPr id="11" name="Rektangel 10"/>
          <p:cNvSpPr/>
          <p:nvPr/>
        </p:nvSpPr>
        <p:spPr>
          <a:xfrm>
            <a:off x="1691680" y="3651870"/>
            <a:ext cx="4680520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292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54139" y="1363290"/>
            <a:ext cx="819455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400" b="1" dirty="0" smtClean="0"/>
              <a:t>Disclosures</a:t>
            </a:r>
          </a:p>
          <a:p>
            <a:pPr algn="ctr"/>
            <a:endParaRPr lang="da-DK" sz="3400" b="1" dirty="0" smtClean="0"/>
          </a:p>
          <a:p>
            <a:pPr algn="ctr"/>
            <a:r>
              <a:rPr lang="da-DK" sz="2800" dirty="0" err="1" smtClean="0"/>
              <a:t>Educational</a:t>
            </a:r>
            <a:r>
              <a:rPr lang="da-DK" sz="2800" dirty="0" smtClean="0"/>
              <a:t> </a:t>
            </a:r>
            <a:r>
              <a:rPr lang="da-DK" sz="2800" dirty="0" err="1" smtClean="0"/>
              <a:t>activities</a:t>
            </a:r>
            <a:r>
              <a:rPr lang="da-DK" sz="2800" dirty="0" smtClean="0"/>
              <a:t> &amp; </a:t>
            </a:r>
            <a:r>
              <a:rPr lang="da-DK" sz="2800" dirty="0" err="1" smtClean="0"/>
              <a:t>speaker’s</a:t>
            </a:r>
            <a:r>
              <a:rPr lang="da-DK" sz="2800" dirty="0" smtClean="0"/>
              <a:t> </a:t>
            </a:r>
            <a:r>
              <a:rPr lang="da-DK" sz="2800" dirty="0" err="1" smtClean="0"/>
              <a:t>fee</a:t>
            </a:r>
            <a:r>
              <a:rPr lang="da-DK" sz="2800" dirty="0" smtClean="0"/>
              <a:t>:</a:t>
            </a:r>
          </a:p>
          <a:p>
            <a:pPr algn="ctr"/>
            <a:r>
              <a:rPr lang="da-DK" sz="2800" dirty="0" smtClean="0"/>
              <a:t>BARD &amp; Medtronic</a:t>
            </a:r>
          </a:p>
        </p:txBody>
      </p:sp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971600" y="195486"/>
            <a:ext cx="6480720" cy="50405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936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800" b="1" dirty="0" err="1" smtClean="0">
                <a:latin typeface="+mn-lt"/>
              </a:rPr>
              <a:t>Hernia</a:t>
            </a:r>
            <a:r>
              <a:rPr lang="da-DK" sz="2800" b="1" dirty="0" smtClean="0">
                <a:latin typeface="+mn-lt"/>
              </a:rPr>
              <a:t> </a:t>
            </a:r>
            <a:r>
              <a:rPr lang="da-DK" sz="2800" b="1" dirty="0" err="1" smtClean="0">
                <a:latin typeface="+mn-lt"/>
              </a:rPr>
              <a:t>recurrence</a:t>
            </a:r>
            <a:r>
              <a:rPr lang="da-DK" sz="2800" b="1" dirty="0" smtClean="0">
                <a:latin typeface="+mn-lt"/>
              </a:rPr>
              <a:t> and </a:t>
            </a:r>
            <a:r>
              <a:rPr lang="da-DK" sz="2800" b="1" dirty="0" err="1" smtClean="0">
                <a:latin typeface="+mn-lt"/>
              </a:rPr>
              <a:t>mesh:defect</a:t>
            </a:r>
            <a:r>
              <a:rPr lang="da-DK" sz="2800" b="1" dirty="0" smtClean="0">
                <a:latin typeface="+mn-lt"/>
              </a:rPr>
              <a:t> ratio</a:t>
            </a:r>
            <a:endParaRPr lang="da-DK" sz="2800" b="1" dirty="0"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22306354"/>
              </p:ext>
            </p:extLst>
          </p:nvPr>
        </p:nvGraphicFramePr>
        <p:xfrm>
          <a:off x="1259632" y="699542"/>
          <a:ext cx="609600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3"/>
          <p:cNvSpPr txBox="1"/>
          <p:nvPr/>
        </p:nvSpPr>
        <p:spPr>
          <a:xfrm rot="16200000">
            <a:off x="-520220" y="2263371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Incidence of recurrence (%)</a:t>
            </a:r>
            <a:endParaRPr lang="en-US" sz="2000" b="1" baseline="30000" dirty="0"/>
          </a:p>
        </p:txBody>
      </p:sp>
      <p:sp>
        <p:nvSpPr>
          <p:cNvPr id="11" name="Tekstfelt 5"/>
          <p:cNvSpPr txBox="1"/>
          <p:nvPr/>
        </p:nvSpPr>
        <p:spPr>
          <a:xfrm>
            <a:off x="5652120" y="4803998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Hauters P. </a:t>
            </a:r>
            <a:r>
              <a:rPr lang="da-DK" sz="1400" dirty="0" err="1" smtClean="0"/>
              <a:t>Surg</a:t>
            </a:r>
            <a:r>
              <a:rPr lang="da-DK" sz="1400" dirty="0" smtClean="0"/>
              <a:t> </a:t>
            </a:r>
            <a:r>
              <a:rPr lang="da-DK" sz="1400" dirty="0" err="1" smtClean="0"/>
              <a:t>Endosc</a:t>
            </a:r>
            <a:r>
              <a:rPr lang="da-DK" sz="1400" dirty="0" smtClean="0"/>
              <a:t> 2017;31:3656-63</a:t>
            </a:r>
            <a:endParaRPr lang="da-DK" sz="1400" dirty="0"/>
          </a:p>
        </p:txBody>
      </p:sp>
      <p:pic>
        <p:nvPicPr>
          <p:cNvPr id="12" name="Billede 11" descr="Skærmbillede 2018-06-13 kl. 21.38.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8064" y="4371950"/>
            <a:ext cx="2085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Mesh:defect</a:t>
            </a:r>
            <a:r>
              <a:rPr lang="en-US" sz="2000" b="1" dirty="0" smtClean="0"/>
              <a:t> ratio</a:t>
            </a:r>
            <a:endParaRPr lang="en-US" sz="2000" b="1" baseline="30000" dirty="0"/>
          </a:p>
        </p:txBody>
      </p:sp>
    </p:spTree>
    <p:extLst>
      <p:ext uri="{BB962C8B-B14F-4D97-AF65-F5344CB8AC3E}">
        <p14:creationId xmlns:p14="http://schemas.microsoft.com/office/powerpoint/2010/main" val="78520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971600" y="195486"/>
            <a:ext cx="6480720" cy="50405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936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800" b="1" dirty="0" err="1" smtClean="0">
                <a:latin typeface="+mn-lt"/>
              </a:rPr>
              <a:t>Hernia</a:t>
            </a:r>
            <a:r>
              <a:rPr lang="da-DK" sz="2800" b="1" dirty="0" smtClean="0">
                <a:latin typeface="+mn-lt"/>
              </a:rPr>
              <a:t> </a:t>
            </a:r>
            <a:r>
              <a:rPr lang="da-DK" sz="2800" b="1" dirty="0" err="1" smtClean="0">
                <a:latin typeface="+mn-lt"/>
              </a:rPr>
              <a:t>recurrence</a:t>
            </a:r>
            <a:r>
              <a:rPr lang="da-DK" sz="2800" b="1" dirty="0" smtClean="0">
                <a:latin typeface="+mn-lt"/>
              </a:rPr>
              <a:t> and </a:t>
            </a:r>
            <a:r>
              <a:rPr lang="da-DK" sz="2800" b="1" dirty="0" smtClean="0">
                <a:latin typeface="+mn-lt"/>
              </a:rPr>
              <a:t>overlap</a:t>
            </a:r>
            <a:endParaRPr lang="da-DK" sz="2800" b="1" dirty="0"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88014222"/>
              </p:ext>
            </p:extLst>
          </p:nvPr>
        </p:nvGraphicFramePr>
        <p:xfrm>
          <a:off x="1259632" y="699542"/>
          <a:ext cx="609600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3"/>
          <p:cNvSpPr txBox="1"/>
          <p:nvPr/>
        </p:nvSpPr>
        <p:spPr>
          <a:xfrm rot="16200000">
            <a:off x="-709120" y="2092231"/>
            <a:ext cx="3185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Incidence rate of recurrence</a:t>
            </a:r>
            <a:endParaRPr lang="en-US" sz="2000" b="1" baseline="30000" dirty="0"/>
          </a:p>
        </p:txBody>
      </p:sp>
      <p:sp>
        <p:nvSpPr>
          <p:cNvPr id="11" name="Tekstfelt 5"/>
          <p:cNvSpPr txBox="1"/>
          <p:nvPr/>
        </p:nvSpPr>
        <p:spPr>
          <a:xfrm>
            <a:off x="6444208" y="473199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 smtClean="0"/>
              <a:t>LeBlanc</a:t>
            </a:r>
            <a:r>
              <a:rPr lang="da-DK" sz="1400" dirty="0" smtClean="0"/>
              <a:t> K. </a:t>
            </a:r>
            <a:r>
              <a:rPr lang="da-DK" sz="1400" dirty="0" err="1" smtClean="0"/>
              <a:t>Hernia</a:t>
            </a:r>
            <a:r>
              <a:rPr lang="da-DK" sz="1400" dirty="0" smtClean="0"/>
              <a:t> 2016;20:85-9</a:t>
            </a:r>
            <a:endParaRPr lang="da-DK" sz="1400" dirty="0"/>
          </a:p>
        </p:txBody>
      </p:sp>
      <p:pic>
        <p:nvPicPr>
          <p:cNvPr id="12" name="Billede 11" descr="Skærmbillede 2018-06-13 kl. 21.38.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1920" y="4371950"/>
            <a:ext cx="1642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Mesh overlap</a:t>
            </a:r>
            <a:endParaRPr lang="en-US" sz="2000" b="1" baseline="30000" dirty="0"/>
          </a:p>
        </p:txBody>
      </p:sp>
      <p:sp>
        <p:nvSpPr>
          <p:cNvPr id="9" name="Tekstfelt 5"/>
          <p:cNvSpPr txBox="1"/>
          <p:nvPr/>
        </p:nvSpPr>
        <p:spPr>
          <a:xfrm>
            <a:off x="6444208" y="444395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95 </a:t>
            </a:r>
            <a:r>
              <a:rPr lang="da-DK" sz="1400" dirty="0" err="1" smtClean="0"/>
              <a:t>articles</a:t>
            </a:r>
            <a:r>
              <a:rPr lang="da-DK" sz="1400" dirty="0" smtClean="0"/>
              <a:t>, 111 </a:t>
            </a:r>
            <a:r>
              <a:rPr lang="da-DK" sz="1400" dirty="0" err="1" smtClean="0"/>
              <a:t>study</a:t>
            </a:r>
            <a:r>
              <a:rPr lang="da-DK" sz="1400" dirty="0" smtClean="0"/>
              <a:t> populations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82031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467544" y="1779662"/>
            <a:ext cx="7992888" cy="2603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da-DK" sz="2200" dirty="0" err="1" smtClean="0"/>
              <a:t>Suture</a:t>
            </a:r>
            <a:r>
              <a:rPr lang="da-DK" sz="2200" dirty="0" smtClean="0"/>
              <a:t> </a:t>
            </a:r>
            <a:r>
              <a:rPr lang="da-DK" sz="2200" dirty="0" err="1" smtClean="0"/>
              <a:t>fixation</a:t>
            </a:r>
            <a:r>
              <a:rPr lang="da-DK" sz="2200" dirty="0" smtClean="0"/>
              <a:t> vs</a:t>
            </a:r>
            <a:r>
              <a:rPr lang="da-DK" sz="2200" dirty="0" smtClean="0"/>
              <a:t>. double crown </a:t>
            </a:r>
            <a:r>
              <a:rPr lang="da-DK" sz="2200" dirty="0" err="1" smtClean="0"/>
              <a:t>tack</a:t>
            </a:r>
            <a:r>
              <a:rPr lang="da-DK" sz="2200" dirty="0" smtClean="0"/>
              <a:t>: </a:t>
            </a:r>
            <a:r>
              <a:rPr lang="da-DK" sz="2200" dirty="0" err="1" smtClean="0"/>
              <a:t>effectiveness</a:t>
            </a:r>
            <a:r>
              <a:rPr lang="da-DK" sz="2200" dirty="0" smtClean="0"/>
              <a:t> </a:t>
            </a:r>
            <a:r>
              <a:rPr lang="da-DK" sz="2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da-DK" sz="2200" dirty="0" smtClean="0">
                <a:sym typeface="Wingdings"/>
              </a:rPr>
              <a:t>, </a:t>
            </a:r>
            <a:r>
              <a:rPr lang="da-DK" sz="2200" dirty="0" err="1" smtClean="0">
                <a:sym typeface="Wingdings"/>
              </a:rPr>
              <a:t>pain</a:t>
            </a:r>
            <a:r>
              <a:rPr lang="da-DK" sz="2200" dirty="0" smtClean="0">
                <a:sym typeface="Wingdings"/>
              </a:rPr>
              <a:t> </a:t>
            </a:r>
            <a:r>
              <a:rPr lang="da-DK" sz="2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da-DK" sz="22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da-DK" sz="2200" dirty="0" smtClean="0"/>
              <a:t>Abs. </a:t>
            </a:r>
            <a:r>
              <a:rPr lang="da-DK" sz="2200" dirty="0" err="1" smtClean="0"/>
              <a:t>tack</a:t>
            </a:r>
            <a:r>
              <a:rPr lang="da-DK" sz="2200" dirty="0" smtClean="0"/>
              <a:t> </a:t>
            </a:r>
            <a:r>
              <a:rPr lang="da-DK" sz="2200" dirty="0" err="1" smtClean="0"/>
              <a:t>fixation</a:t>
            </a:r>
            <a:r>
              <a:rPr lang="da-DK" sz="2200" dirty="0" smtClean="0"/>
              <a:t>: </a:t>
            </a:r>
            <a:r>
              <a:rPr lang="da-DK" sz="2200" dirty="0" err="1" smtClean="0"/>
              <a:t>recurrence</a:t>
            </a:r>
            <a:r>
              <a:rPr lang="da-DK" sz="2200" dirty="0" smtClean="0"/>
              <a:t> rate </a:t>
            </a:r>
            <a:r>
              <a:rPr lang="da-DK" sz="22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da-DK" sz="22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da-DK" sz="2200" dirty="0" smtClean="0"/>
              <a:t>No difference in </a:t>
            </a:r>
            <a:r>
              <a:rPr lang="da-DK" sz="2200" dirty="0" err="1" smtClean="0"/>
              <a:t>pain</a:t>
            </a:r>
            <a:r>
              <a:rPr lang="da-DK" sz="2200" dirty="0" smtClean="0"/>
              <a:t> </a:t>
            </a:r>
            <a:r>
              <a:rPr lang="da-DK" sz="2200" dirty="0" err="1" smtClean="0"/>
              <a:t>between</a:t>
            </a:r>
            <a:r>
              <a:rPr lang="da-DK" sz="2200" dirty="0" smtClean="0"/>
              <a:t> </a:t>
            </a:r>
            <a:r>
              <a:rPr lang="da-DK" sz="2200" dirty="0" err="1" smtClean="0"/>
              <a:t>abs</a:t>
            </a:r>
            <a:r>
              <a:rPr lang="da-DK" sz="2200" dirty="0" smtClean="0"/>
              <a:t>. and non-</a:t>
            </a:r>
            <a:r>
              <a:rPr lang="da-DK" sz="2200" dirty="0" err="1" smtClean="0"/>
              <a:t>abs</a:t>
            </a:r>
            <a:r>
              <a:rPr lang="da-DK" sz="2200" dirty="0" smtClean="0"/>
              <a:t>. </a:t>
            </a:r>
            <a:r>
              <a:rPr lang="da-DK" sz="2200" dirty="0" err="1"/>
              <a:t>t</a:t>
            </a:r>
            <a:r>
              <a:rPr lang="da-DK" sz="2200" dirty="0" err="1" smtClean="0"/>
              <a:t>ack</a:t>
            </a:r>
            <a:r>
              <a:rPr lang="da-DK" sz="2200" dirty="0" smtClean="0"/>
              <a:t> </a:t>
            </a:r>
            <a:r>
              <a:rPr lang="da-DK" sz="2200" dirty="0" err="1" smtClean="0"/>
              <a:t>fixation</a:t>
            </a:r>
            <a:endParaRPr lang="da-DK" sz="2200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da-DK" sz="2200" dirty="0" smtClean="0"/>
              <a:t>Glue </a:t>
            </a:r>
            <a:r>
              <a:rPr lang="da-DK" sz="2200" dirty="0" err="1" smtClean="0"/>
              <a:t>fixation</a:t>
            </a:r>
            <a:r>
              <a:rPr lang="da-DK" sz="2200" dirty="0" smtClean="0"/>
              <a:t>: </a:t>
            </a:r>
            <a:r>
              <a:rPr lang="da-DK" sz="2200" dirty="0" err="1" smtClean="0"/>
              <a:t>pain</a:t>
            </a:r>
            <a:r>
              <a:rPr lang="da-DK" sz="2200" dirty="0" smtClean="0"/>
              <a:t> </a:t>
            </a:r>
            <a:r>
              <a:rPr lang="da-DK" sz="22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da-DK" sz="2200" dirty="0" smtClean="0">
                <a:sym typeface="Wingdings"/>
              </a:rPr>
              <a:t>, </a:t>
            </a:r>
            <a:r>
              <a:rPr lang="da-DK" sz="2200" dirty="0" err="1" smtClean="0">
                <a:sym typeface="Wingdings"/>
              </a:rPr>
              <a:t>recurrence</a:t>
            </a:r>
            <a:r>
              <a:rPr lang="da-DK" sz="2200" dirty="0" smtClean="0">
                <a:sym typeface="Wingdings"/>
              </a:rPr>
              <a:t> </a:t>
            </a:r>
            <a:r>
              <a:rPr lang="da-DK" sz="2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da-DK" sz="2200" b="1" dirty="0" err="1" smtClean="0">
                <a:sym typeface="Wingdings"/>
              </a:rPr>
              <a:t>Mesh</a:t>
            </a:r>
            <a:r>
              <a:rPr lang="da-DK" sz="2200" b="1" dirty="0" smtClean="0">
                <a:sym typeface="Wingdings"/>
              </a:rPr>
              <a:t> overlap: </a:t>
            </a:r>
            <a:r>
              <a:rPr lang="da-DK" sz="2200" b="1" dirty="0" err="1" smtClean="0">
                <a:sym typeface="Wingdings"/>
              </a:rPr>
              <a:t>mesh</a:t>
            </a:r>
            <a:r>
              <a:rPr lang="da-DK" sz="2200" b="1" dirty="0" smtClean="0">
                <a:sym typeface="Wingdings"/>
              </a:rPr>
              <a:t> </a:t>
            </a:r>
            <a:r>
              <a:rPr lang="da-DK" sz="2200" b="1" dirty="0" err="1" smtClean="0">
                <a:sym typeface="Wingdings"/>
              </a:rPr>
              <a:t>size</a:t>
            </a:r>
            <a:r>
              <a:rPr lang="da-DK" sz="2200" b="1" dirty="0" smtClean="0">
                <a:sym typeface="Wingdings"/>
              </a:rPr>
              <a:t> 4 times the </a:t>
            </a:r>
            <a:r>
              <a:rPr lang="da-DK" sz="2200" b="1" dirty="0" err="1" smtClean="0">
                <a:sym typeface="Wingdings"/>
              </a:rPr>
              <a:t>hernia</a:t>
            </a:r>
            <a:r>
              <a:rPr lang="da-DK" sz="2200" b="1" dirty="0" smtClean="0">
                <a:sym typeface="Wingdings"/>
              </a:rPr>
              <a:t> </a:t>
            </a:r>
            <a:r>
              <a:rPr lang="da-DK" sz="2200" b="1" dirty="0" err="1" smtClean="0">
                <a:sym typeface="Wingdings"/>
              </a:rPr>
              <a:t>defect</a:t>
            </a:r>
            <a:r>
              <a:rPr lang="da-DK" sz="2200" b="1" dirty="0" smtClean="0">
                <a:sym typeface="Wingdings"/>
              </a:rPr>
              <a:t>!!!</a:t>
            </a:r>
            <a:endParaRPr lang="da-DK" sz="2200" b="1" dirty="0"/>
          </a:p>
        </p:txBody>
      </p:sp>
      <p:pic>
        <p:nvPicPr>
          <p:cNvPr id="6" name="Billede 5" descr="Skærmbillede 2018-06-13 kl. 21.38.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915816" y="411510"/>
            <a:ext cx="2808312" cy="50405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936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800" b="1" dirty="0" err="1" smtClean="0">
                <a:latin typeface="+mn-lt"/>
              </a:rPr>
              <a:t>Conclusions</a:t>
            </a:r>
            <a:endParaRPr lang="da-DK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940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kærmbillede 2018-02-23 kl. 12.11.06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05" y="756961"/>
            <a:ext cx="6732082" cy="3623201"/>
          </a:xfrm>
          <a:prstGeom prst="rect">
            <a:avLst/>
          </a:prstGeom>
        </p:spPr>
      </p:pic>
      <p:pic>
        <p:nvPicPr>
          <p:cNvPr id="3" name="Billede 2" descr="CAP-Partner_Hernia2021_bogmærke_45x200_korr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9" y="-985493"/>
            <a:ext cx="1846469" cy="6134465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2302931" y="4428063"/>
            <a:ext cx="1981201" cy="417679"/>
          </a:xfrm>
          <a:prstGeom prst="rect">
            <a:avLst/>
          </a:prstGeom>
          <a:solidFill>
            <a:srgbClr val="DF0000"/>
          </a:solidFill>
        </p:spPr>
        <p:txBody>
          <a:bodyPr wrap="square" bIns="93600" rtlCol="0">
            <a:spAutoFit/>
          </a:bodyPr>
          <a:lstStyle/>
          <a:p>
            <a:pPr algn="ctr"/>
            <a:r>
              <a:rPr lang="da-DK" b="1" dirty="0">
                <a:solidFill>
                  <a:schemeClr val="bg1">
                    <a:lumMod val="95000"/>
                  </a:schemeClr>
                </a:solidFill>
              </a:rPr>
              <a:t>Denmark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6900333" y="4428063"/>
            <a:ext cx="1744134" cy="417679"/>
          </a:xfrm>
          <a:prstGeom prst="rect">
            <a:avLst/>
          </a:prstGeom>
          <a:solidFill>
            <a:srgbClr val="3366FF"/>
          </a:solidFill>
        </p:spPr>
        <p:txBody>
          <a:bodyPr wrap="square" bIns="93600" rtlCol="0">
            <a:spAutoFit/>
          </a:bodyPr>
          <a:lstStyle/>
          <a:p>
            <a:pPr algn="ctr"/>
            <a:r>
              <a:rPr lang="da-DK" b="1" dirty="0" err="1">
                <a:solidFill>
                  <a:srgbClr val="FFFF00"/>
                </a:solidFill>
              </a:rPr>
              <a:t>Sweden</a:t>
            </a:r>
            <a:endParaRPr lang="da-DK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0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979712" y="1275606"/>
            <a:ext cx="1224136" cy="830997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Open </a:t>
            </a:r>
            <a:r>
              <a:rPr lang="da-DK" sz="2400" b="1" dirty="0" err="1" smtClean="0"/>
              <a:t>repair</a:t>
            </a:r>
            <a:endParaRPr lang="da-DK" sz="2400" b="1" dirty="0" smtClean="0"/>
          </a:p>
        </p:txBody>
      </p:sp>
      <p:sp>
        <p:nvSpPr>
          <p:cNvPr id="9" name="Rektangel 8"/>
          <p:cNvSpPr/>
          <p:nvPr/>
        </p:nvSpPr>
        <p:spPr>
          <a:xfrm>
            <a:off x="4211960" y="987574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IPOM</a:t>
            </a:r>
            <a:endParaRPr lang="da-DK" sz="2400" b="1" dirty="0" smtClean="0"/>
          </a:p>
        </p:txBody>
      </p:sp>
      <p:sp>
        <p:nvSpPr>
          <p:cNvPr id="10" name="Rektangel 9"/>
          <p:cNvSpPr/>
          <p:nvPr/>
        </p:nvSpPr>
        <p:spPr>
          <a:xfrm>
            <a:off x="4211960" y="1563638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Sublay</a:t>
            </a:r>
            <a:endParaRPr lang="da-DK" sz="2400" b="1" dirty="0" smtClean="0"/>
          </a:p>
        </p:txBody>
      </p:sp>
      <p:sp>
        <p:nvSpPr>
          <p:cNvPr id="11" name="Rektangel 10"/>
          <p:cNvSpPr/>
          <p:nvPr/>
        </p:nvSpPr>
        <p:spPr>
          <a:xfrm>
            <a:off x="4211960" y="2139702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On</a:t>
            </a:r>
            <a:r>
              <a:rPr lang="da-DK" sz="2400" b="1" dirty="0" err="1" smtClean="0"/>
              <a:t>lay</a:t>
            </a:r>
            <a:endParaRPr lang="da-DK" sz="2400" b="1" dirty="0" smtClean="0"/>
          </a:p>
        </p:txBody>
      </p:sp>
      <p:sp>
        <p:nvSpPr>
          <p:cNvPr id="13" name="Rektangel 12"/>
          <p:cNvSpPr/>
          <p:nvPr/>
        </p:nvSpPr>
        <p:spPr>
          <a:xfrm>
            <a:off x="4211960" y="4054301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Sublay</a:t>
            </a:r>
            <a:endParaRPr lang="da-DK" sz="2400" b="1" dirty="0" smtClean="0"/>
          </a:p>
        </p:txBody>
      </p:sp>
      <p:cxnSp>
        <p:nvCxnSpPr>
          <p:cNvPr id="15" name="Lige pilforbindelse 14"/>
          <p:cNvCxnSpPr>
            <a:stCxn id="4" idx="3"/>
            <a:endCxn id="6" idx="1"/>
          </p:cNvCxnSpPr>
          <p:nvPr/>
        </p:nvCxnSpPr>
        <p:spPr>
          <a:xfrm flipV="1">
            <a:off x="1475656" y="1691105"/>
            <a:ext cx="504056" cy="10098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/>
          <p:cNvCxnSpPr>
            <a:stCxn id="6" idx="3"/>
            <a:endCxn id="9" idx="1"/>
          </p:cNvCxnSpPr>
          <p:nvPr/>
        </p:nvCxnSpPr>
        <p:spPr>
          <a:xfrm flipV="1">
            <a:off x="3203848" y="1218407"/>
            <a:ext cx="1008112" cy="4726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/>
          <p:cNvCxnSpPr>
            <a:stCxn id="6" idx="3"/>
            <a:endCxn id="10" idx="1"/>
          </p:cNvCxnSpPr>
          <p:nvPr/>
        </p:nvCxnSpPr>
        <p:spPr>
          <a:xfrm>
            <a:off x="3203848" y="1691105"/>
            <a:ext cx="1008112" cy="1033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/>
          <p:cNvCxnSpPr>
            <a:stCxn id="6" idx="3"/>
            <a:endCxn id="11" idx="1"/>
          </p:cNvCxnSpPr>
          <p:nvPr/>
        </p:nvCxnSpPr>
        <p:spPr>
          <a:xfrm>
            <a:off x="3203848" y="1691105"/>
            <a:ext cx="1008112" cy="6794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Lige pilforbindelse 27"/>
          <p:cNvCxnSpPr>
            <a:stCxn id="8" idx="3"/>
            <a:endCxn id="13" idx="1"/>
          </p:cNvCxnSpPr>
          <p:nvPr/>
        </p:nvCxnSpPr>
        <p:spPr>
          <a:xfrm>
            <a:off x="3851920" y="3707329"/>
            <a:ext cx="360040" cy="5778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ktangel 34"/>
          <p:cNvSpPr/>
          <p:nvPr/>
        </p:nvSpPr>
        <p:spPr>
          <a:xfrm>
            <a:off x="1475656" y="843558"/>
            <a:ext cx="4248472" cy="2232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251520" y="2470125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Fixation</a:t>
            </a:r>
            <a:endParaRPr lang="da-DK" sz="2400" b="1" dirty="0" smtClean="0"/>
          </a:p>
        </p:txBody>
      </p:sp>
      <p:sp>
        <p:nvSpPr>
          <p:cNvPr id="36" name="Rektangel 35"/>
          <p:cNvSpPr/>
          <p:nvPr/>
        </p:nvSpPr>
        <p:spPr>
          <a:xfrm>
            <a:off x="3851920" y="3723878"/>
            <a:ext cx="2304256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/>
          <p:cNvSpPr/>
          <p:nvPr/>
        </p:nvSpPr>
        <p:spPr>
          <a:xfrm>
            <a:off x="4211960" y="3478237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IPOM</a:t>
            </a:r>
            <a:endParaRPr lang="da-DK" sz="2400" b="1" dirty="0" smtClean="0"/>
          </a:p>
        </p:txBody>
      </p:sp>
      <p:cxnSp>
        <p:nvCxnSpPr>
          <p:cNvPr id="26" name="Lige pilforbindelse 25"/>
          <p:cNvCxnSpPr>
            <a:stCxn id="8" idx="3"/>
            <a:endCxn id="12" idx="1"/>
          </p:cNvCxnSpPr>
          <p:nvPr/>
        </p:nvCxnSpPr>
        <p:spPr>
          <a:xfrm>
            <a:off x="3851920" y="3707329"/>
            <a:ext cx="360040" cy="17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ktangel 7"/>
          <p:cNvSpPr/>
          <p:nvPr/>
        </p:nvSpPr>
        <p:spPr>
          <a:xfrm>
            <a:off x="1979712" y="3291830"/>
            <a:ext cx="1872208" cy="830997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Laparoscopic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repair</a:t>
            </a:r>
            <a:endParaRPr lang="da-DK" sz="2400" b="1" dirty="0" smtClean="0"/>
          </a:p>
        </p:txBody>
      </p:sp>
      <p:cxnSp>
        <p:nvCxnSpPr>
          <p:cNvPr id="16" name="Lige pilforbindelse 15"/>
          <p:cNvCxnSpPr>
            <a:stCxn id="4" idx="3"/>
            <a:endCxn id="8" idx="1"/>
          </p:cNvCxnSpPr>
          <p:nvPr/>
        </p:nvCxnSpPr>
        <p:spPr>
          <a:xfrm>
            <a:off x="1475656" y="2700958"/>
            <a:ext cx="504056" cy="10063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upper 55"/>
          <p:cNvGrpSpPr/>
          <p:nvPr/>
        </p:nvGrpSpPr>
        <p:grpSpPr>
          <a:xfrm>
            <a:off x="7020272" y="2470125"/>
            <a:ext cx="1944216" cy="1109737"/>
            <a:chOff x="7020272" y="2470125"/>
            <a:chExt cx="1944216" cy="1109737"/>
          </a:xfrm>
        </p:grpSpPr>
        <p:sp>
          <p:nvSpPr>
            <p:cNvPr id="40" name="Rektangel 39"/>
            <p:cNvSpPr/>
            <p:nvPr/>
          </p:nvSpPr>
          <p:spPr>
            <a:xfrm>
              <a:off x="7308304" y="2470125"/>
              <a:ext cx="1656184" cy="461665"/>
            </a:xfrm>
            <a:prstGeom prst="rect">
              <a:avLst/>
            </a:prstGeom>
            <a:ln w="25400"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a-DK" sz="2400" b="1" dirty="0" smtClean="0"/>
                <a:t>Permanent </a:t>
              </a:r>
              <a:endParaRPr lang="da-DK" sz="2400" b="1" dirty="0" smtClean="0"/>
            </a:p>
          </p:txBody>
        </p:sp>
        <p:sp>
          <p:nvSpPr>
            <p:cNvPr id="41" name="Rektangel 40"/>
            <p:cNvSpPr/>
            <p:nvPr/>
          </p:nvSpPr>
          <p:spPr>
            <a:xfrm>
              <a:off x="7308304" y="3118197"/>
              <a:ext cx="1656184" cy="461665"/>
            </a:xfrm>
            <a:prstGeom prst="rect">
              <a:avLst/>
            </a:prstGeom>
            <a:ln w="25400"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a-DK" sz="2400" b="1" dirty="0" smtClean="0"/>
                <a:t>Resorbable </a:t>
              </a:r>
              <a:endParaRPr lang="da-DK" sz="2400" b="1" dirty="0" smtClean="0"/>
            </a:p>
          </p:txBody>
        </p:sp>
        <p:cxnSp>
          <p:nvCxnSpPr>
            <p:cNvPr id="47" name="Lige pilforbindelse 46"/>
            <p:cNvCxnSpPr>
              <a:stCxn id="37" idx="3"/>
              <a:endCxn id="40" idx="1"/>
            </p:cNvCxnSpPr>
            <p:nvPr/>
          </p:nvCxnSpPr>
          <p:spPr>
            <a:xfrm flipV="1">
              <a:off x="7020272" y="2700958"/>
              <a:ext cx="288032" cy="36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ge pilforbindelse 48"/>
            <p:cNvCxnSpPr>
              <a:stCxn id="37" idx="3"/>
              <a:endCxn id="41" idx="1"/>
            </p:cNvCxnSpPr>
            <p:nvPr/>
          </p:nvCxnSpPr>
          <p:spPr>
            <a:xfrm>
              <a:off x="7020272" y="3060998"/>
              <a:ext cx="288032" cy="2880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er 54"/>
          <p:cNvGrpSpPr/>
          <p:nvPr/>
        </p:nvGrpSpPr>
        <p:grpSpPr>
          <a:xfrm>
            <a:off x="5436096" y="2830165"/>
            <a:ext cx="1584176" cy="1757809"/>
            <a:chOff x="5436096" y="2830165"/>
            <a:chExt cx="1584176" cy="1757809"/>
          </a:xfrm>
        </p:grpSpPr>
        <p:sp>
          <p:nvSpPr>
            <p:cNvPr id="37" name="Rektangel 36"/>
            <p:cNvSpPr/>
            <p:nvPr/>
          </p:nvSpPr>
          <p:spPr>
            <a:xfrm>
              <a:off x="5796136" y="2830165"/>
              <a:ext cx="1224136" cy="461665"/>
            </a:xfrm>
            <a:prstGeom prst="rect">
              <a:avLst/>
            </a:prstGeom>
            <a:ln w="25400"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a-DK" sz="2400" b="1" dirty="0" err="1" smtClean="0"/>
                <a:t>Tackers</a:t>
              </a:r>
              <a:r>
                <a:rPr lang="da-DK" sz="2400" b="1" dirty="0" smtClean="0"/>
                <a:t> </a:t>
              </a:r>
              <a:endParaRPr lang="da-DK" sz="2400" b="1" dirty="0" smtClean="0"/>
            </a:p>
          </p:txBody>
        </p:sp>
        <p:sp>
          <p:nvSpPr>
            <p:cNvPr id="38" name="Rektangel 37"/>
            <p:cNvSpPr/>
            <p:nvPr/>
          </p:nvSpPr>
          <p:spPr>
            <a:xfrm>
              <a:off x="5796136" y="3478237"/>
              <a:ext cx="1224136" cy="461665"/>
            </a:xfrm>
            <a:prstGeom prst="rect">
              <a:avLst/>
            </a:prstGeom>
            <a:ln w="25400"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a-DK" sz="2400" b="1" dirty="0" smtClean="0"/>
                <a:t>Sutures</a:t>
              </a:r>
              <a:endParaRPr lang="da-DK" sz="2400" b="1" dirty="0" smtClean="0"/>
            </a:p>
          </p:txBody>
        </p:sp>
        <p:sp>
          <p:nvSpPr>
            <p:cNvPr id="39" name="Rektangel 38"/>
            <p:cNvSpPr/>
            <p:nvPr/>
          </p:nvSpPr>
          <p:spPr>
            <a:xfrm>
              <a:off x="5796136" y="4126309"/>
              <a:ext cx="1224136" cy="461665"/>
            </a:xfrm>
            <a:prstGeom prst="rect">
              <a:avLst/>
            </a:prstGeom>
            <a:ln w="25400"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a-DK" sz="2400" b="1" dirty="0" smtClean="0"/>
                <a:t>Glue</a:t>
              </a:r>
              <a:endParaRPr lang="da-DK" sz="2400" b="1" dirty="0" smtClean="0"/>
            </a:p>
          </p:txBody>
        </p:sp>
        <p:cxnSp>
          <p:nvCxnSpPr>
            <p:cNvPr id="42" name="Lige pilforbindelse 41"/>
            <p:cNvCxnSpPr>
              <a:stCxn id="12" idx="3"/>
              <a:endCxn id="37" idx="1"/>
            </p:cNvCxnSpPr>
            <p:nvPr/>
          </p:nvCxnSpPr>
          <p:spPr>
            <a:xfrm flipV="1">
              <a:off x="5436096" y="3060998"/>
              <a:ext cx="360040" cy="6480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ge pilforbindelse 43"/>
            <p:cNvCxnSpPr>
              <a:stCxn id="12" idx="3"/>
              <a:endCxn id="38" idx="1"/>
            </p:cNvCxnSpPr>
            <p:nvPr/>
          </p:nvCxnSpPr>
          <p:spPr>
            <a:xfrm>
              <a:off x="5436096" y="3709070"/>
              <a:ext cx="3600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ge pilforbindelse 51"/>
            <p:cNvCxnSpPr>
              <a:stCxn id="12" idx="3"/>
              <a:endCxn id="39" idx="1"/>
            </p:cNvCxnSpPr>
            <p:nvPr/>
          </p:nvCxnSpPr>
          <p:spPr>
            <a:xfrm>
              <a:off x="5436096" y="3709070"/>
              <a:ext cx="360040" cy="6480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409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03648" y="339502"/>
            <a:ext cx="819455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400" b="1" dirty="0" smtClean="0"/>
              <a:t>Optimal </a:t>
            </a:r>
            <a:r>
              <a:rPr lang="da-DK" sz="3400" b="1" dirty="0" err="1" smtClean="0"/>
              <a:t>fixation</a:t>
            </a:r>
            <a:r>
              <a:rPr lang="da-DK" sz="3400" b="1" dirty="0" smtClean="0"/>
              <a:t> </a:t>
            </a:r>
            <a:r>
              <a:rPr lang="da-DK" sz="3400" b="1" dirty="0" err="1" smtClean="0"/>
              <a:t>prevents</a:t>
            </a:r>
            <a:endParaRPr lang="da-DK" sz="3400" b="1" dirty="0" smtClean="0"/>
          </a:p>
          <a:p>
            <a:endParaRPr lang="da-DK" sz="3400" b="1" dirty="0"/>
          </a:p>
          <a:p>
            <a:endParaRPr lang="da-DK" sz="3400" b="1" dirty="0" smtClean="0"/>
          </a:p>
          <a:p>
            <a:endParaRPr lang="da-DK" sz="3400" b="1" dirty="0" smtClean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822" y="3509726"/>
            <a:ext cx="2295282" cy="151029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972308"/>
            <a:ext cx="1872208" cy="1239402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507853"/>
            <a:ext cx="1175171" cy="129614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2139702"/>
            <a:ext cx="1518518" cy="151851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3507854"/>
            <a:ext cx="1395705" cy="1296144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972" y="1059582"/>
            <a:ext cx="2188220" cy="1048622"/>
          </a:xfrm>
          <a:prstGeom prst="rect">
            <a:avLst/>
          </a:prstGeom>
        </p:spPr>
      </p:pic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6096" y="2139702"/>
            <a:ext cx="1426592" cy="130518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0272" y="2355726"/>
            <a:ext cx="1212726" cy="1212726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71600" y="1275606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700"/>
              </a:lnSpc>
              <a:buFont typeface="Arial"/>
              <a:buChar char="•"/>
            </a:pPr>
            <a:r>
              <a:rPr lang="da-DK" sz="2200" b="1" dirty="0" err="1"/>
              <a:t>r</a:t>
            </a:r>
            <a:r>
              <a:rPr lang="da-DK" sz="2200" b="1" dirty="0" err="1" smtClean="0"/>
              <a:t>ecurrence</a:t>
            </a:r>
            <a:endParaRPr lang="da-DK" sz="2200" b="1" dirty="0" smtClean="0"/>
          </a:p>
          <a:p>
            <a:pPr marL="285750" indent="-285750">
              <a:lnSpc>
                <a:spcPts val="2700"/>
              </a:lnSpc>
              <a:buFont typeface="Arial"/>
              <a:buChar char="•"/>
            </a:pPr>
            <a:r>
              <a:rPr lang="da-DK" sz="2200" b="1" dirty="0" err="1"/>
              <a:t>a</a:t>
            </a:r>
            <a:r>
              <a:rPr lang="da-DK" sz="2200" b="1" dirty="0" err="1" smtClean="0"/>
              <a:t>cute</a:t>
            </a:r>
            <a:r>
              <a:rPr lang="da-DK" sz="2200" b="1" dirty="0" smtClean="0"/>
              <a:t> and </a:t>
            </a:r>
            <a:r>
              <a:rPr lang="da-DK" sz="2200" b="1" dirty="0" err="1" smtClean="0"/>
              <a:t>chronic</a:t>
            </a:r>
            <a:r>
              <a:rPr lang="da-DK" sz="2200" b="1" dirty="0" smtClean="0"/>
              <a:t> </a:t>
            </a:r>
            <a:r>
              <a:rPr lang="da-DK" sz="2200" b="1" dirty="0" err="1" smtClean="0"/>
              <a:t>pain</a:t>
            </a:r>
            <a:endParaRPr lang="da-DK" sz="2200" b="1" dirty="0" smtClean="0"/>
          </a:p>
          <a:p>
            <a:pPr marL="285750" indent="-285750">
              <a:lnSpc>
                <a:spcPts val="2700"/>
              </a:lnSpc>
              <a:buFont typeface="Arial"/>
              <a:buChar char="•"/>
            </a:pPr>
            <a:r>
              <a:rPr lang="da-DK" sz="2200" b="1" dirty="0" err="1"/>
              <a:t>a</a:t>
            </a:r>
            <a:r>
              <a:rPr lang="da-DK" sz="2200" b="1" dirty="0" err="1" smtClean="0"/>
              <a:t>dhesion</a:t>
            </a:r>
            <a:r>
              <a:rPr lang="da-DK" sz="2200" b="1" dirty="0" smtClean="0"/>
              <a:t> formation</a:t>
            </a:r>
          </a:p>
          <a:p>
            <a:pPr marL="285750" indent="-285750">
              <a:lnSpc>
                <a:spcPts val="2700"/>
              </a:lnSpc>
              <a:buFont typeface="Arial"/>
              <a:buChar char="•"/>
            </a:pPr>
            <a:r>
              <a:rPr lang="da-DK" sz="2200" b="1" dirty="0" err="1"/>
              <a:t>m</a:t>
            </a:r>
            <a:r>
              <a:rPr lang="da-DK" sz="2200" b="1" dirty="0" err="1" smtClean="0"/>
              <a:t>esh</a:t>
            </a:r>
            <a:r>
              <a:rPr lang="da-DK" sz="2200" b="1" dirty="0" smtClean="0"/>
              <a:t> migration</a:t>
            </a:r>
          </a:p>
          <a:p>
            <a:pPr marL="285750" indent="-285750">
              <a:lnSpc>
                <a:spcPts val="2700"/>
              </a:lnSpc>
              <a:buFont typeface="Arial"/>
              <a:buChar char="•"/>
            </a:pPr>
            <a:r>
              <a:rPr lang="da-DK" sz="2200" b="1" dirty="0" err="1"/>
              <a:t>s</a:t>
            </a:r>
            <a:r>
              <a:rPr lang="da-DK" sz="2200" b="1" dirty="0" err="1" smtClean="0"/>
              <a:t>hrinkage</a:t>
            </a:r>
            <a:endParaRPr lang="da-DK" sz="2200" b="1" dirty="0" smtClean="0"/>
          </a:p>
          <a:p>
            <a:pPr marL="285750" indent="-285750">
              <a:lnSpc>
                <a:spcPts val="2700"/>
              </a:lnSpc>
              <a:buFont typeface="Arial"/>
              <a:buChar char="•"/>
            </a:pPr>
            <a:r>
              <a:rPr lang="da-DK" sz="2200" b="1" dirty="0" err="1"/>
              <a:t>i</a:t>
            </a:r>
            <a:r>
              <a:rPr lang="da-DK" sz="2200" b="1" dirty="0" err="1" smtClean="0"/>
              <a:t>nfection</a:t>
            </a:r>
            <a:endParaRPr lang="da-DK" sz="2200" b="1" dirty="0" smtClean="0"/>
          </a:p>
          <a:p>
            <a:pPr marL="285750" indent="-285750">
              <a:lnSpc>
                <a:spcPts val="2700"/>
              </a:lnSpc>
              <a:buFont typeface="Arial"/>
              <a:buChar char="•"/>
            </a:pPr>
            <a:r>
              <a:rPr lang="da-DK" sz="2200" b="1" dirty="0" err="1"/>
              <a:t>f</a:t>
            </a:r>
            <a:r>
              <a:rPr lang="da-DK" sz="2200" b="1" dirty="0" err="1" smtClean="0"/>
              <a:t>istulae</a:t>
            </a:r>
            <a:endParaRPr lang="da-DK" sz="2200" b="1" dirty="0" smtClean="0"/>
          </a:p>
          <a:p>
            <a:pPr marL="285750" indent="-285750">
              <a:lnSpc>
                <a:spcPts val="2700"/>
              </a:lnSpc>
              <a:buFont typeface="Arial"/>
              <a:buChar char="•"/>
            </a:pPr>
            <a:r>
              <a:rPr lang="da-DK" sz="2200" b="1" dirty="0" err="1" smtClean="0"/>
              <a:t>seroma</a:t>
            </a:r>
            <a:endParaRPr lang="da-DK" sz="2200" b="1" dirty="0" smtClean="0"/>
          </a:p>
          <a:p>
            <a:pPr marL="285750" indent="-285750">
              <a:buFont typeface="Arial"/>
              <a:buChar char="•"/>
            </a:pPr>
            <a:endParaRPr lang="da-DK" dirty="0"/>
          </a:p>
        </p:txBody>
      </p:sp>
      <p:sp>
        <p:nvSpPr>
          <p:cNvPr id="15" name="Rektangel 14"/>
          <p:cNvSpPr/>
          <p:nvPr/>
        </p:nvSpPr>
        <p:spPr>
          <a:xfrm>
            <a:off x="4067944" y="1059582"/>
            <a:ext cx="1008112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15"/>
          <p:cNvSpPr/>
          <p:nvPr/>
        </p:nvSpPr>
        <p:spPr>
          <a:xfrm>
            <a:off x="5652120" y="1851670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308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51520" y="2470125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Fixation</a:t>
            </a:r>
            <a:endParaRPr lang="da-DK" sz="2400" b="1" dirty="0" smtClean="0"/>
          </a:p>
        </p:txBody>
      </p:sp>
      <p:sp>
        <p:nvSpPr>
          <p:cNvPr id="12" name="Rektangel 11"/>
          <p:cNvSpPr/>
          <p:nvPr/>
        </p:nvSpPr>
        <p:spPr>
          <a:xfrm>
            <a:off x="4211960" y="3478237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IPOM</a:t>
            </a:r>
            <a:endParaRPr lang="da-DK" sz="2400" b="1" dirty="0" smtClean="0"/>
          </a:p>
        </p:txBody>
      </p:sp>
      <p:cxnSp>
        <p:nvCxnSpPr>
          <p:cNvPr id="26" name="Lige pilforbindelse 25"/>
          <p:cNvCxnSpPr>
            <a:stCxn id="8" idx="3"/>
            <a:endCxn id="12" idx="1"/>
          </p:cNvCxnSpPr>
          <p:nvPr/>
        </p:nvCxnSpPr>
        <p:spPr>
          <a:xfrm>
            <a:off x="3851920" y="3707329"/>
            <a:ext cx="360040" cy="17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ktangel 7"/>
          <p:cNvSpPr/>
          <p:nvPr/>
        </p:nvSpPr>
        <p:spPr>
          <a:xfrm>
            <a:off x="1979712" y="3291830"/>
            <a:ext cx="1872208" cy="830997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Laparoscopic</a:t>
            </a:r>
            <a:r>
              <a:rPr lang="da-DK" sz="2400" b="1" dirty="0" smtClean="0"/>
              <a:t> </a:t>
            </a:r>
            <a:r>
              <a:rPr lang="da-DK" sz="2400" b="1" dirty="0" err="1" smtClean="0"/>
              <a:t>repair</a:t>
            </a:r>
            <a:endParaRPr lang="da-DK" sz="2400" b="1" dirty="0" smtClean="0"/>
          </a:p>
        </p:txBody>
      </p:sp>
      <p:cxnSp>
        <p:nvCxnSpPr>
          <p:cNvPr id="16" name="Lige pilforbindelse 15"/>
          <p:cNvCxnSpPr>
            <a:stCxn id="4" idx="3"/>
            <a:endCxn id="8" idx="1"/>
          </p:cNvCxnSpPr>
          <p:nvPr/>
        </p:nvCxnSpPr>
        <p:spPr>
          <a:xfrm>
            <a:off x="1475656" y="2700958"/>
            <a:ext cx="504056" cy="10063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ktangel 39"/>
          <p:cNvSpPr/>
          <p:nvPr/>
        </p:nvSpPr>
        <p:spPr>
          <a:xfrm>
            <a:off x="7308304" y="2470125"/>
            <a:ext cx="1656184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Permanent </a:t>
            </a:r>
            <a:endParaRPr lang="da-DK" sz="2400" b="1" dirty="0" smtClean="0"/>
          </a:p>
        </p:txBody>
      </p:sp>
      <p:sp>
        <p:nvSpPr>
          <p:cNvPr id="41" name="Rektangel 40"/>
          <p:cNvSpPr/>
          <p:nvPr/>
        </p:nvSpPr>
        <p:spPr>
          <a:xfrm>
            <a:off x="7308304" y="3118197"/>
            <a:ext cx="1656184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Resorbable </a:t>
            </a:r>
            <a:endParaRPr lang="da-DK" sz="2400" b="1" dirty="0" smtClean="0"/>
          </a:p>
        </p:txBody>
      </p:sp>
      <p:cxnSp>
        <p:nvCxnSpPr>
          <p:cNvPr id="47" name="Lige pilforbindelse 46"/>
          <p:cNvCxnSpPr>
            <a:stCxn id="37" idx="3"/>
            <a:endCxn id="40" idx="1"/>
          </p:cNvCxnSpPr>
          <p:nvPr/>
        </p:nvCxnSpPr>
        <p:spPr>
          <a:xfrm flipV="1">
            <a:off x="7020272" y="2700958"/>
            <a:ext cx="288032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Lige pilforbindelse 48"/>
          <p:cNvCxnSpPr>
            <a:stCxn id="37" idx="3"/>
            <a:endCxn id="41" idx="1"/>
          </p:cNvCxnSpPr>
          <p:nvPr/>
        </p:nvCxnSpPr>
        <p:spPr>
          <a:xfrm>
            <a:off x="7020272" y="3060998"/>
            <a:ext cx="288032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ktangel 36"/>
          <p:cNvSpPr/>
          <p:nvPr/>
        </p:nvSpPr>
        <p:spPr>
          <a:xfrm>
            <a:off x="5796136" y="2830165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Tackers</a:t>
            </a:r>
            <a:r>
              <a:rPr lang="da-DK" sz="2400" b="1" dirty="0" smtClean="0"/>
              <a:t> </a:t>
            </a:r>
            <a:endParaRPr lang="da-DK" sz="2400" b="1" dirty="0" smtClean="0"/>
          </a:p>
        </p:txBody>
      </p:sp>
      <p:sp>
        <p:nvSpPr>
          <p:cNvPr id="38" name="Rektangel 37"/>
          <p:cNvSpPr/>
          <p:nvPr/>
        </p:nvSpPr>
        <p:spPr>
          <a:xfrm>
            <a:off x="5796136" y="3478237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Sutures</a:t>
            </a:r>
            <a:endParaRPr lang="da-DK" sz="2400" b="1" dirty="0" smtClean="0"/>
          </a:p>
        </p:txBody>
      </p:sp>
      <p:sp>
        <p:nvSpPr>
          <p:cNvPr id="39" name="Rektangel 38"/>
          <p:cNvSpPr/>
          <p:nvPr/>
        </p:nvSpPr>
        <p:spPr>
          <a:xfrm>
            <a:off x="5796136" y="4126309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Glue</a:t>
            </a:r>
            <a:endParaRPr lang="da-DK" sz="2400" b="1" dirty="0" smtClean="0"/>
          </a:p>
        </p:txBody>
      </p:sp>
      <p:cxnSp>
        <p:nvCxnSpPr>
          <p:cNvPr id="42" name="Lige pilforbindelse 41"/>
          <p:cNvCxnSpPr>
            <a:stCxn id="12" idx="3"/>
            <a:endCxn id="37" idx="1"/>
          </p:cNvCxnSpPr>
          <p:nvPr/>
        </p:nvCxnSpPr>
        <p:spPr>
          <a:xfrm flipV="1">
            <a:off x="5436096" y="3060998"/>
            <a:ext cx="36004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Lige pilforbindelse 43"/>
          <p:cNvCxnSpPr>
            <a:stCxn id="12" idx="3"/>
            <a:endCxn id="38" idx="1"/>
          </p:cNvCxnSpPr>
          <p:nvPr/>
        </p:nvCxnSpPr>
        <p:spPr>
          <a:xfrm>
            <a:off x="5436096" y="3709070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Lige pilforbindelse 51"/>
          <p:cNvCxnSpPr>
            <a:stCxn id="12" idx="3"/>
            <a:endCxn id="39" idx="1"/>
          </p:cNvCxnSpPr>
          <p:nvPr/>
        </p:nvCxnSpPr>
        <p:spPr>
          <a:xfrm>
            <a:off x="5436096" y="3709070"/>
            <a:ext cx="36004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88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4211960" y="4054301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Sublay</a:t>
            </a:r>
            <a:endParaRPr lang="da-DK" sz="2400" b="1" dirty="0" smtClean="0"/>
          </a:p>
        </p:txBody>
      </p:sp>
      <p:cxnSp>
        <p:nvCxnSpPr>
          <p:cNvPr id="28" name="Lige pilforbindelse 27"/>
          <p:cNvCxnSpPr>
            <a:endCxn id="13" idx="1"/>
          </p:cNvCxnSpPr>
          <p:nvPr/>
        </p:nvCxnSpPr>
        <p:spPr>
          <a:xfrm>
            <a:off x="3851920" y="3884444"/>
            <a:ext cx="360040" cy="400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ktangel 35"/>
          <p:cNvSpPr/>
          <p:nvPr/>
        </p:nvSpPr>
        <p:spPr>
          <a:xfrm>
            <a:off x="3851920" y="3867894"/>
            <a:ext cx="2304256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Sajid 2013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5566"/>
            <a:ext cx="6862058" cy="2082078"/>
          </a:xfrm>
          <a:prstGeom prst="rect">
            <a:avLst/>
          </a:prstGeom>
        </p:spPr>
      </p:pic>
      <p:pic>
        <p:nvPicPr>
          <p:cNvPr id="7" name="Billede 6" descr="Sajid 2013.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04976"/>
            <a:ext cx="6728759" cy="1827014"/>
          </a:xfrm>
          <a:prstGeom prst="rect">
            <a:avLst/>
          </a:prstGeom>
        </p:spPr>
      </p:pic>
      <p:sp>
        <p:nvSpPr>
          <p:cNvPr id="9" name="Tekstfelt 5"/>
          <p:cNvSpPr txBox="1"/>
          <p:nvPr/>
        </p:nvSpPr>
        <p:spPr>
          <a:xfrm>
            <a:off x="6444208" y="4803998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Sajid MS. </a:t>
            </a:r>
            <a:r>
              <a:rPr lang="da-DK" sz="1400" dirty="0" err="1" smtClean="0"/>
              <a:t>Hernia</a:t>
            </a:r>
            <a:r>
              <a:rPr lang="da-DK" sz="1400" dirty="0" smtClean="0"/>
              <a:t> 2013;17:159-66 </a:t>
            </a:r>
            <a:endParaRPr lang="da-DK" sz="1400" dirty="0"/>
          </a:p>
        </p:txBody>
      </p:sp>
      <p:sp>
        <p:nvSpPr>
          <p:cNvPr id="10" name="Rektangel 9"/>
          <p:cNvSpPr/>
          <p:nvPr/>
        </p:nvSpPr>
        <p:spPr>
          <a:xfrm>
            <a:off x="1403648" y="123478"/>
            <a:ext cx="5256584" cy="58477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da-DK" sz="3200" b="1" dirty="0" err="1" smtClean="0"/>
              <a:t>Tack</a:t>
            </a:r>
            <a:r>
              <a:rPr lang="da-DK" sz="3200" b="1" dirty="0" smtClean="0"/>
              <a:t> vs. </a:t>
            </a:r>
            <a:r>
              <a:rPr lang="da-DK" sz="3200" b="1" dirty="0" err="1"/>
              <a:t>s</a:t>
            </a:r>
            <a:r>
              <a:rPr lang="da-DK" sz="3200" b="1" dirty="0" err="1" smtClean="0"/>
              <a:t>uture</a:t>
            </a:r>
            <a:r>
              <a:rPr lang="da-DK" sz="3200" b="1" dirty="0" smtClean="0"/>
              <a:t> </a:t>
            </a:r>
            <a:r>
              <a:rPr lang="da-DK" sz="3200" b="1" dirty="0" err="1" smtClean="0"/>
              <a:t>fixation</a:t>
            </a:r>
            <a:endParaRPr lang="da-DK" sz="3200" b="1" dirty="0" smtClean="0"/>
          </a:p>
        </p:txBody>
      </p:sp>
      <p:sp>
        <p:nvSpPr>
          <p:cNvPr id="11" name="Tekstfelt 5"/>
          <p:cNvSpPr txBox="1"/>
          <p:nvPr/>
        </p:nvSpPr>
        <p:spPr>
          <a:xfrm>
            <a:off x="395536" y="170765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/>
              <a:t>Operative time</a:t>
            </a:r>
            <a:endParaRPr lang="da-DK" sz="1400" b="1" dirty="0"/>
          </a:p>
        </p:txBody>
      </p:sp>
      <p:sp>
        <p:nvSpPr>
          <p:cNvPr id="12" name="Tekstfelt 5"/>
          <p:cNvSpPr txBox="1"/>
          <p:nvPr/>
        </p:nvSpPr>
        <p:spPr>
          <a:xfrm>
            <a:off x="107504" y="356011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/>
              <a:t>4-6 </a:t>
            </a:r>
            <a:r>
              <a:rPr lang="da-DK" sz="1400" b="1" dirty="0" err="1" smtClean="0"/>
              <a:t>weeks</a:t>
            </a:r>
            <a:r>
              <a:rPr lang="da-DK" sz="1400" b="1" dirty="0" smtClean="0"/>
              <a:t> </a:t>
            </a:r>
            <a:r>
              <a:rPr lang="da-DK" sz="1400" b="1" dirty="0" err="1" smtClean="0"/>
              <a:t>postop</a:t>
            </a:r>
            <a:r>
              <a:rPr lang="da-DK" sz="1400" b="1" dirty="0" smtClean="0"/>
              <a:t>. </a:t>
            </a:r>
            <a:r>
              <a:rPr lang="da-DK" sz="1400" b="1" dirty="0" err="1" smtClean="0"/>
              <a:t>pain</a:t>
            </a:r>
            <a:endParaRPr lang="da-DK" sz="1400" b="1" dirty="0"/>
          </a:p>
        </p:txBody>
      </p:sp>
      <p:sp>
        <p:nvSpPr>
          <p:cNvPr id="14" name="Tekstfelt 5"/>
          <p:cNvSpPr txBox="1"/>
          <p:nvPr/>
        </p:nvSpPr>
        <p:spPr>
          <a:xfrm>
            <a:off x="6372200" y="2499742"/>
            <a:ext cx="17281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t</a:t>
            </a:r>
            <a:r>
              <a:rPr lang="da-DK" sz="1000" dirty="0" err="1" smtClean="0"/>
              <a:t>ack</a:t>
            </a:r>
            <a:r>
              <a:rPr lang="da-DK" sz="1000" dirty="0" smtClean="0"/>
              <a:t>   </a:t>
            </a:r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suture</a:t>
            </a:r>
            <a:endParaRPr lang="da-DK" sz="1000" dirty="0"/>
          </a:p>
        </p:txBody>
      </p:sp>
      <p:sp>
        <p:nvSpPr>
          <p:cNvPr id="15" name="Tekstfelt 5"/>
          <p:cNvSpPr txBox="1"/>
          <p:nvPr/>
        </p:nvSpPr>
        <p:spPr>
          <a:xfrm>
            <a:off x="6444208" y="4269745"/>
            <a:ext cx="17281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t</a:t>
            </a:r>
            <a:r>
              <a:rPr lang="da-DK" sz="1000" dirty="0" err="1" smtClean="0"/>
              <a:t>ack</a:t>
            </a:r>
            <a:r>
              <a:rPr lang="da-DK" sz="1000" dirty="0" smtClean="0"/>
              <a:t>    </a:t>
            </a:r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suture</a:t>
            </a:r>
            <a:endParaRPr lang="da-DK" sz="1000" dirty="0"/>
          </a:p>
        </p:txBody>
      </p:sp>
      <p:sp>
        <p:nvSpPr>
          <p:cNvPr id="16" name="Rektangel 15"/>
          <p:cNvSpPr/>
          <p:nvPr/>
        </p:nvSpPr>
        <p:spPr>
          <a:xfrm>
            <a:off x="899592" y="2715766"/>
            <a:ext cx="1656184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Rektangel 16"/>
          <p:cNvSpPr/>
          <p:nvPr/>
        </p:nvSpPr>
        <p:spPr>
          <a:xfrm>
            <a:off x="1259632" y="4515966"/>
            <a:ext cx="2304256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Venstre klammeparentes 17"/>
          <p:cNvSpPr/>
          <p:nvPr/>
        </p:nvSpPr>
        <p:spPr>
          <a:xfrm>
            <a:off x="1691680" y="1203598"/>
            <a:ext cx="144016" cy="1368152"/>
          </a:xfrm>
          <a:prstGeom prst="leftBrace">
            <a:avLst>
              <a:gd name="adj1" fmla="val 9552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000000"/>
              </a:solidFill>
            </a:endParaRPr>
          </a:p>
        </p:txBody>
      </p:sp>
      <p:sp>
        <p:nvSpPr>
          <p:cNvPr id="19" name="Venstre klammeparentes 18"/>
          <p:cNvSpPr/>
          <p:nvPr/>
        </p:nvSpPr>
        <p:spPr>
          <a:xfrm>
            <a:off x="1691680" y="3147814"/>
            <a:ext cx="144016" cy="1224136"/>
          </a:xfrm>
          <a:prstGeom prst="leftBrace">
            <a:avLst>
              <a:gd name="adj1" fmla="val 9552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2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40398697"/>
              </p:ext>
            </p:extLst>
          </p:nvPr>
        </p:nvGraphicFramePr>
        <p:xfrm>
          <a:off x="971600" y="411510"/>
          <a:ext cx="7296472" cy="43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felt 2"/>
          <p:cNvSpPr txBox="1"/>
          <p:nvPr/>
        </p:nvSpPr>
        <p:spPr>
          <a:xfrm rot="16200000">
            <a:off x="-736556" y="1759627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err="1" smtClean="0"/>
              <a:t>Pain</a:t>
            </a:r>
            <a:r>
              <a:rPr lang="da-DK" sz="2000" b="1" dirty="0" smtClean="0"/>
              <a:t> VAS (0 – 100)</a:t>
            </a:r>
            <a:endParaRPr lang="da-DK" sz="2000" b="1" dirty="0"/>
          </a:p>
        </p:txBody>
      </p:sp>
      <p:sp>
        <p:nvSpPr>
          <p:cNvPr id="4" name="Tekstfelt 5"/>
          <p:cNvSpPr txBox="1"/>
          <p:nvPr/>
        </p:nvSpPr>
        <p:spPr>
          <a:xfrm>
            <a:off x="5544616" y="4731990"/>
            <a:ext cx="37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 smtClean="0"/>
              <a:t>Wassenaar</a:t>
            </a:r>
            <a:r>
              <a:rPr lang="da-DK" sz="1400" dirty="0" smtClean="0"/>
              <a:t> E. </a:t>
            </a:r>
            <a:r>
              <a:rPr lang="da-DK" sz="1400" dirty="0" err="1" smtClean="0"/>
              <a:t>Surg</a:t>
            </a:r>
            <a:r>
              <a:rPr lang="da-DK" sz="1400" dirty="0" smtClean="0"/>
              <a:t> </a:t>
            </a:r>
            <a:r>
              <a:rPr lang="da-DK" sz="1400" dirty="0" err="1" smtClean="0"/>
              <a:t>Endosc</a:t>
            </a:r>
            <a:r>
              <a:rPr lang="da-DK" sz="1400" dirty="0" smtClean="0"/>
              <a:t> 2010;24:1296-302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35218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-92546"/>
            <a:ext cx="936104" cy="1982680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4211960" y="3961755"/>
            <a:ext cx="1224136" cy="461665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400" b="1" dirty="0" err="1" smtClean="0"/>
              <a:t>Sublay</a:t>
            </a:r>
            <a:endParaRPr lang="da-DK" sz="2400" b="1" dirty="0" smtClean="0"/>
          </a:p>
        </p:txBody>
      </p:sp>
      <p:cxnSp>
        <p:nvCxnSpPr>
          <p:cNvPr id="28" name="Lige pilforbindelse 27"/>
          <p:cNvCxnSpPr>
            <a:endCxn id="13" idx="1"/>
          </p:cNvCxnSpPr>
          <p:nvPr/>
        </p:nvCxnSpPr>
        <p:spPr>
          <a:xfrm>
            <a:off x="3851920" y="3791898"/>
            <a:ext cx="360040" cy="400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ktangel 35"/>
          <p:cNvSpPr/>
          <p:nvPr/>
        </p:nvSpPr>
        <p:spPr>
          <a:xfrm>
            <a:off x="3851920" y="3775348"/>
            <a:ext cx="2304256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Billede 13" descr="Sajid 2013.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0932"/>
            <a:ext cx="5400600" cy="4725525"/>
          </a:xfrm>
          <a:prstGeom prst="rect">
            <a:avLst/>
          </a:prstGeom>
        </p:spPr>
      </p:pic>
      <p:sp>
        <p:nvSpPr>
          <p:cNvPr id="9" name="Tekstfelt 5"/>
          <p:cNvSpPr txBox="1"/>
          <p:nvPr/>
        </p:nvSpPr>
        <p:spPr>
          <a:xfrm>
            <a:off x="6444208" y="478425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Sajid MS. </a:t>
            </a:r>
            <a:r>
              <a:rPr lang="da-DK" sz="1400" dirty="0" err="1" smtClean="0"/>
              <a:t>Hernia</a:t>
            </a:r>
            <a:r>
              <a:rPr lang="da-DK" sz="1400" dirty="0" smtClean="0"/>
              <a:t> 2013;17:159-66 </a:t>
            </a:r>
            <a:endParaRPr lang="da-DK" sz="1400" dirty="0"/>
          </a:p>
        </p:txBody>
      </p:sp>
      <p:sp>
        <p:nvSpPr>
          <p:cNvPr id="10" name="Tekstfelt 5"/>
          <p:cNvSpPr txBox="1"/>
          <p:nvPr/>
        </p:nvSpPr>
        <p:spPr>
          <a:xfrm>
            <a:off x="395536" y="60699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/>
              <a:t>Perioperative </a:t>
            </a:r>
            <a:r>
              <a:rPr lang="da-DK" sz="1400" b="1" dirty="0" err="1" smtClean="0"/>
              <a:t>complications</a:t>
            </a:r>
            <a:endParaRPr lang="da-DK" sz="1400" b="1" dirty="0"/>
          </a:p>
        </p:txBody>
      </p:sp>
      <p:sp>
        <p:nvSpPr>
          <p:cNvPr id="11" name="Tekstfelt 5"/>
          <p:cNvSpPr txBox="1"/>
          <p:nvPr/>
        </p:nvSpPr>
        <p:spPr>
          <a:xfrm>
            <a:off x="899592" y="226318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err="1" smtClean="0"/>
              <a:t>Recurrence</a:t>
            </a:r>
            <a:r>
              <a:rPr lang="da-DK" sz="1400" b="1" dirty="0" smtClean="0"/>
              <a:t> of </a:t>
            </a:r>
            <a:r>
              <a:rPr lang="da-DK" sz="1400" b="1" dirty="0" err="1" smtClean="0"/>
              <a:t>hernia</a:t>
            </a:r>
            <a:endParaRPr lang="da-DK" sz="1400" b="1" dirty="0"/>
          </a:p>
        </p:txBody>
      </p:sp>
      <p:sp>
        <p:nvSpPr>
          <p:cNvPr id="12" name="Tekstfelt 5"/>
          <p:cNvSpPr txBox="1"/>
          <p:nvPr/>
        </p:nvSpPr>
        <p:spPr>
          <a:xfrm>
            <a:off x="899592" y="391936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err="1" smtClean="0"/>
              <a:t>Recurrence</a:t>
            </a:r>
            <a:r>
              <a:rPr lang="da-DK" sz="1400" b="1" dirty="0" smtClean="0"/>
              <a:t> of </a:t>
            </a:r>
            <a:r>
              <a:rPr lang="da-DK" sz="1400" b="1" dirty="0" err="1" smtClean="0"/>
              <a:t>hernia</a:t>
            </a:r>
            <a:endParaRPr lang="da-DK" sz="1400" b="1" dirty="0"/>
          </a:p>
        </p:txBody>
      </p:sp>
      <p:sp>
        <p:nvSpPr>
          <p:cNvPr id="15" name="Venstre klammeparentes 14"/>
          <p:cNvSpPr/>
          <p:nvPr/>
        </p:nvSpPr>
        <p:spPr>
          <a:xfrm>
            <a:off x="2699792" y="246956"/>
            <a:ext cx="144016" cy="1080120"/>
          </a:xfrm>
          <a:prstGeom prst="leftBrace">
            <a:avLst>
              <a:gd name="adj1" fmla="val 9552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000000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483768" y="1471092"/>
            <a:ext cx="144016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15"/>
          <p:cNvSpPr/>
          <p:nvPr/>
        </p:nvSpPr>
        <p:spPr>
          <a:xfrm>
            <a:off x="2483768" y="3127276"/>
            <a:ext cx="144016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Venstre klammeparentes 16"/>
          <p:cNvSpPr/>
          <p:nvPr/>
        </p:nvSpPr>
        <p:spPr>
          <a:xfrm>
            <a:off x="2699792" y="1903140"/>
            <a:ext cx="144016" cy="1152128"/>
          </a:xfrm>
          <a:prstGeom prst="leftBrace">
            <a:avLst>
              <a:gd name="adj1" fmla="val 9552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000000"/>
              </a:solidFill>
            </a:endParaRPr>
          </a:p>
        </p:txBody>
      </p:sp>
      <p:sp>
        <p:nvSpPr>
          <p:cNvPr id="18" name="Venstre klammeparentes 17"/>
          <p:cNvSpPr/>
          <p:nvPr/>
        </p:nvSpPr>
        <p:spPr>
          <a:xfrm>
            <a:off x="2699792" y="3559324"/>
            <a:ext cx="144016" cy="1080120"/>
          </a:xfrm>
          <a:prstGeom prst="leftBrace">
            <a:avLst>
              <a:gd name="adj1" fmla="val 9552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000000"/>
              </a:solidFill>
            </a:endParaRPr>
          </a:p>
        </p:txBody>
      </p:sp>
      <p:sp>
        <p:nvSpPr>
          <p:cNvPr id="19" name="Tekstfelt 5"/>
          <p:cNvSpPr txBox="1"/>
          <p:nvPr/>
        </p:nvSpPr>
        <p:spPr>
          <a:xfrm>
            <a:off x="6084168" y="3015198"/>
            <a:ext cx="17281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t</a:t>
            </a:r>
            <a:r>
              <a:rPr lang="da-DK" sz="1000" dirty="0" err="1" smtClean="0"/>
              <a:t>ack</a:t>
            </a:r>
            <a:r>
              <a:rPr lang="da-DK" sz="1000" dirty="0" smtClean="0"/>
              <a:t>    </a:t>
            </a:r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suture</a:t>
            </a:r>
            <a:endParaRPr lang="da-DK" sz="1000" dirty="0"/>
          </a:p>
        </p:txBody>
      </p:sp>
      <p:sp>
        <p:nvSpPr>
          <p:cNvPr id="20" name="Tekstfelt 5"/>
          <p:cNvSpPr txBox="1"/>
          <p:nvPr/>
        </p:nvSpPr>
        <p:spPr>
          <a:xfrm>
            <a:off x="6084168" y="4587974"/>
            <a:ext cx="17281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t</a:t>
            </a:r>
            <a:r>
              <a:rPr lang="da-DK" sz="1000" dirty="0" err="1" smtClean="0"/>
              <a:t>ack</a:t>
            </a:r>
            <a:r>
              <a:rPr lang="da-DK" sz="1000" dirty="0" smtClean="0"/>
              <a:t>    </a:t>
            </a:r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suture</a:t>
            </a:r>
            <a:endParaRPr lang="da-DK" sz="1000" dirty="0"/>
          </a:p>
        </p:txBody>
      </p:sp>
      <p:sp>
        <p:nvSpPr>
          <p:cNvPr id="21" name="Tekstfelt 5"/>
          <p:cNvSpPr txBox="1"/>
          <p:nvPr/>
        </p:nvSpPr>
        <p:spPr>
          <a:xfrm>
            <a:off x="6084168" y="1317417"/>
            <a:ext cx="17281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t</a:t>
            </a:r>
            <a:r>
              <a:rPr lang="da-DK" sz="1000" dirty="0" err="1" smtClean="0"/>
              <a:t>ack</a:t>
            </a:r>
            <a:r>
              <a:rPr lang="da-DK" sz="1000" dirty="0" smtClean="0"/>
              <a:t>    </a:t>
            </a:r>
            <a:r>
              <a:rPr lang="da-DK" sz="1000" dirty="0" err="1" smtClean="0"/>
              <a:t>Favors</a:t>
            </a:r>
            <a:r>
              <a:rPr lang="da-DK" sz="1000" dirty="0" smtClean="0"/>
              <a:t> </a:t>
            </a:r>
            <a:r>
              <a:rPr lang="da-DK" sz="1000" dirty="0" err="1" smtClean="0"/>
              <a:t>suture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88569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06-13 kl. 21.38.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936104" cy="1982680"/>
          </a:xfrm>
          <a:prstGeom prst="rect">
            <a:avLst/>
          </a:prstGeom>
        </p:spPr>
      </p:pic>
      <p:sp>
        <p:nvSpPr>
          <p:cNvPr id="4" name="Tekstfelt 5"/>
          <p:cNvSpPr txBox="1"/>
          <p:nvPr/>
        </p:nvSpPr>
        <p:spPr>
          <a:xfrm>
            <a:off x="5076056" y="473199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 smtClean="0"/>
              <a:t>Reynvoet</a:t>
            </a:r>
            <a:r>
              <a:rPr lang="da-DK" sz="1400" dirty="0" smtClean="0"/>
              <a:t> E. </a:t>
            </a:r>
            <a:r>
              <a:rPr lang="da-DK" sz="1400" dirty="0" err="1" smtClean="0"/>
              <a:t>Langenbechs</a:t>
            </a:r>
            <a:r>
              <a:rPr lang="da-DK" sz="1400" dirty="0" smtClean="0"/>
              <a:t> </a:t>
            </a:r>
            <a:r>
              <a:rPr lang="da-DK" sz="1400" dirty="0" err="1" smtClean="0"/>
              <a:t>Arch</a:t>
            </a:r>
            <a:r>
              <a:rPr lang="da-DK" sz="1400" dirty="0" smtClean="0"/>
              <a:t> </a:t>
            </a:r>
            <a:r>
              <a:rPr lang="da-DK" sz="1400" dirty="0" err="1" smtClean="0"/>
              <a:t>Surg</a:t>
            </a:r>
            <a:r>
              <a:rPr lang="da-DK" sz="1400" dirty="0" smtClean="0"/>
              <a:t> 2014;399:55-63</a:t>
            </a:r>
            <a:endParaRPr lang="da-DK" sz="1400" dirty="0"/>
          </a:p>
        </p:txBody>
      </p:sp>
      <p:pic>
        <p:nvPicPr>
          <p:cNvPr id="2" name="Billede 1" descr="Skærmbillede 2018-06-14 kl. 07.42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20" y="123478"/>
            <a:ext cx="5330156" cy="4680520"/>
          </a:xfrm>
          <a:prstGeom prst="rect">
            <a:avLst/>
          </a:prstGeom>
        </p:spPr>
      </p:pic>
      <p:sp>
        <p:nvSpPr>
          <p:cNvPr id="7" name="Tekstfelt 5"/>
          <p:cNvSpPr txBox="1"/>
          <p:nvPr/>
        </p:nvSpPr>
        <p:spPr>
          <a:xfrm>
            <a:off x="179512" y="195561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err="1" smtClean="0"/>
              <a:t>Recurrence</a:t>
            </a:r>
            <a:r>
              <a:rPr lang="da-DK" sz="2000" b="1" dirty="0" smtClean="0"/>
              <a:t> rates</a:t>
            </a:r>
            <a:endParaRPr lang="da-DK" sz="2000" b="1" dirty="0"/>
          </a:p>
        </p:txBody>
      </p:sp>
      <p:sp>
        <p:nvSpPr>
          <p:cNvPr id="8" name="Venstre klammeparentes 7"/>
          <p:cNvSpPr/>
          <p:nvPr/>
        </p:nvSpPr>
        <p:spPr>
          <a:xfrm>
            <a:off x="2267744" y="339502"/>
            <a:ext cx="216024" cy="3672408"/>
          </a:xfrm>
          <a:prstGeom prst="leftBrace">
            <a:avLst>
              <a:gd name="adj1" fmla="val 9552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5436096" y="1779662"/>
            <a:ext cx="288032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/>
          <p:cNvSpPr/>
          <p:nvPr/>
        </p:nvSpPr>
        <p:spPr>
          <a:xfrm>
            <a:off x="5508104" y="3147814"/>
            <a:ext cx="288032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/>
          <p:cNvSpPr/>
          <p:nvPr/>
        </p:nvSpPr>
        <p:spPr>
          <a:xfrm>
            <a:off x="5364088" y="3795886"/>
            <a:ext cx="288032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500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-te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-tema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-te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-tema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550</Words>
  <Application>Microsoft Macintosh PowerPoint</Application>
  <PresentationFormat>Skærmshow (16:9)</PresentationFormat>
  <Paragraphs>149</Paragraphs>
  <Slides>23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23</vt:i4>
      </vt:variant>
    </vt:vector>
  </HeadingPairs>
  <TitlesOfParts>
    <vt:vector size="24" baseType="lpstr"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Bard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rbusutil</dc:creator>
  <cp:lastModifiedBy>Lars Nannestad Jørgensen</cp:lastModifiedBy>
  <cp:revision>126</cp:revision>
  <dcterms:created xsi:type="dcterms:W3CDTF">2018-04-02T15:19:22Z</dcterms:created>
  <dcterms:modified xsi:type="dcterms:W3CDTF">2018-06-15T07:51:36Z</dcterms:modified>
</cp:coreProperties>
</file>