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8" r:id="rId6"/>
    <p:sldId id="260" r:id="rId7"/>
    <p:sldId id="261" r:id="rId8"/>
    <p:sldId id="262" r:id="rId9"/>
    <p:sldId id="272" r:id="rId10"/>
    <p:sldId id="277" r:id="rId11"/>
    <p:sldId id="263" r:id="rId12"/>
    <p:sldId id="264" r:id="rId13"/>
    <p:sldId id="271" r:id="rId14"/>
    <p:sldId id="273" r:id="rId15"/>
    <p:sldId id="274" r:id="rId16"/>
    <p:sldId id="265" r:id="rId17"/>
    <p:sldId id="266" r:id="rId18"/>
    <p:sldId id="267" r:id="rId19"/>
    <p:sldId id="268" r:id="rId20"/>
    <p:sldId id="269" r:id="rId21"/>
    <p:sldId id="28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0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12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029E9-7841-4CFA-B4E2-1F3B1313346A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F864E-AC7B-4684-B4D4-EAFCAA8D5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46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F864E-AC7B-4684-B4D4-EAFCAA8D5EE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0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29000">
              <a:schemeClr val="bg1"/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FE952E1-4B39-4613-92C0-1D452702CDC8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03EBD8-81A7-4133-B83D-E3F09418FE9E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8884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8000" b="1" dirty="0">
                <a:ea typeface="Calibri"/>
                <a:cs typeface="Times New Roman"/>
              </a:rPr>
              <a:t>Particularités des hernies de l’aine chez </a:t>
            </a:r>
            <a:r>
              <a:rPr lang="fr-FR" sz="8000" b="1" dirty="0" smtClean="0">
                <a:ea typeface="Calibri"/>
                <a:cs typeface="Times New Roman"/>
              </a:rPr>
              <a:t>l’enfant</a:t>
            </a:r>
            <a:endParaRPr lang="fr-FR" sz="8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21889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953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9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0384" y="1166018"/>
            <a:ext cx="8003232" cy="4525963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fr-FR" dirty="0"/>
              <a:t>Traitement </a:t>
            </a:r>
            <a:r>
              <a:rPr lang="fr-FR" dirty="0" smtClean="0"/>
              <a:t>:</a:t>
            </a:r>
          </a:p>
          <a:p>
            <a:pPr marL="36576" indent="0">
              <a:buNone/>
            </a:pPr>
            <a:endParaRPr lang="fr-FR" dirty="0"/>
          </a:p>
          <a:p>
            <a:r>
              <a:rPr lang="fr-FR" dirty="0"/>
              <a:t>Intervention en ambulatoire.</a:t>
            </a:r>
          </a:p>
          <a:p>
            <a:r>
              <a:rPr lang="fr-FR" dirty="0"/>
              <a:t>Par incision dans le pli inguinal inférieur.</a:t>
            </a:r>
          </a:p>
          <a:p>
            <a:r>
              <a:rPr lang="fr-FR" dirty="0"/>
              <a:t>Aucune section musculaire</a:t>
            </a:r>
          </a:p>
          <a:p>
            <a:r>
              <a:rPr lang="fr-FR" dirty="0"/>
              <a:t>Dissection du CPV des éléments nobles du cordon. Fermeture du canal à l’orifice inguinal profond. Résection du sac s’il est borgne. Abandon du fond du sac en cas d’hydrocèle </a:t>
            </a:r>
            <a:r>
              <a:rPr lang="fr-FR" dirty="0" smtClean="0"/>
              <a:t>communicante.</a:t>
            </a:r>
            <a:endParaRPr lang="fr-FR" dirty="0"/>
          </a:p>
          <a:p>
            <a:r>
              <a:rPr lang="fr-FR" dirty="0"/>
              <a:t>Fille : résection du sac après ligature. Attention à la trompe et à l’ovaire. </a:t>
            </a:r>
          </a:p>
          <a:p>
            <a:r>
              <a:rPr lang="fr-FR" dirty="0"/>
              <a:t>Aucun geste pariétal n’est indiqué (bien entendu pas de renfort)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6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de la 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vidéochirurgie :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sz="4000" dirty="0"/>
              <a:t>Validée.</a:t>
            </a:r>
          </a:p>
          <a:p>
            <a:pPr lvl="1"/>
            <a:r>
              <a:rPr lang="fr-FR" sz="4000" dirty="0"/>
              <a:t>L</a:t>
            </a:r>
            <a:r>
              <a:rPr lang="fr-FR" sz="4000" dirty="0" smtClean="0"/>
              <a:t>imitée </a:t>
            </a:r>
            <a:r>
              <a:rPr lang="fr-FR" sz="4000" dirty="0"/>
              <a:t>(matériel adapté, équipe </a:t>
            </a:r>
            <a:r>
              <a:rPr lang="fr-FR" sz="4000" dirty="0" smtClean="0"/>
              <a:t>expérimentée)</a:t>
            </a:r>
            <a:endParaRPr lang="fr-FR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4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r="4649"/>
          <a:stretch/>
        </p:blipFill>
        <p:spPr>
          <a:xfrm rot="5400000">
            <a:off x="994020" y="814292"/>
            <a:ext cx="6381328" cy="4986009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9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7467600" cy="4200525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4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4" y="1128818"/>
            <a:ext cx="8107671" cy="4560565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174" y="1495573"/>
            <a:ext cx="8629321" cy="4525963"/>
          </a:xfrm>
        </p:spPr>
        <p:txBody>
          <a:bodyPr/>
          <a:lstStyle/>
          <a:p>
            <a:r>
              <a:rPr lang="fr-FR" sz="4000" dirty="0"/>
              <a:t>Récidives : &lt;1%.</a:t>
            </a:r>
          </a:p>
          <a:p>
            <a:r>
              <a:rPr lang="fr-FR" sz="4000" dirty="0"/>
              <a:t>Essentiellement par malfaçon (méconnaissance ou oubli du sac). Plus fréquente chez le prématuré.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2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Etranglement herniaire :   Souvent inaugural</a:t>
            </a:r>
          </a:p>
          <a:p>
            <a:r>
              <a:rPr lang="fr-FR" dirty="0"/>
              <a:t>Beaucoup plus fréquent que chez l’adulte</a:t>
            </a:r>
          </a:p>
          <a:p>
            <a:r>
              <a:rPr lang="fr-FR" dirty="0"/>
              <a:t>Chez le nourrisson</a:t>
            </a:r>
          </a:p>
          <a:p>
            <a:r>
              <a:rPr lang="fr-FR" dirty="0"/>
              <a:t>Chez le prématuré 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2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Etranglement herniaire : Traitement urgent.</a:t>
            </a:r>
          </a:p>
          <a:p>
            <a:r>
              <a:rPr lang="fr-FR" dirty="0"/>
              <a:t>Absence de signes de souffrance : tentative de réduction soit spontanément, soit par taxis doux.</a:t>
            </a:r>
          </a:p>
          <a:p>
            <a:r>
              <a:rPr lang="fr-FR" dirty="0"/>
              <a:t>80% des cas : réduction obtenue. L’intervention est différée de quelques jours (disparition des signes inflammatoires) après surveillance et « bandage herniaire ».</a:t>
            </a:r>
          </a:p>
          <a:p>
            <a:r>
              <a:rPr lang="fr-FR" dirty="0"/>
              <a:t>20% des cas : hernie irréductible qui doit être opérée immédiatement.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Hernie directe : exceptionnelle. Souvent iatrogène. Réparation du fascia</a:t>
            </a:r>
          </a:p>
          <a:p>
            <a:r>
              <a:rPr lang="fr-FR" dirty="0"/>
              <a:t>Hernie fémorale : également exceptionnelle. Abaissement du ligament inguinal sur le Cooper.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5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90872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Hernie Oblique externe par persistance du canal </a:t>
            </a:r>
            <a:r>
              <a:rPr lang="fr-FR" sz="3600" dirty="0" err="1" smtClean="0"/>
              <a:t>péritonéo</a:t>
            </a:r>
            <a:r>
              <a:rPr lang="fr-FR" sz="3600" dirty="0" smtClean="0"/>
              <a:t>-vaginal (CPV) (Garçon)</a:t>
            </a:r>
          </a:p>
          <a:p>
            <a:endParaRPr lang="fr-FR" sz="3600" dirty="0" smtClean="0"/>
          </a:p>
          <a:p>
            <a:r>
              <a:rPr lang="fr-FR" sz="3600" dirty="0" smtClean="0"/>
              <a:t>Hernie oblique externe par persistance du canal de </a:t>
            </a:r>
            <a:r>
              <a:rPr lang="fr-FR" sz="3600" dirty="0" err="1" smtClean="0"/>
              <a:t>Nuck</a:t>
            </a:r>
            <a:r>
              <a:rPr lang="fr-FR" sz="3600" dirty="0" smtClean="0"/>
              <a:t> (fille)</a:t>
            </a:r>
            <a:endParaRPr lang="fr-FR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0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08112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Particularités techniques :</a:t>
            </a:r>
          </a:p>
          <a:p>
            <a:r>
              <a:rPr lang="fr-FR" dirty="0"/>
              <a:t>Dissection fine (risques vasculaire testiculaire, </a:t>
            </a:r>
            <a:r>
              <a:rPr lang="fr-FR" dirty="0" err="1"/>
              <a:t>déférentiel</a:t>
            </a:r>
            <a:r>
              <a:rPr lang="fr-FR" dirty="0"/>
              <a:t> +++)</a:t>
            </a:r>
          </a:p>
          <a:p>
            <a:r>
              <a:rPr lang="fr-FR" dirty="0"/>
              <a:t>Pas de geste pariétal</a:t>
            </a:r>
          </a:p>
          <a:p>
            <a:r>
              <a:rPr lang="fr-FR" dirty="0"/>
              <a:t>Reconstitution du fascia suffit (Pas d’ouverture musculaire en général).</a:t>
            </a:r>
          </a:p>
          <a:p>
            <a:r>
              <a:rPr lang="fr-FR" dirty="0"/>
              <a:t>Repositionnement du testicule dans la bourse ;</a:t>
            </a:r>
          </a:p>
          <a:p>
            <a:r>
              <a:rPr lang="fr-FR" dirty="0"/>
              <a:t>Kyste du cordon : Résection.</a:t>
            </a:r>
          </a:p>
          <a:p>
            <a:r>
              <a:rPr lang="fr-FR" dirty="0"/>
              <a:t>Hydrocèle : simple ouverture de la vaginale.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4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 particulier des nerfs : </a:t>
            </a:r>
          </a:p>
          <a:p>
            <a:pPr marL="36576" indent="0">
              <a:buNone/>
            </a:pPr>
            <a:endParaRPr lang="fr-F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sz="3600" dirty="0" smtClean="0"/>
              <a:t>En général, ils ne sont pas individualisés</a:t>
            </a:r>
          </a:p>
          <a:p>
            <a:pPr marL="338328" lvl="1" indent="0">
              <a:buNone/>
            </a:pPr>
            <a:endParaRPr lang="fr-FR" sz="3600" dirty="0" smtClean="0"/>
          </a:p>
          <a:p>
            <a:pPr lvl="1"/>
            <a:r>
              <a:rPr lang="fr-FR" sz="3600" dirty="0" smtClean="0"/>
              <a:t>Mais les douleurs résiduelles sont exceptionnelles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009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84976" cy="1503040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DONNEES DU CLUB HERNIE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9652" y="3403600"/>
            <a:ext cx="6264696" cy="1036712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HIRURGIENS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3672408"/>
          </a:xfrm>
        </p:spPr>
        <p:txBody>
          <a:bodyPr>
            <a:normAutofit/>
          </a:bodyPr>
          <a:lstStyle/>
          <a:p>
            <a:r>
              <a:rPr lang="fr-FR" sz="4400" dirty="0" smtClean="0"/>
              <a:t>188 enfants de 1 à 15 ans</a:t>
            </a:r>
            <a:r>
              <a:rPr lang="fr-FR" sz="4400" dirty="0"/>
              <a:t> </a:t>
            </a:r>
            <a:endParaRPr lang="fr-FR" sz="4400" dirty="0" smtClean="0"/>
          </a:p>
          <a:p>
            <a:pPr marL="36576" indent="0">
              <a:buNone/>
            </a:pPr>
            <a:r>
              <a:rPr lang="fr-FR" sz="4400" dirty="0"/>
              <a:t> </a:t>
            </a:r>
            <a:r>
              <a:rPr lang="fr-FR" sz="4400" dirty="0" smtClean="0"/>
              <a:t>   (âge moyen 9,39)</a:t>
            </a:r>
          </a:p>
          <a:p>
            <a:pPr marL="36576" indent="0">
              <a:buNone/>
            </a:pPr>
            <a:endParaRPr lang="fr-FR" sz="4400" dirty="0" smtClean="0"/>
          </a:p>
          <a:p>
            <a:r>
              <a:rPr lang="fr-FR" sz="4400" dirty="0" smtClean="0"/>
              <a:t>Sexe ratio : 125 garçons/63 filles</a:t>
            </a:r>
          </a:p>
          <a:p>
            <a:pPr marL="36576" indent="0">
              <a:buNone/>
            </a:pPr>
            <a:endParaRPr lang="fr-FR" sz="4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9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Autofit/>
          </a:bodyPr>
          <a:lstStyle/>
          <a:p>
            <a:r>
              <a:rPr lang="fr-FR" sz="4000" dirty="0" smtClean="0"/>
              <a:t>Bilatéralité : 11/188</a:t>
            </a:r>
          </a:p>
          <a:p>
            <a:r>
              <a:rPr lang="fr-FR" sz="4000" dirty="0" smtClean="0"/>
              <a:t>Hernie </a:t>
            </a:r>
            <a:r>
              <a:rPr lang="fr-FR" sz="4000" dirty="0" err="1" smtClean="0"/>
              <a:t>contro</a:t>
            </a:r>
            <a:r>
              <a:rPr lang="fr-FR" sz="4000" dirty="0" smtClean="0"/>
              <a:t> latérale déjà opérée : 10/188</a:t>
            </a:r>
          </a:p>
          <a:p>
            <a:r>
              <a:rPr lang="fr-FR" sz="4000" dirty="0" smtClean="0"/>
              <a:t>Hernies récidivées : 3 cas/188</a:t>
            </a:r>
          </a:p>
          <a:p>
            <a:r>
              <a:rPr lang="fr-FR" sz="4000" dirty="0" smtClean="0"/>
              <a:t>Type de hernie : 186 obliques externes, 1 directe, 1 fémorale</a:t>
            </a:r>
            <a:endParaRPr lang="fr-FR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3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ANESTHESIE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2404864"/>
          </a:xfrm>
        </p:spPr>
        <p:txBody>
          <a:bodyPr>
            <a:noAutofit/>
          </a:bodyPr>
          <a:lstStyle/>
          <a:p>
            <a:r>
              <a:rPr lang="fr-FR" sz="4800" dirty="0" smtClean="0"/>
              <a:t>Générale dans tous les cas</a:t>
            </a:r>
          </a:p>
          <a:p>
            <a:r>
              <a:rPr lang="fr-FR" sz="4800" dirty="0" smtClean="0"/>
              <a:t>Dans 86 cas pas d’infiltration locale associée</a:t>
            </a:r>
            <a:endParaRPr lang="fr-FR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753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D’INTERVENTION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1054" y="2132856"/>
            <a:ext cx="8021425" cy="2736304"/>
          </a:xfrm>
        </p:spPr>
        <p:txBody>
          <a:bodyPr>
            <a:noAutofit/>
          </a:bodyPr>
          <a:lstStyle/>
          <a:p>
            <a:r>
              <a:rPr lang="fr-FR" sz="4000" dirty="0" smtClean="0"/>
              <a:t>109 ligatures du sac</a:t>
            </a:r>
          </a:p>
          <a:p>
            <a:r>
              <a:rPr lang="fr-FR" sz="4000" dirty="0" smtClean="0"/>
              <a:t>Résection du sac systématique</a:t>
            </a:r>
          </a:p>
          <a:p>
            <a:r>
              <a:rPr lang="fr-FR" sz="4000" dirty="0" smtClean="0"/>
              <a:t>1 prothèse</a:t>
            </a:r>
          </a:p>
          <a:p>
            <a:r>
              <a:rPr lang="fr-FR" sz="4000" dirty="0" smtClean="0"/>
              <a:t>Pas de </a:t>
            </a:r>
            <a:r>
              <a:rPr lang="fr-FR" sz="4000" dirty="0" err="1" smtClean="0"/>
              <a:t>coelioscopie</a:t>
            </a:r>
            <a:endParaRPr lang="fr-FR" sz="4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22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368" y="2060848"/>
            <a:ext cx="8291264" cy="2548880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Durée moyenne : 22 minutes</a:t>
            </a:r>
          </a:p>
          <a:p>
            <a:pPr marL="36576" indent="0">
              <a:buNone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 ambulatoires pour 2 hospitalisations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376" y="908720"/>
            <a:ext cx="8147248" cy="11430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DONNEES COMPLEMENTAIRES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780928"/>
            <a:ext cx="8568952" cy="290892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25 Echographies pré-op réalisées</a:t>
            </a:r>
          </a:p>
          <a:p>
            <a:r>
              <a:rPr lang="fr-FR" sz="3600" dirty="0" smtClean="0"/>
              <a:t>Complications : 4 brèches péritonéales et 1 difficulté d’exposition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540" y="1207293"/>
            <a:ext cx="8280920" cy="4525963"/>
          </a:xfrm>
        </p:spPr>
        <p:txBody>
          <a:bodyPr/>
          <a:lstStyle/>
          <a:p>
            <a:pPr marL="36576" indent="0" algn="just">
              <a:buNone/>
            </a:pPr>
            <a:r>
              <a:rPr lang="fr-FR" sz="4400" dirty="0" smtClean="0"/>
              <a:t>« L’intervention de la hernie est l’intervention de base de la chirurgie pédiatrique »</a:t>
            </a:r>
          </a:p>
          <a:p>
            <a:pPr marL="36576" indent="0" algn="r">
              <a:buNone/>
            </a:pPr>
            <a:r>
              <a:rPr lang="fr-FR" dirty="0" smtClean="0"/>
              <a:t>                     </a:t>
            </a:r>
          </a:p>
          <a:p>
            <a:pPr marL="36576" indent="0" algn="r">
              <a:buNone/>
            </a:pPr>
            <a:r>
              <a:rPr lang="fr-FR" sz="2400" dirty="0" smtClean="0"/>
              <a:t>Professeur M. BOURREAU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88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fr-FR" sz="5400" dirty="0"/>
              <a:t>Congénitale.</a:t>
            </a:r>
          </a:p>
          <a:p>
            <a:r>
              <a:rPr lang="fr-FR" sz="5400" dirty="0"/>
              <a:t>Aucun problème pariétal.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09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Chez le garçon</a:t>
            </a:r>
            <a:r>
              <a:rPr lang="fr-FR" u="sng" dirty="0"/>
              <a:t>, </a:t>
            </a:r>
            <a:r>
              <a:rPr lang="fr-FR" dirty="0"/>
              <a:t>le testicule initialement dans la région lombaire, migre (8</a:t>
            </a:r>
            <a:r>
              <a:rPr lang="fr-FR" baseline="30000" dirty="0"/>
              <a:t>ème</a:t>
            </a:r>
            <a:r>
              <a:rPr lang="fr-FR" dirty="0"/>
              <a:t> mois) vers la bourse en empruntant le canal inguinal. Le CPV s’oblitère ensuite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/>
              <a:t>Chez la fille, le canal de </a:t>
            </a:r>
            <a:r>
              <a:rPr lang="fr-FR" dirty="0" err="1"/>
              <a:t>Nuck</a:t>
            </a:r>
            <a:r>
              <a:rPr lang="fr-FR" dirty="0"/>
              <a:t> s’oblitère en totalité.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454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1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335" b="434"/>
          <a:stretch/>
        </p:blipFill>
        <p:spPr bwMode="auto">
          <a:xfrm>
            <a:off x="1422593" y="908720"/>
            <a:ext cx="6298814" cy="44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8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/>
              <a:t>Variabilité des anomalies </a:t>
            </a:r>
            <a:r>
              <a:rPr lang="fr-FR" sz="4000" dirty="0" smtClean="0"/>
              <a:t>retrouvées</a:t>
            </a:r>
            <a:endParaRPr lang="fr-FR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du contenu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" r="38023" b="2299"/>
          <a:stretch/>
        </p:blipFill>
        <p:spPr>
          <a:xfrm>
            <a:off x="2054092" y="1268760"/>
            <a:ext cx="460062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Fréquence : de 1 à 4%</a:t>
            </a:r>
          </a:p>
          <a:p>
            <a:r>
              <a:rPr lang="fr-FR" dirty="0"/>
              <a:t>Prématurité : jusqu’à 30%</a:t>
            </a:r>
          </a:p>
          <a:p>
            <a:r>
              <a:rPr lang="fr-FR" dirty="0" err="1"/>
              <a:t>Sex</a:t>
            </a:r>
            <a:r>
              <a:rPr lang="fr-FR" dirty="0"/>
              <a:t> ratio : 8G/1F</a:t>
            </a:r>
          </a:p>
          <a:p>
            <a:r>
              <a:rPr lang="fr-FR" dirty="0"/>
              <a:t>Côté : Droit&gt; Gauche (60/40)</a:t>
            </a:r>
          </a:p>
          <a:p>
            <a:r>
              <a:rPr lang="fr-FR" dirty="0"/>
              <a:t>Bilatéralité : 10%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Clinique : Facile si évidente et/ou volumineuse (tuméfaction inguinale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/>
              <a:t>Mais pouvant être </a:t>
            </a:r>
            <a:r>
              <a:rPr lang="fr-FR" dirty="0" smtClean="0"/>
              <a:t>intermittente</a:t>
            </a:r>
            <a:endParaRPr lang="fr-FR" dirty="0"/>
          </a:p>
          <a:p>
            <a:r>
              <a:rPr lang="fr-FR" dirty="0"/>
              <a:t>Hydrocèle à volume variable (traduisant la persistance d’un CPV perméable et étroit)</a:t>
            </a:r>
          </a:p>
          <a:p>
            <a:r>
              <a:rPr lang="fr-FR" dirty="0"/>
              <a:t>Fille : tuméfaction arrondie pré-pubienne (contenant l’ovaire)</a:t>
            </a:r>
          </a:p>
          <a:p>
            <a:r>
              <a:rPr lang="fr-FR" dirty="0"/>
              <a:t>Problème des testicules (oscillant, ectopique, pathologies associées).</a:t>
            </a:r>
          </a:p>
          <a:p>
            <a:r>
              <a:rPr lang="fr-FR" dirty="0"/>
              <a:t>Aucune imagerie n’est nécessaire (Echo)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8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9218"/>
            <a:ext cx="611006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4777"/>
            <a:ext cx="6077628" cy="295342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2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188</TotalTime>
  <Words>241</Words>
  <Application>Microsoft Office PowerPoint</Application>
  <PresentationFormat>Affichage à l'écran (4:3)</PresentationFormat>
  <Paragraphs>84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Technique</vt:lpstr>
      <vt:lpstr>Particularités des hernies de l’aine chez l’enfant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DONNEES DU CLUB HERNIE</vt:lpstr>
      <vt:lpstr>Présentation PowerPoint</vt:lpstr>
      <vt:lpstr>Présentation PowerPoint</vt:lpstr>
      <vt:lpstr>ANESTHESIE</vt:lpstr>
      <vt:lpstr>TYPE D’INTERVENTION</vt:lpstr>
      <vt:lpstr>Présentation PowerPoint</vt:lpstr>
      <vt:lpstr>QUELQUES DONNEES COMPLEMENTAIRES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Particularités des hernies de l’aine chez l’enfant (titre) (Mettre dans le coin le logo du congrès MESH ; je l’amènerai)</dc:title>
  <dc:creator>VAUTIER Patricia</dc:creator>
  <cp:lastModifiedBy>VAUTIER Patricia</cp:lastModifiedBy>
  <cp:revision>36</cp:revision>
  <dcterms:created xsi:type="dcterms:W3CDTF">2019-05-31T07:32:45Z</dcterms:created>
  <dcterms:modified xsi:type="dcterms:W3CDTF">2019-06-06T13:39:38Z</dcterms:modified>
</cp:coreProperties>
</file>