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3" r:id="rId3"/>
    <p:sldId id="261" r:id="rId4"/>
    <p:sldId id="265" r:id="rId5"/>
    <p:sldId id="264" r:id="rId6"/>
    <p:sldId id="301" r:id="rId7"/>
    <p:sldId id="263" r:id="rId8"/>
    <p:sldId id="268" r:id="rId9"/>
    <p:sldId id="274" r:id="rId10"/>
    <p:sldId id="275" r:id="rId11"/>
    <p:sldId id="279" r:id="rId12"/>
    <p:sldId id="285" r:id="rId13"/>
    <p:sldId id="276" r:id="rId14"/>
    <p:sldId id="270" r:id="rId15"/>
    <p:sldId id="292" r:id="rId16"/>
    <p:sldId id="302" r:id="rId17"/>
    <p:sldId id="280" r:id="rId18"/>
    <p:sldId id="281" r:id="rId19"/>
    <p:sldId id="282" r:id="rId20"/>
    <p:sldId id="293" r:id="rId21"/>
    <p:sldId id="300" r:id="rId22"/>
    <p:sldId id="298" r:id="rId23"/>
    <p:sldId id="283" r:id="rId24"/>
  </p:sldIdLst>
  <p:sldSz cx="9144000" cy="6858000" type="screen4x3"/>
  <p:notesSz cx="6888163" cy="100187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117" d="100"/>
          <a:sy n="117" d="100"/>
        </p:scale>
        <p:origin x="14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D721289-2AB8-4D45-B4C8-EA61CD94D860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A0FB7F7D-32F9-40B0-93F1-10235C5E42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09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B7F7D-32F9-40B0-93F1-10235C5E429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86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B7F7D-32F9-40B0-93F1-10235C5E429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86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F85FA-3B22-4582-BE3D-78FA81C2AB2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680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B7F7D-32F9-40B0-93F1-10235C5E4294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463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B7F7D-32F9-40B0-93F1-10235C5E4294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86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D8C1-0B94-4AA5-90D2-2AC1CEC3E57B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5EEB-40BD-4CFE-BF1D-CE6EF4410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62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D8C1-0B94-4AA5-90D2-2AC1CEC3E57B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5EEB-40BD-4CFE-BF1D-CE6EF4410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86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D8C1-0B94-4AA5-90D2-2AC1CEC3E57B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5EEB-40BD-4CFE-BF1D-CE6EF4410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01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D8C1-0B94-4AA5-90D2-2AC1CEC3E57B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5EEB-40BD-4CFE-BF1D-CE6EF4410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30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D8C1-0B94-4AA5-90D2-2AC1CEC3E57B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5EEB-40BD-4CFE-BF1D-CE6EF4410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29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D8C1-0B94-4AA5-90D2-2AC1CEC3E57B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5EEB-40BD-4CFE-BF1D-CE6EF4410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47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D8C1-0B94-4AA5-90D2-2AC1CEC3E57B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5EEB-40BD-4CFE-BF1D-CE6EF4410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79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D8C1-0B94-4AA5-90D2-2AC1CEC3E57B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5EEB-40BD-4CFE-BF1D-CE6EF4410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57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D8C1-0B94-4AA5-90D2-2AC1CEC3E57B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5EEB-40BD-4CFE-BF1D-CE6EF4410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70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D8C1-0B94-4AA5-90D2-2AC1CEC3E57B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5EEB-40BD-4CFE-BF1D-CE6EF4410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64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D8C1-0B94-4AA5-90D2-2AC1CEC3E57B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5EEB-40BD-4CFE-BF1D-CE6EF4410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86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4D8C1-0B94-4AA5-90D2-2AC1CEC3E57B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45EEB-40BD-4CFE-BF1D-CE6EF4410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1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Cunningham%20HB%5bAuthor%5d&amp;cauthor=true&amp;cauthor_uid=30701369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" y="5301208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Prof. Paolo Bruzzone 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Risultati immagini per polipropilene per er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1921"/>
            <a:ext cx="9144000" cy="258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oliclinico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7439" y="44625"/>
            <a:ext cx="282548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0" y="11967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Department of General Surgery “Paride Stefanini”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154750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 err="1"/>
              <a:t>Abdominal</a:t>
            </a:r>
            <a:r>
              <a:rPr lang="it-IT" dirty="0"/>
              <a:t> </a:t>
            </a:r>
            <a:r>
              <a:rPr lang="it-IT" dirty="0" err="1"/>
              <a:t>Wall</a:t>
            </a:r>
            <a:r>
              <a:rPr lang="it-IT" dirty="0"/>
              <a:t> Surgery Unit (</a:t>
            </a:r>
            <a:r>
              <a:rPr lang="it-IT" dirty="0" err="1"/>
              <a:t>Chief</a:t>
            </a:r>
            <a:r>
              <a:rPr lang="it-IT" dirty="0"/>
              <a:t>: Prof. F. </a:t>
            </a:r>
            <a:r>
              <a:rPr lang="it-IT" dirty="0" err="1"/>
              <a:t>Gossetti</a:t>
            </a:r>
            <a:r>
              <a:rPr lang="it-IT" dirty="0"/>
              <a:t>)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306896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     Mesh-related visceral complications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following Abdominal Wall Hernia Surgery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55576" y="6220463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i="1" dirty="0"/>
              <a:t>Paolo Bruzzone </a:t>
            </a:r>
            <a:r>
              <a:rPr lang="it-IT" i="1" dirty="0" err="1"/>
              <a:t>declares</a:t>
            </a:r>
            <a:r>
              <a:rPr lang="it-IT" i="1" dirty="0"/>
              <a:t> no </a:t>
            </a:r>
            <a:r>
              <a:rPr lang="it-IT" i="1" dirty="0" err="1"/>
              <a:t>conflict</a:t>
            </a:r>
            <a:r>
              <a:rPr lang="it-IT" i="1" dirty="0"/>
              <a:t> of </a:t>
            </a:r>
            <a:r>
              <a:rPr lang="it-IT" i="1" dirty="0" err="1"/>
              <a:t>interest</a:t>
            </a:r>
            <a:endParaRPr lang="it-IT" i="1" dirty="0"/>
          </a:p>
        </p:txBody>
      </p:sp>
      <p:pic>
        <p:nvPicPr>
          <p:cNvPr id="1026" name="Picture 2" descr="Risultati immagini per logo sapienza universitÃ  di roma">
            <a:extLst>
              <a:ext uri="{FF2B5EF4-FFF2-40B4-BE49-F238E27FC236}">
                <a16:creationId xmlns:a16="http://schemas.microsoft.com/office/drawing/2014/main" id="{A7281FB4-F7B5-42DD-BA4D-DAAC476F3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2818"/>
            <a:ext cx="2559019" cy="91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553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559184"/>
            <a:ext cx="6408712" cy="164568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br>
              <a:rPr lang="it-IT" sz="2000" b="1" dirty="0"/>
            </a:br>
            <a:endParaRPr lang="it-IT" sz="18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93167" y="2420888"/>
            <a:ext cx="4583289" cy="4104456"/>
          </a:xfr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txBody>
          <a:bodyPr>
            <a:no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       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     </a:t>
            </a:r>
            <a:r>
              <a:rPr lang="en-US" sz="2000" b="1" dirty="0">
                <a:solidFill>
                  <a:schemeClr val="tx1"/>
                </a:solidFill>
              </a:rPr>
              <a:t>Jan 1992 – May 2018</a:t>
            </a:r>
          </a:p>
          <a:p>
            <a:pPr algn="l"/>
            <a:r>
              <a:rPr lang="it-IT" sz="2000" dirty="0">
                <a:solidFill>
                  <a:schemeClr val="tx1"/>
                </a:solidFill>
              </a:rPr>
              <a:t>      PubMed, Medline, Scopus search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     Manual search of reference lists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     Author contact  for additional data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     Inclusion criteria:</a:t>
            </a:r>
          </a:p>
          <a:p>
            <a:pPr algn="l"/>
            <a:endParaRPr lang="en-US" sz="1200" dirty="0">
              <a:solidFill>
                <a:schemeClr val="tx1"/>
              </a:solidFill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                                          </a:t>
            </a:r>
            <a:r>
              <a:rPr lang="en-US" sz="1200" b="1" dirty="0">
                <a:solidFill>
                  <a:schemeClr val="tx1"/>
                </a:solidFill>
              </a:rPr>
              <a:t>                                      </a:t>
            </a:r>
            <a:r>
              <a:rPr lang="en-US" sz="1200" dirty="0">
                <a:solidFill>
                  <a:schemeClr val="tx1"/>
                </a:solidFill>
              </a:rPr>
              <a:t>                  </a:t>
            </a:r>
          </a:p>
          <a:p>
            <a:pPr algn="l"/>
            <a:endParaRPr lang="en-US" sz="1200" dirty="0">
              <a:solidFill>
                <a:schemeClr val="tx1"/>
              </a:solidFill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1200" dirty="0">
              <a:solidFill>
                <a:schemeClr val="tx1"/>
              </a:solidFill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it-IT" sz="12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851" y="728997"/>
            <a:ext cx="1003605" cy="13318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Rettangolo 35"/>
          <p:cNvSpPr/>
          <p:nvPr/>
        </p:nvSpPr>
        <p:spPr>
          <a:xfrm>
            <a:off x="539552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*  </a:t>
            </a:r>
            <a:r>
              <a:rPr lang="en-US" i="1" dirty="0"/>
              <a:t>including 2 personal cases</a:t>
            </a:r>
            <a:endParaRPr lang="en-US" sz="1200" dirty="0"/>
          </a:p>
        </p:txBody>
      </p:sp>
      <p:sp>
        <p:nvSpPr>
          <p:cNvPr id="42" name="Rettangolo 41"/>
          <p:cNvSpPr/>
          <p:nvPr/>
        </p:nvSpPr>
        <p:spPr>
          <a:xfrm>
            <a:off x="1133671" y="3212976"/>
            <a:ext cx="1989968" cy="20144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580112" y="4725144"/>
            <a:ext cx="243021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surgical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time to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clinical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visceral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treatment</a:t>
            </a:r>
            <a:endParaRPr lang="it-IT" b="1" dirty="0"/>
          </a:p>
        </p:txBody>
      </p:sp>
      <p:sp>
        <p:nvSpPr>
          <p:cNvPr id="7" name="Rettangolo 6"/>
          <p:cNvSpPr/>
          <p:nvPr/>
        </p:nvSpPr>
        <p:spPr>
          <a:xfrm>
            <a:off x="659680" y="727536"/>
            <a:ext cx="6360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HERNIA (2019) </a:t>
            </a:r>
            <a:r>
              <a:rPr lang="it-IT" dirty="0" err="1"/>
              <a:t>doi</a:t>
            </a:r>
            <a:r>
              <a:rPr lang="it-IT" dirty="0"/>
              <a:t>: 10.1007/s10029-019-01905.</a:t>
            </a:r>
          </a:p>
          <a:p>
            <a:r>
              <a:rPr lang="it-IT" b="1" dirty="0"/>
              <a:t>Mesh-related visceral complications following inguinal hernia repair: an emerging topic.</a:t>
            </a:r>
          </a:p>
          <a:p>
            <a:r>
              <a:rPr lang="it-IT" dirty="0"/>
              <a:t>Gossetti F, D’Amore L, Annesi E, Bruzzone P, Bambi L, Grimaldi MR, Ceci F, Negro P.</a:t>
            </a:r>
            <a:endParaRPr lang="it-IT" b="1" dirty="0"/>
          </a:p>
        </p:txBody>
      </p:sp>
      <p:sp>
        <p:nvSpPr>
          <p:cNvPr id="18" name="Rettangolo 17"/>
          <p:cNvSpPr/>
          <p:nvPr/>
        </p:nvSpPr>
        <p:spPr>
          <a:xfrm>
            <a:off x="1134446" y="3212977"/>
            <a:ext cx="198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101  Reports   </a:t>
            </a:r>
          </a:p>
        </p:txBody>
      </p:sp>
      <p:sp>
        <p:nvSpPr>
          <p:cNvPr id="19" name="Rettangolo 18"/>
          <p:cNvSpPr/>
          <p:nvPr/>
        </p:nvSpPr>
        <p:spPr>
          <a:xfrm flipH="1">
            <a:off x="1252206" y="3746650"/>
            <a:ext cx="79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82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1684254" y="3818658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(19 excluded)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1180198" y="4250706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</a:t>
            </a:r>
            <a:r>
              <a:rPr lang="en-US" sz="2400" dirty="0"/>
              <a:t>95  MRVCs       </a:t>
            </a:r>
            <a:endParaRPr lang="it-IT" sz="2400" dirty="0"/>
          </a:p>
        </p:txBody>
      </p:sp>
      <p:sp>
        <p:nvSpPr>
          <p:cNvPr id="22" name="Rettangolo 21"/>
          <p:cNvSpPr/>
          <p:nvPr/>
        </p:nvSpPr>
        <p:spPr>
          <a:xfrm>
            <a:off x="1180199" y="4754762"/>
            <a:ext cx="2088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</a:t>
            </a:r>
            <a:r>
              <a:rPr lang="en-US" sz="2400" b="1" dirty="0"/>
              <a:t>97  MRVCs </a:t>
            </a:r>
            <a:r>
              <a:rPr lang="en-US" sz="2000" dirty="0"/>
              <a:t>*</a:t>
            </a:r>
            <a:r>
              <a:rPr lang="en-US" sz="2400" dirty="0"/>
              <a:t>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33232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408" y="2657598"/>
            <a:ext cx="4374231" cy="2095401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It’s been suggested that these complications might be more frequent than those reported in literature.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5172154"/>
            <a:ext cx="2808312" cy="1353190"/>
          </a:xfrm>
        </p:spPr>
        <p:txBody>
          <a:bodyPr>
            <a:normAutofit fontScale="92500"/>
          </a:bodyPr>
          <a:lstStyle/>
          <a:p>
            <a:pPr algn="just">
              <a:buFontTx/>
              <a:buNone/>
            </a:pPr>
            <a:r>
              <a:rPr lang="it-IT" altLang="it-IT" sz="2400" b="1" dirty="0" err="1">
                <a:solidFill>
                  <a:srgbClr val="3399FF"/>
                </a:solidFill>
                <a:cs typeface="Arial" charset="0"/>
              </a:rPr>
              <a:t>medico-legal</a:t>
            </a:r>
            <a:r>
              <a:rPr lang="it-IT" altLang="it-IT" sz="2400" b="1" dirty="0">
                <a:solidFill>
                  <a:srgbClr val="3399FF"/>
                </a:solidFill>
                <a:cs typeface="Arial" charset="0"/>
              </a:rPr>
              <a:t> </a:t>
            </a:r>
            <a:r>
              <a:rPr lang="it-IT" altLang="it-IT" sz="2400" b="1" dirty="0" err="1">
                <a:solidFill>
                  <a:srgbClr val="3399FF"/>
                </a:solidFill>
                <a:cs typeface="Arial" charset="0"/>
              </a:rPr>
              <a:t>reasons</a:t>
            </a:r>
            <a:endParaRPr lang="it-IT" altLang="it-IT" sz="2400" b="1" dirty="0">
              <a:solidFill>
                <a:srgbClr val="3399FF"/>
              </a:solidFill>
              <a:cs typeface="Arial" charset="0"/>
            </a:endParaRPr>
          </a:p>
          <a:p>
            <a:pPr algn="just">
              <a:buFontTx/>
              <a:buNone/>
            </a:pPr>
            <a:r>
              <a:rPr lang="it-IT" altLang="it-IT" sz="2400" b="1" dirty="0" err="1">
                <a:solidFill>
                  <a:srgbClr val="3399FF"/>
                </a:solidFill>
                <a:cs typeface="Arial" charset="0"/>
              </a:rPr>
              <a:t>author</a:t>
            </a:r>
            <a:r>
              <a:rPr lang="it-IT" altLang="it-IT" sz="2400" b="1" dirty="0">
                <a:solidFill>
                  <a:srgbClr val="3399FF"/>
                </a:solidFill>
                <a:cs typeface="Arial" charset="0"/>
              </a:rPr>
              <a:t> </a:t>
            </a:r>
            <a:r>
              <a:rPr lang="it-IT" altLang="it-IT" sz="2400" b="1" dirty="0" err="1">
                <a:solidFill>
                  <a:srgbClr val="3399FF"/>
                </a:solidFill>
                <a:cs typeface="Arial" charset="0"/>
              </a:rPr>
              <a:t>indifference</a:t>
            </a:r>
            <a:endParaRPr lang="it-IT" altLang="it-IT" sz="2400" b="1" dirty="0">
              <a:solidFill>
                <a:srgbClr val="3399FF"/>
              </a:solidFill>
              <a:cs typeface="Arial" charset="0"/>
            </a:endParaRPr>
          </a:p>
          <a:p>
            <a:pPr algn="just">
              <a:buFontTx/>
              <a:buNone/>
            </a:pPr>
            <a:r>
              <a:rPr lang="it-IT" altLang="it-IT" sz="2400" b="1" dirty="0">
                <a:solidFill>
                  <a:srgbClr val="3399FF"/>
                </a:solidFill>
                <a:cs typeface="Arial" charset="0"/>
              </a:rPr>
              <a:t>non </a:t>
            </a:r>
            <a:r>
              <a:rPr lang="it-IT" altLang="it-IT" sz="2400" b="1" dirty="0" err="1">
                <a:solidFill>
                  <a:srgbClr val="3399FF"/>
                </a:solidFill>
                <a:cs typeface="Arial" charset="0"/>
              </a:rPr>
              <a:t>recognition</a:t>
            </a:r>
            <a:endParaRPr lang="it-IT" altLang="it-IT" sz="2400" b="1" dirty="0">
              <a:solidFill>
                <a:srgbClr val="3399FF"/>
              </a:solidFill>
              <a:cs typeface="Arial" charset="0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432098" y="-26988"/>
            <a:ext cx="5580062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altLang="it-IT" sz="3600" b="1" dirty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it-IT" altLang="it-IT" sz="2800" b="1" dirty="0">
                <a:solidFill>
                  <a:srgbClr val="0070C0"/>
                </a:solidFill>
                <a:latin typeface="+mn-lt"/>
              </a:rPr>
              <a:t>MRVC</a:t>
            </a:r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250825" y="908050"/>
            <a:ext cx="54006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5148064" y="22768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683568" y="836712"/>
            <a:ext cx="7902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The </a:t>
            </a:r>
            <a:r>
              <a:rPr lang="it-IT" sz="2400" dirty="0" err="1"/>
              <a:t>number</a:t>
            </a:r>
            <a:r>
              <a:rPr lang="it-IT" sz="2400" dirty="0"/>
              <a:t> of </a:t>
            </a:r>
            <a:r>
              <a:rPr lang="it-IT" sz="2400" dirty="0" err="1"/>
              <a:t>MRVCs</a:t>
            </a:r>
            <a:r>
              <a:rPr lang="it-IT" sz="2400" dirty="0"/>
              <a:t> </a:t>
            </a:r>
            <a:r>
              <a:rPr lang="it-IT" sz="2400" dirty="0" err="1"/>
              <a:t>has</a:t>
            </a:r>
            <a:r>
              <a:rPr lang="it-IT" sz="2400" dirty="0"/>
              <a:t> </a:t>
            </a:r>
            <a:r>
              <a:rPr lang="it-IT" sz="2400" dirty="0" err="1"/>
              <a:t>tripled</a:t>
            </a:r>
            <a:r>
              <a:rPr lang="it-IT" sz="2400" dirty="0"/>
              <a:t> in the last decade (</a:t>
            </a:r>
            <a:r>
              <a:rPr lang="en-US" sz="2400" dirty="0"/>
              <a:t>2007-2017</a:t>
            </a:r>
            <a:r>
              <a:rPr lang="it-IT" sz="2400" dirty="0"/>
              <a:t>) </a:t>
            </a:r>
            <a:r>
              <a:rPr lang="it-IT" sz="2400" dirty="0" err="1"/>
              <a:t>if</a:t>
            </a:r>
            <a:r>
              <a:rPr lang="it-IT" sz="2400" dirty="0"/>
              <a:t> </a:t>
            </a:r>
            <a:r>
              <a:rPr lang="it-IT" sz="2400" dirty="0" err="1"/>
              <a:t>compared</a:t>
            </a:r>
            <a:r>
              <a:rPr lang="it-IT" sz="2400" dirty="0"/>
              <a:t> to the </a:t>
            </a:r>
            <a:r>
              <a:rPr lang="it-IT" sz="2400" dirty="0" err="1"/>
              <a:t>previous</a:t>
            </a:r>
            <a:r>
              <a:rPr lang="it-IT" sz="2400" dirty="0"/>
              <a:t>  </a:t>
            </a:r>
            <a:r>
              <a:rPr lang="en-US" sz="2400" dirty="0"/>
              <a:t>one (</a:t>
            </a:r>
            <a:r>
              <a:rPr lang="it-IT" sz="2400" dirty="0"/>
              <a:t>1992-2002</a:t>
            </a:r>
            <a:r>
              <a:rPr lang="en-US" sz="2400" dirty="0"/>
              <a:t>).</a:t>
            </a:r>
            <a:endParaRPr lang="it-IT" sz="2400" dirty="0"/>
          </a:p>
        </p:txBody>
      </p:sp>
      <p:pic>
        <p:nvPicPr>
          <p:cNvPr id="10" name="Picture 6" descr="icebe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69430"/>
            <a:ext cx="3456384" cy="2471738"/>
          </a:xfrm>
          <a:prstGeom prst="rect">
            <a:avLst/>
          </a:prstGeom>
          <a:noFill/>
          <a:ln w="41275"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4392488" y="5385990"/>
            <a:ext cx="442798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i="1" dirty="0"/>
              <a:t>During the publication of this article, 3 more case reports were </a:t>
            </a:r>
            <a:r>
              <a:rPr lang="it-IT" i="1" dirty="0" err="1"/>
              <a:t>published</a:t>
            </a:r>
            <a:r>
              <a:rPr lang="it-IT" i="1" dirty="0"/>
              <a:t>  in </a:t>
            </a:r>
            <a:r>
              <a:rPr lang="en-US" i="1" dirty="0"/>
              <a:t>the literature, </a:t>
            </a:r>
            <a:r>
              <a:rPr lang="it-IT" i="1" dirty="0"/>
              <a:t>after May 2018.</a:t>
            </a:r>
          </a:p>
        </p:txBody>
      </p:sp>
    </p:spTree>
    <p:extLst>
      <p:ext uri="{BB962C8B-B14F-4D97-AF65-F5344CB8AC3E}">
        <p14:creationId xmlns:p14="http://schemas.microsoft.com/office/powerpoint/2010/main" val="6839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143755"/>
              </p:ext>
            </p:extLst>
          </p:nvPr>
        </p:nvGraphicFramePr>
        <p:xfrm>
          <a:off x="323530" y="332657"/>
          <a:ext cx="8558606" cy="6278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3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46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46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2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84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88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64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 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Group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Group B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Group C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Group D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Technique</a:t>
                      </a:r>
                      <a:endParaRPr lang="it-IT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L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MP       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PHS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TIPP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TAPP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TEP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IPOM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N/A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Reports (</a:t>
                      </a:r>
                      <a:r>
                        <a:rPr lang="it-IT" sz="1400" dirty="0" err="1">
                          <a:effectLst/>
                        </a:rPr>
                        <a:t>Literature</a:t>
                      </a:r>
                      <a:r>
                        <a:rPr lang="it-IT" sz="1000" dirty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8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 25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10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39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7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MRVC (*)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 25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  <a:endParaRPr lang="it-IT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Time to </a:t>
                      </a:r>
                      <a:r>
                        <a:rPr lang="it-IT" sz="1400" dirty="0" err="1">
                          <a:effectLst/>
                        </a:rPr>
                        <a:t>event</a:t>
                      </a:r>
                      <a:r>
                        <a:rPr lang="it-IT" sz="1400" dirty="0">
                          <a:effectLst/>
                        </a:rPr>
                        <a:t> (</a:t>
                      </a:r>
                      <a:r>
                        <a:rPr lang="it-IT" sz="1400" dirty="0" err="1">
                          <a:effectLst/>
                        </a:rPr>
                        <a:t>median</a:t>
                      </a:r>
                      <a:r>
                        <a:rPr lang="it-IT" sz="1000" dirty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3-20y (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10.7</a:t>
                      </a:r>
                      <a:r>
                        <a:rPr lang="it-IT" sz="1400" dirty="0">
                          <a:effectLst/>
                        </a:rPr>
                        <a:t>y)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10d – 26y (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6.3</a:t>
                      </a:r>
                      <a:r>
                        <a:rPr lang="it-IT" sz="1400" dirty="0">
                          <a:effectLst/>
                        </a:rPr>
                        <a:t>y)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9m – 6y (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2.8</a:t>
                      </a:r>
                      <a:r>
                        <a:rPr lang="it-IT" sz="1400" dirty="0">
                          <a:effectLst/>
                        </a:rPr>
                        <a:t>y)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3w – 16y (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5.0</a:t>
                      </a:r>
                      <a:r>
                        <a:rPr lang="it-IT" sz="1400" dirty="0">
                          <a:effectLst/>
                        </a:rPr>
                        <a:t>y)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0422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L-Lichtenstein; MP- Mesh &amp; plug; PHS- </a:t>
                      </a:r>
                      <a:r>
                        <a:rPr lang="en-US" sz="2000" dirty="0" err="1">
                          <a:effectLst/>
                        </a:rPr>
                        <a:t>Prolene</a:t>
                      </a:r>
                      <a:r>
                        <a:rPr lang="en-US" sz="2000" dirty="0">
                          <a:effectLst/>
                        </a:rPr>
                        <a:t> Hernia System; S- </a:t>
                      </a:r>
                      <a:r>
                        <a:rPr lang="en-US" sz="2000" dirty="0" err="1">
                          <a:effectLst/>
                        </a:rPr>
                        <a:t>Stoppa</a:t>
                      </a:r>
                      <a:r>
                        <a:rPr lang="en-US" sz="2000" dirty="0">
                          <a:effectLst/>
                        </a:rPr>
                        <a:t>; TIPP- </a:t>
                      </a:r>
                      <a:r>
                        <a:rPr lang="en-US" sz="2000" dirty="0" err="1">
                          <a:effectLst/>
                        </a:rPr>
                        <a:t>Transinguinal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preperitoneal</a:t>
                      </a:r>
                      <a:r>
                        <a:rPr lang="en-US" sz="2000" dirty="0">
                          <a:effectLst/>
                        </a:rPr>
                        <a:t>; TAPP - </a:t>
                      </a:r>
                      <a:r>
                        <a:rPr lang="en-US" sz="2000" dirty="0" err="1">
                          <a:effectLst/>
                        </a:rPr>
                        <a:t>Transabdominal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preperitoneal</a:t>
                      </a:r>
                      <a:r>
                        <a:rPr lang="en-US" sz="2000" dirty="0">
                          <a:effectLst/>
                        </a:rPr>
                        <a:t>; TEP- Total </a:t>
                      </a:r>
                      <a:r>
                        <a:rPr lang="en-US" sz="2000" dirty="0" err="1">
                          <a:effectLst/>
                        </a:rPr>
                        <a:t>extraperitoneal</a:t>
                      </a:r>
                      <a:r>
                        <a:rPr lang="en-US" sz="2000" dirty="0">
                          <a:effectLst/>
                        </a:rPr>
                        <a:t>; IPOM- </a:t>
                      </a:r>
                      <a:r>
                        <a:rPr lang="en-US" sz="2000" dirty="0" err="1">
                          <a:effectLst/>
                        </a:rPr>
                        <a:t>Intraperitoneal</a:t>
                      </a:r>
                      <a:r>
                        <a:rPr lang="en-US" sz="2000" dirty="0">
                          <a:effectLst/>
                        </a:rPr>
                        <a:t>; N/A- Not available.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y- years; m- months; w- weeks; d- days; MRVC – Mesh related visceral complication</a:t>
                      </a:r>
                      <a:endParaRPr lang="it-IT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(*)  </a:t>
                      </a:r>
                      <a:r>
                        <a:rPr lang="it-IT" sz="1400" i="1" dirty="0" err="1">
                          <a:effectLst/>
                        </a:rPr>
                        <a:t>Two</a:t>
                      </a:r>
                      <a:r>
                        <a:rPr lang="it-IT" sz="1400" i="1" dirty="0">
                          <a:effectLst/>
                        </a:rPr>
                        <a:t> personal </a:t>
                      </a:r>
                      <a:r>
                        <a:rPr lang="it-IT" sz="1400" i="1" dirty="0" err="1">
                          <a:effectLst/>
                        </a:rPr>
                        <a:t>cases</a:t>
                      </a:r>
                      <a:r>
                        <a:rPr lang="it-IT" sz="1400" i="1" dirty="0">
                          <a:effectLst/>
                        </a:rPr>
                        <a:t> </a:t>
                      </a:r>
                      <a:r>
                        <a:rPr lang="it-IT" sz="1400" i="1" dirty="0" err="1">
                          <a:effectLst/>
                        </a:rPr>
                        <a:t>included</a:t>
                      </a:r>
                      <a:endParaRPr lang="it-IT" sz="1400" i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57200" y="2022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e 3"/>
          <p:cNvSpPr/>
          <p:nvPr/>
        </p:nvSpPr>
        <p:spPr>
          <a:xfrm>
            <a:off x="1835696" y="332656"/>
            <a:ext cx="1512168" cy="30243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20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210850"/>
              </p:ext>
            </p:extLst>
          </p:nvPr>
        </p:nvGraphicFramePr>
        <p:xfrm>
          <a:off x="323530" y="332657"/>
          <a:ext cx="8558606" cy="6278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3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46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46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2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84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88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64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 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Group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Group B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Group C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Group D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Technique</a:t>
                      </a:r>
                      <a:endParaRPr lang="it-IT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L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MP       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PHS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TIPP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TAPP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TEP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IPOM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N/A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Reports (</a:t>
                      </a:r>
                      <a:r>
                        <a:rPr lang="it-IT" sz="1400" dirty="0" err="1">
                          <a:effectLst/>
                        </a:rPr>
                        <a:t>Literature</a:t>
                      </a:r>
                      <a:r>
                        <a:rPr lang="it-IT" sz="1000" dirty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8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 25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10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39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7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MRVC (*)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 25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  <a:endParaRPr lang="it-IT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Time to </a:t>
                      </a:r>
                      <a:r>
                        <a:rPr lang="it-IT" sz="1400" dirty="0" err="1">
                          <a:effectLst/>
                        </a:rPr>
                        <a:t>event</a:t>
                      </a:r>
                      <a:r>
                        <a:rPr lang="it-IT" sz="1400" dirty="0">
                          <a:effectLst/>
                        </a:rPr>
                        <a:t> (</a:t>
                      </a:r>
                      <a:r>
                        <a:rPr lang="it-IT" sz="1400" dirty="0" err="1">
                          <a:effectLst/>
                        </a:rPr>
                        <a:t>median</a:t>
                      </a:r>
                      <a:r>
                        <a:rPr lang="it-IT" sz="1000" dirty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3-20y (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10.7</a:t>
                      </a:r>
                      <a:r>
                        <a:rPr lang="it-IT" sz="1400" dirty="0">
                          <a:effectLst/>
                        </a:rPr>
                        <a:t>y)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10d – 26y (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6.3</a:t>
                      </a:r>
                      <a:r>
                        <a:rPr lang="it-IT" sz="1400" dirty="0">
                          <a:effectLst/>
                        </a:rPr>
                        <a:t>y)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9m – 6y (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2.8</a:t>
                      </a:r>
                      <a:r>
                        <a:rPr lang="it-IT" sz="1400" dirty="0">
                          <a:effectLst/>
                        </a:rPr>
                        <a:t>y)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3w – 16y (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5.0</a:t>
                      </a:r>
                      <a:r>
                        <a:rPr lang="it-IT" sz="1400" dirty="0">
                          <a:effectLst/>
                        </a:rPr>
                        <a:t>y)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0422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L-Lichtenstein; MP- Mesh &amp; plug; PHS- </a:t>
                      </a:r>
                      <a:r>
                        <a:rPr lang="en-US" sz="2000" dirty="0" err="1">
                          <a:effectLst/>
                        </a:rPr>
                        <a:t>Prolene</a:t>
                      </a:r>
                      <a:r>
                        <a:rPr lang="en-US" sz="2000" dirty="0">
                          <a:effectLst/>
                        </a:rPr>
                        <a:t> Hernia System; S- </a:t>
                      </a:r>
                      <a:r>
                        <a:rPr lang="en-US" sz="2000" dirty="0" err="1">
                          <a:effectLst/>
                        </a:rPr>
                        <a:t>Stoppa</a:t>
                      </a:r>
                      <a:r>
                        <a:rPr lang="en-US" sz="2000" dirty="0">
                          <a:effectLst/>
                        </a:rPr>
                        <a:t>; TIPP- </a:t>
                      </a:r>
                      <a:r>
                        <a:rPr lang="en-US" sz="2000" dirty="0" err="1">
                          <a:effectLst/>
                        </a:rPr>
                        <a:t>Transinguinal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preperitoneal</a:t>
                      </a:r>
                      <a:r>
                        <a:rPr lang="en-US" sz="2000" dirty="0">
                          <a:effectLst/>
                        </a:rPr>
                        <a:t>; TAPP - </a:t>
                      </a:r>
                      <a:r>
                        <a:rPr lang="en-US" sz="2000" dirty="0" err="1">
                          <a:effectLst/>
                        </a:rPr>
                        <a:t>Transabdominal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preperitoneal</a:t>
                      </a:r>
                      <a:r>
                        <a:rPr lang="en-US" sz="2000" dirty="0">
                          <a:effectLst/>
                        </a:rPr>
                        <a:t>; TEP- Total </a:t>
                      </a:r>
                      <a:r>
                        <a:rPr lang="en-US" sz="2000" dirty="0" err="1">
                          <a:effectLst/>
                        </a:rPr>
                        <a:t>extraperitoneal</a:t>
                      </a:r>
                      <a:r>
                        <a:rPr lang="en-US" sz="2000" dirty="0">
                          <a:effectLst/>
                        </a:rPr>
                        <a:t>; IPOM- </a:t>
                      </a:r>
                      <a:r>
                        <a:rPr lang="en-US" sz="2000" dirty="0" err="1">
                          <a:effectLst/>
                        </a:rPr>
                        <a:t>Intraperitoneal</a:t>
                      </a:r>
                      <a:r>
                        <a:rPr lang="en-US" sz="2000" dirty="0">
                          <a:effectLst/>
                        </a:rPr>
                        <a:t>; N/A- Not available.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y- years; m- months; w- weeks; d- days; MRVC – Mesh related visceral complication.</a:t>
                      </a:r>
                      <a:endParaRPr lang="it-IT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(*)  </a:t>
                      </a:r>
                      <a:r>
                        <a:rPr lang="it-IT" sz="1400" i="1" dirty="0" err="1">
                          <a:effectLst/>
                        </a:rPr>
                        <a:t>Two</a:t>
                      </a:r>
                      <a:r>
                        <a:rPr lang="it-IT" sz="1400" i="1" dirty="0">
                          <a:effectLst/>
                        </a:rPr>
                        <a:t> personal </a:t>
                      </a:r>
                      <a:r>
                        <a:rPr lang="it-IT" sz="1400" i="1" dirty="0" err="1">
                          <a:effectLst/>
                        </a:rPr>
                        <a:t>cases</a:t>
                      </a:r>
                      <a:r>
                        <a:rPr lang="it-IT" sz="1400" i="1" dirty="0">
                          <a:effectLst/>
                        </a:rPr>
                        <a:t> </a:t>
                      </a:r>
                      <a:r>
                        <a:rPr lang="it-IT" sz="1400" i="1" dirty="0" err="1">
                          <a:effectLst/>
                        </a:rPr>
                        <a:t>included</a:t>
                      </a:r>
                      <a:endParaRPr lang="it-IT" sz="1400" i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57200" y="2022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e 8"/>
          <p:cNvSpPr/>
          <p:nvPr/>
        </p:nvSpPr>
        <p:spPr>
          <a:xfrm>
            <a:off x="6372200" y="2060848"/>
            <a:ext cx="2520280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3203848" y="2060848"/>
            <a:ext cx="1584176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3203848" y="404664"/>
            <a:ext cx="1584176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6372200" y="476672"/>
            <a:ext cx="2520280" cy="12241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9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805686"/>
              </p:ext>
            </p:extLst>
          </p:nvPr>
        </p:nvGraphicFramePr>
        <p:xfrm>
          <a:off x="323530" y="332657"/>
          <a:ext cx="8558606" cy="6278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3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46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46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2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84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88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64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 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Group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Group B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Group C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Group D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effectLst/>
                        </a:rPr>
                        <a:t>Technique</a:t>
                      </a:r>
                      <a:endParaRPr lang="it-IT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L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MP       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PHS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TIPP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TAPP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TEP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IPOM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N/A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Reports (</a:t>
                      </a:r>
                      <a:r>
                        <a:rPr lang="it-IT" sz="1400" dirty="0" err="1">
                          <a:effectLst/>
                        </a:rPr>
                        <a:t>Literature</a:t>
                      </a:r>
                      <a:r>
                        <a:rPr lang="it-IT" sz="1000" dirty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8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 25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10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39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7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MRVC (*)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 25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  <a:endParaRPr lang="it-IT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  <a:effectLst/>
                        </a:rPr>
                        <a:t>Time to </a:t>
                      </a:r>
                      <a:r>
                        <a:rPr lang="it-IT" sz="1400" dirty="0" err="1">
                          <a:solidFill>
                            <a:srgbClr val="FF0000"/>
                          </a:solidFill>
                          <a:effectLst/>
                        </a:rPr>
                        <a:t>event</a:t>
                      </a:r>
                      <a:r>
                        <a:rPr lang="it-IT" sz="1400" dirty="0">
                          <a:solidFill>
                            <a:srgbClr val="FF0000"/>
                          </a:solidFill>
                          <a:effectLst/>
                        </a:rPr>
                        <a:t> (</a:t>
                      </a:r>
                      <a:r>
                        <a:rPr lang="it-IT" sz="1400" dirty="0" err="1">
                          <a:solidFill>
                            <a:srgbClr val="FF0000"/>
                          </a:solidFill>
                          <a:effectLst/>
                        </a:rPr>
                        <a:t>median</a:t>
                      </a:r>
                      <a:r>
                        <a:rPr lang="it-IT" sz="10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3-20y (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10.7</a:t>
                      </a:r>
                      <a:r>
                        <a:rPr lang="it-IT" sz="1400" dirty="0">
                          <a:effectLst/>
                        </a:rPr>
                        <a:t>y)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10d – 26y (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6.3</a:t>
                      </a:r>
                      <a:r>
                        <a:rPr lang="it-IT" sz="1400" dirty="0">
                          <a:effectLst/>
                        </a:rPr>
                        <a:t>y)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9m – 6y (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2.8</a:t>
                      </a:r>
                      <a:r>
                        <a:rPr lang="it-IT" sz="1400" dirty="0">
                          <a:effectLst/>
                        </a:rPr>
                        <a:t>y)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3w – 16y (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5.0</a:t>
                      </a:r>
                      <a:r>
                        <a:rPr lang="it-IT" sz="1400" dirty="0">
                          <a:effectLst/>
                        </a:rPr>
                        <a:t>y)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0422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L-Lichtenstein; MP- Mesh &amp; plug; PHS- </a:t>
                      </a:r>
                      <a:r>
                        <a:rPr lang="en-US" sz="2000" dirty="0" err="1">
                          <a:effectLst/>
                        </a:rPr>
                        <a:t>Prolene</a:t>
                      </a:r>
                      <a:r>
                        <a:rPr lang="en-US" sz="2000" dirty="0">
                          <a:effectLst/>
                        </a:rPr>
                        <a:t> Hernia System; S- </a:t>
                      </a:r>
                      <a:r>
                        <a:rPr lang="en-US" sz="2000" dirty="0" err="1">
                          <a:effectLst/>
                        </a:rPr>
                        <a:t>Stoppa</a:t>
                      </a:r>
                      <a:r>
                        <a:rPr lang="en-US" sz="2000" dirty="0">
                          <a:effectLst/>
                        </a:rPr>
                        <a:t>; TIPP- </a:t>
                      </a:r>
                      <a:r>
                        <a:rPr lang="en-US" sz="2000" dirty="0" err="1">
                          <a:effectLst/>
                        </a:rPr>
                        <a:t>Transinguinal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preperitoneal</a:t>
                      </a:r>
                      <a:r>
                        <a:rPr lang="en-US" sz="2000" dirty="0">
                          <a:effectLst/>
                        </a:rPr>
                        <a:t>; TAPP - </a:t>
                      </a:r>
                      <a:r>
                        <a:rPr lang="en-US" sz="2000" dirty="0" err="1">
                          <a:effectLst/>
                        </a:rPr>
                        <a:t>Transabdominal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preperitoneal</a:t>
                      </a:r>
                      <a:r>
                        <a:rPr lang="en-US" sz="2000" dirty="0">
                          <a:effectLst/>
                        </a:rPr>
                        <a:t>; TEP- Total </a:t>
                      </a:r>
                      <a:r>
                        <a:rPr lang="en-US" sz="2000" dirty="0" err="1">
                          <a:effectLst/>
                        </a:rPr>
                        <a:t>extraperitoneal</a:t>
                      </a:r>
                      <a:r>
                        <a:rPr lang="en-US" sz="2000" dirty="0">
                          <a:effectLst/>
                        </a:rPr>
                        <a:t>; IPOM- </a:t>
                      </a:r>
                      <a:r>
                        <a:rPr lang="en-US" sz="2000" dirty="0" err="1">
                          <a:effectLst/>
                        </a:rPr>
                        <a:t>Intraperitoneal</a:t>
                      </a:r>
                      <a:r>
                        <a:rPr lang="en-US" sz="2000" dirty="0">
                          <a:effectLst/>
                        </a:rPr>
                        <a:t>; N/A- Not available.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y- years; m- months; w- weeks; d- days; MRVC – Mesh related visceral complication</a:t>
                      </a:r>
                      <a:endParaRPr lang="it-IT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(*)  </a:t>
                      </a:r>
                      <a:r>
                        <a:rPr lang="it-IT" sz="1400" i="1" dirty="0" err="1">
                          <a:effectLst/>
                        </a:rPr>
                        <a:t>Two</a:t>
                      </a:r>
                      <a:r>
                        <a:rPr lang="it-IT" sz="1400" i="1" dirty="0">
                          <a:effectLst/>
                        </a:rPr>
                        <a:t> personal </a:t>
                      </a:r>
                      <a:r>
                        <a:rPr lang="it-IT" sz="1400" i="1" dirty="0" err="1">
                          <a:effectLst/>
                        </a:rPr>
                        <a:t>cases</a:t>
                      </a:r>
                      <a:r>
                        <a:rPr lang="it-IT" sz="1400" i="1" dirty="0">
                          <a:effectLst/>
                        </a:rPr>
                        <a:t> </a:t>
                      </a:r>
                      <a:r>
                        <a:rPr lang="it-IT" sz="1400" i="1" dirty="0" err="1">
                          <a:effectLst/>
                        </a:rPr>
                        <a:t>included</a:t>
                      </a:r>
                      <a:endParaRPr lang="it-IT" sz="1400" i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06" marR="61606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57200" y="2022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e 3"/>
          <p:cNvSpPr/>
          <p:nvPr/>
        </p:nvSpPr>
        <p:spPr>
          <a:xfrm>
            <a:off x="1835696" y="3018656"/>
            <a:ext cx="1512168" cy="12024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156" y="2982838"/>
            <a:ext cx="22733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94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692695"/>
            <a:ext cx="8229600" cy="1349415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sz="3100" b="1" dirty="0">
                <a:latin typeface="+mn-lt"/>
              </a:rPr>
            </a:b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2217" y="5445224"/>
            <a:ext cx="8229600" cy="783490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400" b="1" i="1" dirty="0" err="1"/>
              <a:t>Mesh</a:t>
            </a:r>
            <a:r>
              <a:rPr lang="it-IT" sz="1400" b="1" i="1" dirty="0"/>
              <a:t> </a:t>
            </a:r>
            <a:r>
              <a:rPr lang="it-IT" sz="1400" b="1" i="1" dirty="0" err="1"/>
              <a:t>migration</a:t>
            </a:r>
            <a:r>
              <a:rPr lang="it-IT" sz="1400" b="1" i="1" dirty="0"/>
              <a:t> </a:t>
            </a:r>
            <a:r>
              <a:rPr lang="it-IT" sz="1400" b="1" i="1" dirty="0" err="1"/>
              <a:t>into</a:t>
            </a:r>
            <a:r>
              <a:rPr lang="it-IT" sz="1400" b="1" i="1" dirty="0"/>
              <a:t> the large </a:t>
            </a:r>
            <a:r>
              <a:rPr lang="it-IT" sz="1400" b="1" i="1" dirty="0" err="1"/>
              <a:t>bowel</a:t>
            </a:r>
            <a:r>
              <a:rPr lang="it-IT" sz="1400" b="1" i="1" dirty="0"/>
              <a:t> </a:t>
            </a:r>
            <a:r>
              <a:rPr lang="it-IT" sz="1400" b="1" i="1" dirty="0" err="1"/>
              <a:t>following</a:t>
            </a:r>
            <a:r>
              <a:rPr lang="it-IT" sz="1400" b="1" i="1" dirty="0"/>
              <a:t> </a:t>
            </a:r>
            <a:r>
              <a:rPr lang="it-IT" sz="1400" b="1" i="1" dirty="0" err="1"/>
              <a:t>inguinal</a:t>
            </a:r>
            <a:r>
              <a:rPr lang="it-IT" sz="1400" b="1" i="1" dirty="0"/>
              <a:t> </a:t>
            </a:r>
            <a:r>
              <a:rPr lang="it-IT" sz="1400" b="1" i="1" dirty="0" err="1"/>
              <a:t>hernia</a:t>
            </a:r>
            <a:r>
              <a:rPr lang="it-IT" sz="1400" b="1" i="1" dirty="0"/>
              <a:t> </a:t>
            </a:r>
            <a:r>
              <a:rPr lang="it-IT" sz="1400" b="1" i="1" dirty="0" err="1"/>
              <a:t>repair</a:t>
            </a:r>
            <a:r>
              <a:rPr lang="it-IT" sz="1400" b="1" i="1" dirty="0"/>
              <a:t>. A new task for the </a:t>
            </a:r>
            <a:r>
              <a:rPr lang="it-IT" sz="1400" b="1" i="1" dirty="0" err="1"/>
              <a:t>colorectal</a:t>
            </a:r>
            <a:r>
              <a:rPr lang="it-IT" sz="1400" b="1" i="1" dirty="0"/>
              <a:t> </a:t>
            </a:r>
            <a:r>
              <a:rPr lang="it-IT" sz="1400" b="1" i="1" dirty="0" err="1"/>
              <a:t>surgeon</a:t>
            </a:r>
            <a:r>
              <a:rPr lang="it-IT" sz="1400" b="1" i="1" dirty="0"/>
              <a:t>?  </a:t>
            </a:r>
            <a:r>
              <a:rPr lang="it-IT" sz="1400" i="1" dirty="0"/>
              <a:t>Bruzzone P, D’ Amore L, Ceci F, Negro P, Gossetti F.</a:t>
            </a:r>
          </a:p>
          <a:p>
            <a:pPr marL="0" indent="0" algn="just">
              <a:buNone/>
            </a:pPr>
            <a:r>
              <a:rPr lang="it-IT" sz="1400" i="1" dirty="0" err="1"/>
              <a:t>Colorectal</a:t>
            </a:r>
            <a:r>
              <a:rPr lang="it-IT" sz="1400" i="1" dirty="0"/>
              <a:t> </a:t>
            </a:r>
            <a:r>
              <a:rPr lang="it-IT" sz="1400" i="1" dirty="0" err="1"/>
              <a:t>Dis</a:t>
            </a:r>
            <a:r>
              <a:rPr lang="it-IT" sz="1400" i="1" dirty="0"/>
              <a:t> (2019) 21:120. </a:t>
            </a:r>
            <a:r>
              <a:rPr lang="it-IT" sz="1400" i="1" dirty="0" err="1"/>
              <a:t>doi</a:t>
            </a:r>
            <a:r>
              <a:rPr lang="it-IT" sz="1400" i="1" dirty="0"/>
              <a:t>: 10.1111/codi.14479</a:t>
            </a:r>
          </a:p>
          <a:p>
            <a:pPr marL="0" indent="0" algn="just">
              <a:buNone/>
            </a:pPr>
            <a:endParaRPr lang="it-IT" sz="1600" i="1" dirty="0"/>
          </a:p>
        </p:txBody>
      </p:sp>
      <p:sp>
        <p:nvSpPr>
          <p:cNvPr id="4" name="AutoShape 2" descr="C:\Users\Paolo\Desktop\cod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39552" y="221705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Rectal bleeding, colonic obstruction and </a:t>
            </a:r>
            <a:r>
              <a:rPr lang="en-US" sz="2000" b="1" dirty="0" err="1"/>
              <a:t>sigmoiditis</a:t>
            </a:r>
            <a:r>
              <a:rPr lang="en-US" sz="2000" dirty="0"/>
              <a:t> were the most frequent clinical signs.</a:t>
            </a:r>
            <a:r>
              <a:rPr lang="en-US" dirty="0"/>
              <a:t> 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39552" y="4829090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Malignancy</a:t>
            </a:r>
            <a:r>
              <a:rPr lang="en-US" sz="2000" dirty="0"/>
              <a:t> was often suspected on CT scans.</a:t>
            </a:r>
            <a:endParaRPr lang="it-IT" sz="2000" dirty="0"/>
          </a:p>
        </p:txBody>
      </p:sp>
      <p:sp>
        <p:nvSpPr>
          <p:cNvPr id="10" name="Rettangolo 9"/>
          <p:cNvSpPr/>
          <p:nvPr/>
        </p:nvSpPr>
        <p:spPr>
          <a:xfrm>
            <a:off x="539552" y="293713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The coexistence of </a:t>
            </a:r>
            <a:r>
              <a:rPr lang="en-US" sz="2000" b="1" dirty="0"/>
              <a:t>diverticular disease </a:t>
            </a:r>
            <a:r>
              <a:rPr lang="en-US" sz="2000" dirty="0"/>
              <a:t>of the sigmoid can act as a trigger event for the development of mesh migration.</a:t>
            </a:r>
            <a:endParaRPr lang="it-IT" sz="2000" dirty="0"/>
          </a:p>
        </p:txBody>
      </p:sp>
      <p:sp>
        <p:nvSpPr>
          <p:cNvPr id="12" name="Rettangolo 11"/>
          <p:cNvSpPr/>
          <p:nvPr/>
        </p:nvSpPr>
        <p:spPr>
          <a:xfrm>
            <a:off x="539552" y="3709481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The clinical presentation of </a:t>
            </a:r>
            <a:r>
              <a:rPr lang="en-US" sz="2000" b="1" dirty="0"/>
              <a:t>caecum</a:t>
            </a:r>
            <a:r>
              <a:rPr lang="en-US" sz="2000" dirty="0"/>
              <a:t> involvement was variable and included persistent diarrhea and haematochezia, the presence of a right lower quadrant mass or </a:t>
            </a:r>
            <a:r>
              <a:rPr lang="en-US" sz="2000" dirty="0" err="1"/>
              <a:t>colocutaneous</a:t>
            </a:r>
            <a:r>
              <a:rPr lang="en-US" sz="2000" dirty="0"/>
              <a:t> fistula</a:t>
            </a:r>
            <a:r>
              <a:rPr lang="en-US" dirty="0"/>
              <a:t>.</a:t>
            </a:r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877272"/>
            <a:ext cx="582871" cy="773352"/>
          </a:xfrm>
          <a:prstGeom prst="rect">
            <a:avLst/>
          </a:prstGeom>
          <a:ln>
            <a:solidFill>
              <a:srgbClr val="CC3300"/>
            </a:solidFill>
          </a:ln>
        </p:spPr>
      </p:pic>
      <p:pic>
        <p:nvPicPr>
          <p:cNvPr id="16" name="Immagine 6" descr="DSCN534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4961"/>
            <a:ext cx="1884780" cy="11899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077" y="332656"/>
            <a:ext cx="12493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959004" y="705273"/>
            <a:ext cx="2277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70C0"/>
                </a:solidFill>
              </a:rPr>
              <a:t>LARGE BOWEL 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39552" y="177281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The </a:t>
            </a:r>
            <a:r>
              <a:rPr lang="en-US" sz="2000" b="1" dirty="0"/>
              <a:t>sigmoid</a:t>
            </a:r>
            <a:r>
              <a:rPr lang="en-US" sz="2000" dirty="0"/>
              <a:t> colon was the commonest site.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34185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692695"/>
            <a:ext cx="8229600" cy="1349415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sz="3100" b="1" dirty="0">
                <a:latin typeface="+mn-lt"/>
              </a:rPr>
            </a:br>
            <a:endParaRPr lang="it-IT" u="sng" dirty="0"/>
          </a:p>
        </p:txBody>
      </p:sp>
      <p:sp>
        <p:nvSpPr>
          <p:cNvPr id="4" name="AutoShape 2" descr="C:\Users\Paolo\Desktop\cod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077" y="404664"/>
            <a:ext cx="12493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ttangolo 17"/>
          <p:cNvSpPr/>
          <p:nvPr/>
        </p:nvSpPr>
        <p:spPr>
          <a:xfrm>
            <a:off x="555517" y="1571199"/>
            <a:ext cx="81929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According to what is published in the literature, mesh erosion or migration into the urinary</a:t>
            </a:r>
            <a:r>
              <a:rPr lang="it-IT" sz="2000" b="1" dirty="0"/>
              <a:t> bladder </a:t>
            </a:r>
            <a:r>
              <a:rPr lang="it-IT" sz="2000" dirty="0"/>
              <a:t>is the second group of MRVCs based on frequency.</a:t>
            </a:r>
          </a:p>
          <a:p>
            <a:pPr algn="just"/>
            <a:r>
              <a:rPr lang="it-IT" sz="2000" dirty="0"/>
              <a:t>Bladder involvement mainly occurred </a:t>
            </a:r>
            <a:r>
              <a:rPr lang="it-IT" sz="2000" b="1" dirty="0"/>
              <a:t>after preperitoneal both laparoscopic or open IHR.</a:t>
            </a:r>
          </a:p>
          <a:p>
            <a:pPr algn="just"/>
            <a:endParaRPr lang="it-IT" sz="2000" b="1" dirty="0"/>
          </a:p>
          <a:p>
            <a:pPr algn="just"/>
            <a:r>
              <a:rPr lang="it-IT" sz="2000" b="1" dirty="0"/>
              <a:t>Hematuria and  recurrent  UTI </a:t>
            </a:r>
            <a:r>
              <a:rPr lang="it-IT" sz="2000" dirty="0"/>
              <a:t>were the most frequent symptoms.</a:t>
            </a:r>
          </a:p>
          <a:p>
            <a:pPr algn="just"/>
            <a:r>
              <a:rPr lang="it-IT" sz="2000" dirty="0" err="1"/>
              <a:t>Bladder</a:t>
            </a:r>
            <a:r>
              <a:rPr lang="it-IT" sz="2000" dirty="0"/>
              <a:t> </a:t>
            </a:r>
            <a:r>
              <a:rPr lang="it-IT" sz="2000" dirty="0" err="1"/>
              <a:t>lesion</a:t>
            </a:r>
            <a:r>
              <a:rPr lang="it-IT" sz="2000" dirty="0"/>
              <a:t> can be </a:t>
            </a:r>
            <a:r>
              <a:rPr lang="it-IT" sz="2000" dirty="0" err="1"/>
              <a:t>associated</a:t>
            </a:r>
            <a:r>
              <a:rPr lang="it-IT" sz="2000" dirty="0"/>
              <a:t> with </a:t>
            </a:r>
            <a:r>
              <a:rPr lang="it-IT" sz="2000" dirty="0" err="1"/>
              <a:t>bowel</a:t>
            </a:r>
            <a:r>
              <a:rPr lang="it-IT" sz="2000" dirty="0"/>
              <a:t> </a:t>
            </a:r>
            <a:r>
              <a:rPr lang="it-IT" sz="2000" dirty="0" err="1"/>
              <a:t>involvement</a:t>
            </a:r>
            <a:r>
              <a:rPr lang="it-IT" sz="2000" dirty="0"/>
              <a:t> (</a:t>
            </a:r>
            <a:r>
              <a:rPr lang="it-IT" sz="2000" b="1" dirty="0" err="1"/>
              <a:t>colovesical</a:t>
            </a:r>
            <a:r>
              <a:rPr lang="it-IT" sz="2000" b="1" dirty="0"/>
              <a:t> fistula</a:t>
            </a:r>
            <a:r>
              <a:rPr lang="it-IT" sz="2000" dirty="0"/>
              <a:t>).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 err="1"/>
              <a:t>Clinical</a:t>
            </a:r>
            <a:r>
              <a:rPr lang="it-IT" sz="2000" dirty="0"/>
              <a:t> </a:t>
            </a:r>
            <a:r>
              <a:rPr lang="it-IT" sz="2000" dirty="0" err="1"/>
              <a:t>presentation</a:t>
            </a:r>
            <a:r>
              <a:rPr lang="it-IT" sz="2000" dirty="0"/>
              <a:t> of </a:t>
            </a:r>
            <a:r>
              <a:rPr lang="it-IT" sz="2000" dirty="0" err="1"/>
              <a:t>bladder</a:t>
            </a:r>
            <a:r>
              <a:rPr lang="it-IT" sz="2000" dirty="0"/>
              <a:t> </a:t>
            </a:r>
            <a:r>
              <a:rPr lang="it-IT" sz="2000" dirty="0" err="1"/>
              <a:t>involvement</a:t>
            </a:r>
            <a:r>
              <a:rPr lang="it-IT" sz="2000" dirty="0"/>
              <a:t> 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similar</a:t>
            </a:r>
            <a:r>
              <a:rPr lang="it-IT" sz="2000" dirty="0"/>
              <a:t> to </a:t>
            </a:r>
            <a:r>
              <a:rPr lang="it-IT" sz="2000" b="1" dirty="0" err="1"/>
              <a:t>malignancy</a:t>
            </a:r>
            <a:r>
              <a:rPr lang="it-IT" sz="2000" dirty="0"/>
              <a:t> in </a:t>
            </a:r>
            <a:r>
              <a:rPr lang="it-IT" sz="2000" dirty="0" err="1"/>
              <a:t>many</a:t>
            </a:r>
            <a:r>
              <a:rPr lang="it-IT" sz="2000" dirty="0"/>
              <a:t> </a:t>
            </a:r>
            <a:r>
              <a:rPr lang="it-IT" sz="2000" dirty="0" err="1"/>
              <a:t>cases</a:t>
            </a:r>
            <a:r>
              <a:rPr lang="it-IT" sz="2000" dirty="0"/>
              <a:t>.</a:t>
            </a:r>
          </a:p>
        </p:txBody>
      </p:sp>
      <p:sp>
        <p:nvSpPr>
          <p:cNvPr id="23" name="Ovale 22"/>
          <p:cNvSpPr/>
          <p:nvPr/>
        </p:nvSpPr>
        <p:spPr>
          <a:xfrm>
            <a:off x="7308304" y="404664"/>
            <a:ext cx="1224136" cy="11304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prstClr val="black"/>
                </a:solidFill>
              </a:rPr>
              <a:t>31</a:t>
            </a:r>
          </a:p>
          <a:p>
            <a:pPr algn="ctr"/>
            <a:r>
              <a:rPr lang="it-IT" sz="2000" dirty="0" err="1">
                <a:solidFill>
                  <a:prstClr val="black"/>
                </a:solidFill>
              </a:rPr>
              <a:t>cases</a:t>
            </a:r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4644008" y="692696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70C0"/>
                </a:solidFill>
              </a:rPr>
              <a:t>URINARY TRACT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80" y="260648"/>
            <a:ext cx="189547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Segnaposto contenuto 2"/>
          <p:cNvSpPr txBox="1">
            <a:spLocks/>
          </p:cNvSpPr>
          <p:nvPr/>
        </p:nvSpPr>
        <p:spPr>
          <a:xfrm>
            <a:off x="555518" y="5085184"/>
            <a:ext cx="8192946" cy="158417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it-IT" sz="1400" b="1" i="1" dirty="0" err="1"/>
              <a:t>Mesh</a:t>
            </a:r>
            <a:r>
              <a:rPr lang="it-IT" sz="1400" b="1" i="1" dirty="0"/>
              <a:t> </a:t>
            </a:r>
            <a:r>
              <a:rPr lang="it-IT" sz="1400" b="1" i="1" dirty="0" err="1"/>
              <a:t>erosion</a:t>
            </a:r>
            <a:r>
              <a:rPr lang="it-IT" sz="1400" b="1" i="1" dirty="0"/>
              <a:t> </a:t>
            </a:r>
            <a:r>
              <a:rPr lang="it-IT" sz="1400" b="1" i="1" dirty="0" err="1"/>
              <a:t>into</a:t>
            </a:r>
            <a:r>
              <a:rPr lang="it-IT" sz="1400" b="1" i="1" dirty="0"/>
              <a:t> the </a:t>
            </a:r>
            <a:r>
              <a:rPr lang="it-IT" sz="1400" b="1" i="1" dirty="0" err="1"/>
              <a:t>following</a:t>
            </a:r>
            <a:r>
              <a:rPr lang="it-IT" sz="1400" b="1" i="1" dirty="0"/>
              <a:t> </a:t>
            </a:r>
            <a:r>
              <a:rPr lang="it-IT" sz="1400" b="1" i="1" dirty="0" err="1"/>
              <a:t>laparoscopic</a:t>
            </a:r>
            <a:r>
              <a:rPr lang="it-IT" sz="1400" b="1" i="1" dirty="0"/>
              <a:t> </a:t>
            </a:r>
            <a:r>
              <a:rPr lang="it-IT" sz="1400" b="1" i="1" dirty="0" err="1"/>
              <a:t>inguinal</a:t>
            </a:r>
            <a:r>
              <a:rPr lang="it-IT" sz="1400" b="1" i="1" dirty="0"/>
              <a:t> </a:t>
            </a:r>
            <a:r>
              <a:rPr lang="it-IT" sz="1400" b="1" i="1" dirty="0" err="1"/>
              <a:t>hernia</a:t>
            </a:r>
            <a:r>
              <a:rPr lang="it-IT" sz="1400" b="1" i="1" dirty="0"/>
              <a:t> </a:t>
            </a:r>
            <a:r>
              <a:rPr lang="it-IT" sz="1400" b="1" i="1" dirty="0" err="1"/>
              <a:t>repair</a:t>
            </a:r>
            <a:r>
              <a:rPr lang="it-IT" sz="1400" b="1" i="1" dirty="0"/>
              <a:t>. </a:t>
            </a:r>
            <a:r>
              <a:rPr lang="it-IT" sz="1400" b="1" i="1" dirty="0" err="1"/>
              <a:t>Is</a:t>
            </a:r>
            <a:r>
              <a:rPr lang="it-IT" sz="1400" b="1" i="1" dirty="0"/>
              <a:t> </a:t>
            </a:r>
            <a:r>
              <a:rPr lang="it-IT" sz="1400" b="1" i="1" dirty="0" err="1"/>
              <a:t>this</a:t>
            </a:r>
            <a:r>
              <a:rPr lang="it-IT" sz="1400" b="1" i="1" dirty="0"/>
              <a:t> the </a:t>
            </a:r>
            <a:r>
              <a:rPr lang="it-IT" sz="1400" b="1" i="1" dirty="0" err="1"/>
              <a:t>tip</a:t>
            </a:r>
            <a:r>
              <a:rPr lang="it-IT" sz="1400" b="1" i="1" dirty="0"/>
              <a:t> of the  iceberg?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1400" i="1" dirty="0"/>
              <a:t>         </a:t>
            </a:r>
            <a:r>
              <a:rPr lang="it-IT" sz="1400" i="1" dirty="0" err="1"/>
              <a:t>Hamouda</a:t>
            </a:r>
            <a:r>
              <a:rPr lang="it-IT" sz="1400" i="1" dirty="0"/>
              <a:t> A, Kennedy J, Grant N, </a:t>
            </a:r>
            <a:r>
              <a:rPr lang="it-IT" sz="1400" i="1" dirty="0" err="1"/>
              <a:t>Nigam</a:t>
            </a:r>
            <a:r>
              <a:rPr lang="it-IT" sz="1400" i="1" dirty="0"/>
              <a:t> A, </a:t>
            </a:r>
            <a:r>
              <a:rPr lang="it-IT" sz="1400" i="1" dirty="0" err="1"/>
              <a:t>Karanjia</a:t>
            </a:r>
            <a:r>
              <a:rPr lang="it-IT" sz="1400" i="1" dirty="0"/>
              <a:t> N.        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1400" i="1" dirty="0"/>
              <a:t>        HERNIA (2010)  14:317-9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1400" b="1" i="1" dirty="0" err="1"/>
              <a:t>Mesh</a:t>
            </a:r>
            <a:r>
              <a:rPr lang="it-IT" sz="1400" b="1" i="1" dirty="0"/>
              <a:t> </a:t>
            </a:r>
            <a:r>
              <a:rPr lang="it-IT" sz="1400" b="1" i="1" dirty="0" err="1"/>
              <a:t>erosion</a:t>
            </a:r>
            <a:r>
              <a:rPr lang="it-IT" sz="1400" b="1" i="1" dirty="0"/>
              <a:t> </a:t>
            </a:r>
            <a:r>
              <a:rPr lang="it-IT" sz="1400" b="1" i="1" dirty="0" err="1"/>
              <a:t>into</a:t>
            </a:r>
            <a:r>
              <a:rPr lang="it-IT" sz="1400" b="1" i="1" dirty="0"/>
              <a:t> </a:t>
            </a:r>
            <a:r>
              <a:rPr lang="it-IT" sz="1400" b="1" i="1" dirty="0" err="1"/>
              <a:t>urinary</a:t>
            </a:r>
            <a:r>
              <a:rPr lang="it-IT" sz="1400" b="1" i="1" dirty="0"/>
              <a:t> </a:t>
            </a:r>
            <a:r>
              <a:rPr lang="it-IT" sz="1400" b="1" i="1" dirty="0" err="1"/>
              <a:t>bladder</a:t>
            </a:r>
            <a:r>
              <a:rPr lang="it-IT" sz="1400" b="1" i="1" dirty="0"/>
              <a:t>, rare </a:t>
            </a:r>
            <a:r>
              <a:rPr lang="it-IT" sz="1400" b="1" i="1" dirty="0" err="1"/>
              <a:t>condition</a:t>
            </a:r>
            <a:r>
              <a:rPr lang="it-IT" sz="1400" b="1" i="1" dirty="0"/>
              <a:t> </a:t>
            </a:r>
            <a:r>
              <a:rPr lang="it-IT" sz="1400" b="1" i="1" dirty="0" err="1"/>
              <a:t>but</a:t>
            </a:r>
            <a:r>
              <a:rPr lang="it-IT" sz="1400" b="1" i="1" dirty="0"/>
              <a:t> </a:t>
            </a:r>
            <a:r>
              <a:rPr lang="it-IT" sz="1400" b="1" i="1" dirty="0" err="1"/>
              <a:t>important</a:t>
            </a:r>
            <a:r>
              <a:rPr lang="it-IT" sz="1400" b="1" i="1" dirty="0"/>
              <a:t> to </a:t>
            </a:r>
            <a:r>
              <a:rPr lang="it-IT" sz="1400" b="1" i="1" dirty="0" err="1"/>
              <a:t>know</a:t>
            </a:r>
            <a:r>
              <a:rPr lang="it-IT" sz="1400" i="1" dirty="0"/>
              <a:t>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1400" i="1" dirty="0"/>
              <a:t>        </a:t>
            </a:r>
            <a:r>
              <a:rPr lang="it-IT" sz="1400" i="1" dirty="0" err="1"/>
              <a:t>Li.J,Cheng</a:t>
            </a:r>
            <a:r>
              <a:rPr lang="it-IT" sz="1400" i="1" dirty="0"/>
              <a:t> T.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1400" i="1" dirty="0"/>
              <a:t>        HERNIA  </a:t>
            </a:r>
            <a:r>
              <a:rPr lang="it-IT" sz="1400" i="1" dirty="0" err="1"/>
              <a:t>doi</a:t>
            </a:r>
            <a:r>
              <a:rPr lang="it-IT" sz="1400" i="1" dirty="0"/>
              <a:t> 10.1007/s10029-019-01966-0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1400" i="1" dirty="0"/>
              <a:t>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sz="1400" i="1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1400" i="1" dirty="0"/>
              <a:t>          </a:t>
            </a:r>
          </a:p>
        </p:txBody>
      </p:sp>
      <p:pic>
        <p:nvPicPr>
          <p:cNvPr id="27" name="Picture 4" descr="https://static-content.springer.com/cover/journal/10029/22/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17966"/>
            <a:ext cx="582871" cy="79135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400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856662" cy="2063750"/>
          </a:xfrm>
        </p:spPr>
        <p:txBody>
          <a:bodyPr/>
          <a:lstStyle/>
          <a:p>
            <a:pPr algn="l"/>
            <a:br>
              <a:rPr lang="it-IT" sz="4000" dirty="0">
                <a:solidFill>
                  <a:schemeClr val="bg1"/>
                </a:solidFill>
                <a:ea typeface="ＭＳ Ｐゴシック" pitchFamily="4" charset="-128"/>
                <a:cs typeface="ＭＳ Ｐゴシック" pitchFamily="4" charset="-128"/>
              </a:rPr>
            </a:br>
            <a:r>
              <a:rPr lang="it-IT" sz="4000" dirty="0">
                <a:solidFill>
                  <a:schemeClr val="bg1"/>
                </a:solidFill>
                <a:ea typeface="ＭＳ Ｐゴシック" pitchFamily="4" charset="-128"/>
                <a:cs typeface="ＭＳ Ｐゴシック" pitchFamily="4" charset="-128"/>
              </a:rPr>
              <a:t>:</a:t>
            </a:r>
            <a:endParaRPr lang="it-IT" sz="3200" dirty="0">
              <a:solidFill>
                <a:schemeClr val="bg1"/>
              </a:solidFill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9741" y="5329390"/>
            <a:ext cx="7777162" cy="104278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000" dirty="0">
                <a:ea typeface="Arial" pitchFamily="4" charset="0"/>
                <a:cs typeface="Arial" pitchFamily="4" charset="0"/>
              </a:rPr>
              <a:t>new profiles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ea typeface="Arial" pitchFamily="4" charset="0"/>
                <a:cs typeface="Arial" pitchFamily="4" charset="0"/>
              </a:rPr>
              <a:t>new materials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ea typeface="Arial" pitchFamily="4" charset="0"/>
                <a:cs typeface="Arial" pitchFamily="4" charset="0"/>
              </a:rPr>
              <a:t>new fixing/anchoring tools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400" dirty="0">
              <a:ea typeface="Arial" pitchFamily="4" charset="0"/>
              <a:cs typeface="Arial" pitchFamily="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000" u="sng" dirty="0">
              <a:solidFill>
                <a:schemeClr val="bg1"/>
              </a:solidFill>
              <a:ea typeface="Arial" pitchFamily="4" charset="0"/>
              <a:cs typeface="Arial" pitchFamily="4" charset="0"/>
            </a:endParaRPr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552928" y="2136225"/>
            <a:ext cx="61209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2400" dirty="0"/>
              <a:t>Paying attention to technical details should include: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564359" y="4847473"/>
            <a:ext cx="4214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2400" dirty="0" err="1"/>
              <a:t>Innovating</a:t>
            </a:r>
            <a:r>
              <a:rPr lang="it-IT" sz="2400" dirty="0"/>
              <a:t> 3-D meshes: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552928" y="4244064"/>
            <a:ext cx="7673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it-IT" sz="2400" dirty="0" err="1"/>
              <a:t>Avoiding</a:t>
            </a:r>
            <a:r>
              <a:rPr lang="it-IT" sz="2400" dirty="0"/>
              <a:t> MPR in colonic </a:t>
            </a:r>
            <a:r>
              <a:rPr lang="it-IT" sz="2400" dirty="0" err="1"/>
              <a:t>diverticular</a:t>
            </a:r>
            <a:r>
              <a:rPr lang="it-IT" sz="2400" dirty="0"/>
              <a:t> </a:t>
            </a:r>
            <a:r>
              <a:rPr lang="it-IT" sz="2400" dirty="0" err="1"/>
              <a:t>disease</a:t>
            </a:r>
            <a:endParaRPr lang="it-IT" sz="2400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59405" y="2967222"/>
            <a:ext cx="7440603" cy="118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2000" dirty="0">
                <a:latin typeface="Arial" pitchFamily="4" charset="0"/>
                <a:ea typeface="Arial" pitchFamily="4" charset="0"/>
                <a:cs typeface="Arial" pitchFamily="4" charset="0"/>
              </a:rPr>
              <a:t> </a:t>
            </a:r>
            <a:r>
              <a:rPr lang="it-IT" dirty="0">
                <a:ea typeface="Arial" pitchFamily="4" charset="0"/>
                <a:cs typeface="Arial" pitchFamily="4" charset="0"/>
              </a:rPr>
              <a:t>avoiding excision of the sac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dirty="0">
                <a:ea typeface="Arial" pitchFamily="4" charset="0"/>
                <a:cs typeface="Arial" pitchFamily="4" charset="0"/>
              </a:rPr>
              <a:t> identifying and repairing any tears of peritoneum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dirty="0">
                <a:ea typeface="Arial" pitchFamily="4" charset="0"/>
                <a:cs typeface="Arial" pitchFamily="4" charset="0"/>
              </a:rPr>
              <a:t> securing the plug with a number of sutures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dirty="0">
                <a:ea typeface="Arial" pitchFamily="4" charset="0"/>
                <a:cs typeface="Arial" pitchFamily="4" charset="0"/>
              </a:rPr>
              <a:t> choosing the proper size of the plug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it-IT" sz="2400" dirty="0">
              <a:latin typeface="Arial" pitchFamily="4" charset="0"/>
              <a:ea typeface="Arial" pitchFamily="4" charset="0"/>
              <a:cs typeface="Arial" pitchFamily="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it-IT" sz="2000" u="sng" dirty="0">
              <a:solidFill>
                <a:schemeClr val="bg1"/>
              </a:solidFill>
              <a:latin typeface="Arial" pitchFamily="4" charset="0"/>
              <a:ea typeface="Arial" pitchFamily="4" charset="0"/>
              <a:cs typeface="Arial" pitchFamily="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89741" y="1449156"/>
            <a:ext cx="7345363" cy="461665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400" dirty="0" err="1"/>
              <a:t>Proper</a:t>
            </a:r>
            <a:r>
              <a:rPr lang="it-IT" sz="2400" dirty="0"/>
              <a:t> indications 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33242" y="490267"/>
            <a:ext cx="6500813" cy="112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it-IT" sz="3200" b="1" dirty="0" err="1">
                <a:solidFill>
                  <a:srgbClr val="0070C0"/>
                </a:solidFill>
              </a:rPr>
              <a:t>MRVCs</a:t>
            </a:r>
            <a:r>
              <a:rPr lang="it-IT" sz="3200" b="1" dirty="0">
                <a:solidFill>
                  <a:srgbClr val="0070C0"/>
                </a:solidFill>
              </a:rPr>
              <a:t> – </a:t>
            </a:r>
            <a:r>
              <a:rPr lang="it-IT" sz="3200" b="1" dirty="0" err="1">
                <a:solidFill>
                  <a:srgbClr val="0070C0"/>
                </a:solidFill>
              </a:rPr>
              <a:t>Prevention</a:t>
            </a:r>
            <a:r>
              <a:rPr lang="it-IT" sz="3200" b="1" dirty="0">
                <a:solidFill>
                  <a:srgbClr val="0070C0"/>
                </a:solidFill>
              </a:rPr>
              <a:t>      </a:t>
            </a:r>
          </a:p>
          <a:p>
            <a:r>
              <a:rPr lang="it-IT" sz="2800" dirty="0">
                <a:latin typeface="Arial" pitchFamily="4" charset="0"/>
              </a:rPr>
              <a:t>                                                        </a:t>
            </a:r>
            <a:r>
              <a:rPr lang="it-IT" sz="2800" b="1" dirty="0">
                <a:solidFill>
                  <a:srgbClr val="0070C0"/>
                </a:solidFill>
              </a:rPr>
              <a:t>MPR</a:t>
            </a:r>
          </a:p>
        </p:txBody>
      </p:sp>
      <p:sp>
        <p:nvSpPr>
          <p:cNvPr id="3" name="Rettangolo 2"/>
          <p:cNvSpPr/>
          <p:nvPr/>
        </p:nvSpPr>
        <p:spPr>
          <a:xfrm>
            <a:off x="4499992" y="5402434"/>
            <a:ext cx="4234854" cy="95410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it-IT" sz="1400" i="1" dirty="0">
                <a:solidFill>
                  <a:prstClr val="black"/>
                </a:solidFill>
              </a:rPr>
              <a:t>HERNIA (2012) 16: 495-496</a:t>
            </a:r>
          </a:p>
          <a:p>
            <a:pPr lvl="0" algn="just"/>
            <a:r>
              <a:rPr lang="it-IT" sz="1400" b="1" i="1" dirty="0" err="1">
                <a:solidFill>
                  <a:prstClr val="black"/>
                </a:solidFill>
              </a:rPr>
              <a:t>Mesh</a:t>
            </a:r>
            <a:r>
              <a:rPr lang="it-IT" sz="1400" b="1" i="1" dirty="0">
                <a:solidFill>
                  <a:prstClr val="black"/>
                </a:solidFill>
              </a:rPr>
              <a:t> </a:t>
            </a:r>
            <a:r>
              <a:rPr lang="it-IT" sz="1400" b="1" i="1" dirty="0" err="1">
                <a:solidFill>
                  <a:prstClr val="black"/>
                </a:solidFill>
              </a:rPr>
              <a:t>plug</a:t>
            </a:r>
            <a:r>
              <a:rPr lang="it-IT" sz="1400" b="1" i="1" dirty="0">
                <a:solidFill>
                  <a:prstClr val="black"/>
                </a:solidFill>
              </a:rPr>
              <a:t> </a:t>
            </a:r>
            <a:r>
              <a:rPr lang="it-IT" sz="1400" b="1" i="1" dirty="0" err="1">
                <a:solidFill>
                  <a:prstClr val="black"/>
                </a:solidFill>
              </a:rPr>
              <a:t>repair</a:t>
            </a:r>
            <a:r>
              <a:rPr lang="it-IT" sz="1400" b="1" i="1" dirty="0">
                <a:solidFill>
                  <a:prstClr val="black"/>
                </a:solidFill>
              </a:rPr>
              <a:t>: can </a:t>
            </a:r>
            <a:r>
              <a:rPr lang="it-IT" sz="1400" b="1" i="1" dirty="0" err="1">
                <a:solidFill>
                  <a:prstClr val="black"/>
                </a:solidFill>
              </a:rPr>
              <a:t>we</a:t>
            </a:r>
            <a:r>
              <a:rPr lang="it-IT" sz="1400" b="1" i="1" dirty="0">
                <a:solidFill>
                  <a:prstClr val="black"/>
                </a:solidFill>
              </a:rPr>
              <a:t> reduce the </a:t>
            </a:r>
            <a:r>
              <a:rPr lang="it-IT" sz="1400" b="1" i="1" dirty="0" err="1">
                <a:solidFill>
                  <a:prstClr val="black"/>
                </a:solidFill>
              </a:rPr>
              <a:t>risk</a:t>
            </a:r>
            <a:r>
              <a:rPr lang="it-IT" sz="1400" b="1" i="1" dirty="0">
                <a:solidFill>
                  <a:prstClr val="black"/>
                </a:solidFill>
              </a:rPr>
              <a:t> of </a:t>
            </a:r>
            <a:r>
              <a:rPr lang="it-IT" sz="1400" b="1" i="1" dirty="0" err="1">
                <a:solidFill>
                  <a:prstClr val="black"/>
                </a:solidFill>
              </a:rPr>
              <a:t>plug</a:t>
            </a:r>
            <a:r>
              <a:rPr lang="it-IT" sz="1400" b="1" i="1" dirty="0">
                <a:solidFill>
                  <a:prstClr val="black"/>
                </a:solidFill>
              </a:rPr>
              <a:t> </a:t>
            </a:r>
            <a:r>
              <a:rPr lang="it-IT" sz="1400" b="1" i="1" dirty="0" err="1">
                <a:solidFill>
                  <a:prstClr val="black"/>
                </a:solidFill>
              </a:rPr>
              <a:t>erosion</a:t>
            </a:r>
            <a:r>
              <a:rPr lang="it-IT" sz="1400" b="1" i="1" dirty="0">
                <a:solidFill>
                  <a:prstClr val="black"/>
                </a:solidFill>
              </a:rPr>
              <a:t> </a:t>
            </a:r>
            <a:r>
              <a:rPr lang="it-IT" sz="1400" b="1" i="1" dirty="0" err="1">
                <a:solidFill>
                  <a:prstClr val="black"/>
                </a:solidFill>
              </a:rPr>
              <a:t>into</a:t>
            </a:r>
            <a:r>
              <a:rPr lang="it-IT" sz="1400" b="1" i="1" dirty="0">
                <a:solidFill>
                  <a:prstClr val="black"/>
                </a:solidFill>
              </a:rPr>
              <a:t> the </a:t>
            </a:r>
            <a:r>
              <a:rPr lang="it-IT" sz="1400" b="1" i="1" dirty="0" err="1">
                <a:solidFill>
                  <a:prstClr val="black"/>
                </a:solidFill>
              </a:rPr>
              <a:t>sigmoid</a:t>
            </a:r>
            <a:r>
              <a:rPr lang="it-IT" sz="1400" b="1" i="1" dirty="0">
                <a:solidFill>
                  <a:prstClr val="black"/>
                </a:solidFill>
              </a:rPr>
              <a:t> colon?</a:t>
            </a:r>
          </a:p>
          <a:p>
            <a:pPr lvl="0" algn="just"/>
            <a:r>
              <a:rPr lang="it-IT" sz="1400" i="1" dirty="0">
                <a:solidFill>
                  <a:prstClr val="black"/>
                </a:solidFill>
              </a:rPr>
              <a:t>D’Amore L, Gossetti F, Manto O, Negro P.</a:t>
            </a:r>
          </a:p>
        </p:txBody>
      </p:sp>
      <p:pic>
        <p:nvPicPr>
          <p:cNvPr id="13" name="Picture 2" descr="Mesh plug repair and surgeon’s satisfa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5481" y="4509120"/>
            <a:ext cx="802649" cy="107660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3" descr="Schermata 2015-10-05 alle 16.49.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2656"/>
            <a:ext cx="1584176" cy="1151864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5146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856662" cy="2063750"/>
          </a:xfrm>
        </p:spPr>
        <p:txBody>
          <a:bodyPr/>
          <a:lstStyle/>
          <a:p>
            <a:pPr algn="l"/>
            <a:br>
              <a:rPr lang="it-IT" sz="4000" dirty="0">
                <a:solidFill>
                  <a:schemeClr val="bg1"/>
                </a:solidFill>
                <a:ea typeface="ＭＳ Ｐゴシック" pitchFamily="4" charset="-128"/>
                <a:cs typeface="ＭＳ Ｐゴシック" pitchFamily="4" charset="-128"/>
              </a:rPr>
            </a:br>
            <a:endParaRPr lang="it-IT" sz="3200" dirty="0">
              <a:solidFill>
                <a:schemeClr val="bg1"/>
              </a:solidFill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32812" y="500633"/>
            <a:ext cx="6500813" cy="112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it-IT" sz="3200" b="1" dirty="0" err="1">
                <a:solidFill>
                  <a:srgbClr val="0070C0"/>
                </a:solidFill>
              </a:rPr>
              <a:t>MRVCs</a:t>
            </a:r>
            <a:r>
              <a:rPr lang="it-IT" sz="3200" b="1" dirty="0">
                <a:solidFill>
                  <a:srgbClr val="0070C0"/>
                </a:solidFill>
              </a:rPr>
              <a:t> – </a:t>
            </a:r>
            <a:r>
              <a:rPr lang="it-IT" sz="3200" b="1" dirty="0" err="1">
                <a:solidFill>
                  <a:srgbClr val="0070C0"/>
                </a:solidFill>
              </a:rPr>
              <a:t>Prevention</a:t>
            </a:r>
            <a:r>
              <a:rPr lang="it-IT" sz="3200" b="1" dirty="0">
                <a:solidFill>
                  <a:srgbClr val="0070C0"/>
                </a:solidFill>
              </a:rPr>
              <a:t>      </a:t>
            </a:r>
          </a:p>
          <a:p>
            <a:r>
              <a:rPr lang="it-IT" sz="2800" dirty="0">
                <a:latin typeface="Arial" pitchFamily="4" charset="0"/>
              </a:rPr>
              <a:t>                                                        </a:t>
            </a:r>
            <a:r>
              <a:rPr lang="it-IT" sz="2800" b="1" dirty="0">
                <a:solidFill>
                  <a:srgbClr val="0070C0"/>
                </a:solidFill>
              </a:rPr>
              <a:t>LAP</a:t>
            </a:r>
          </a:p>
        </p:txBody>
      </p:sp>
      <p:pic>
        <p:nvPicPr>
          <p:cNvPr id="17" name="Picture 3" descr="Schermata 2015-10-05 alle 16.49.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2656"/>
            <a:ext cx="1584176" cy="1151864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14338" name="Picture 2" descr="Risultati immagini per tapp er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591445" cy="11665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95536" y="1844824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Complete </a:t>
            </a:r>
            <a:r>
              <a:rPr lang="it-IT" sz="2400" dirty="0" err="1"/>
              <a:t>suturing</a:t>
            </a:r>
            <a:r>
              <a:rPr lang="it-IT" sz="2400" dirty="0"/>
              <a:t> </a:t>
            </a:r>
            <a:r>
              <a:rPr lang="it-IT" sz="2400" dirty="0" err="1"/>
              <a:t>closure</a:t>
            </a:r>
            <a:r>
              <a:rPr lang="it-IT" sz="2400" dirty="0"/>
              <a:t> of </a:t>
            </a:r>
            <a:r>
              <a:rPr lang="it-IT" sz="2400" dirty="0" err="1"/>
              <a:t>well</a:t>
            </a:r>
            <a:r>
              <a:rPr lang="it-IT" sz="2400" dirty="0"/>
              <a:t> </a:t>
            </a:r>
            <a:r>
              <a:rPr lang="it-IT" sz="2400" dirty="0" err="1"/>
              <a:t>vascularized</a:t>
            </a:r>
            <a:r>
              <a:rPr lang="it-IT" sz="2400" dirty="0"/>
              <a:t> </a:t>
            </a:r>
          </a:p>
          <a:p>
            <a:r>
              <a:rPr lang="it-IT" sz="2400" dirty="0"/>
              <a:t>peritoneal flaps (TAPP).</a:t>
            </a:r>
          </a:p>
        </p:txBody>
      </p:sp>
      <p:sp>
        <p:nvSpPr>
          <p:cNvPr id="6" name="Rettangolo 5"/>
          <p:cNvSpPr/>
          <p:nvPr/>
        </p:nvSpPr>
        <p:spPr>
          <a:xfrm>
            <a:off x="395536" y="2905780"/>
            <a:ext cx="4491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Repair of any peritoneal gap (TEP).</a:t>
            </a:r>
          </a:p>
        </p:txBody>
      </p:sp>
      <p:sp>
        <p:nvSpPr>
          <p:cNvPr id="7" name="Rettangolo 6"/>
          <p:cNvSpPr/>
          <p:nvPr/>
        </p:nvSpPr>
        <p:spPr>
          <a:xfrm>
            <a:off x="395536" y="3553852"/>
            <a:ext cx="5134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Fixation of the mesh with fibrin sealant.</a:t>
            </a:r>
          </a:p>
        </p:txBody>
      </p:sp>
      <p:sp>
        <p:nvSpPr>
          <p:cNvPr id="9" name="Rettangolo 8"/>
          <p:cNvSpPr/>
          <p:nvPr/>
        </p:nvSpPr>
        <p:spPr>
          <a:xfrm>
            <a:off x="395536" y="4203085"/>
            <a:ext cx="8459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222222"/>
                </a:solidFill>
                <a:ea typeface="Calibri"/>
              </a:rPr>
              <a:t>Particular attention in presence of  sliding left inguinal hernias, which may contain the sigmoid colon.</a:t>
            </a:r>
            <a:endParaRPr lang="it-IT" sz="2400" dirty="0"/>
          </a:p>
        </p:txBody>
      </p:sp>
      <p:sp>
        <p:nvSpPr>
          <p:cNvPr id="12" name="Rettangolo 11"/>
          <p:cNvSpPr/>
          <p:nvPr/>
        </p:nvSpPr>
        <p:spPr>
          <a:xfrm>
            <a:off x="3960440" y="5571237"/>
            <a:ext cx="4572000" cy="116955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lvl="0" algn="just"/>
            <a:r>
              <a:rPr lang="de-DE" sz="1400" i="1" dirty="0"/>
              <a:t>Jiang ZP, Wang DY, Lai DM et al. </a:t>
            </a:r>
            <a:r>
              <a:rPr lang="en-US" sz="1400" b="1" i="1" dirty="0"/>
              <a:t>Variations of urinary bladder and urogenital fatty </a:t>
            </a:r>
            <a:r>
              <a:rPr lang="en-US" sz="1400" b="1" i="1" dirty="0" err="1"/>
              <a:t>fascial</a:t>
            </a:r>
            <a:r>
              <a:rPr lang="en-US" sz="1400" b="1" i="1" dirty="0"/>
              <a:t> compartment with different filling of the bladder are notable factors relevant to hernia repair-related bladder injury</a:t>
            </a:r>
            <a:r>
              <a:rPr lang="en-US" sz="1400" i="1" dirty="0"/>
              <a:t>.    Am </a:t>
            </a:r>
            <a:r>
              <a:rPr lang="en-US" sz="1400" i="1" dirty="0" err="1"/>
              <a:t>Surg</a:t>
            </a:r>
            <a:r>
              <a:rPr lang="en-US" sz="1400" i="1" dirty="0"/>
              <a:t>  (2013) 79:167-174</a:t>
            </a:r>
            <a:endParaRPr lang="it-IT" sz="1400" i="1" dirty="0"/>
          </a:p>
        </p:txBody>
      </p:sp>
      <p:pic>
        <p:nvPicPr>
          <p:cNvPr id="14340" name="Picture 4" descr="Risultati immagini per american surgeon jour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25" y="5571236"/>
            <a:ext cx="712598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777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146" y="1700808"/>
            <a:ext cx="8229600" cy="6048672"/>
          </a:xfrm>
        </p:spPr>
        <p:txBody>
          <a:bodyPr>
            <a:normAutofit/>
          </a:bodyPr>
          <a:lstStyle/>
          <a:p>
            <a:pPr algn="just"/>
            <a:r>
              <a:rPr lang="en-US" sz="2200" dirty="0"/>
              <a:t>MRVCs are </a:t>
            </a:r>
            <a:r>
              <a:rPr lang="en-US" sz="2200" dirty="0">
                <a:solidFill>
                  <a:srgbClr val="0070C0"/>
                </a:solidFill>
              </a:rPr>
              <a:t>uncommon, probably underestimated, late sequelae </a:t>
            </a:r>
            <a:r>
              <a:rPr lang="en-US" sz="2200" dirty="0"/>
              <a:t>of prosthetic groin hernia surgery</a:t>
            </a:r>
          </a:p>
          <a:p>
            <a:pPr algn="just"/>
            <a:r>
              <a:rPr lang="en-US" sz="2200" dirty="0"/>
              <a:t>All prosthetic IHRs  can be followed by MRVCs , but  these are </a:t>
            </a:r>
            <a:r>
              <a:rPr lang="en-US" sz="2200" dirty="0">
                <a:solidFill>
                  <a:srgbClr val="0070C0"/>
                </a:solidFill>
              </a:rPr>
              <a:t>more frequent after laparoscopic than open </a:t>
            </a:r>
            <a:r>
              <a:rPr lang="en-US" sz="2200" dirty="0" err="1">
                <a:solidFill>
                  <a:srgbClr val="0070C0"/>
                </a:solidFill>
              </a:rPr>
              <a:t>herniorraphy</a:t>
            </a:r>
            <a:endParaRPr lang="en-US" sz="2200" dirty="0">
              <a:solidFill>
                <a:srgbClr val="0070C0"/>
              </a:solidFill>
            </a:endParaRPr>
          </a:p>
          <a:p>
            <a:pPr algn="just"/>
            <a:r>
              <a:rPr lang="en-US" sz="2200" dirty="0"/>
              <a:t>Proper indications, proper surgical technique, and </a:t>
            </a:r>
            <a:r>
              <a:rPr lang="it-IT" sz="2200" dirty="0"/>
              <a:t>updated knowledge of biomaterials may help </a:t>
            </a:r>
            <a:r>
              <a:rPr lang="it-IT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  <a:r>
              <a:rPr lang="it-IT" sz="2200" dirty="0"/>
              <a:t> </a:t>
            </a:r>
            <a:r>
              <a:rPr lang="it-IT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reduce</a:t>
            </a:r>
            <a:r>
              <a:rPr lang="it-IT" sz="2200" dirty="0">
                <a:solidFill>
                  <a:srgbClr val="0070C0"/>
                </a:solidFill>
              </a:rPr>
              <a:t> the risk of MRVCs</a:t>
            </a:r>
          </a:p>
          <a:p>
            <a:pPr algn="just"/>
            <a:r>
              <a:rPr lang="en-US" sz="2200" dirty="0"/>
              <a:t>Surgeons should be aware of the possibility of MRVCs, and  </a:t>
            </a:r>
            <a:r>
              <a:rPr lang="en-US" sz="2200" dirty="0">
                <a:solidFill>
                  <a:srgbClr val="0070C0"/>
                </a:solidFill>
              </a:rPr>
              <a:t>inform the patient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about this uncommon but severe complication </a:t>
            </a:r>
            <a:r>
              <a:rPr lang="en-US" sz="2200" dirty="0">
                <a:solidFill>
                  <a:srgbClr val="0070C0"/>
                </a:solidFill>
              </a:rPr>
              <a:t>before IHR</a:t>
            </a:r>
            <a:r>
              <a:rPr lang="en-US" sz="2200" dirty="0"/>
              <a:t> </a:t>
            </a:r>
          </a:p>
          <a:p>
            <a:pPr algn="just"/>
            <a:r>
              <a:rPr lang="en-US" sz="2200" dirty="0"/>
              <a:t>Surgeons, gastroenterologists, </a:t>
            </a:r>
            <a:r>
              <a:rPr lang="en-US" sz="2200" dirty="0" err="1"/>
              <a:t>endoscopists</a:t>
            </a:r>
            <a:r>
              <a:rPr lang="en-US" sz="2200" dirty="0"/>
              <a:t>, urologists and radiologists should be </a:t>
            </a:r>
            <a:r>
              <a:rPr lang="en-US" sz="2200" dirty="0">
                <a:solidFill>
                  <a:srgbClr val="0070C0"/>
                </a:solidFill>
              </a:rPr>
              <a:t>suspicious and familiar with patient’s surgical history</a:t>
            </a:r>
          </a:p>
          <a:p>
            <a:pPr algn="just"/>
            <a:r>
              <a:rPr lang="en-US" sz="2200" dirty="0"/>
              <a:t>MRVCs should </a:t>
            </a:r>
            <a:r>
              <a:rPr lang="it-IT" sz="2200" dirty="0"/>
              <a:t>be taken into account more seriously following the </a:t>
            </a:r>
            <a:r>
              <a:rPr lang="it-IT" sz="2200" dirty="0">
                <a:solidFill>
                  <a:srgbClr val="0070C0"/>
                </a:solidFill>
              </a:rPr>
              <a:t>guidelines </a:t>
            </a:r>
            <a:r>
              <a:rPr lang="it-IT" sz="2200" dirty="0"/>
              <a:t>on groin </a:t>
            </a:r>
            <a:r>
              <a:rPr lang="it-IT" sz="2200" dirty="0" err="1"/>
              <a:t>hernia</a:t>
            </a:r>
            <a:r>
              <a:rPr lang="it-IT" sz="2200" dirty="0"/>
              <a:t> surgery</a:t>
            </a:r>
            <a:endParaRPr lang="it-IT" sz="31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2800" b="1" dirty="0"/>
              <a:t>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737"/>
            <a:ext cx="1731963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289FF03-EF0D-48A4-B745-5125719D6B63}"/>
              </a:ext>
            </a:extLst>
          </p:cNvPr>
          <p:cNvSpPr/>
          <p:nvPr/>
        </p:nvSpPr>
        <p:spPr>
          <a:xfrm>
            <a:off x="953412" y="21777"/>
            <a:ext cx="2772682" cy="175432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DO WE</a:t>
            </a:r>
          </a:p>
          <a:p>
            <a:pPr algn="ctr"/>
            <a:r>
              <a:rPr lang="it-IT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NEED TO </a:t>
            </a:r>
          </a:p>
          <a:p>
            <a:pPr algn="ctr"/>
            <a:r>
              <a:rPr lang="it-IT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KNOW?</a:t>
            </a:r>
          </a:p>
        </p:txBody>
      </p:sp>
    </p:spTree>
    <p:extLst>
      <p:ext uri="{BB962C8B-B14F-4D97-AF65-F5344CB8AC3E}">
        <p14:creationId xmlns:p14="http://schemas.microsoft.com/office/powerpoint/2010/main" val="345195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683568" y="54868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</a:rPr>
              <a:t>Mesh migration</a:t>
            </a:r>
            <a:r>
              <a:rPr lang="en-US" sz="2400" dirty="0"/>
              <a:t> is a possible complication of hernia repair surgery. Not only it can be a painful experience, but it is also a cause for other complications and injuries, known as…</a:t>
            </a:r>
            <a:endParaRPr lang="it-IT" sz="2400" dirty="0"/>
          </a:p>
        </p:txBody>
      </p:sp>
      <p:sp>
        <p:nvSpPr>
          <p:cNvPr id="2" name="Rettangolo 1"/>
          <p:cNvSpPr/>
          <p:nvPr/>
        </p:nvSpPr>
        <p:spPr>
          <a:xfrm>
            <a:off x="0" y="558052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MESH-RELATED VISCERAL COMPLICATIONS</a:t>
            </a:r>
            <a:endParaRPr lang="it-IT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Risultati immagini per polipropilene per er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258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24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idx="4294967295"/>
          </p:nvPr>
        </p:nvSpPr>
        <p:spPr>
          <a:xfrm>
            <a:off x="-2772816" y="5013176"/>
            <a:ext cx="7772400" cy="1584325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pPr marL="0" indent="0" algn="ctr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it-IT" sz="8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8000" b="1" dirty="0">
              <a:solidFill>
                <a:schemeClr val="tx1"/>
              </a:solidFill>
            </a:endParaRPr>
          </a:p>
          <a:p>
            <a:pPr algn="just"/>
            <a:endParaRPr lang="en-US" sz="8000" dirty="0">
              <a:solidFill>
                <a:schemeClr val="tx1"/>
              </a:solidFill>
            </a:endParaRPr>
          </a:p>
          <a:p>
            <a:pPr algn="just"/>
            <a:endParaRPr lang="en-US" sz="5100" dirty="0">
              <a:solidFill>
                <a:schemeClr val="tx1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6804248" y="332656"/>
            <a:ext cx="1728192" cy="162364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err="1">
                <a:cs typeface="Times New Roman" panose="02020603050405020304" pitchFamily="18" charset="0"/>
              </a:rPr>
              <a:t>Ventral</a:t>
            </a:r>
            <a:r>
              <a:rPr lang="it-IT" sz="2400" b="1" dirty="0">
                <a:cs typeface="Times New Roman" panose="02020603050405020304" pitchFamily="18" charset="0"/>
              </a:rPr>
              <a:t> </a:t>
            </a:r>
          </a:p>
          <a:p>
            <a:r>
              <a:rPr lang="it-IT" sz="2400" b="1" dirty="0"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cs typeface="Times New Roman" panose="02020603050405020304" pitchFamily="18" charset="0"/>
              </a:rPr>
              <a:t>Hernia</a:t>
            </a:r>
            <a:endParaRPr lang="it-IT" sz="2400" dirty="0"/>
          </a:p>
        </p:txBody>
      </p:sp>
      <p:sp>
        <p:nvSpPr>
          <p:cNvPr id="10" name="Rettangolo 9"/>
          <p:cNvSpPr/>
          <p:nvPr/>
        </p:nvSpPr>
        <p:spPr>
          <a:xfrm>
            <a:off x="467544" y="2204864"/>
            <a:ext cx="8298160" cy="126188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 err="1"/>
              <a:t>Chirurg</a:t>
            </a:r>
            <a:r>
              <a:rPr lang="it-IT" dirty="0"/>
              <a:t> (1995) 66:739-41.</a:t>
            </a:r>
          </a:p>
          <a:p>
            <a:pPr algn="just"/>
            <a:r>
              <a:rPr lang="it-IT" sz="2000" b="1" dirty="0" err="1"/>
              <a:t>Enterocutaneous</a:t>
            </a:r>
            <a:r>
              <a:rPr lang="it-IT" sz="2000" b="1" dirty="0"/>
              <a:t> fistula </a:t>
            </a:r>
            <a:r>
              <a:rPr lang="it-IT" sz="2000" b="1" dirty="0" err="1"/>
              <a:t>after</a:t>
            </a:r>
            <a:r>
              <a:rPr lang="it-IT" sz="2000" b="1" dirty="0"/>
              <a:t> </a:t>
            </a:r>
            <a:r>
              <a:rPr lang="it-IT" sz="2000" b="1" dirty="0" err="1"/>
              <a:t>Marlex</a:t>
            </a:r>
            <a:r>
              <a:rPr lang="it-IT" sz="2000" b="1" dirty="0"/>
              <a:t> net </a:t>
            </a:r>
            <a:r>
              <a:rPr lang="it-IT" sz="2000" b="1" dirty="0" err="1"/>
              <a:t>implantation</a:t>
            </a:r>
            <a:r>
              <a:rPr lang="it-IT" sz="2000" b="1" dirty="0"/>
              <a:t>. A rare </a:t>
            </a:r>
            <a:r>
              <a:rPr lang="it-IT" sz="2000" b="1" dirty="0" err="1"/>
              <a:t>complication</a:t>
            </a:r>
            <a:r>
              <a:rPr lang="it-IT" sz="2000" b="1" dirty="0"/>
              <a:t> </a:t>
            </a:r>
            <a:r>
              <a:rPr lang="it-IT" sz="2000" b="1" dirty="0" err="1"/>
              <a:t>after</a:t>
            </a:r>
            <a:r>
              <a:rPr lang="it-IT" sz="2000" b="1" dirty="0"/>
              <a:t> </a:t>
            </a:r>
            <a:r>
              <a:rPr lang="it-IT" sz="2000" b="1" dirty="0" err="1"/>
              <a:t>incisional</a:t>
            </a:r>
            <a:r>
              <a:rPr lang="it-IT" sz="2000" b="1" dirty="0"/>
              <a:t> </a:t>
            </a:r>
            <a:r>
              <a:rPr lang="it-IT" sz="2000" b="1" dirty="0" err="1"/>
              <a:t>hernia</a:t>
            </a:r>
            <a:r>
              <a:rPr lang="it-IT" sz="2000" b="1" dirty="0"/>
              <a:t> </a:t>
            </a:r>
            <a:r>
              <a:rPr lang="it-IT" sz="2000" b="1" dirty="0" err="1"/>
              <a:t>repair</a:t>
            </a:r>
            <a:r>
              <a:rPr lang="it-IT" sz="2000" b="1" dirty="0"/>
              <a:t> </a:t>
            </a:r>
          </a:p>
          <a:p>
            <a:pPr algn="just"/>
            <a:r>
              <a:rPr lang="it-IT" dirty="0"/>
              <a:t>Seeling MH, Kasaperk  R, Tietze L, Schumpelick V.</a:t>
            </a:r>
          </a:p>
        </p:txBody>
      </p:sp>
      <p:sp>
        <p:nvSpPr>
          <p:cNvPr id="9" name="Rettangolo 8"/>
          <p:cNvSpPr/>
          <p:nvPr/>
        </p:nvSpPr>
        <p:spPr>
          <a:xfrm>
            <a:off x="467544" y="4964975"/>
            <a:ext cx="8298160" cy="1200329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 err="1"/>
              <a:t>Int</a:t>
            </a:r>
            <a:r>
              <a:rPr lang="it-IT" dirty="0"/>
              <a:t> J </a:t>
            </a:r>
            <a:r>
              <a:rPr lang="it-IT" dirty="0" err="1"/>
              <a:t>Surg</a:t>
            </a:r>
            <a:r>
              <a:rPr lang="it-IT" dirty="0"/>
              <a:t> Case Rep (2018) 53:54-57. </a:t>
            </a:r>
            <a:r>
              <a:rPr lang="it-IT" b="1" dirty="0" err="1"/>
              <a:t>Chronic</a:t>
            </a:r>
            <a:r>
              <a:rPr lang="it-IT" b="1" dirty="0"/>
              <a:t> anemia due to </a:t>
            </a:r>
            <a:r>
              <a:rPr lang="it-IT" b="1" dirty="0" err="1"/>
              <a:t>transmural</a:t>
            </a:r>
            <a:r>
              <a:rPr lang="it-IT" b="1" dirty="0"/>
              <a:t> e-PTFE anti-</a:t>
            </a:r>
            <a:r>
              <a:rPr lang="it-IT" b="1" dirty="0" err="1"/>
              <a:t>adhesive</a:t>
            </a:r>
            <a:r>
              <a:rPr lang="it-IT" b="1" dirty="0"/>
              <a:t> </a:t>
            </a:r>
            <a:r>
              <a:rPr lang="it-IT" b="1" dirty="0" err="1"/>
              <a:t>barrier</a:t>
            </a:r>
            <a:r>
              <a:rPr lang="it-IT" b="1" dirty="0"/>
              <a:t> </a:t>
            </a:r>
            <a:r>
              <a:rPr lang="it-IT" b="1" dirty="0" err="1"/>
              <a:t>mesh</a:t>
            </a:r>
            <a:r>
              <a:rPr lang="it-IT" b="1" dirty="0"/>
              <a:t> </a:t>
            </a:r>
            <a:r>
              <a:rPr lang="it-IT" b="1" dirty="0" err="1"/>
              <a:t>migration</a:t>
            </a:r>
            <a:r>
              <a:rPr lang="it-IT" b="1" dirty="0"/>
              <a:t> in the small </a:t>
            </a:r>
            <a:r>
              <a:rPr lang="it-IT" b="1" dirty="0" err="1"/>
              <a:t>bowel</a:t>
            </a:r>
            <a:r>
              <a:rPr lang="it-IT" b="1" dirty="0"/>
              <a:t> </a:t>
            </a:r>
            <a:r>
              <a:rPr lang="it-IT" b="1" dirty="0" err="1"/>
              <a:t>after</a:t>
            </a:r>
            <a:r>
              <a:rPr lang="it-IT" b="1" dirty="0"/>
              <a:t> open </a:t>
            </a:r>
            <a:r>
              <a:rPr lang="it-IT" b="1" dirty="0" err="1"/>
              <a:t>incisional</a:t>
            </a:r>
            <a:r>
              <a:rPr lang="it-IT" b="1" dirty="0"/>
              <a:t> </a:t>
            </a:r>
            <a:r>
              <a:rPr lang="it-IT" b="1" dirty="0" err="1"/>
              <a:t>hernia</a:t>
            </a:r>
            <a:r>
              <a:rPr lang="it-IT" b="1" dirty="0"/>
              <a:t> </a:t>
            </a:r>
            <a:r>
              <a:rPr lang="it-IT" b="1" dirty="0" err="1"/>
              <a:t>repair</a:t>
            </a:r>
            <a:r>
              <a:rPr lang="it-IT" b="1" dirty="0"/>
              <a:t>:  A case report</a:t>
            </a:r>
            <a:r>
              <a:rPr lang="it-IT" dirty="0"/>
              <a:t> </a:t>
            </a:r>
          </a:p>
          <a:p>
            <a:pPr algn="just"/>
            <a:r>
              <a:rPr lang="it-IT" dirty="0"/>
              <a:t>Ceci F, D’Amore, Annesi E, Bambi L, Grimaldi MR, Gossetti F, Negro P.</a:t>
            </a:r>
            <a:endParaRPr lang="it-IT" b="1" dirty="0"/>
          </a:p>
        </p:txBody>
      </p:sp>
      <p:sp>
        <p:nvSpPr>
          <p:cNvPr id="13" name="Rettangolo 12"/>
          <p:cNvSpPr/>
          <p:nvPr/>
        </p:nvSpPr>
        <p:spPr>
          <a:xfrm>
            <a:off x="3773525" y="3985900"/>
            <a:ext cx="166257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sz="2800" dirty="0"/>
              <a:t>50 </a:t>
            </a:r>
            <a:r>
              <a:rPr lang="it-IT" sz="2800" dirty="0" err="1"/>
              <a:t>MRVCs</a:t>
            </a:r>
            <a:endParaRPr lang="it-IT" sz="2800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4644007" y="3758231"/>
            <a:ext cx="1" cy="227669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4644007" y="4509120"/>
            <a:ext cx="1" cy="227669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isultati immagini per chirurg 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279" y="2996952"/>
            <a:ext cx="665473" cy="8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Int J Surg Case Re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4280" y="5759617"/>
            <a:ext cx="665472" cy="8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E9EAC9C3-4FA8-41B1-B68B-657880C89924}"/>
              </a:ext>
            </a:extLst>
          </p:cNvPr>
          <p:cNvSpPr/>
          <p:nvPr/>
        </p:nvSpPr>
        <p:spPr>
          <a:xfrm>
            <a:off x="467544" y="260499"/>
            <a:ext cx="2772682" cy="175432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DO WE</a:t>
            </a:r>
          </a:p>
          <a:p>
            <a:pPr algn="ctr"/>
            <a:r>
              <a:rPr lang="it-IT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NEED TO </a:t>
            </a:r>
          </a:p>
          <a:p>
            <a:pPr algn="ctr"/>
            <a:r>
              <a:rPr lang="it-IT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KNOW?</a:t>
            </a:r>
          </a:p>
        </p:txBody>
      </p:sp>
    </p:spTree>
    <p:extLst>
      <p:ext uri="{BB962C8B-B14F-4D97-AF65-F5344CB8AC3E}">
        <p14:creationId xmlns:p14="http://schemas.microsoft.com/office/powerpoint/2010/main" val="260045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idx="4294967295"/>
          </p:nvPr>
        </p:nvSpPr>
        <p:spPr>
          <a:xfrm>
            <a:off x="-2772816" y="5013176"/>
            <a:ext cx="7772400" cy="1584325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pPr marL="0" indent="0" algn="ctr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it-IT" sz="8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8000" b="1" dirty="0">
              <a:solidFill>
                <a:schemeClr val="tx1"/>
              </a:solidFill>
            </a:endParaRPr>
          </a:p>
          <a:p>
            <a:pPr algn="just"/>
            <a:endParaRPr lang="en-US" sz="8000" dirty="0">
              <a:solidFill>
                <a:schemeClr val="tx1"/>
              </a:solidFill>
            </a:endParaRPr>
          </a:p>
          <a:p>
            <a:pPr algn="just"/>
            <a:endParaRPr lang="en-US" sz="5100" dirty="0">
              <a:solidFill>
                <a:schemeClr val="tx1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6804248" y="332656"/>
            <a:ext cx="1728192" cy="16236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err="1">
                <a:cs typeface="Times New Roman" panose="02020603050405020304" pitchFamily="18" charset="0"/>
              </a:rPr>
              <a:t>Ventral</a:t>
            </a:r>
            <a:r>
              <a:rPr lang="it-IT" sz="2400" b="1" dirty="0">
                <a:cs typeface="Times New Roman" panose="02020603050405020304" pitchFamily="18" charset="0"/>
              </a:rPr>
              <a:t> </a:t>
            </a:r>
          </a:p>
          <a:p>
            <a:r>
              <a:rPr lang="it-IT" sz="2400" b="1" dirty="0"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cs typeface="Times New Roman" panose="02020603050405020304" pitchFamily="18" charset="0"/>
              </a:rPr>
              <a:t>Hernia</a:t>
            </a:r>
            <a:endParaRPr lang="it-IT" sz="2400" dirty="0"/>
          </a:p>
        </p:txBody>
      </p:sp>
      <p:sp>
        <p:nvSpPr>
          <p:cNvPr id="11" name="Rettangolo 10"/>
          <p:cNvSpPr/>
          <p:nvPr/>
        </p:nvSpPr>
        <p:spPr>
          <a:xfrm>
            <a:off x="467544" y="2060848"/>
            <a:ext cx="8424936" cy="1754326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Beyond Literature  </a:t>
            </a:r>
          </a:p>
          <a:p>
            <a:r>
              <a:rPr lang="en-US" dirty="0"/>
              <a:t>“I am referring to anecdotic but frequent stories</a:t>
            </a:r>
            <a:r>
              <a:rPr lang="it-IT" dirty="0"/>
              <a:t> </a:t>
            </a:r>
            <a:r>
              <a:rPr lang="en-US" dirty="0"/>
              <a:t>of colleagues who in the corridors of conferences</a:t>
            </a:r>
            <a:r>
              <a:rPr lang="it-IT" dirty="0"/>
              <a:t> </a:t>
            </a:r>
            <a:r>
              <a:rPr lang="en-US" dirty="0"/>
              <a:t>or other hospitals secretly whisper to you about a</a:t>
            </a:r>
            <a:r>
              <a:rPr lang="it-IT" dirty="0"/>
              <a:t> </a:t>
            </a:r>
            <a:r>
              <a:rPr lang="en-US" dirty="0"/>
              <a:t>case that went wrong </a:t>
            </a:r>
          </a:p>
          <a:p>
            <a:pPr algn="just"/>
            <a:r>
              <a:rPr lang="en-US" dirty="0"/>
              <a:t>for some reason or those</a:t>
            </a:r>
            <a:r>
              <a:rPr lang="it-IT" dirty="0"/>
              <a:t> </a:t>
            </a:r>
            <a:r>
              <a:rPr lang="en-US" dirty="0"/>
              <a:t>cases in which unfortunately the surgeon is</a:t>
            </a:r>
            <a:r>
              <a:rPr lang="it-IT" dirty="0"/>
              <a:t> </a:t>
            </a:r>
            <a:r>
              <a:rPr lang="en-US" dirty="0"/>
              <a:t>involved in </a:t>
            </a:r>
          </a:p>
          <a:p>
            <a:pPr algn="just"/>
            <a:r>
              <a:rPr lang="en-US" dirty="0"/>
              <a:t>some legal action”.                                                                                                            </a:t>
            </a:r>
          </a:p>
          <a:p>
            <a:pPr algn="just"/>
            <a:r>
              <a:rPr lang="en-US" dirty="0"/>
              <a:t>                                                                                                                                      F. </a:t>
            </a:r>
            <a:r>
              <a:rPr lang="en-US" dirty="0" err="1"/>
              <a:t>Corcione</a:t>
            </a:r>
            <a:r>
              <a:rPr lang="en-US" dirty="0"/>
              <a:t> 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467544" y="4530606"/>
            <a:ext cx="1386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1600" b="1" dirty="0">
                <a:solidFill>
                  <a:srgbClr val="2B2A29"/>
                </a:solidFill>
                <a:ea typeface="Calibri" pitchFamily="34" charset="0"/>
                <a:cs typeface="Times New Roman" pitchFamily="18" charset="0"/>
              </a:rPr>
              <a:t>Redo-surgery</a:t>
            </a:r>
            <a:endParaRPr lang="it-IT" altLang="it-IT" sz="1600" b="1" dirty="0">
              <a:cs typeface="Arial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7544" y="4728046"/>
            <a:ext cx="1745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1600" b="1" dirty="0">
                <a:solidFill>
                  <a:srgbClr val="2B2A29"/>
                </a:solidFill>
                <a:ea typeface="Calibri" pitchFamily="34" charset="0"/>
                <a:cs typeface="Times New Roman" pitchFamily="18" charset="0"/>
              </a:rPr>
              <a:t>after </a:t>
            </a:r>
            <a:r>
              <a:rPr lang="en-US" altLang="it-IT" sz="1600" b="1" dirty="0" err="1">
                <a:solidFill>
                  <a:srgbClr val="2B2A29"/>
                </a:solidFill>
                <a:ea typeface="Calibri" pitchFamily="34" charset="0"/>
                <a:cs typeface="Times New Roman" pitchFamily="18" charset="0"/>
              </a:rPr>
              <a:t>intraperito-neal</a:t>
            </a:r>
            <a:r>
              <a:rPr lang="en-US" altLang="it-IT" sz="1600" b="1" dirty="0">
                <a:solidFill>
                  <a:srgbClr val="2B2A29"/>
                </a:solidFill>
                <a:ea typeface="Calibri" pitchFamily="34" charset="0"/>
                <a:cs typeface="Times New Roman" pitchFamily="18" charset="0"/>
              </a:rPr>
              <a:t> mesh repair of ventral hernia</a:t>
            </a:r>
            <a:endParaRPr lang="it-IT" altLang="it-IT" sz="1600" b="1" dirty="0">
              <a:cs typeface="Arial" pitchFamily="34" charset="0"/>
            </a:endParaRPr>
          </a:p>
        </p:txBody>
      </p:sp>
      <p:pic>
        <p:nvPicPr>
          <p:cNvPr id="9" name="Picture 2" descr="C:\Users\Paolo\Desktop\Scan_20190121_140114.jpg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68153"/>
            <a:ext cx="814710" cy="118518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1C492194-608B-4B66-962D-B4AB8DE3B7E6}"/>
              </a:ext>
            </a:extLst>
          </p:cNvPr>
          <p:cNvSpPr/>
          <p:nvPr/>
        </p:nvSpPr>
        <p:spPr>
          <a:xfrm>
            <a:off x="826635" y="157397"/>
            <a:ext cx="2772682" cy="175432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DO WE</a:t>
            </a:r>
          </a:p>
          <a:p>
            <a:pPr algn="ctr"/>
            <a:r>
              <a:rPr lang="it-IT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NEED TO </a:t>
            </a:r>
          </a:p>
          <a:p>
            <a:pPr algn="ctr"/>
            <a:r>
              <a:rPr lang="it-IT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KNOW?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E8093BC8-72BC-40BE-8C68-145003B59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384504"/>
              </p:ext>
            </p:extLst>
          </p:nvPr>
        </p:nvGraphicFramePr>
        <p:xfrm>
          <a:off x="2123727" y="3719687"/>
          <a:ext cx="5256586" cy="29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7788">
                  <a:extLst>
                    <a:ext uri="{9D8B030D-6E8A-4147-A177-3AD203B41FA5}">
                      <a16:colId xmlns:a16="http://schemas.microsoft.com/office/drawing/2014/main" val="339340276"/>
                    </a:ext>
                  </a:extLst>
                </a:gridCol>
                <a:gridCol w="683019">
                  <a:extLst>
                    <a:ext uri="{9D8B030D-6E8A-4147-A177-3AD203B41FA5}">
                      <a16:colId xmlns:a16="http://schemas.microsoft.com/office/drawing/2014/main" val="709690285"/>
                    </a:ext>
                  </a:extLst>
                </a:gridCol>
                <a:gridCol w="815779">
                  <a:extLst>
                    <a:ext uri="{9D8B030D-6E8A-4147-A177-3AD203B41FA5}">
                      <a16:colId xmlns:a16="http://schemas.microsoft.com/office/drawing/2014/main" val="220537630"/>
                    </a:ext>
                  </a:extLst>
                </a:gridCol>
              </a:tblGrid>
              <a:tr h="316548">
                <a:tc>
                  <a:txBody>
                    <a:bodyPr/>
                    <a:lstStyle/>
                    <a:p>
                      <a:endParaRPr lang="it-IT" sz="1600" b="1" dirty="0"/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endParaRPr lang="it-IT" sz="1600" b="1"/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it-IT" sz="1600" b="1" dirty="0"/>
                        <a:t>%</a:t>
                      </a:r>
                    </a:p>
                  </a:txBody>
                  <a:tcPr marL="83318" marR="83318" marT="41659" marB="41659"/>
                </a:tc>
                <a:extLst>
                  <a:ext uri="{0D108BD9-81ED-4DB2-BD59-A6C34878D82A}">
                    <a16:rowId xmlns:a16="http://schemas.microsoft.com/office/drawing/2014/main" val="1684092766"/>
                  </a:ext>
                </a:extLst>
              </a:tr>
              <a:tr h="316548">
                <a:tc>
                  <a:txBody>
                    <a:bodyPr/>
                    <a:lstStyle/>
                    <a:p>
                      <a:r>
                        <a:rPr lang="it-IT" sz="1600" b="1" dirty="0"/>
                        <a:t>Mesh </a:t>
                      </a:r>
                      <a:r>
                        <a:rPr lang="it-IT" sz="1600" b="1" dirty="0" err="1"/>
                        <a:t>adhesion</a:t>
                      </a:r>
                      <a:endParaRPr lang="it-IT" sz="1600" b="1" dirty="0"/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it-IT" sz="1600" b="1" dirty="0"/>
                        <a:t>37/37</a:t>
                      </a:r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it-IT" sz="1600" b="1" dirty="0"/>
                        <a:t>100</a:t>
                      </a:r>
                    </a:p>
                  </a:txBody>
                  <a:tcPr marL="83318" marR="83318" marT="41659" marB="41659"/>
                </a:tc>
                <a:extLst>
                  <a:ext uri="{0D108BD9-81ED-4DB2-BD59-A6C34878D82A}">
                    <a16:rowId xmlns:a16="http://schemas.microsoft.com/office/drawing/2014/main" val="7637206"/>
                  </a:ext>
                </a:extLst>
              </a:tr>
              <a:tr h="316548">
                <a:tc>
                  <a:txBody>
                    <a:bodyPr/>
                    <a:lstStyle/>
                    <a:p>
                      <a:r>
                        <a:rPr lang="it-IT" sz="1600" b="1" dirty="0" err="1"/>
                        <a:t>Recurrence</a:t>
                      </a:r>
                      <a:endParaRPr lang="it-IT" sz="1600" b="1" dirty="0"/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it-IT" sz="1600" b="1" dirty="0"/>
                        <a:t>13/27</a:t>
                      </a:r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it-IT" sz="1600" b="1" dirty="0"/>
                        <a:t>35.1</a:t>
                      </a:r>
                    </a:p>
                  </a:txBody>
                  <a:tcPr marL="83318" marR="83318" marT="41659" marB="41659"/>
                </a:tc>
                <a:extLst>
                  <a:ext uri="{0D108BD9-81ED-4DB2-BD59-A6C34878D82A}">
                    <a16:rowId xmlns:a16="http://schemas.microsoft.com/office/drawing/2014/main" val="1495617426"/>
                  </a:ext>
                </a:extLst>
              </a:tr>
              <a:tr h="316548">
                <a:tc>
                  <a:txBody>
                    <a:bodyPr/>
                    <a:lstStyle/>
                    <a:p>
                      <a:r>
                        <a:rPr lang="it-IT" sz="1600" b="1" dirty="0" err="1"/>
                        <a:t>Bowel</a:t>
                      </a:r>
                      <a:r>
                        <a:rPr lang="it-IT" sz="1600" b="1" dirty="0"/>
                        <a:t> </a:t>
                      </a:r>
                      <a:r>
                        <a:rPr lang="it-IT" sz="1600" b="1" dirty="0" err="1"/>
                        <a:t>occlusion</a:t>
                      </a:r>
                      <a:r>
                        <a:rPr lang="it-IT" sz="1600" b="1" dirty="0"/>
                        <a:t> (</a:t>
                      </a:r>
                      <a:r>
                        <a:rPr lang="it-IT" sz="1600" b="1" dirty="0" err="1"/>
                        <a:t>secondary</a:t>
                      </a:r>
                      <a:r>
                        <a:rPr lang="it-IT" sz="1600" b="1" dirty="0"/>
                        <a:t> to </a:t>
                      </a:r>
                      <a:r>
                        <a:rPr lang="it-IT" sz="1600" b="1" dirty="0" err="1"/>
                        <a:t>recurrence</a:t>
                      </a:r>
                      <a:r>
                        <a:rPr lang="it-IT" sz="1600" b="1" dirty="0"/>
                        <a:t>)</a:t>
                      </a:r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it-IT" sz="1600" b="1" dirty="0"/>
                        <a:t>4/37</a:t>
                      </a:r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it-IT" sz="1600" b="1" dirty="0"/>
                        <a:t>11</a:t>
                      </a:r>
                    </a:p>
                  </a:txBody>
                  <a:tcPr marL="83318" marR="83318" marT="41659" marB="41659"/>
                </a:tc>
                <a:extLst>
                  <a:ext uri="{0D108BD9-81ED-4DB2-BD59-A6C34878D82A}">
                    <a16:rowId xmlns:a16="http://schemas.microsoft.com/office/drawing/2014/main" val="2443172126"/>
                  </a:ext>
                </a:extLst>
              </a:tr>
              <a:tr h="316548">
                <a:tc>
                  <a:txBody>
                    <a:bodyPr/>
                    <a:lstStyle/>
                    <a:p>
                      <a:r>
                        <a:rPr lang="it-IT" sz="1600" b="1" dirty="0" err="1"/>
                        <a:t>Infection</a:t>
                      </a:r>
                      <a:endParaRPr lang="it-IT" sz="1600" b="1" dirty="0"/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it-IT" sz="1600" b="1" dirty="0"/>
                        <a:t>19/37</a:t>
                      </a:r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it-IT" sz="1600" b="1" dirty="0"/>
                        <a:t>52</a:t>
                      </a:r>
                    </a:p>
                  </a:txBody>
                  <a:tcPr marL="83318" marR="83318" marT="41659" marB="41659"/>
                </a:tc>
                <a:extLst>
                  <a:ext uri="{0D108BD9-81ED-4DB2-BD59-A6C34878D82A}">
                    <a16:rowId xmlns:a16="http://schemas.microsoft.com/office/drawing/2014/main" val="2805531995"/>
                  </a:ext>
                </a:extLst>
              </a:tr>
              <a:tr h="316548">
                <a:tc>
                  <a:txBody>
                    <a:bodyPr/>
                    <a:lstStyle/>
                    <a:p>
                      <a:r>
                        <a:rPr lang="it-IT" sz="1600" b="1" dirty="0" err="1"/>
                        <a:t>Enterocutaneous</a:t>
                      </a:r>
                      <a:r>
                        <a:rPr lang="it-IT" sz="1600" b="1" dirty="0"/>
                        <a:t> fistula</a:t>
                      </a:r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it-IT" sz="1600" b="1" dirty="0"/>
                        <a:t>8/37</a:t>
                      </a:r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it-IT" sz="1600" b="1" dirty="0"/>
                        <a:t>18.5</a:t>
                      </a:r>
                    </a:p>
                  </a:txBody>
                  <a:tcPr marL="83318" marR="83318" marT="41659" marB="41659"/>
                </a:tc>
                <a:extLst>
                  <a:ext uri="{0D108BD9-81ED-4DB2-BD59-A6C34878D82A}">
                    <a16:rowId xmlns:a16="http://schemas.microsoft.com/office/drawing/2014/main" val="1689907350"/>
                  </a:ext>
                </a:extLst>
              </a:tr>
              <a:tr h="316548">
                <a:tc>
                  <a:txBody>
                    <a:bodyPr/>
                    <a:lstStyle/>
                    <a:p>
                      <a:r>
                        <a:rPr lang="it-IT" sz="1600" b="1" dirty="0" err="1"/>
                        <a:t>Seroma</a:t>
                      </a:r>
                      <a:endParaRPr lang="it-IT" sz="1600" b="1" dirty="0"/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it-IT" sz="1600" b="1" dirty="0"/>
                        <a:t>4/37 </a:t>
                      </a:r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it-IT" sz="1600" b="1" dirty="0"/>
                        <a:t>11</a:t>
                      </a:r>
                    </a:p>
                  </a:txBody>
                  <a:tcPr marL="83318" marR="83318" marT="41659" marB="41659"/>
                </a:tc>
                <a:extLst>
                  <a:ext uri="{0D108BD9-81ED-4DB2-BD59-A6C34878D82A}">
                    <a16:rowId xmlns:a16="http://schemas.microsoft.com/office/drawing/2014/main" val="308670829"/>
                  </a:ext>
                </a:extLst>
              </a:tr>
              <a:tr h="316548">
                <a:tc>
                  <a:txBody>
                    <a:bodyPr/>
                    <a:lstStyle/>
                    <a:p>
                      <a:r>
                        <a:rPr lang="it-IT" sz="1600" b="1" dirty="0"/>
                        <a:t>Mesh </a:t>
                      </a:r>
                      <a:r>
                        <a:rPr lang="it-IT" sz="1600" b="1" dirty="0" err="1"/>
                        <a:t>migration</a:t>
                      </a:r>
                      <a:endParaRPr lang="it-IT" sz="1600" b="1" dirty="0"/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it-IT" sz="1600" b="1" dirty="0"/>
                        <a:t>2/37</a:t>
                      </a:r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it-IT" sz="1600" b="1" dirty="0"/>
                        <a:t>7.4</a:t>
                      </a:r>
                    </a:p>
                  </a:txBody>
                  <a:tcPr marL="83318" marR="83318" marT="41659" marB="41659"/>
                </a:tc>
                <a:extLst>
                  <a:ext uri="{0D108BD9-81ED-4DB2-BD59-A6C34878D82A}">
                    <a16:rowId xmlns:a16="http://schemas.microsoft.com/office/drawing/2014/main" val="3800236903"/>
                  </a:ext>
                </a:extLst>
              </a:tr>
              <a:tr h="316548">
                <a:tc>
                  <a:txBody>
                    <a:bodyPr/>
                    <a:lstStyle/>
                    <a:p>
                      <a:r>
                        <a:rPr lang="it-IT" sz="1600" b="1" dirty="0"/>
                        <a:t>Mesh </a:t>
                      </a:r>
                      <a:r>
                        <a:rPr lang="it-IT" sz="1600" b="1" dirty="0" err="1"/>
                        <a:t>shrinkage</a:t>
                      </a:r>
                      <a:endParaRPr lang="it-IT" sz="1600" b="1" dirty="0"/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it-IT" sz="1600" b="1" dirty="0"/>
                        <a:t>36/37</a:t>
                      </a:r>
                    </a:p>
                  </a:txBody>
                  <a:tcPr marL="83318" marR="83318" marT="41659" marB="41659"/>
                </a:tc>
                <a:tc>
                  <a:txBody>
                    <a:bodyPr/>
                    <a:lstStyle/>
                    <a:p>
                      <a:r>
                        <a:rPr lang="it-IT" sz="1600" b="1" dirty="0"/>
                        <a:t>96</a:t>
                      </a:r>
                    </a:p>
                  </a:txBody>
                  <a:tcPr marL="83318" marR="83318" marT="41659" marB="41659"/>
                </a:tc>
                <a:extLst>
                  <a:ext uri="{0D108BD9-81ED-4DB2-BD59-A6C34878D82A}">
                    <a16:rowId xmlns:a16="http://schemas.microsoft.com/office/drawing/2014/main" val="3743256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770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pPr marL="0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it-IT" sz="8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8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8000" dirty="0">
              <a:solidFill>
                <a:schemeClr val="tx1"/>
              </a:solidFill>
            </a:endParaRPr>
          </a:p>
          <a:p>
            <a:pPr algn="just"/>
            <a:endParaRPr lang="en-US" sz="5100" dirty="0">
              <a:solidFill>
                <a:schemeClr val="tx1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6804248" y="332656"/>
            <a:ext cx="1728192" cy="16236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err="1">
                <a:cs typeface="Times New Roman" panose="02020603050405020304" pitchFamily="18" charset="0"/>
              </a:rPr>
              <a:t>Ventral</a:t>
            </a:r>
            <a:r>
              <a:rPr lang="it-IT" sz="2400" b="1" dirty="0">
                <a:cs typeface="Times New Roman" panose="02020603050405020304" pitchFamily="18" charset="0"/>
              </a:rPr>
              <a:t> </a:t>
            </a:r>
          </a:p>
          <a:p>
            <a:r>
              <a:rPr lang="it-IT" sz="2400" b="1" dirty="0"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cs typeface="Times New Roman" panose="02020603050405020304" pitchFamily="18" charset="0"/>
              </a:rPr>
              <a:t>Hernia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971600" y="2237963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There is an increasingly evident “</a:t>
            </a:r>
            <a:r>
              <a:rPr lang="en-US" sz="2400" dirty="0">
                <a:solidFill>
                  <a:srgbClr val="0070C0"/>
                </a:solidFill>
              </a:rPr>
              <a:t>mesh problem</a:t>
            </a:r>
            <a:r>
              <a:rPr lang="en-US" sz="2400" dirty="0"/>
              <a:t>” on AW hernia repair</a:t>
            </a:r>
            <a:endParaRPr lang="it-IT" sz="2400" dirty="0"/>
          </a:p>
        </p:txBody>
      </p:sp>
      <p:sp>
        <p:nvSpPr>
          <p:cNvPr id="2" name="Rettangolo 1"/>
          <p:cNvSpPr/>
          <p:nvPr/>
        </p:nvSpPr>
        <p:spPr>
          <a:xfrm>
            <a:off x="998596" y="3236783"/>
            <a:ext cx="7533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MRVCs after ventral/incisional  hernia repair  are more frequent  in case of </a:t>
            </a:r>
            <a:r>
              <a:rPr lang="en-US" sz="2400" dirty="0" err="1">
                <a:solidFill>
                  <a:srgbClr val="0070C0"/>
                </a:solidFill>
              </a:rPr>
              <a:t>intraperitoneal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open or laparoscopic placement of mesh</a:t>
            </a:r>
          </a:p>
        </p:txBody>
      </p:sp>
      <p:sp>
        <p:nvSpPr>
          <p:cNvPr id="4" name="Rettangolo 3"/>
          <p:cNvSpPr/>
          <p:nvPr/>
        </p:nvSpPr>
        <p:spPr>
          <a:xfrm>
            <a:off x="971600" y="4532927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It is important to pay attention to the choice of a proper implantation site, </a:t>
            </a:r>
            <a:r>
              <a:rPr lang="en-US" sz="2400" dirty="0">
                <a:solidFill>
                  <a:srgbClr val="0070C0"/>
                </a:solidFill>
              </a:rPr>
              <a:t>avoiding direct contact between the mesh and viscera</a:t>
            </a:r>
            <a:r>
              <a:rPr lang="en-US" sz="2400" dirty="0"/>
              <a:t>, and to select a proper device</a:t>
            </a:r>
          </a:p>
        </p:txBody>
      </p:sp>
      <p:sp>
        <p:nvSpPr>
          <p:cNvPr id="7" name="Rettangolo 6"/>
          <p:cNvSpPr/>
          <p:nvPr/>
        </p:nvSpPr>
        <p:spPr>
          <a:xfrm>
            <a:off x="971600" y="5829071"/>
            <a:ext cx="77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All meshes can be responsible for viscera involvement but </a:t>
            </a:r>
            <a:r>
              <a:rPr lang="en-US" sz="2400" dirty="0">
                <a:solidFill>
                  <a:srgbClr val="0070C0"/>
                </a:solidFill>
              </a:rPr>
              <a:t>some more than others</a:t>
            </a:r>
            <a:endParaRPr lang="it-IT" sz="24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EE01342-64D2-4E65-BB0A-EA1A364E39C2}"/>
              </a:ext>
            </a:extLst>
          </p:cNvPr>
          <p:cNvSpPr/>
          <p:nvPr/>
        </p:nvSpPr>
        <p:spPr>
          <a:xfrm>
            <a:off x="998596" y="247581"/>
            <a:ext cx="2772682" cy="175432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DO WE</a:t>
            </a:r>
          </a:p>
          <a:p>
            <a:pPr algn="ctr"/>
            <a:r>
              <a:rPr lang="it-IT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NEED TO </a:t>
            </a:r>
          </a:p>
          <a:p>
            <a:pPr algn="ctr"/>
            <a:r>
              <a:rPr lang="it-IT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KNOW?</a:t>
            </a:r>
          </a:p>
        </p:txBody>
      </p:sp>
    </p:spTree>
    <p:extLst>
      <p:ext uri="{BB962C8B-B14F-4D97-AF65-F5344CB8AC3E}">
        <p14:creationId xmlns:p14="http://schemas.microsoft.com/office/powerpoint/2010/main" val="3205848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polipropilene per er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22"/>
            <a:ext cx="9144001" cy="68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018491" y="2348880"/>
            <a:ext cx="7749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i="1" dirty="0" err="1">
                <a:solidFill>
                  <a:schemeClr val="bg1"/>
                </a:solidFill>
              </a:rPr>
              <a:t>Thank</a:t>
            </a:r>
            <a:r>
              <a:rPr lang="it-IT" sz="4800" b="1" i="1" dirty="0">
                <a:solidFill>
                  <a:schemeClr val="bg1"/>
                </a:solidFill>
              </a:rPr>
              <a:t> </a:t>
            </a:r>
            <a:r>
              <a:rPr lang="it-IT" sz="4800" b="1" i="1" dirty="0" err="1">
                <a:solidFill>
                  <a:schemeClr val="bg1"/>
                </a:solidFill>
              </a:rPr>
              <a:t>you</a:t>
            </a:r>
            <a:r>
              <a:rPr lang="it-IT" sz="4800" b="1" i="1" dirty="0">
                <a:solidFill>
                  <a:schemeClr val="bg1"/>
                </a:solidFill>
              </a:rPr>
              <a:t> for </a:t>
            </a:r>
            <a:r>
              <a:rPr lang="it-IT" sz="4800" b="1" i="1" dirty="0" err="1">
                <a:solidFill>
                  <a:schemeClr val="bg1"/>
                </a:solidFill>
              </a:rPr>
              <a:t>your</a:t>
            </a:r>
            <a:r>
              <a:rPr lang="it-IT" sz="4800" b="1" i="1" dirty="0">
                <a:solidFill>
                  <a:schemeClr val="bg1"/>
                </a:solidFill>
              </a:rPr>
              <a:t> </a:t>
            </a:r>
            <a:r>
              <a:rPr lang="it-IT" sz="4800" b="1" i="1" dirty="0" err="1">
                <a:solidFill>
                  <a:schemeClr val="bg1"/>
                </a:solidFill>
              </a:rPr>
              <a:t>attention</a:t>
            </a:r>
            <a:endParaRPr lang="it-IT" sz="4800" b="1" i="1" dirty="0">
              <a:solidFill>
                <a:schemeClr val="bg1"/>
              </a:solidFill>
            </a:endParaRPr>
          </a:p>
        </p:txBody>
      </p:sp>
      <p:sp>
        <p:nvSpPr>
          <p:cNvPr id="4" name="AutoShape 2" descr="Risultati immagini per ishaws er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Risultati immagini per ishaws ern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Risultati immagini per ishaws ern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2" name="Picture 8" descr="Isha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97" y="5301208"/>
            <a:ext cx="8208912" cy="936104"/>
          </a:xfrm>
          <a:prstGeom prst="rect">
            <a:avLst/>
          </a:prstGeom>
          <a:noFill/>
          <a:ln w="508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3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67544" y="836712"/>
            <a:ext cx="76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</a:rPr>
              <a:t>MRVCs </a:t>
            </a:r>
            <a:r>
              <a:rPr lang="en-US" sz="2400" dirty="0"/>
              <a:t>can occur when foreign body reaction, triggered by a surgical mesh, involves the intra-abdominal </a:t>
            </a:r>
            <a:r>
              <a:rPr lang="it-IT" sz="2400" dirty="0" err="1"/>
              <a:t>organs</a:t>
            </a:r>
            <a:r>
              <a:rPr lang="it-IT" sz="2400" dirty="0"/>
              <a:t>.</a:t>
            </a:r>
          </a:p>
        </p:txBody>
      </p:sp>
      <p:sp>
        <p:nvSpPr>
          <p:cNvPr id="5" name="Rettangolo 4"/>
          <p:cNvSpPr/>
          <p:nvPr/>
        </p:nvSpPr>
        <p:spPr>
          <a:xfrm>
            <a:off x="463561" y="2015552"/>
            <a:ext cx="76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This could happen when an incorrectly fixed device migrates along an adjacent path of minor resistance or when the mesh is displaced by external forces </a:t>
            </a:r>
            <a:r>
              <a:rPr lang="en-US" sz="2400" b="1" dirty="0">
                <a:solidFill>
                  <a:srgbClr val="0070C0"/>
                </a:solidFill>
              </a:rPr>
              <a:t>(primary </a:t>
            </a:r>
            <a:r>
              <a:rPr lang="it-IT" sz="2400" b="1" dirty="0">
                <a:solidFill>
                  <a:srgbClr val="0070C0"/>
                </a:solidFill>
              </a:rPr>
              <a:t>mesh migration).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463561" y="3933056"/>
            <a:ext cx="7686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err="1"/>
              <a:t>As</a:t>
            </a:r>
            <a:r>
              <a:rPr lang="it-IT" sz="2400" dirty="0"/>
              <a:t> an alternative </a:t>
            </a:r>
            <a:r>
              <a:rPr lang="it-IT" sz="2400" dirty="0" err="1"/>
              <a:t>inflammatory</a:t>
            </a:r>
            <a:r>
              <a:rPr lang="it-IT" sz="2400" dirty="0"/>
              <a:t> </a:t>
            </a:r>
            <a:r>
              <a:rPr lang="en-US" sz="2400" dirty="0"/>
              <a:t>granulation tissue at the site of the implanted mesh might gradually involve the surrounding viscera through </a:t>
            </a:r>
            <a:r>
              <a:rPr lang="en-US" sz="2400" dirty="0" err="1"/>
              <a:t>transanatomic</a:t>
            </a:r>
            <a:r>
              <a:rPr lang="en-US" sz="2400" dirty="0"/>
              <a:t> </a:t>
            </a:r>
            <a:r>
              <a:rPr lang="it-IT" sz="2400" dirty="0"/>
              <a:t>spaces </a:t>
            </a:r>
            <a:r>
              <a:rPr lang="it-IT" sz="2400" b="1" dirty="0">
                <a:solidFill>
                  <a:srgbClr val="0070C0"/>
                </a:solidFill>
              </a:rPr>
              <a:t>(secondary mesh migration).</a:t>
            </a:r>
          </a:p>
        </p:txBody>
      </p:sp>
      <p:sp>
        <p:nvSpPr>
          <p:cNvPr id="2" name="Rettangolo 1"/>
          <p:cNvSpPr/>
          <p:nvPr/>
        </p:nvSpPr>
        <p:spPr>
          <a:xfrm>
            <a:off x="463561" y="5733256"/>
            <a:ext cx="7686601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i="1" dirty="0" err="1"/>
              <a:t>Agrawal</a:t>
            </a:r>
            <a:r>
              <a:rPr lang="en-US" i="1" dirty="0"/>
              <a:t>, A., &amp; </a:t>
            </a:r>
            <a:r>
              <a:rPr lang="en-US" i="1" dirty="0" err="1"/>
              <a:t>Avill</a:t>
            </a:r>
            <a:r>
              <a:rPr lang="en-US" i="1" dirty="0"/>
              <a:t>, R. (2000). Mesh migration following repair of inguinal hernia: a case report and review of literature. Hernia doi:10.1007/s10029-005-0024-8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919541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olo\Desktop\MRVCs\processes-07-00105-a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8667"/>
            <a:ext cx="4464496" cy="5952661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076056" y="2060848"/>
            <a:ext cx="3826590" cy="1754326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Biomaterial Implants in Abdominal Wall Hernia Repair: A Review on the Importance of the </a:t>
            </a:r>
            <a:r>
              <a:rPr lang="it-IT" b="1" dirty="0" err="1"/>
              <a:t>Peritoneal</a:t>
            </a:r>
            <a:r>
              <a:rPr lang="it-IT" b="1" dirty="0"/>
              <a:t> Interface       </a:t>
            </a:r>
          </a:p>
          <a:p>
            <a:endParaRPr lang="it-IT" dirty="0"/>
          </a:p>
          <a:p>
            <a:pPr algn="just"/>
            <a:r>
              <a:rPr lang="it-IT" dirty="0"/>
              <a:t>Verónica Gómez-Gil,Gemma Pascual and Juan M. Bellón.</a:t>
            </a:r>
          </a:p>
        </p:txBody>
      </p:sp>
      <p:sp>
        <p:nvSpPr>
          <p:cNvPr id="3" name="Rettangolo 2"/>
          <p:cNvSpPr/>
          <p:nvPr/>
        </p:nvSpPr>
        <p:spPr>
          <a:xfrm>
            <a:off x="5065890" y="5517232"/>
            <a:ext cx="3836756" cy="353943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sz="1700" i="1" dirty="0"/>
              <a:t>Processes (2019) doi: 10.3390/pr7020105</a:t>
            </a:r>
            <a:endParaRPr lang="it-IT" sz="1700" i="1" dirty="0"/>
          </a:p>
        </p:txBody>
      </p:sp>
      <p:sp>
        <p:nvSpPr>
          <p:cNvPr id="4" name="Ovale 3"/>
          <p:cNvSpPr/>
          <p:nvPr/>
        </p:nvSpPr>
        <p:spPr>
          <a:xfrm>
            <a:off x="3059832" y="4869160"/>
            <a:ext cx="1008112" cy="9624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98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63896" y="220486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it-IT" sz="2800" dirty="0">
                <a:latin typeface="+mn-lt"/>
              </a:rPr>
              <a:t>               </a:t>
            </a:r>
            <a:r>
              <a:rPr lang="it-IT" sz="3100" dirty="0" err="1">
                <a:latin typeface="+mn-lt"/>
              </a:rPr>
              <a:t>structure</a:t>
            </a:r>
            <a:r>
              <a:rPr lang="it-IT" sz="3100" dirty="0">
                <a:latin typeface="+mn-lt"/>
              </a:rPr>
              <a:t> </a:t>
            </a:r>
            <a:br>
              <a:rPr lang="it-IT" sz="3100" dirty="0">
                <a:latin typeface="+mn-lt"/>
              </a:rPr>
            </a:br>
            <a:r>
              <a:rPr lang="it-IT" sz="3100" dirty="0">
                <a:latin typeface="+mn-lt"/>
              </a:rPr>
              <a:t>             </a:t>
            </a:r>
            <a:r>
              <a:rPr lang="it-IT" sz="3100" dirty="0" err="1">
                <a:latin typeface="+mn-lt"/>
              </a:rPr>
              <a:t>fiber</a:t>
            </a:r>
            <a:r>
              <a:rPr lang="it-IT" sz="3100" dirty="0">
                <a:latin typeface="+mn-lt"/>
              </a:rPr>
              <a:t> </a:t>
            </a:r>
            <a:br>
              <a:rPr lang="it-IT" sz="3100" dirty="0">
                <a:latin typeface="+mn-lt"/>
              </a:rPr>
            </a:br>
            <a:r>
              <a:rPr lang="it-IT" sz="3100" dirty="0">
                <a:latin typeface="+mn-lt"/>
              </a:rPr>
              <a:t>             </a:t>
            </a:r>
            <a:r>
              <a:rPr lang="it-IT" sz="3100" dirty="0" err="1">
                <a:latin typeface="+mn-lt"/>
              </a:rPr>
              <a:t>pore</a:t>
            </a:r>
            <a:r>
              <a:rPr lang="it-IT" sz="3100" dirty="0">
                <a:latin typeface="+mn-lt"/>
              </a:rPr>
              <a:t> </a:t>
            </a:r>
            <a:r>
              <a:rPr lang="it-IT" sz="3100" dirty="0" err="1">
                <a:latin typeface="+mn-lt"/>
              </a:rPr>
              <a:t>size</a:t>
            </a:r>
            <a:br>
              <a:rPr lang="it-IT" sz="3100" dirty="0">
                <a:latin typeface="+mn-lt"/>
              </a:rPr>
            </a:br>
            <a:r>
              <a:rPr lang="it-IT" sz="3100" dirty="0">
                <a:latin typeface="+mn-lt"/>
              </a:rPr>
              <a:t>             </a:t>
            </a:r>
            <a:r>
              <a:rPr lang="it-IT" sz="3100" dirty="0" err="1">
                <a:latin typeface="+mn-lt"/>
              </a:rPr>
              <a:t>profile</a:t>
            </a:r>
            <a:endParaRPr lang="it-IT" sz="3100" dirty="0"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66490" y="908720"/>
            <a:ext cx="7992888" cy="864096"/>
          </a:xfrm>
          <a:solidFill>
            <a:schemeClr val="tx2">
              <a:lumMod val="40000"/>
              <a:lumOff val="60000"/>
            </a:schemeClr>
          </a:solidFill>
          <a:ln w="28575">
            <a:noFill/>
          </a:ln>
        </p:spPr>
        <p:txBody>
          <a:bodyPr>
            <a:normAutofit lnSpcReduction="10000"/>
          </a:bodyPr>
          <a:lstStyle/>
          <a:p>
            <a:pPr algn="l"/>
            <a:r>
              <a:rPr lang="it-IT" sz="2800" dirty="0">
                <a:solidFill>
                  <a:schemeClr val="tx1"/>
                </a:solidFill>
              </a:rPr>
              <a:t>The direct contact  between the </a:t>
            </a:r>
            <a:r>
              <a:rPr lang="it-IT" sz="2800" b="1" dirty="0">
                <a:solidFill>
                  <a:schemeClr val="tx1"/>
                </a:solidFill>
              </a:rPr>
              <a:t>MESH</a:t>
            </a:r>
            <a:r>
              <a:rPr lang="it-IT" sz="2800" dirty="0">
                <a:solidFill>
                  <a:schemeClr val="tx1"/>
                </a:solidFill>
              </a:rPr>
              <a:t> and </a:t>
            </a:r>
            <a:r>
              <a:rPr lang="it-IT" sz="2800" b="1" dirty="0">
                <a:solidFill>
                  <a:schemeClr val="tx1"/>
                </a:solidFill>
              </a:rPr>
              <a:t>VISCERA</a:t>
            </a:r>
            <a:r>
              <a:rPr lang="it-IT" sz="2800" dirty="0">
                <a:solidFill>
                  <a:schemeClr val="tx1"/>
                </a:solidFill>
              </a:rPr>
              <a:t> is at the basis of MRVCs.</a:t>
            </a:r>
          </a:p>
        </p:txBody>
      </p:sp>
      <p:sp>
        <p:nvSpPr>
          <p:cNvPr id="4" name="Rettangolo 3"/>
          <p:cNvSpPr/>
          <p:nvPr/>
        </p:nvSpPr>
        <p:spPr>
          <a:xfrm>
            <a:off x="2764891" y="2708920"/>
            <a:ext cx="1015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err="1"/>
              <a:t>Mesh</a:t>
            </a:r>
            <a:endParaRPr lang="it-IT" sz="2800" b="1" dirty="0"/>
          </a:p>
        </p:txBody>
      </p:sp>
      <p:sp>
        <p:nvSpPr>
          <p:cNvPr id="5" name="Rettangolo 4"/>
          <p:cNvSpPr/>
          <p:nvPr/>
        </p:nvSpPr>
        <p:spPr>
          <a:xfrm>
            <a:off x="4572000" y="4509120"/>
            <a:ext cx="1557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   </a:t>
            </a:r>
            <a:r>
              <a:rPr lang="it-IT" sz="2800" dirty="0" err="1"/>
              <a:t>caecum</a:t>
            </a:r>
            <a:endParaRPr lang="it-IT" sz="2800" dirty="0"/>
          </a:p>
        </p:txBody>
      </p:sp>
      <p:sp>
        <p:nvSpPr>
          <p:cNvPr id="6" name="Rettangolo 5"/>
          <p:cNvSpPr/>
          <p:nvPr/>
        </p:nvSpPr>
        <p:spPr>
          <a:xfrm>
            <a:off x="4572000" y="4077072"/>
            <a:ext cx="1247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   </a:t>
            </a:r>
            <a:r>
              <a:rPr lang="it-IT" sz="2800" dirty="0" err="1"/>
              <a:t>ileum</a:t>
            </a:r>
            <a:endParaRPr lang="it-IT" sz="2800" dirty="0"/>
          </a:p>
        </p:txBody>
      </p:sp>
      <p:sp>
        <p:nvSpPr>
          <p:cNvPr id="7" name="Rettangolo 6"/>
          <p:cNvSpPr/>
          <p:nvPr/>
        </p:nvSpPr>
        <p:spPr>
          <a:xfrm>
            <a:off x="4572000" y="4941168"/>
            <a:ext cx="156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   </a:t>
            </a:r>
            <a:r>
              <a:rPr lang="it-IT" sz="2800" dirty="0" err="1"/>
              <a:t>sigmoid</a:t>
            </a:r>
            <a:endParaRPr lang="it-IT" sz="2800" dirty="0"/>
          </a:p>
        </p:txBody>
      </p:sp>
      <p:sp>
        <p:nvSpPr>
          <p:cNvPr id="13" name="Rettangolo 12"/>
          <p:cNvSpPr/>
          <p:nvPr/>
        </p:nvSpPr>
        <p:spPr>
          <a:xfrm>
            <a:off x="4572000" y="5373216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   </a:t>
            </a:r>
            <a:r>
              <a:rPr lang="it-IT" sz="2800" dirty="0" err="1"/>
              <a:t>bladder</a:t>
            </a:r>
            <a:r>
              <a:rPr lang="it-IT" sz="2800" dirty="0"/>
              <a:t> </a:t>
            </a:r>
          </a:p>
        </p:txBody>
      </p:sp>
      <p:sp>
        <p:nvSpPr>
          <p:cNvPr id="8" name="Rettangolo 7"/>
          <p:cNvSpPr/>
          <p:nvPr/>
        </p:nvSpPr>
        <p:spPr>
          <a:xfrm>
            <a:off x="2738732" y="4633972"/>
            <a:ext cx="1257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cs typeface="Times New Roman" panose="02020603050405020304" pitchFamily="18" charset="0"/>
              </a:rPr>
              <a:t>Viscera</a:t>
            </a:r>
            <a:endParaRPr lang="it-IT" sz="2800" dirty="0"/>
          </a:p>
        </p:txBody>
      </p:sp>
      <p:sp>
        <p:nvSpPr>
          <p:cNvPr id="14" name="Rettangolo 13"/>
          <p:cNvSpPr/>
          <p:nvPr/>
        </p:nvSpPr>
        <p:spPr>
          <a:xfrm>
            <a:off x="251520" y="6021288"/>
            <a:ext cx="8640960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The tissue response can vary from one person to another.</a:t>
            </a:r>
          </a:p>
        </p:txBody>
      </p:sp>
      <p:sp>
        <p:nvSpPr>
          <p:cNvPr id="22" name="Ovale 21"/>
          <p:cNvSpPr/>
          <p:nvPr/>
        </p:nvSpPr>
        <p:spPr>
          <a:xfrm>
            <a:off x="6732240" y="3029494"/>
            <a:ext cx="1728192" cy="16236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err="1">
                <a:cs typeface="Times New Roman" panose="02020603050405020304" pitchFamily="18" charset="0"/>
              </a:rPr>
              <a:t>Ventral</a:t>
            </a:r>
            <a:r>
              <a:rPr lang="it-IT" sz="2400" b="1" dirty="0">
                <a:cs typeface="Times New Roman" panose="02020603050405020304" pitchFamily="18" charset="0"/>
              </a:rPr>
              <a:t> </a:t>
            </a:r>
          </a:p>
          <a:p>
            <a:r>
              <a:rPr lang="it-IT" sz="2400" b="1" dirty="0"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cs typeface="Times New Roman" panose="02020603050405020304" pitchFamily="18" charset="0"/>
              </a:rPr>
              <a:t>Hernia</a:t>
            </a:r>
            <a:endParaRPr lang="it-IT" sz="2400" dirty="0"/>
          </a:p>
        </p:txBody>
      </p:sp>
      <p:sp>
        <p:nvSpPr>
          <p:cNvPr id="25" name="Ovale 24"/>
          <p:cNvSpPr/>
          <p:nvPr/>
        </p:nvSpPr>
        <p:spPr>
          <a:xfrm>
            <a:off x="611560" y="2996952"/>
            <a:ext cx="1728192" cy="1623642"/>
          </a:xfrm>
          <a:prstGeom prst="ellipse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err="1"/>
              <a:t>Inguinal</a:t>
            </a:r>
            <a:r>
              <a:rPr lang="it-IT" sz="2400" b="1" dirty="0"/>
              <a:t> </a:t>
            </a:r>
          </a:p>
          <a:p>
            <a:r>
              <a:rPr lang="it-IT" sz="2400" b="1" dirty="0"/>
              <a:t> </a:t>
            </a:r>
            <a:r>
              <a:rPr lang="it-IT" sz="2400" b="1" dirty="0" err="1"/>
              <a:t>Hernia</a:t>
            </a:r>
            <a:endParaRPr lang="it-IT" sz="2400" b="1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6F2A34C-0EA9-4A47-BFC5-642EF2030B6C}"/>
              </a:ext>
            </a:extLst>
          </p:cNvPr>
          <p:cNvCxnSpPr>
            <a:stCxn id="4" idx="3"/>
          </p:cNvCxnSpPr>
          <p:nvPr/>
        </p:nvCxnSpPr>
        <p:spPr>
          <a:xfrm flipV="1">
            <a:off x="3779912" y="2348880"/>
            <a:ext cx="1008112" cy="621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9AD9A76A-6631-4DE5-93AC-B3B21EE1AACD}"/>
              </a:ext>
            </a:extLst>
          </p:cNvPr>
          <p:cNvCxnSpPr>
            <a:stCxn id="4" idx="3"/>
          </p:cNvCxnSpPr>
          <p:nvPr/>
        </p:nvCxnSpPr>
        <p:spPr>
          <a:xfrm flipV="1">
            <a:off x="3779912" y="2708920"/>
            <a:ext cx="1008112" cy="261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19A0CBA7-F203-4643-97DB-1DD7D7F65C17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779912" y="2970530"/>
            <a:ext cx="1008112" cy="170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F7883FB2-9DDE-4D04-9D1E-25536A384785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779912" y="2970530"/>
            <a:ext cx="1008112" cy="602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EBE45996-7C89-480C-80E3-BAB314BA1F98}"/>
              </a:ext>
            </a:extLst>
          </p:cNvPr>
          <p:cNvCxnSpPr>
            <a:stCxn id="8" idx="3"/>
          </p:cNvCxnSpPr>
          <p:nvPr/>
        </p:nvCxnSpPr>
        <p:spPr>
          <a:xfrm flipV="1">
            <a:off x="3995936" y="4365104"/>
            <a:ext cx="792088" cy="530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7EC091EB-3E79-4E1E-9EB0-242EC6DE84D4}"/>
              </a:ext>
            </a:extLst>
          </p:cNvPr>
          <p:cNvCxnSpPr>
            <a:stCxn id="8" idx="3"/>
          </p:cNvCxnSpPr>
          <p:nvPr/>
        </p:nvCxnSpPr>
        <p:spPr>
          <a:xfrm flipV="1">
            <a:off x="3995936" y="4797152"/>
            <a:ext cx="792088" cy="98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7EF91669-C6D3-4613-B09D-0662F385A7CE}"/>
              </a:ext>
            </a:extLst>
          </p:cNvPr>
          <p:cNvCxnSpPr>
            <a:stCxn id="8" idx="3"/>
          </p:cNvCxnSpPr>
          <p:nvPr/>
        </p:nvCxnSpPr>
        <p:spPr>
          <a:xfrm>
            <a:off x="3995936" y="4895582"/>
            <a:ext cx="792088" cy="333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32D8D35A-1212-4F59-9C44-E96D34938230}"/>
              </a:ext>
            </a:extLst>
          </p:cNvPr>
          <p:cNvCxnSpPr>
            <a:stCxn id="8" idx="3"/>
          </p:cNvCxnSpPr>
          <p:nvPr/>
        </p:nvCxnSpPr>
        <p:spPr>
          <a:xfrm>
            <a:off x="3995936" y="4895582"/>
            <a:ext cx="792088" cy="765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11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63896" y="220486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it-IT" sz="2800" dirty="0">
                <a:latin typeface="+mn-lt"/>
              </a:rPr>
              <a:t>               </a:t>
            </a:r>
            <a:r>
              <a:rPr lang="it-IT" sz="3100" dirty="0" err="1">
                <a:latin typeface="+mn-lt"/>
              </a:rPr>
              <a:t>structure</a:t>
            </a:r>
            <a:r>
              <a:rPr lang="it-IT" sz="3100" dirty="0">
                <a:latin typeface="+mn-lt"/>
              </a:rPr>
              <a:t> </a:t>
            </a:r>
            <a:br>
              <a:rPr lang="it-IT" sz="3100" dirty="0">
                <a:latin typeface="+mn-lt"/>
              </a:rPr>
            </a:br>
            <a:r>
              <a:rPr lang="it-IT" sz="3100" dirty="0">
                <a:latin typeface="+mn-lt"/>
              </a:rPr>
              <a:t>             </a:t>
            </a:r>
            <a:r>
              <a:rPr lang="it-IT" sz="3100" dirty="0" err="1">
                <a:latin typeface="+mn-lt"/>
              </a:rPr>
              <a:t>fiber</a:t>
            </a:r>
            <a:r>
              <a:rPr lang="it-IT" sz="3100" dirty="0">
                <a:latin typeface="+mn-lt"/>
              </a:rPr>
              <a:t> </a:t>
            </a:r>
            <a:br>
              <a:rPr lang="it-IT" sz="3100" dirty="0">
                <a:latin typeface="+mn-lt"/>
              </a:rPr>
            </a:br>
            <a:r>
              <a:rPr lang="it-IT" sz="3100" dirty="0">
                <a:latin typeface="+mn-lt"/>
              </a:rPr>
              <a:t>             </a:t>
            </a:r>
            <a:r>
              <a:rPr lang="it-IT" sz="3100" dirty="0" err="1">
                <a:latin typeface="+mn-lt"/>
              </a:rPr>
              <a:t>pore</a:t>
            </a:r>
            <a:r>
              <a:rPr lang="it-IT" sz="3100" dirty="0">
                <a:latin typeface="+mn-lt"/>
              </a:rPr>
              <a:t> </a:t>
            </a:r>
            <a:r>
              <a:rPr lang="it-IT" sz="3100" dirty="0" err="1">
                <a:latin typeface="+mn-lt"/>
              </a:rPr>
              <a:t>size</a:t>
            </a:r>
            <a:br>
              <a:rPr lang="it-IT" sz="3100" dirty="0">
                <a:latin typeface="+mn-lt"/>
              </a:rPr>
            </a:br>
            <a:r>
              <a:rPr lang="it-IT" sz="3100" dirty="0">
                <a:latin typeface="+mn-lt"/>
              </a:rPr>
              <a:t>             </a:t>
            </a:r>
            <a:r>
              <a:rPr lang="it-IT" sz="3100" dirty="0" err="1">
                <a:latin typeface="+mn-lt"/>
              </a:rPr>
              <a:t>profile</a:t>
            </a:r>
            <a:endParaRPr lang="it-IT" sz="3100" dirty="0"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66490" y="908720"/>
            <a:ext cx="7992888" cy="864096"/>
          </a:xfrm>
          <a:solidFill>
            <a:schemeClr val="tx2">
              <a:lumMod val="40000"/>
              <a:lumOff val="60000"/>
            </a:schemeClr>
          </a:solidFill>
          <a:ln w="28575">
            <a:noFill/>
          </a:ln>
        </p:spPr>
        <p:txBody>
          <a:bodyPr>
            <a:normAutofit lnSpcReduction="10000"/>
          </a:bodyPr>
          <a:lstStyle/>
          <a:p>
            <a:pPr algn="l"/>
            <a:r>
              <a:rPr lang="it-IT" sz="2800" dirty="0">
                <a:solidFill>
                  <a:schemeClr val="tx1"/>
                </a:solidFill>
              </a:rPr>
              <a:t>The direct contact  between the </a:t>
            </a:r>
            <a:r>
              <a:rPr lang="it-IT" sz="2800" b="1" dirty="0">
                <a:solidFill>
                  <a:schemeClr val="tx1"/>
                </a:solidFill>
              </a:rPr>
              <a:t>MESH</a:t>
            </a:r>
            <a:r>
              <a:rPr lang="it-IT" sz="2800" dirty="0">
                <a:solidFill>
                  <a:schemeClr val="tx1"/>
                </a:solidFill>
              </a:rPr>
              <a:t> and </a:t>
            </a:r>
            <a:r>
              <a:rPr lang="it-IT" sz="2800" b="1" dirty="0">
                <a:solidFill>
                  <a:schemeClr val="tx1"/>
                </a:solidFill>
              </a:rPr>
              <a:t>VISCERA</a:t>
            </a:r>
            <a:r>
              <a:rPr lang="it-IT" sz="2800" dirty="0">
                <a:solidFill>
                  <a:schemeClr val="tx1"/>
                </a:solidFill>
              </a:rPr>
              <a:t> is at the basis of MRVCs.</a:t>
            </a:r>
          </a:p>
        </p:txBody>
      </p:sp>
      <p:sp>
        <p:nvSpPr>
          <p:cNvPr id="4" name="Rettangolo 3"/>
          <p:cNvSpPr/>
          <p:nvPr/>
        </p:nvSpPr>
        <p:spPr>
          <a:xfrm>
            <a:off x="2764891" y="2708920"/>
            <a:ext cx="1015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err="1"/>
              <a:t>Mesh</a:t>
            </a:r>
            <a:endParaRPr lang="it-IT" sz="2800" b="1" dirty="0"/>
          </a:p>
        </p:txBody>
      </p:sp>
      <p:sp>
        <p:nvSpPr>
          <p:cNvPr id="5" name="Rettangolo 4"/>
          <p:cNvSpPr/>
          <p:nvPr/>
        </p:nvSpPr>
        <p:spPr>
          <a:xfrm>
            <a:off x="4572000" y="4509120"/>
            <a:ext cx="1557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   </a:t>
            </a:r>
            <a:r>
              <a:rPr lang="it-IT" sz="2800" dirty="0" err="1"/>
              <a:t>caecum</a:t>
            </a:r>
            <a:endParaRPr lang="it-IT" sz="2800" dirty="0"/>
          </a:p>
        </p:txBody>
      </p:sp>
      <p:sp>
        <p:nvSpPr>
          <p:cNvPr id="6" name="Rettangolo 5"/>
          <p:cNvSpPr/>
          <p:nvPr/>
        </p:nvSpPr>
        <p:spPr>
          <a:xfrm>
            <a:off x="4572000" y="4077072"/>
            <a:ext cx="1247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   </a:t>
            </a:r>
            <a:r>
              <a:rPr lang="it-IT" sz="2800" dirty="0" err="1"/>
              <a:t>ileum</a:t>
            </a:r>
            <a:endParaRPr lang="it-IT" sz="2800" dirty="0"/>
          </a:p>
        </p:txBody>
      </p:sp>
      <p:sp>
        <p:nvSpPr>
          <p:cNvPr id="7" name="Rettangolo 6"/>
          <p:cNvSpPr/>
          <p:nvPr/>
        </p:nvSpPr>
        <p:spPr>
          <a:xfrm>
            <a:off x="4572000" y="4941168"/>
            <a:ext cx="156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   </a:t>
            </a:r>
            <a:r>
              <a:rPr lang="it-IT" sz="2800" dirty="0" err="1"/>
              <a:t>sigmoid</a:t>
            </a:r>
            <a:endParaRPr lang="it-IT" sz="2800" dirty="0"/>
          </a:p>
        </p:txBody>
      </p:sp>
      <p:sp>
        <p:nvSpPr>
          <p:cNvPr id="13" name="Rettangolo 12"/>
          <p:cNvSpPr/>
          <p:nvPr/>
        </p:nvSpPr>
        <p:spPr>
          <a:xfrm>
            <a:off x="4572000" y="5373216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   </a:t>
            </a:r>
            <a:r>
              <a:rPr lang="it-IT" sz="2800" dirty="0" err="1"/>
              <a:t>bladder</a:t>
            </a:r>
            <a:r>
              <a:rPr lang="it-IT" sz="2800" dirty="0"/>
              <a:t> </a:t>
            </a:r>
          </a:p>
        </p:txBody>
      </p:sp>
      <p:sp>
        <p:nvSpPr>
          <p:cNvPr id="8" name="Rettangolo 7"/>
          <p:cNvSpPr/>
          <p:nvPr/>
        </p:nvSpPr>
        <p:spPr>
          <a:xfrm>
            <a:off x="2738732" y="4633972"/>
            <a:ext cx="1257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cs typeface="Times New Roman" panose="02020603050405020304" pitchFamily="18" charset="0"/>
              </a:rPr>
              <a:t>Viscera</a:t>
            </a:r>
            <a:endParaRPr lang="it-IT" sz="2800" dirty="0"/>
          </a:p>
        </p:txBody>
      </p:sp>
      <p:sp>
        <p:nvSpPr>
          <p:cNvPr id="14" name="Rettangolo 13"/>
          <p:cNvSpPr/>
          <p:nvPr/>
        </p:nvSpPr>
        <p:spPr>
          <a:xfrm>
            <a:off x="251520" y="6021288"/>
            <a:ext cx="8640960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The tissue response can vary from one person to another.</a:t>
            </a:r>
          </a:p>
        </p:txBody>
      </p:sp>
      <p:sp>
        <p:nvSpPr>
          <p:cNvPr id="22" name="Ovale 21"/>
          <p:cNvSpPr/>
          <p:nvPr/>
        </p:nvSpPr>
        <p:spPr>
          <a:xfrm>
            <a:off x="6732240" y="3029494"/>
            <a:ext cx="1728192" cy="16236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err="1">
                <a:cs typeface="Times New Roman" panose="02020603050405020304" pitchFamily="18" charset="0"/>
              </a:rPr>
              <a:t>Ventral</a:t>
            </a:r>
            <a:r>
              <a:rPr lang="it-IT" sz="2400" b="1" dirty="0">
                <a:cs typeface="Times New Roman" panose="02020603050405020304" pitchFamily="18" charset="0"/>
              </a:rPr>
              <a:t> </a:t>
            </a:r>
          </a:p>
          <a:p>
            <a:r>
              <a:rPr lang="it-IT" sz="2400" b="1" dirty="0"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cs typeface="Times New Roman" panose="02020603050405020304" pitchFamily="18" charset="0"/>
              </a:rPr>
              <a:t>Hernia</a:t>
            </a:r>
            <a:endParaRPr lang="it-IT" sz="2400" dirty="0"/>
          </a:p>
        </p:txBody>
      </p:sp>
      <p:sp>
        <p:nvSpPr>
          <p:cNvPr id="25" name="Ovale 24"/>
          <p:cNvSpPr/>
          <p:nvPr/>
        </p:nvSpPr>
        <p:spPr>
          <a:xfrm>
            <a:off x="611560" y="2996952"/>
            <a:ext cx="1728192" cy="1623642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err="1"/>
              <a:t>Inguinal</a:t>
            </a:r>
            <a:r>
              <a:rPr lang="it-IT" sz="2400" b="1" dirty="0"/>
              <a:t> </a:t>
            </a:r>
          </a:p>
          <a:p>
            <a:r>
              <a:rPr lang="it-IT" sz="2400" b="1" dirty="0"/>
              <a:t> </a:t>
            </a:r>
            <a:r>
              <a:rPr lang="it-IT" sz="2400" b="1" dirty="0" err="1"/>
              <a:t>Hernia</a:t>
            </a:r>
            <a:endParaRPr lang="it-IT" sz="2400" b="1" dirty="0"/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9A4EB62D-D836-4F4A-851D-0EFE376D46D9}"/>
              </a:ext>
            </a:extLst>
          </p:cNvPr>
          <p:cNvCxnSpPr>
            <a:stCxn id="8" idx="3"/>
          </p:cNvCxnSpPr>
          <p:nvPr/>
        </p:nvCxnSpPr>
        <p:spPr>
          <a:xfrm flipV="1">
            <a:off x="3995936" y="4365104"/>
            <a:ext cx="792088" cy="530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90C3EF5F-1E27-406B-B4BB-67C9031BD59F}"/>
              </a:ext>
            </a:extLst>
          </p:cNvPr>
          <p:cNvCxnSpPr>
            <a:stCxn id="8" idx="3"/>
          </p:cNvCxnSpPr>
          <p:nvPr/>
        </p:nvCxnSpPr>
        <p:spPr>
          <a:xfrm flipV="1">
            <a:off x="3995936" y="4797152"/>
            <a:ext cx="792088" cy="98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FD1DC9A4-4684-43FF-9CE5-4E69804054D1}"/>
              </a:ext>
            </a:extLst>
          </p:cNvPr>
          <p:cNvCxnSpPr>
            <a:stCxn id="8" idx="3"/>
          </p:cNvCxnSpPr>
          <p:nvPr/>
        </p:nvCxnSpPr>
        <p:spPr>
          <a:xfrm>
            <a:off x="3995936" y="4895582"/>
            <a:ext cx="792088" cy="333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B79C26AD-3DDC-4C36-875B-C538FE1F0741}"/>
              </a:ext>
            </a:extLst>
          </p:cNvPr>
          <p:cNvCxnSpPr>
            <a:stCxn id="8" idx="3"/>
          </p:cNvCxnSpPr>
          <p:nvPr/>
        </p:nvCxnSpPr>
        <p:spPr>
          <a:xfrm>
            <a:off x="3995936" y="4895582"/>
            <a:ext cx="792088" cy="765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B683F5F6-FD0F-4597-8848-5B1510133B36}"/>
              </a:ext>
            </a:extLst>
          </p:cNvPr>
          <p:cNvCxnSpPr/>
          <p:nvPr/>
        </p:nvCxnSpPr>
        <p:spPr>
          <a:xfrm flipV="1">
            <a:off x="3779912" y="2348880"/>
            <a:ext cx="1008112" cy="621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A1CD7D16-A0FB-4CBF-8332-BCB4701A0207}"/>
              </a:ext>
            </a:extLst>
          </p:cNvPr>
          <p:cNvCxnSpPr/>
          <p:nvPr/>
        </p:nvCxnSpPr>
        <p:spPr>
          <a:xfrm flipV="1">
            <a:off x="3779912" y="2708920"/>
            <a:ext cx="1008112" cy="261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9964DC65-627C-4C6E-ACEA-339BB089093D}"/>
              </a:ext>
            </a:extLst>
          </p:cNvPr>
          <p:cNvCxnSpPr>
            <a:cxnSpLocks/>
          </p:cNvCxnSpPr>
          <p:nvPr/>
        </p:nvCxnSpPr>
        <p:spPr>
          <a:xfrm>
            <a:off x="3779912" y="2970530"/>
            <a:ext cx="1008112" cy="170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E6980FC2-D69B-4CE2-8F3F-F164DED92256}"/>
              </a:ext>
            </a:extLst>
          </p:cNvPr>
          <p:cNvCxnSpPr>
            <a:cxnSpLocks/>
          </p:cNvCxnSpPr>
          <p:nvPr/>
        </p:nvCxnSpPr>
        <p:spPr>
          <a:xfrm>
            <a:off x="3779912" y="2970530"/>
            <a:ext cx="1008112" cy="602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27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6480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*</a:t>
            </a:r>
            <a:r>
              <a:rPr lang="en-US" sz="2800" dirty="0"/>
              <a:t>  What is the occurrence of MRVCs following </a:t>
            </a:r>
          </a:p>
          <a:p>
            <a:pPr marL="0" indent="0">
              <a:buNone/>
            </a:pPr>
            <a:r>
              <a:rPr lang="en-US" sz="2800" dirty="0"/>
              <a:t>    inguinal </a:t>
            </a:r>
            <a:r>
              <a:rPr lang="it-IT" sz="2800" dirty="0" err="1"/>
              <a:t>hernia</a:t>
            </a:r>
            <a:r>
              <a:rPr lang="it-IT" sz="2800" dirty="0"/>
              <a:t> </a:t>
            </a:r>
            <a:r>
              <a:rPr lang="it-IT" sz="2800" dirty="0" err="1"/>
              <a:t>surgery</a:t>
            </a:r>
            <a:r>
              <a:rPr lang="it-IT" sz="2800" dirty="0"/>
              <a:t>? 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b="1" dirty="0">
                <a:solidFill>
                  <a:srgbClr val="0070C0"/>
                </a:solidFill>
              </a:rPr>
              <a:t>* 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there</a:t>
            </a:r>
            <a:r>
              <a:rPr lang="it-IT" sz="2800" dirty="0"/>
              <a:t> a </a:t>
            </a:r>
            <a:r>
              <a:rPr lang="it-IT" sz="2800" dirty="0" err="1"/>
              <a:t>lifetime</a:t>
            </a:r>
            <a:r>
              <a:rPr lang="it-IT" sz="2800" dirty="0"/>
              <a:t> risk for </a:t>
            </a:r>
            <a:r>
              <a:rPr lang="it-IT" sz="2800" dirty="0" err="1"/>
              <a:t>MRVCs</a:t>
            </a:r>
            <a:r>
              <a:rPr lang="it-IT" sz="2800" dirty="0"/>
              <a:t>?</a:t>
            </a:r>
          </a:p>
          <a:p>
            <a:endParaRPr lang="it-IT" sz="2800" dirty="0"/>
          </a:p>
          <a:p>
            <a:pPr marL="0" indent="0">
              <a:buNone/>
            </a:pPr>
            <a:r>
              <a:rPr lang="it-IT" sz="2800" b="1" dirty="0">
                <a:solidFill>
                  <a:srgbClr val="0070C0"/>
                </a:solidFill>
              </a:rPr>
              <a:t>*</a:t>
            </a:r>
            <a:r>
              <a:rPr lang="it-IT" sz="2800" dirty="0"/>
              <a:t>  </a:t>
            </a:r>
            <a:r>
              <a:rPr lang="it-IT" sz="2800" dirty="0" err="1"/>
              <a:t>What</a:t>
            </a:r>
            <a:r>
              <a:rPr lang="it-IT" sz="2800" dirty="0"/>
              <a:t> viscera are </a:t>
            </a:r>
            <a:r>
              <a:rPr lang="it-IT" sz="2800" dirty="0" err="1"/>
              <a:t>involved</a:t>
            </a:r>
            <a:r>
              <a:rPr lang="it-IT" sz="2800" dirty="0"/>
              <a:t>?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b="1" dirty="0">
                <a:solidFill>
                  <a:srgbClr val="0070C0"/>
                </a:solidFill>
              </a:rPr>
              <a:t>*  </a:t>
            </a:r>
            <a:r>
              <a:rPr lang="it-IT" sz="2800" dirty="0" err="1"/>
              <a:t>What</a:t>
            </a:r>
            <a:r>
              <a:rPr lang="it-IT" sz="2800" dirty="0"/>
              <a:t> are the </a:t>
            </a:r>
            <a:r>
              <a:rPr lang="it-IT" sz="2800" dirty="0" err="1"/>
              <a:t>symptoms</a:t>
            </a:r>
            <a:r>
              <a:rPr lang="it-IT" sz="2800" dirty="0"/>
              <a:t> or </a:t>
            </a:r>
            <a:r>
              <a:rPr lang="it-IT" sz="2800" dirty="0" err="1"/>
              <a:t>signs</a:t>
            </a:r>
            <a:r>
              <a:rPr lang="it-IT" sz="2800" dirty="0"/>
              <a:t> of mesh </a:t>
            </a:r>
            <a:r>
              <a:rPr lang="it-IT" sz="2800" dirty="0" err="1"/>
              <a:t>migration</a:t>
            </a:r>
            <a:r>
              <a:rPr lang="it-IT" sz="2800" dirty="0"/>
              <a:t>?</a:t>
            </a:r>
          </a:p>
          <a:p>
            <a:endParaRPr lang="it-IT" sz="2800" dirty="0"/>
          </a:p>
          <a:p>
            <a:pPr marL="0" indent="0">
              <a:buNone/>
            </a:pPr>
            <a:r>
              <a:rPr lang="it-IT" sz="2800" b="1" dirty="0">
                <a:solidFill>
                  <a:srgbClr val="0070C0"/>
                </a:solidFill>
              </a:rPr>
              <a:t>*  </a:t>
            </a:r>
            <a:r>
              <a:rPr lang="it-IT" sz="2800" dirty="0"/>
              <a:t>Will the </a:t>
            </a:r>
            <a:r>
              <a:rPr lang="it-IT" sz="2800" dirty="0" err="1"/>
              <a:t>patient</a:t>
            </a:r>
            <a:r>
              <a:rPr lang="it-IT" sz="2800" dirty="0"/>
              <a:t> </a:t>
            </a:r>
            <a:r>
              <a:rPr lang="it-IT" sz="2800" dirty="0" err="1"/>
              <a:t>need</a:t>
            </a:r>
            <a:r>
              <a:rPr lang="it-IT" sz="2800" dirty="0"/>
              <a:t> </a:t>
            </a:r>
            <a:r>
              <a:rPr lang="it-IT" sz="2800" dirty="0" err="1"/>
              <a:t>another</a:t>
            </a:r>
            <a:r>
              <a:rPr lang="it-IT" sz="2800" dirty="0"/>
              <a:t> surgery?</a:t>
            </a:r>
          </a:p>
          <a:p>
            <a:endParaRPr lang="it-IT" sz="2800" dirty="0"/>
          </a:p>
          <a:p>
            <a:pPr marL="0" indent="0">
              <a:buNone/>
            </a:pPr>
            <a:r>
              <a:rPr lang="it-IT" sz="2800" b="1" dirty="0">
                <a:solidFill>
                  <a:srgbClr val="0070C0"/>
                </a:solidFill>
              </a:rPr>
              <a:t>*</a:t>
            </a:r>
            <a:r>
              <a:rPr lang="it-IT" sz="2800" dirty="0">
                <a:solidFill>
                  <a:srgbClr val="0070C0"/>
                </a:solidFill>
              </a:rPr>
              <a:t>  </a:t>
            </a:r>
            <a:r>
              <a:rPr lang="it-IT" sz="2800" dirty="0"/>
              <a:t>Are </a:t>
            </a:r>
            <a:r>
              <a:rPr lang="it-IT" sz="2800" dirty="0" err="1"/>
              <a:t>there</a:t>
            </a:r>
            <a:r>
              <a:rPr lang="it-IT" sz="2800" dirty="0"/>
              <a:t> </a:t>
            </a:r>
            <a:r>
              <a:rPr lang="it-IT" sz="2800" dirty="0" err="1"/>
              <a:t>surgical</a:t>
            </a:r>
            <a:r>
              <a:rPr lang="it-IT" sz="2800" dirty="0"/>
              <a:t> techniques more </a:t>
            </a:r>
            <a:r>
              <a:rPr lang="it-IT" sz="2800" dirty="0" err="1"/>
              <a:t>frequently</a:t>
            </a:r>
            <a:r>
              <a:rPr lang="it-IT" sz="2800" dirty="0"/>
              <a:t> </a:t>
            </a:r>
            <a:r>
              <a:rPr lang="it-IT" sz="2800" dirty="0" err="1"/>
              <a:t>followed</a:t>
            </a:r>
            <a:r>
              <a:rPr lang="it-IT" sz="2800" dirty="0"/>
              <a:t>   </a:t>
            </a:r>
          </a:p>
          <a:p>
            <a:pPr marL="0" indent="0">
              <a:buNone/>
            </a:pPr>
            <a:r>
              <a:rPr lang="it-IT" sz="2800" dirty="0"/>
              <a:t>    by </a:t>
            </a:r>
            <a:r>
              <a:rPr lang="it-IT" sz="2800" dirty="0" err="1"/>
              <a:t>MRVCs</a:t>
            </a:r>
            <a:r>
              <a:rPr lang="it-IT" sz="2800" dirty="0"/>
              <a:t>  </a:t>
            </a:r>
            <a:r>
              <a:rPr lang="it-IT" sz="2800" dirty="0" err="1"/>
              <a:t>than</a:t>
            </a:r>
            <a:r>
              <a:rPr lang="it-IT" sz="2800" dirty="0"/>
              <a:t> </a:t>
            </a:r>
            <a:r>
              <a:rPr lang="it-IT" sz="2800" dirty="0" err="1"/>
              <a:t>others</a:t>
            </a:r>
            <a:r>
              <a:rPr lang="it-IT" sz="2800" dirty="0"/>
              <a:t>?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>
                <a:solidFill>
                  <a:srgbClr val="0070C0"/>
                </a:solidFill>
              </a:rPr>
              <a:t>*</a:t>
            </a:r>
            <a:r>
              <a:rPr lang="it-IT" sz="2800" dirty="0"/>
              <a:t>  Can </a:t>
            </a:r>
            <a:r>
              <a:rPr lang="it-IT" sz="2800" dirty="0" err="1"/>
              <a:t>we</a:t>
            </a:r>
            <a:r>
              <a:rPr lang="it-IT" sz="2800" dirty="0"/>
              <a:t> </a:t>
            </a:r>
            <a:r>
              <a:rPr lang="it-IT" sz="2800" dirty="0" err="1"/>
              <a:t>decrease</a:t>
            </a:r>
            <a:r>
              <a:rPr lang="it-IT" sz="2800" dirty="0"/>
              <a:t> the risk of </a:t>
            </a:r>
            <a:r>
              <a:rPr lang="it-IT" sz="2800" dirty="0" err="1"/>
              <a:t>MRVCs</a:t>
            </a:r>
            <a:r>
              <a:rPr lang="it-IT" sz="2800" dirty="0"/>
              <a:t>?</a:t>
            </a:r>
          </a:p>
          <a:p>
            <a:pPr marL="0" indent="0">
              <a:buNone/>
            </a:pPr>
            <a:r>
              <a:rPr lang="it-IT" sz="2800" dirty="0"/>
              <a:t> </a:t>
            </a:r>
          </a:p>
          <a:p>
            <a:pPr marL="0" indent="0">
              <a:buNone/>
            </a:pPr>
            <a:endParaRPr lang="it-IT" sz="2800" dirty="0"/>
          </a:p>
        </p:txBody>
      </p:sp>
      <p:sp>
        <p:nvSpPr>
          <p:cNvPr id="10" name="Ovale 9"/>
          <p:cNvSpPr/>
          <p:nvPr/>
        </p:nvSpPr>
        <p:spPr>
          <a:xfrm>
            <a:off x="7092280" y="653230"/>
            <a:ext cx="1728192" cy="16236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err="1"/>
              <a:t>Inguinal</a:t>
            </a:r>
            <a:r>
              <a:rPr lang="it-IT" sz="2400" b="1" dirty="0"/>
              <a:t> </a:t>
            </a:r>
          </a:p>
          <a:p>
            <a:r>
              <a:rPr lang="it-IT" sz="2400" b="1" dirty="0"/>
              <a:t> </a:t>
            </a:r>
            <a:r>
              <a:rPr lang="it-IT" sz="2400" b="1" dirty="0" err="1"/>
              <a:t>Hernia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73185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" descr="LOgo_Africa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432273"/>
            <a:ext cx="864096" cy="23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1227047"/>
            <a:ext cx="5112568" cy="65328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13" y="1198552"/>
            <a:ext cx="2163733" cy="681781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339070" y="163488"/>
            <a:ext cx="3263900" cy="1019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/>
              <a:t>Endorsed by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39552" y="452555"/>
            <a:ext cx="8136904" cy="6220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539552" y="54868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World Guidelines for Groin Hernia Management </a:t>
            </a:r>
            <a:endParaRPr lang="it-IT" sz="2400" dirty="0"/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467544" y="1880334"/>
            <a:ext cx="8342648" cy="4665410"/>
          </a:xfrm>
        </p:spPr>
        <p:txBody>
          <a:bodyPr>
            <a:normAutofit lnSpcReduction="10000"/>
          </a:bodyPr>
          <a:lstStyle/>
          <a:p>
            <a:pPr algn="l"/>
            <a:endParaRPr lang="it-IT" sz="2400" b="1" dirty="0">
              <a:solidFill>
                <a:srgbClr val="0070C0"/>
              </a:solidFill>
            </a:endParaRPr>
          </a:p>
          <a:p>
            <a:pPr algn="l"/>
            <a:r>
              <a:rPr lang="it-IT" sz="2400" b="1" dirty="0" err="1">
                <a:solidFill>
                  <a:srgbClr val="0070C0"/>
                </a:solidFill>
              </a:rPr>
              <a:t>Chapter</a:t>
            </a:r>
            <a:r>
              <a:rPr lang="it-IT" sz="2400" b="1" dirty="0">
                <a:solidFill>
                  <a:srgbClr val="0070C0"/>
                </a:solidFill>
              </a:rPr>
              <a:t> 10 - Meshes</a:t>
            </a:r>
            <a:endParaRPr lang="it-IT" sz="2400" dirty="0">
              <a:solidFill>
                <a:schemeClr val="tx1"/>
              </a:solidFill>
            </a:endParaRPr>
          </a:p>
          <a:p>
            <a:pPr algn="l"/>
            <a:r>
              <a:rPr lang="it-IT" sz="2400" dirty="0" err="1">
                <a:solidFill>
                  <a:schemeClr val="tx1"/>
                </a:solidFill>
              </a:rPr>
              <a:t>There</a:t>
            </a:r>
            <a:r>
              <a:rPr lang="it-IT" sz="2400" dirty="0">
                <a:solidFill>
                  <a:schemeClr val="tx1"/>
                </a:solidFill>
              </a:rPr>
              <a:t> is a lifetime risk for mesh migration. </a:t>
            </a:r>
          </a:p>
          <a:p>
            <a:pPr algn="l"/>
            <a:r>
              <a:rPr lang="it-IT" sz="2400" dirty="0">
                <a:solidFill>
                  <a:schemeClr val="tx1"/>
                </a:solidFill>
              </a:rPr>
              <a:t>Mesh migration has been reported with all current polymers  and  following all hernia repair.</a:t>
            </a:r>
          </a:p>
          <a:p>
            <a:pPr algn="l"/>
            <a:r>
              <a:rPr lang="it-IT" sz="2400" dirty="0">
                <a:solidFill>
                  <a:schemeClr val="tx1"/>
                </a:solidFill>
              </a:rPr>
              <a:t>Most reports </a:t>
            </a:r>
            <a:r>
              <a:rPr lang="it-IT" sz="2400" dirty="0" err="1">
                <a:solidFill>
                  <a:schemeClr val="tx1"/>
                </a:solidFill>
              </a:rPr>
              <a:t>described</a:t>
            </a:r>
            <a:r>
              <a:rPr lang="it-IT" sz="2400" dirty="0">
                <a:solidFill>
                  <a:schemeClr val="tx1"/>
                </a:solidFill>
              </a:rPr>
              <a:t> early plug migration (two or three years after operation).</a:t>
            </a:r>
          </a:p>
          <a:p>
            <a:pPr algn="l"/>
            <a:r>
              <a:rPr lang="it-IT" sz="2400" dirty="0">
                <a:solidFill>
                  <a:schemeClr val="tx1"/>
                </a:solidFill>
              </a:rPr>
              <a:t>Flat mesh migration is uncommon.</a:t>
            </a:r>
          </a:p>
          <a:p>
            <a:pPr algn="l"/>
            <a:endParaRPr lang="it-IT" sz="2400" b="1" dirty="0">
              <a:solidFill>
                <a:srgbClr val="0070C0"/>
              </a:solidFill>
            </a:endParaRPr>
          </a:p>
          <a:p>
            <a:pPr algn="l"/>
            <a:r>
              <a:rPr lang="it-IT" sz="2400" b="1" dirty="0" err="1">
                <a:solidFill>
                  <a:srgbClr val="0070C0"/>
                </a:solidFill>
              </a:rPr>
              <a:t>Chapter</a:t>
            </a:r>
            <a:r>
              <a:rPr lang="it-IT" sz="2400" b="1" dirty="0">
                <a:solidFill>
                  <a:srgbClr val="0070C0"/>
                </a:solidFill>
              </a:rPr>
              <a:t> 18 - </a:t>
            </a:r>
            <a:r>
              <a:rPr lang="it-IT" sz="2400" b="1" dirty="0" err="1">
                <a:solidFill>
                  <a:srgbClr val="0070C0"/>
                </a:solidFill>
              </a:rPr>
              <a:t>Complications</a:t>
            </a:r>
            <a:endParaRPr lang="it-IT" sz="2400" dirty="0">
              <a:solidFill>
                <a:schemeClr val="tx1"/>
              </a:solidFill>
            </a:endParaRPr>
          </a:p>
          <a:p>
            <a:pPr algn="l"/>
            <a:r>
              <a:rPr lang="it-IT" sz="2400" dirty="0" err="1">
                <a:solidFill>
                  <a:schemeClr val="tx1"/>
                </a:solidFill>
              </a:rPr>
              <a:t>MRVCs</a:t>
            </a:r>
            <a:r>
              <a:rPr lang="it-IT" sz="2400" dirty="0">
                <a:solidFill>
                  <a:schemeClr val="tx1"/>
                </a:solidFill>
              </a:rPr>
              <a:t>  are not  included.</a:t>
            </a:r>
          </a:p>
          <a:p>
            <a:pPr algn="l"/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9552" y="1227047"/>
            <a:ext cx="8136904" cy="6532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348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4725144"/>
            <a:ext cx="828091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b="1" dirty="0" err="1"/>
              <a:t>Results</a:t>
            </a:r>
            <a:r>
              <a:rPr lang="it-IT" b="1" dirty="0"/>
              <a:t>  - </a:t>
            </a:r>
            <a:r>
              <a:rPr lang="it-IT" dirty="0"/>
              <a:t>84 </a:t>
            </a:r>
            <a:r>
              <a:rPr lang="it-IT" dirty="0" err="1"/>
              <a:t>articles</a:t>
            </a:r>
            <a:r>
              <a:rPr lang="it-IT" dirty="0"/>
              <a:t> (1996-2017) </a:t>
            </a:r>
            <a:r>
              <a:rPr lang="it-IT" dirty="0" err="1"/>
              <a:t>yielded</a:t>
            </a:r>
            <a:r>
              <a:rPr lang="it-IT" dirty="0"/>
              <a:t>  89  </a:t>
            </a:r>
            <a:r>
              <a:rPr lang="it-IT" dirty="0" err="1"/>
              <a:t>cases</a:t>
            </a:r>
            <a:r>
              <a:rPr lang="it-IT" dirty="0"/>
              <a:t>  (</a:t>
            </a:r>
            <a:r>
              <a:rPr lang="it-IT" dirty="0">
                <a:solidFill>
                  <a:prstClr val="black"/>
                </a:solidFill>
              </a:rPr>
              <a:t>ALL  TYPES of AW HERNIAS)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31032" y="5877272"/>
            <a:ext cx="83534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i="1" dirty="0"/>
              <a:t>       </a:t>
            </a:r>
            <a:r>
              <a:rPr lang="it-IT" i="1" dirty="0" err="1"/>
              <a:t>It</a:t>
            </a:r>
            <a:r>
              <a:rPr lang="it-IT" i="1" dirty="0"/>
              <a:t> </a:t>
            </a:r>
            <a:r>
              <a:rPr lang="it-IT" i="1" dirty="0" err="1"/>
              <a:t>is</a:t>
            </a:r>
            <a:r>
              <a:rPr lang="it-IT" i="1" dirty="0"/>
              <a:t> </a:t>
            </a:r>
            <a:r>
              <a:rPr lang="it-IT" i="1" dirty="0" err="1"/>
              <a:t>likely</a:t>
            </a:r>
            <a:r>
              <a:rPr lang="it-IT" i="1" dirty="0"/>
              <a:t> </a:t>
            </a:r>
            <a:r>
              <a:rPr lang="it-IT" i="1" dirty="0" err="1"/>
              <a:t>that</a:t>
            </a:r>
            <a:r>
              <a:rPr lang="it-IT" i="1" dirty="0"/>
              <a:t> more </a:t>
            </a:r>
            <a:r>
              <a:rPr lang="it-IT" i="1" dirty="0" err="1"/>
              <a:t>cases</a:t>
            </a:r>
            <a:r>
              <a:rPr lang="it-IT" i="1" dirty="0"/>
              <a:t> of </a:t>
            </a:r>
            <a:r>
              <a:rPr lang="it-IT" i="1" dirty="0" err="1"/>
              <a:t>mesh</a:t>
            </a:r>
            <a:r>
              <a:rPr lang="it-IT" i="1" dirty="0"/>
              <a:t> </a:t>
            </a:r>
            <a:r>
              <a:rPr lang="it-IT" i="1" dirty="0" err="1"/>
              <a:t>migration</a:t>
            </a:r>
            <a:r>
              <a:rPr lang="it-IT" i="1" dirty="0"/>
              <a:t> </a:t>
            </a:r>
            <a:r>
              <a:rPr lang="it-IT" i="1" dirty="0" err="1"/>
              <a:t>will</a:t>
            </a:r>
            <a:r>
              <a:rPr lang="it-IT" i="1" dirty="0"/>
              <a:t> </a:t>
            </a:r>
            <a:r>
              <a:rPr lang="it-IT" i="1" dirty="0" err="1"/>
              <a:t>appear</a:t>
            </a:r>
            <a:r>
              <a:rPr lang="it-IT" i="1" dirty="0"/>
              <a:t> in the </a:t>
            </a:r>
            <a:r>
              <a:rPr lang="it-IT" i="1" dirty="0" err="1"/>
              <a:t>literature</a:t>
            </a:r>
            <a:r>
              <a:rPr lang="it-IT" i="1" dirty="0"/>
              <a:t>. </a:t>
            </a:r>
          </a:p>
          <a:p>
            <a:r>
              <a:rPr lang="it-IT" i="1" dirty="0"/>
              <a:t>       Reports are  </a:t>
            </a:r>
            <a:r>
              <a:rPr lang="it-IT" i="1" dirty="0" err="1"/>
              <a:t>heterogeneous</a:t>
            </a:r>
            <a:r>
              <a:rPr lang="it-IT" i="1" dirty="0"/>
              <a:t> and </a:t>
            </a:r>
            <a:r>
              <a:rPr lang="it-IT" i="1" dirty="0" err="1"/>
              <a:t>highlight</a:t>
            </a:r>
            <a:r>
              <a:rPr lang="it-IT" i="1" dirty="0"/>
              <a:t> the </a:t>
            </a:r>
            <a:r>
              <a:rPr lang="it-IT" i="1" dirty="0" err="1"/>
              <a:t>diversity</a:t>
            </a:r>
            <a:r>
              <a:rPr lang="it-IT" i="1" dirty="0"/>
              <a:t> of </a:t>
            </a:r>
            <a:r>
              <a:rPr lang="it-IT" i="1" dirty="0" err="1"/>
              <a:t>this</a:t>
            </a:r>
            <a:r>
              <a:rPr lang="it-IT" i="1" dirty="0"/>
              <a:t> </a:t>
            </a:r>
            <a:r>
              <a:rPr lang="it-IT" i="1" dirty="0" err="1"/>
              <a:t>complication</a:t>
            </a:r>
            <a:r>
              <a:rPr lang="it-IT" i="1" dirty="0"/>
              <a:t>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58" y="3177269"/>
            <a:ext cx="1003605" cy="13318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ttangolo 1"/>
          <p:cNvSpPr/>
          <p:nvPr/>
        </p:nvSpPr>
        <p:spPr>
          <a:xfrm>
            <a:off x="467544" y="3250399"/>
            <a:ext cx="6768752" cy="14747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dirty="0"/>
              <a:t>HERNIA (2019) </a:t>
            </a:r>
            <a:r>
              <a:rPr lang="it-IT" dirty="0" err="1"/>
              <a:t>doi</a:t>
            </a:r>
            <a:r>
              <a:rPr lang="it-IT" dirty="0"/>
              <a:t>: 10.1007/s10029-019-01898-9. </a:t>
            </a:r>
          </a:p>
          <a:p>
            <a:r>
              <a:rPr lang="it-IT" b="1" dirty="0" err="1"/>
              <a:t>Mesh</a:t>
            </a:r>
            <a:r>
              <a:rPr lang="it-IT" b="1" dirty="0"/>
              <a:t> </a:t>
            </a:r>
            <a:r>
              <a:rPr lang="it-IT" b="1" dirty="0" err="1"/>
              <a:t>migration</a:t>
            </a:r>
            <a:r>
              <a:rPr lang="it-IT" b="1" dirty="0"/>
              <a:t> </a:t>
            </a:r>
            <a:r>
              <a:rPr lang="it-IT" b="1" dirty="0" err="1"/>
              <a:t>following</a:t>
            </a:r>
            <a:r>
              <a:rPr lang="it-IT" b="1" dirty="0"/>
              <a:t> </a:t>
            </a:r>
            <a:r>
              <a:rPr lang="it-IT" b="1" dirty="0" err="1"/>
              <a:t>abdominal</a:t>
            </a:r>
            <a:r>
              <a:rPr lang="it-IT" b="1" dirty="0"/>
              <a:t> </a:t>
            </a:r>
            <a:r>
              <a:rPr lang="it-IT" b="1" dirty="0" err="1"/>
              <a:t>hernia</a:t>
            </a:r>
            <a:r>
              <a:rPr lang="it-IT" b="1" dirty="0"/>
              <a:t> </a:t>
            </a:r>
            <a:r>
              <a:rPr lang="it-IT" b="1" dirty="0" err="1"/>
              <a:t>repair</a:t>
            </a:r>
            <a:r>
              <a:rPr lang="it-IT" b="1" dirty="0"/>
              <a:t>: a </a:t>
            </a:r>
            <a:r>
              <a:rPr lang="it-IT" b="1" dirty="0" err="1"/>
              <a:t>comprehensive</a:t>
            </a:r>
            <a:r>
              <a:rPr lang="it-IT" b="1" dirty="0"/>
              <a:t> </a:t>
            </a:r>
            <a:r>
              <a:rPr lang="it-IT" b="1" dirty="0" err="1"/>
              <a:t>review</a:t>
            </a:r>
            <a:r>
              <a:rPr lang="it-IT" b="1" dirty="0"/>
              <a:t>. </a:t>
            </a:r>
          </a:p>
          <a:p>
            <a:r>
              <a:rPr lang="it-IT" dirty="0"/>
              <a:t>Cunningham HB, Weis JJ, Taveras LR, Huerta S.</a:t>
            </a:r>
            <a:endParaRPr lang="it-IT" b="1" dirty="0"/>
          </a:p>
          <a:p>
            <a:r>
              <a:rPr lang="it-IT" u="sng" dirty="0">
                <a:hlinkClick r:id="rId3"/>
              </a:rPr>
              <a:t>   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31032" y="500479"/>
            <a:ext cx="6517232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Case Rep </a:t>
            </a:r>
            <a:r>
              <a:rPr lang="it-IT" dirty="0" err="1"/>
              <a:t>Surg</a:t>
            </a:r>
            <a:r>
              <a:rPr lang="it-IT" dirty="0"/>
              <a:t> (2017) </a:t>
            </a:r>
            <a:r>
              <a:rPr lang="it-IT" dirty="0" err="1"/>
              <a:t>doi</a:t>
            </a:r>
            <a:r>
              <a:rPr lang="it-IT" dirty="0"/>
              <a:t>: 10.1155/2017/3617476.</a:t>
            </a:r>
          </a:p>
          <a:p>
            <a:r>
              <a:rPr lang="it-IT" b="1" dirty="0" err="1"/>
              <a:t>Mesh</a:t>
            </a:r>
            <a:r>
              <a:rPr lang="it-IT" b="1" dirty="0"/>
              <a:t> Migration </a:t>
            </a:r>
            <a:r>
              <a:rPr lang="it-IT" b="1" dirty="0" err="1"/>
              <a:t>into</a:t>
            </a:r>
            <a:r>
              <a:rPr lang="it-IT" b="1" dirty="0"/>
              <a:t> the J-</a:t>
            </a:r>
            <a:r>
              <a:rPr lang="it-IT" b="1" dirty="0" err="1"/>
              <a:t>Pouch</a:t>
            </a:r>
            <a:r>
              <a:rPr lang="it-IT" b="1" dirty="0"/>
              <a:t> in a </a:t>
            </a:r>
            <a:r>
              <a:rPr lang="it-IT" b="1" dirty="0" err="1"/>
              <a:t>Patient</a:t>
            </a:r>
            <a:r>
              <a:rPr lang="it-IT" b="1" dirty="0"/>
              <a:t> with Post-Ulcerative </a:t>
            </a:r>
            <a:r>
              <a:rPr lang="it-IT" b="1" dirty="0" err="1"/>
              <a:t>Colitis</a:t>
            </a:r>
            <a:r>
              <a:rPr lang="it-IT" b="1" dirty="0"/>
              <a:t> </a:t>
            </a:r>
            <a:r>
              <a:rPr lang="it-IT" b="1" dirty="0" err="1"/>
              <a:t>Colectomy</a:t>
            </a:r>
            <a:r>
              <a:rPr lang="it-IT" b="1" dirty="0"/>
              <a:t>: A Case Report and </a:t>
            </a:r>
            <a:r>
              <a:rPr lang="it-IT" b="1" dirty="0" err="1"/>
              <a:t>Literature</a:t>
            </a:r>
            <a:r>
              <a:rPr lang="it-IT" b="1" dirty="0"/>
              <a:t> </a:t>
            </a:r>
            <a:r>
              <a:rPr lang="it-IT" b="1" dirty="0" err="1"/>
              <a:t>Review</a:t>
            </a:r>
            <a:r>
              <a:rPr lang="it-IT" b="1" dirty="0"/>
              <a:t>. </a:t>
            </a:r>
          </a:p>
          <a:p>
            <a:r>
              <a:rPr lang="it-IT" dirty="0"/>
              <a:t>Ghanin A, Smood B, Martinez , Morris MS, Porterfield JR.</a:t>
            </a:r>
          </a:p>
        </p:txBody>
      </p:sp>
      <p:pic>
        <p:nvPicPr>
          <p:cNvPr id="4098" name="Picture 2" descr="Logo of crimsurg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30449"/>
            <a:ext cx="4248472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467544" y="2060848"/>
            <a:ext cx="828091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b="1" dirty="0" err="1"/>
              <a:t>Results</a:t>
            </a:r>
            <a:r>
              <a:rPr lang="it-IT" b="1" dirty="0"/>
              <a:t>  - </a:t>
            </a:r>
            <a:r>
              <a:rPr lang="it-IT" dirty="0"/>
              <a:t>79 </a:t>
            </a:r>
            <a:r>
              <a:rPr lang="it-IT" dirty="0" err="1"/>
              <a:t>articles</a:t>
            </a:r>
            <a:r>
              <a:rPr lang="it-IT" dirty="0"/>
              <a:t> </a:t>
            </a:r>
            <a:r>
              <a:rPr lang="it-IT"/>
              <a:t>(1990-2015) </a:t>
            </a:r>
            <a:r>
              <a:rPr lang="it-IT" dirty="0" err="1"/>
              <a:t>yielded</a:t>
            </a:r>
            <a:r>
              <a:rPr lang="it-IT" dirty="0"/>
              <a:t>  86  </a:t>
            </a:r>
            <a:r>
              <a:rPr lang="it-IT" dirty="0" err="1"/>
              <a:t>cases</a:t>
            </a:r>
            <a:r>
              <a:rPr lang="it-IT" dirty="0"/>
              <a:t>  ( ALL  TYPES of AW HERNIAS)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748464" y="997280"/>
            <a:ext cx="252028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67544" y="3250399"/>
            <a:ext cx="6768752" cy="118671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050693" y="33439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*</a:t>
            </a:r>
            <a:endParaRPr lang="it-IT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20060"/>
            <a:ext cx="60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EA64ED7C-E459-424B-BE34-48F5253AE9D0}"/>
              </a:ext>
            </a:extLst>
          </p:cNvPr>
          <p:cNvSpPr/>
          <p:nvPr/>
        </p:nvSpPr>
        <p:spPr>
          <a:xfrm>
            <a:off x="7249237" y="310964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*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205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1523</Words>
  <Application>Microsoft Office PowerPoint</Application>
  <PresentationFormat>Presentazione su schermo (4:3)</PresentationFormat>
  <Paragraphs>505</Paragraphs>
  <Slides>23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       structure               fiber               pore size              profile</vt:lpstr>
      <vt:lpstr>               structure               fiber               pore size              profile</vt:lpstr>
      <vt:lpstr>Presentazione standard di PowerPoint</vt:lpstr>
      <vt:lpstr>Presentazione standard di PowerPoint</vt:lpstr>
      <vt:lpstr>Presentazione standard di PowerPoint</vt:lpstr>
      <vt:lpstr> </vt:lpstr>
      <vt:lpstr>It’s been suggested that these complications might be more frequent than those reported in literature.</vt:lpstr>
      <vt:lpstr>Presentazione standard di PowerPoint</vt:lpstr>
      <vt:lpstr>Presentazione standard di PowerPoint</vt:lpstr>
      <vt:lpstr>Presentazione standard di PowerPoint</vt:lpstr>
      <vt:lpstr>         </vt:lpstr>
      <vt:lpstr>         </vt:lpstr>
      <vt:lpstr> :</vt:lpstr>
      <vt:lpstr> </vt:lpstr>
      <vt:lpstr>   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</dc:creator>
  <cp:lastModifiedBy>Paolo</cp:lastModifiedBy>
  <cp:revision>166</cp:revision>
  <cp:lastPrinted>2019-06-10T19:12:35Z</cp:lastPrinted>
  <dcterms:created xsi:type="dcterms:W3CDTF">2019-05-03T14:31:06Z</dcterms:created>
  <dcterms:modified xsi:type="dcterms:W3CDTF">2019-06-10T19:44:59Z</dcterms:modified>
</cp:coreProperties>
</file>