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68" r:id="rId2"/>
    <p:sldId id="269" r:id="rId3"/>
    <p:sldId id="270" r:id="rId4"/>
    <p:sldId id="271" r:id="rId5"/>
    <p:sldId id="272" r:id="rId6"/>
    <p:sldId id="273" r:id="rId7"/>
    <p:sldId id="275" r:id="rId8"/>
    <p:sldId id="256" r:id="rId9"/>
    <p:sldId id="288" r:id="rId10"/>
    <p:sldId id="289" r:id="rId11"/>
    <p:sldId id="277" r:id="rId12"/>
    <p:sldId id="290" r:id="rId13"/>
    <p:sldId id="280" r:id="rId14"/>
    <p:sldId id="278" r:id="rId15"/>
    <p:sldId id="291" r:id="rId16"/>
    <p:sldId id="284" r:id="rId17"/>
    <p:sldId id="285" r:id="rId18"/>
  </p:sldIdLst>
  <p:sldSz cx="12192000" cy="6858000"/>
  <p:notesSz cx="6669088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rouk DRISSI" initials="FD" lastIdx="1" clrIdx="0">
    <p:extLst>
      <p:ext uri="{19B8F6BF-5375-455C-9EA6-DF929625EA0E}">
        <p15:presenceInfo xmlns:p15="http://schemas.microsoft.com/office/powerpoint/2012/main" userId="5f7c53f813211c8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rou\OneDrive\Bureau\R&#233;tention%20aigue%20d'urine\Article%20de%20th&#232;se\Classeur%20Figure%202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Feuil3!$A$1:$A$5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</c:numCache>
            </c:numRef>
          </c:cat>
          <c:val>
            <c:numRef>
              <c:f>Feuil3!$B$1:$B$5</c:f>
              <c:numCache>
                <c:formatCode>General</c:formatCode>
                <c:ptCount val="5"/>
                <c:pt idx="0">
                  <c:v>0.4</c:v>
                </c:pt>
                <c:pt idx="1">
                  <c:v>2.5</c:v>
                </c:pt>
                <c:pt idx="2">
                  <c:v>3.4</c:v>
                </c:pt>
                <c:pt idx="3">
                  <c:v>8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0E-4871-918A-FA12147CEC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98077280"/>
        <c:axId val="2105508976"/>
      </c:barChart>
      <c:catAx>
        <c:axId val="2098077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105508976"/>
        <c:crosses val="autoZero"/>
        <c:auto val="1"/>
        <c:lblAlgn val="ctr"/>
        <c:lblOffset val="100"/>
        <c:noMultiLvlLbl val="0"/>
      </c:catAx>
      <c:valAx>
        <c:axId val="2105508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098077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0.46725</cdr:x>
      <cdr:y>0.7642</cdr:y>
    </cdr:from>
    <cdr:to>
      <cdr:x>0.56238</cdr:x>
      <cdr:y>0.83259</cdr:y>
    </cdr:to>
    <cdr:sp macro="" textlink="">
      <cdr:nvSpPr>
        <cdr:cNvPr id="2" name="ZoneTexte 4">
          <a:extLst xmlns:a="http://schemas.openxmlformats.org/drawingml/2006/main">
            <a:ext uri="{FF2B5EF4-FFF2-40B4-BE49-F238E27FC236}">
              <a16:creationId xmlns:a16="http://schemas.microsoft.com/office/drawing/2014/main" id="{118123C7-2D54-46D6-BE7B-C3C372FE6375}"/>
            </a:ext>
          </a:extLst>
        </cdr:cNvPr>
        <cdr:cNvSpPr txBox="1"/>
      </cdr:nvSpPr>
      <cdr:spPr>
        <a:xfrm xmlns:a="http://schemas.openxmlformats.org/drawingml/2006/main">
          <a:off x="3970322" y="4126668"/>
          <a:ext cx="808383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fr-F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fr-FR" b="1" dirty="0"/>
            <a:t>3,4%</a:t>
          </a:r>
        </a:p>
      </cdr:txBody>
    </cdr:sp>
  </cdr:relSizeAnchor>
  <cdr:relSizeAnchor xmlns:cdr="http://schemas.openxmlformats.org/drawingml/2006/chartDrawing">
    <cdr:from>
      <cdr:x>0.83687</cdr:x>
      <cdr:y>0.07827</cdr:y>
    </cdr:from>
    <cdr:to>
      <cdr:x>0.932</cdr:x>
      <cdr:y>0.14666</cdr:y>
    </cdr:to>
    <cdr:sp macro="" textlink="">
      <cdr:nvSpPr>
        <cdr:cNvPr id="3" name="ZoneTexte 6">
          <a:extLst xmlns:a="http://schemas.openxmlformats.org/drawingml/2006/main">
            <a:ext uri="{FF2B5EF4-FFF2-40B4-BE49-F238E27FC236}">
              <a16:creationId xmlns:a16="http://schemas.microsoft.com/office/drawing/2014/main" id="{B3100476-E9F6-4863-AB1B-789DCA6BD421}"/>
            </a:ext>
          </a:extLst>
        </cdr:cNvPr>
        <cdr:cNvSpPr txBox="1"/>
      </cdr:nvSpPr>
      <cdr:spPr>
        <a:xfrm xmlns:a="http://schemas.openxmlformats.org/drawingml/2006/main">
          <a:off x="7111088" y="422647"/>
          <a:ext cx="808383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fr-F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fr-FR" b="1" dirty="0"/>
            <a:t>50%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9DF781-6FD0-467A-8A1D-F89821000473}" type="datetimeFigureOut">
              <a:rPr lang="fr-FR" smtClean="0"/>
              <a:t>13/06/2019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DF9A10-3B74-41B2-BF84-E6A997A1D8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562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06ECB4-7570-409C-8864-8768EB5D8F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93672FC-5274-48D6-8B19-6982924911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96D66B-668B-4538-BDBE-81DA09CE5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C0A4A-CFCE-482A-B0DF-231639767C59}" type="datetimeFigureOut">
              <a:rPr lang="fr-FR" smtClean="0"/>
              <a:t>13/06/2019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9D9C22-1D8B-42A7-897A-9DDDF4147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FA02D9-DF0C-45AF-941C-7CEBDF5DC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7FDD-2C35-4B1B-8F92-C7A873148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9729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E3E6A8-CA6A-4100-A761-986BC44BD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71C99F8-9F97-44C9-9150-6BAB16F48F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DDFC5C-C9EC-4F8D-8519-A2A41A02C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C0A4A-CFCE-482A-B0DF-231639767C59}" type="datetimeFigureOut">
              <a:rPr lang="fr-FR" smtClean="0"/>
              <a:t>13/06/2019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258BC2-209F-44DA-A141-8CBE7F524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7B0B5F-CEA8-4D96-87F1-67C2AF0A7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7FDD-2C35-4B1B-8F92-C7A873148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6143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763C808-92A7-49D3-B9AD-72AA8AD7F5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C6F0FA6-C240-4112-B3B0-79401B85EB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C8CB24-8333-4853-8934-01C0DBADA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C0A4A-CFCE-482A-B0DF-231639767C59}" type="datetimeFigureOut">
              <a:rPr lang="fr-FR" smtClean="0"/>
              <a:t>13/06/2019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0A5908-1D0B-4029-83C9-D5C933B7E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E92142-35E8-4696-B056-ECA160C1D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7FDD-2C35-4B1B-8F92-C7A873148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4226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FBA0F1-9C1B-4986-86EC-60B4F05CF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2F3309-3AD0-434C-AB34-ED223F8AE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F4353A8-6178-40F3-AD51-2F59F8B44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C0A4A-CFCE-482A-B0DF-231639767C59}" type="datetimeFigureOut">
              <a:rPr lang="fr-FR" smtClean="0"/>
              <a:t>13/06/2019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3C8B30-AF36-4988-BF98-8C9859A7D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BBBA26-F119-4A62-A20E-70C408BF3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7FDD-2C35-4B1B-8F92-C7A873148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0400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BB0F80-159B-4037-9012-49D66B5A6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B5AEFD6-3DE0-4D00-B330-8DBA8EB76F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55590C-EFCA-4E58-8B67-2AC8B09CB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C0A4A-CFCE-482A-B0DF-231639767C59}" type="datetimeFigureOut">
              <a:rPr lang="fr-FR" smtClean="0"/>
              <a:t>13/06/2019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5A6F5F-2F23-4849-8D64-C7A9043C3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E0684F-0589-43DB-93C6-6BC1642CB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7FDD-2C35-4B1B-8F92-C7A873148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6522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B143E0-61FA-41DF-AE02-5ACF8B25A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59F229-A24A-4750-9DF6-53B37FEE43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1036971-876D-496C-813B-26EDA942B8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9778290-9E27-4E71-BEAD-7AAEBAE8F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C0A4A-CFCE-482A-B0DF-231639767C59}" type="datetimeFigureOut">
              <a:rPr lang="fr-FR" smtClean="0"/>
              <a:t>13/06/2019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8861A1E-A540-4FF9-8E72-EDC869692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9E0F3BD-BDEC-4E84-A6BC-C14B605F2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7FDD-2C35-4B1B-8F92-C7A873148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1513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6E4B42-5887-4A66-80A4-4ED560C79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C9C473C-29DC-431B-B6B8-4CC2BD731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1C79819-5D64-439B-BCC1-A602905D8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F782AF2-19E4-40E1-8A0B-91FB09347D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2F77806-AC1E-4381-8E98-6FD31B88B1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53AF2D2-87BC-4AD4-BFFB-53B850DEA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C0A4A-CFCE-482A-B0DF-231639767C59}" type="datetimeFigureOut">
              <a:rPr lang="fr-FR" smtClean="0"/>
              <a:t>13/06/2019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D1B9081-8C84-4D97-B11C-8E9E0F76C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F7C5728-E19F-44DD-8771-9E5C155CE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7FDD-2C35-4B1B-8F92-C7A873148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411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CD567A-13B9-4D2C-AADD-2D4862505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75EE117-0B13-4F67-BD9F-5BB71B019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C0A4A-CFCE-482A-B0DF-231639767C59}" type="datetimeFigureOut">
              <a:rPr lang="fr-FR" smtClean="0"/>
              <a:t>13/06/2019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A4B2C11-E7F7-478C-9A33-756B10062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834A490-5E3E-4548-9317-7F12FBC5A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7FDD-2C35-4B1B-8F92-C7A873148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4594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ED3276A-84EA-4F18-974C-485B0EAD0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C0A4A-CFCE-482A-B0DF-231639767C59}" type="datetimeFigureOut">
              <a:rPr lang="fr-FR" smtClean="0"/>
              <a:t>13/06/2019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8F04F14-CB9A-44B8-AE72-E147006F2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8D54803-DCF2-40F6-B663-6E8236DFA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7FDD-2C35-4B1B-8F92-C7A873148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9859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116C9F-5766-4931-B306-9BC85CFDD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019143-1F59-4205-803C-5B34A82FC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B188B82-317C-44A4-AD20-5594D71FF5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516029D-E64F-43B1-B13B-5CDEC84FB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C0A4A-CFCE-482A-B0DF-231639767C59}" type="datetimeFigureOut">
              <a:rPr lang="fr-FR" smtClean="0"/>
              <a:t>13/06/2019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84F3E88-DEFE-479E-A393-A3107EC61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77E909F-AA2C-4D1A-9BDC-5FD1A3270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7FDD-2C35-4B1B-8F92-C7A873148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3278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DB7406-4A25-4BAD-AA9A-C4C38D57F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8C041D1-D948-4294-9511-C15B46FF2D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9899238-38CF-462F-B9F6-2BFCDE1A02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54F33F3-34C8-4F7A-9592-ECD7D8038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C0A4A-CFCE-482A-B0DF-231639767C59}" type="datetimeFigureOut">
              <a:rPr lang="fr-FR" smtClean="0"/>
              <a:t>13/06/2019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EB9F452-7866-4892-9409-4A3300A75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E9DFD3E-3278-4D07-A971-FFC6C92A2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7FDD-2C35-4B1B-8F92-C7A873148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8513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B82014C-037E-4200-B9CC-4888F7419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AD30042-774C-49AE-8FA2-59C0FB0491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0E21F6-D7C0-4203-947D-82873E0637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C0A4A-CFCE-482A-B0DF-231639767C59}" type="datetimeFigureOut">
              <a:rPr lang="fr-FR" smtClean="0"/>
              <a:t>13/06/2019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427C0C-BBBD-4910-885A-6387C9018C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40AA2F-EEA9-46F5-9EA7-F4416E04FF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37FDD-2C35-4B1B-8F92-C7A873148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513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932AF2F7-3D97-436E-A2E2-0CB908DEC003}"/>
              </a:ext>
            </a:extLst>
          </p:cNvPr>
          <p:cNvSpPr/>
          <p:nvPr/>
        </p:nvSpPr>
        <p:spPr>
          <a:xfrm>
            <a:off x="838200" y="2178537"/>
            <a:ext cx="10515600" cy="112695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chemeClr val="tx1"/>
                </a:solidFill>
              </a:rPr>
              <a:t>Rétention aigue d’urine après cure chirurgicale de hernie de l’aine:</a:t>
            </a:r>
          </a:p>
          <a:p>
            <a:pPr algn="ctr"/>
            <a:r>
              <a:rPr lang="fr-FR" sz="2800" b="1" dirty="0">
                <a:solidFill>
                  <a:schemeClr val="tx1"/>
                </a:solidFill>
              </a:rPr>
              <a:t>une étude de cohorte prospective nationale</a:t>
            </a:r>
            <a:endParaRPr lang="fr-FR" sz="2800" dirty="0">
              <a:solidFill>
                <a:schemeClr val="tx1"/>
              </a:solidFill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BCA1701-5E23-4E94-81D9-98A582D9E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2" y="492575"/>
            <a:ext cx="2276475" cy="314325"/>
          </a:xfrm>
          <a:prstGeom prst="rect">
            <a:avLst/>
          </a:prstGeom>
        </p:spPr>
      </p:pic>
      <p:pic>
        <p:nvPicPr>
          <p:cNvPr id="6" name="Picture 2" descr="C:\Users\Jean-François\Documents\HERNIE CLUB HERNIE\LOGO\LOGO OFFICIEL en définition maximale\logo_Club_Hernie_final.png">
            <a:extLst>
              <a:ext uri="{FF2B5EF4-FFF2-40B4-BE49-F238E27FC236}">
                <a16:creationId xmlns:a16="http://schemas.microsoft.com/office/drawing/2014/main" id="{901FF0B4-A952-448D-B744-E23BFF7FE4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0" y="111056"/>
            <a:ext cx="1512888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http://www.chu-nantes.fr/medias/photo/img_1210341963100.jpg">
            <a:extLst>
              <a:ext uri="{FF2B5EF4-FFF2-40B4-BE49-F238E27FC236}">
                <a16:creationId xmlns:a16="http://schemas.microsoft.com/office/drawing/2014/main" id="{C07303D7-32C4-411D-A6DC-1F2D64F67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33573" y="21738"/>
            <a:ext cx="2082642" cy="12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logo un2011 ">
            <a:extLst>
              <a:ext uri="{FF2B5EF4-FFF2-40B4-BE49-F238E27FC236}">
                <a16:creationId xmlns:a16="http://schemas.microsoft.com/office/drawing/2014/main" id="{B2C04E70-0716-423C-BA16-CE9A75138F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782" y="19738"/>
            <a:ext cx="2318006" cy="12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ous-titre 2">
            <a:extLst>
              <a:ext uri="{FF2B5EF4-FFF2-40B4-BE49-F238E27FC236}">
                <a16:creationId xmlns:a16="http://schemas.microsoft.com/office/drawing/2014/main" id="{D1278AEA-D2F2-4805-91BA-24AB72D945FF}"/>
              </a:ext>
            </a:extLst>
          </p:cNvPr>
          <p:cNvSpPr txBox="1">
            <a:spLocks/>
          </p:cNvSpPr>
          <p:nvPr/>
        </p:nvSpPr>
        <p:spPr>
          <a:xfrm>
            <a:off x="1934556" y="3810591"/>
            <a:ext cx="8322888" cy="92230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altLang="fr-FR" sz="2400" b="1" dirty="0"/>
              <a:t>Farouk Drissi, Emilie </a:t>
            </a:r>
            <a:r>
              <a:rPr lang="fr-FR" altLang="fr-FR" sz="2400" b="1" dirty="0" err="1"/>
              <a:t>Duchalais</a:t>
            </a:r>
            <a:r>
              <a:rPr lang="fr-FR" altLang="fr-FR" sz="2400" b="1" dirty="0"/>
              <a:t>, Jean-François </a:t>
            </a:r>
            <a:r>
              <a:rPr lang="fr-FR" altLang="fr-FR" sz="2400" b="1" dirty="0" err="1"/>
              <a:t>Gillion</a:t>
            </a:r>
            <a:endParaRPr lang="fr-FR" altLang="fr-FR" sz="2400" b="1" dirty="0"/>
          </a:p>
          <a:p>
            <a:pPr marL="0" indent="0" algn="ctr">
              <a:buNone/>
            </a:pPr>
            <a:r>
              <a:rPr lang="fr-FR" altLang="fr-FR" sz="2400" dirty="0"/>
              <a:t>Pour le Club Hernie</a:t>
            </a:r>
            <a:endParaRPr lang="fr-FR" sz="1600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A4E28B7-F2A0-4E49-81DB-D77394498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89847" y="5237999"/>
            <a:ext cx="3212305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751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0">
            <a:extLst>
              <a:ext uri="{FF2B5EF4-FFF2-40B4-BE49-F238E27FC236}">
                <a16:creationId xmlns:a16="http://schemas.microsoft.com/office/drawing/2014/main" id="{CDAE7698-CCA6-41F4-9F70-7A7F1CEFAF66}"/>
              </a:ext>
            </a:extLst>
          </p:cNvPr>
          <p:cNvSpPr txBox="1"/>
          <p:nvPr/>
        </p:nvSpPr>
        <p:spPr>
          <a:xfrm>
            <a:off x="2091" y="0"/>
            <a:ext cx="12189909" cy="584775"/>
          </a:xfrm>
          <a:prstGeom prst="rect">
            <a:avLst/>
          </a:prstGeom>
          <a:solidFill>
            <a:srgbClr val="C5E0B4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tx1"/>
                </a:solidFill>
              </a:rPr>
              <a:t>Caractéristiques des patients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9D551AEB-4ECE-446F-8395-CF4A57C6B5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4746351"/>
              </p:ext>
            </p:extLst>
          </p:nvPr>
        </p:nvGraphicFramePr>
        <p:xfrm>
          <a:off x="217833" y="889667"/>
          <a:ext cx="9370941" cy="56436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44558">
                  <a:extLst>
                    <a:ext uri="{9D8B030D-6E8A-4147-A177-3AD203B41FA5}">
                      <a16:colId xmlns:a16="http://schemas.microsoft.com/office/drawing/2014/main" val="2138346190"/>
                    </a:ext>
                  </a:extLst>
                </a:gridCol>
                <a:gridCol w="2292423">
                  <a:extLst>
                    <a:ext uri="{9D8B030D-6E8A-4147-A177-3AD203B41FA5}">
                      <a16:colId xmlns:a16="http://schemas.microsoft.com/office/drawing/2014/main" val="307079799"/>
                    </a:ext>
                  </a:extLst>
                </a:gridCol>
                <a:gridCol w="2292423">
                  <a:extLst>
                    <a:ext uri="{9D8B030D-6E8A-4147-A177-3AD203B41FA5}">
                      <a16:colId xmlns:a16="http://schemas.microsoft.com/office/drawing/2014/main" val="4148924326"/>
                    </a:ext>
                  </a:extLst>
                </a:gridCol>
                <a:gridCol w="1341537">
                  <a:extLst>
                    <a:ext uri="{9D8B030D-6E8A-4147-A177-3AD203B41FA5}">
                      <a16:colId xmlns:a16="http://schemas.microsoft.com/office/drawing/2014/main" val="1899286880"/>
                    </a:ext>
                  </a:extLst>
                </a:gridCol>
              </a:tblGrid>
              <a:tr h="9649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 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Rétention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(n=109)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Pas de rétention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(n=13 627)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p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4205371668"/>
                  </a:ext>
                </a:extLst>
              </a:tr>
              <a:tr h="467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Age, </a:t>
                      </a:r>
                      <a:r>
                        <a:rPr lang="en-US" sz="2000" dirty="0" err="1">
                          <a:effectLst/>
                        </a:rPr>
                        <a:t>médiane</a:t>
                      </a:r>
                      <a:r>
                        <a:rPr lang="en-US" sz="2000" dirty="0">
                          <a:effectLst/>
                        </a:rPr>
                        <a:t> (IQ)*</a:t>
                      </a:r>
                      <a:endParaRPr lang="fr-FR" sz="2000" dirty="0">
                        <a:effectLst/>
                      </a:endParaRP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74 (68-82)</a:t>
                      </a:r>
                      <a:endParaRPr lang="fr-FR" sz="2000" dirty="0">
                        <a:effectLst/>
                      </a:endParaRP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66 (54-75)</a:t>
                      </a:r>
                      <a:endParaRPr lang="fr-FR" sz="2000" dirty="0">
                        <a:effectLst/>
                      </a:endParaRP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&lt;0,001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2884148641"/>
                  </a:ext>
                </a:extLst>
              </a:tr>
              <a:tr h="467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Sexe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masculin</a:t>
                      </a:r>
                      <a:endParaRPr lang="fr-FR" sz="2000" dirty="0">
                        <a:effectLst/>
                      </a:endParaRP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103 (94%)</a:t>
                      </a:r>
                      <a:endParaRPr lang="fr-FR" sz="2000" dirty="0">
                        <a:effectLst/>
                      </a:endParaRP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12 080 (89%)</a:t>
                      </a:r>
                      <a:endParaRPr lang="fr-FR" sz="2000" dirty="0">
                        <a:effectLst/>
                      </a:endParaRP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0,067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1423874491"/>
                  </a:ext>
                </a:extLst>
              </a:tr>
              <a:tr h="467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IMC, </a:t>
                      </a:r>
                      <a:r>
                        <a:rPr lang="en-US" sz="2000" dirty="0" err="1">
                          <a:effectLst/>
                        </a:rPr>
                        <a:t>médiane</a:t>
                      </a:r>
                      <a:r>
                        <a:rPr lang="en-US" sz="2000" dirty="0">
                          <a:effectLst/>
                        </a:rPr>
                        <a:t> (IQ)</a:t>
                      </a:r>
                      <a:endParaRPr lang="fr-FR" sz="2000" dirty="0">
                        <a:effectLst/>
                      </a:endParaRP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25,2 (23,1-27,5)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24,7 (22,8-26,8)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0,125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213410429"/>
                  </a:ext>
                </a:extLst>
              </a:tr>
              <a:tr h="467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Tabagisme*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12 (11%)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2603 (19%)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0,036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2719069923"/>
                  </a:ext>
                </a:extLst>
              </a:tr>
              <a:tr h="467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Dysurie préopératoire*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30 (28%)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720 (5%)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&lt;0,001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1541998365"/>
                  </a:ext>
                </a:extLst>
              </a:tr>
              <a:tr h="467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Diabète*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13 (12%)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611 (4,5%)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0,001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1995039639"/>
                  </a:ext>
                </a:extLst>
              </a:tr>
              <a:tr h="467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Corticothérapie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4 (4%)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175 (1%)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0,055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2048084132"/>
                  </a:ext>
                </a:extLst>
              </a:tr>
              <a:tr h="467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Score ASA≥III*</a:t>
                      </a:r>
                      <a:endParaRPr lang="fr-FR" sz="2000" dirty="0">
                        <a:effectLst/>
                      </a:endParaRP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40 (37%)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1708 (13%)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&lt;0,001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4245894384"/>
                  </a:ext>
                </a:extLst>
              </a:tr>
              <a:tr h="467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Hernie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inguino-scrotale</a:t>
                      </a:r>
                      <a:endParaRPr lang="fr-FR" sz="2000" dirty="0">
                        <a:effectLst/>
                      </a:endParaRP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15 (14%)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1390 (10%)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0,205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3660173141"/>
                  </a:ext>
                </a:extLst>
              </a:tr>
              <a:tr h="467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Récidive de hernie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9 (8%)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1013 (7,5%)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0,714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2376749203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7FE50D21-52BA-4043-B26A-76414EDFC8BC}"/>
              </a:ext>
            </a:extLst>
          </p:cNvPr>
          <p:cNvSpPr/>
          <p:nvPr/>
        </p:nvSpPr>
        <p:spPr>
          <a:xfrm>
            <a:off x="217833" y="1868559"/>
            <a:ext cx="9370941" cy="4240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53DB02-4134-436C-B859-96ADD4E3CDD7}"/>
              </a:ext>
            </a:extLst>
          </p:cNvPr>
          <p:cNvSpPr/>
          <p:nvPr/>
        </p:nvSpPr>
        <p:spPr>
          <a:xfrm>
            <a:off x="217833" y="3271518"/>
            <a:ext cx="9370941" cy="4240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F79240-44DE-4D53-AEEA-58F4A2326431}"/>
              </a:ext>
            </a:extLst>
          </p:cNvPr>
          <p:cNvSpPr/>
          <p:nvPr/>
        </p:nvSpPr>
        <p:spPr>
          <a:xfrm>
            <a:off x="217833" y="3739759"/>
            <a:ext cx="9370941" cy="4240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E3971D4-6882-4EE9-949A-9732EEA2B282}"/>
              </a:ext>
            </a:extLst>
          </p:cNvPr>
          <p:cNvSpPr/>
          <p:nvPr/>
        </p:nvSpPr>
        <p:spPr>
          <a:xfrm>
            <a:off x="217833" y="4207998"/>
            <a:ext cx="9370941" cy="4240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90C1F7-89BE-4E99-8021-C4BEDA883A03}"/>
              </a:ext>
            </a:extLst>
          </p:cNvPr>
          <p:cNvSpPr/>
          <p:nvPr/>
        </p:nvSpPr>
        <p:spPr>
          <a:xfrm>
            <a:off x="217833" y="5158625"/>
            <a:ext cx="9370941" cy="4240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5305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>
            <a:extLst>
              <a:ext uri="{FF2B5EF4-FFF2-40B4-BE49-F238E27FC236}">
                <a16:creationId xmlns:a16="http://schemas.microsoft.com/office/drawing/2014/main" id="{10C97D51-D0B1-42AB-8379-106D9121CCC6}"/>
              </a:ext>
            </a:extLst>
          </p:cNvPr>
          <p:cNvSpPr txBox="1"/>
          <p:nvPr/>
        </p:nvSpPr>
        <p:spPr>
          <a:xfrm>
            <a:off x="2091" y="0"/>
            <a:ext cx="12189909" cy="584775"/>
          </a:xfrm>
          <a:prstGeom prst="rect">
            <a:avLst/>
          </a:prstGeom>
          <a:solidFill>
            <a:srgbClr val="C5E0B4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tx1"/>
                </a:solidFill>
              </a:rPr>
              <a:t>Caractéristiques de l’intervention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807F7052-7B20-4C2A-BABE-2FFB593AE1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220065"/>
              </p:ext>
            </p:extLst>
          </p:nvPr>
        </p:nvGraphicFramePr>
        <p:xfrm>
          <a:off x="264318" y="1146809"/>
          <a:ext cx="5884691" cy="50817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51091">
                  <a:extLst>
                    <a:ext uri="{9D8B030D-6E8A-4147-A177-3AD203B41FA5}">
                      <a16:colId xmlns:a16="http://schemas.microsoft.com/office/drawing/2014/main" val="154013484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1816341006"/>
                    </a:ext>
                  </a:extLst>
                </a:gridCol>
              </a:tblGrid>
              <a:tr h="9649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 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Total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(n=13 736)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2448854930"/>
                  </a:ext>
                </a:extLst>
              </a:tr>
              <a:tr h="485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Cure de </a:t>
                      </a:r>
                      <a:r>
                        <a:rPr lang="en-US" sz="2000" dirty="0" err="1">
                          <a:effectLst/>
                        </a:rPr>
                        <a:t>hernie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bilatérale</a:t>
                      </a:r>
                      <a:endParaRPr lang="fr-FR" sz="2000" dirty="0">
                        <a:effectLst/>
                      </a:endParaRPr>
                    </a:p>
                  </a:txBody>
                  <a:tcPr marL="59658" marR="596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effectLst/>
                        </a:rPr>
                        <a:t>3099 (23%)</a:t>
                      </a:r>
                    </a:p>
                  </a:txBody>
                  <a:tcPr marL="59658" marR="59658" marT="0" marB="0"/>
                </a:tc>
                <a:extLst>
                  <a:ext uri="{0D108BD9-81ED-4DB2-BD59-A6C34878D82A}">
                    <a16:rowId xmlns:a16="http://schemas.microsoft.com/office/drawing/2014/main" val="3896601416"/>
                  </a:ext>
                </a:extLst>
              </a:tr>
              <a:tr h="9649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Technique chirurgicale*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- </a:t>
                      </a:r>
                      <a:r>
                        <a:rPr lang="en-US" sz="2000" dirty="0" err="1">
                          <a:effectLst/>
                        </a:rPr>
                        <a:t>Abord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électif</a:t>
                      </a:r>
                      <a:r>
                        <a:rPr lang="en-US" sz="2000" dirty="0">
                          <a:effectLst/>
                        </a:rPr>
                        <a:t> + </a:t>
                      </a:r>
                      <a:r>
                        <a:rPr lang="en-US" sz="2000" dirty="0" err="1">
                          <a:effectLst/>
                        </a:rPr>
                        <a:t>prothèse</a:t>
                      </a:r>
                      <a:endParaRPr lang="fr-FR" sz="2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- </a:t>
                      </a:r>
                      <a:r>
                        <a:rPr lang="fr-FR" sz="2000" dirty="0">
                          <a:effectLst/>
                        </a:rPr>
                        <a:t>Abord électif + </a:t>
                      </a:r>
                      <a:r>
                        <a:rPr lang="fr-FR" sz="2000" dirty="0" err="1">
                          <a:effectLst/>
                        </a:rPr>
                        <a:t>raphie</a:t>
                      </a:r>
                      <a:endParaRPr lang="fr-FR" sz="2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- TAPP</a:t>
                      </a:r>
                      <a:endParaRPr lang="fr-FR" sz="2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- TEP</a:t>
                      </a:r>
                      <a:endParaRPr lang="fr-FR" sz="2000" dirty="0">
                        <a:effectLst/>
                      </a:endParaRPr>
                    </a:p>
                  </a:txBody>
                  <a:tcPr marL="59658" marR="596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fr-FR" sz="2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6602 (48%)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410 (3%)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3708 (27%)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2947 (22%)</a:t>
                      </a:r>
                    </a:p>
                  </a:txBody>
                  <a:tcPr marL="59658" marR="59658" marT="0" marB="0"/>
                </a:tc>
                <a:extLst>
                  <a:ext uri="{0D108BD9-81ED-4DB2-BD59-A6C34878D82A}">
                    <a16:rowId xmlns:a16="http://schemas.microsoft.com/office/drawing/2014/main" val="4146775548"/>
                  </a:ext>
                </a:extLst>
              </a:tr>
              <a:tr h="9649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Technique anesthésique*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- </a:t>
                      </a:r>
                      <a:r>
                        <a:rPr lang="fr-FR" sz="2000" dirty="0">
                          <a:effectLst/>
                        </a:rPr>
                        <a:t>Anesthésie générale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- </a:t>
                      </a:r>
                      <a:r>
                        <a:rPr lang="fr-FR" sz="2000" dirty="0">
                          <a:effectLst/>
                        </a:rPr>
                        <a:t>Rachianesthésie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- </a:t>
                      </a:r>
                      <a:r>
                        <a:rPr lang="en-US" sz="2000" dirty="0" err="1">
                          <a:effectLst/>
                        </a:rPr>
                        <a:t>Anesthésie</a:t>
                      </a:r>
                      <a:r>
                        <a:rPr lang="en-US" sz="2000" dirty="0">
                          <a:effectLst/>
                        </a:rPr>
                        <a:t> locale</a:t>
                      </a:r>
                      <a:endParaRPr lang="fr-FR" sz="2000" dirty="0">
                        <a:effectLst/>
                      </a:endParaRPr>
                    </a:p>
                  </a:txBody>
                  <a:tcPr marL="59658" marR="596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fr-FR" sz="2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12 707 (94%)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591 (4%)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296 (2%)</a:t>
                      </a:r>
                    </a:p>
                  </a:txBody>
                  <a:tcPr marL="59658" marR="59658" marT="0" marB="0"/>
                </a:tc>
                <a:extLst>
                  <a:ext uri="{0D108BD9-81ED-4DB2-BD59-A6C34878D82A}">
                    <a16:rowId xmlns:a16="http://schemas.microsoft.com/office/drawing/2014/main" val="503287249"/>
                  </a:ext>
                </a:extLst>
              </a:tr>
              <a:tr h="5175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Temps </a:t>
                      </a:r>
                      <a:r>
                        <a:rPr lang="en-US" sz="2000" dirty="0" err="1">
                          <a:effectLst/>
                        </a:rPr>
                        <a:t>opératoire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médiane</a:t>
                      </a:r>
                      <a:r>
                        <a:rPr lang="en-US" sz="2000" dirty="0">
                          <a:effectLst/>
                        </a:rPr>
                        <a:t> (IQ)*</a:t>
                      </a:r>
                      <a:endParaRPr lang="fr-FR" sz="2000" dirty="0">
                        <a:effectLst/>
                      </a:endParaRPr>
                    </a:p>
                  </a:txBody>
                  <a:tcPr marL="59658" marR="596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30 (20-40)</a:t>
                      </a:r>
                    </a:p>
                  </a:txBody>
                  <a:tcPr marL="59658" marR="59658" marT="0" marB="0"/>
                </a:tc>
                <a:extLst>
                  <a:ext uri="{0D108BD9-81ED-4DB2-BD59-A6C34878D82A}">
                    <a16:rowId xmlns:a16="http://schemas.microsoft.com/office/drawing/2014/main" val="2666500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8358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>
            <a:extLst>
              <a:ext uri="{FF2B5EF4-FFF2-40B4-BE49-F238E27FC236}">
                <a16:creationId xmlns:a16="http://schemas.microsoft.com/office/drawing/2014/main" id="{10C97D51-D0B1-42AB-8379-106D9121CCC6}"/>
              </a:ext>
            </a:extLst>
          </p:cNvPr>
          <p:cNvSpPr txBox="1"/>
          <p:nvPr/>
        </p:nvSpPr>
        <p:spPr>
          <a:xfrm>
            <a:off x="2091" y="0"/>
            <a:ext cx="12189909" cy="584775"/>
          </a:xfrm>
          <a:prstGeom prst="rect">
            <a:avLst/>
          </a:prstGeom>
          <a:solidFill>
            <a:srgbClr val="C5E0B4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tx1"/>
                </a:solidFill>
              </a:rPr>
              <a:t>Caractéristiques de l’intervention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807F7052-7B20-4C2A-BABE-2FFB593AE1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177629"/>
              </p:ext>
            </p:extLst>
          </p:nvPr>
        </p:nvGraphicFramePr>
        <p:xfrm>
          <a:off x="264318" y="1146809"/>
          <a:ext cx="9529764" cy="50817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51091">
                  <a:extLst>
                    <a:ext uri="{9D8B030D-6E8A-4147-A177-3AD203B41FA5}">
                      <a16:colId xmlns:a16="http://schemas.microsoft.com/office/drawing/2014/main" val="1540134840"/>
                    </a:ext>
                  </a:extLst>
                </a:gridCol>
                <a:gridCol w="2385391">
                  <a:extLst>
                    <a:ext uri="{9D8B030D-6E8A-4147-A177-3AD203B41FA5}">
                      <a16:colId xmlns:a16="http://schemas.microsoft.com/office/drawing/2014/main" val="3324373319"/>
                    </a:ext>
                  </a:extLst>
                </a:gridCol>
                <a:gridCol w="2372139">
                  <a:extLst>
                    <a:ext uri="{9D8B030D-6E8A-4147-A177-3AD203B41FA5}">
                      <a16:colId xmlns:a16="http://schemas.microsoft.com/office/drawing/2014/main" val="1930297678"/>
                    </a:ext>
                  </a:extLst>
                </a:gridCol>
                <a:gridCol w="1021143">
                  <a:extLst>
                    <a:ext uri="{9D8B030D-6E8A-4147-A177-3AD203B41FA5}">
                      <a16:colId xmlns:a16="http://schemas.microsoft.com/office/drawing/2014/main" val="3524493427"/>
                    </a:ext>
                  </a:extLst>
                </a:gridCol>
              </a:tblGrid>
              <a:tr h="9649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 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Rétention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(n=109)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Pas de rétention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(n=13 627)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p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2448854930"/>
                  </a:ext>
                </a:extLst>
              </a:tr>
              <a:tr h="485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Cure de </a:t>
                      </a:r>
                      <a:r>
                        <a:rPr lang="en-US" sz="2000" dirty="0" err="1">
                          <a:effectLst/>
                        </a:rPr>
                        <a:t>hernie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bilatérale</a:t>
                      </a:r>
                      <a:endParaRPr lang="fr-FR" sz="2000" dirty="0">
                        <a:effectLst/>
                      </a:endParaRPr>
                    </a:p>
                  </a:txBody>
                  <a:tcPr marL="59658" marR="596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effectLst/>
                        </a:rPr>
                        <a:t>30 (28%)</a:t>
                      </a:r>
                    </a:p>
                  </a:txBody>
                  <a:tcPr marL="59658" marR="596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effectLst/>
                        </a:rPr>
                        <a:t>3069 (23%)</a:t>
                      </a:r>
                    </a:p>
                  </a:txBody>
                  <a:tcPr marL="59658" marR="596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effectLst/>
                        </a:rPr>
                        <a:t>0,205</a:t>
                      </a:r>
                      <a:endParaRPr lang="fr-FR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8" marR="59658" marT="0" marB="0"/>
                </a:tc>
                <a:extLst>
                  <a:ext uri="{0D108BD9-81ED-4DB2-BD59-A6C34878D82A}">
                    <a16:rowId xmlns:a16="http://schemas.microsoft.com/office/drawing/2014/main" val="3896601416"/>
                  </a:ext>
                </a:extLst>
              </a:tr>
              <a:tr h="9649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Technique chirurgicale*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- </a:t>
                      </a:r>
                      <a:r>
                        <a:rPr lang="en-US" sz="2000" dirty="0" err="1">
                          <a:effectLst/>
                        </a:rPr>
                        <a:t>Abord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électif</a:t>
                      </a:r>
                      <a:r>
                        <a:rPr lang="en-US" sz="2000" dirty="0">
                          <a:effectLst/>
                        </a:rPr>
                        <a:t> + </a:t>
                      </a:r>
                      <a:r>
                        <a:rPr lang="en-US" sz="2000" dirty="0" err="1">
                          <a:effectLst/>
                        </a:rPr>
                        <a:t>prothèse</a:t>
                      </a:r>
                      <a:endParaRPr lang="fr-FR" sz="2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- </a:t>
                      </a:r>
                      <a:r>
                        <a:rPr lang="fr-FR" sz="2000" dirty="0">
                          <a:effectLst/>
                        </a:rPr>
                        <a:t>Abord électif + </a:t>
                      </a:r>
                      <a:r>
                        <a:rPr lang="fr-FR" sz="2000" dirty="0" err="1">
                          <a:effectLst/>
                        </a:rPr>
                        <a:t>raphie</a:t>
                      </a:r>
                      <a:endParaRPr lang="fr-FR" sz="2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- TAPP</a:t>
                      </a:r>
                      <a:endParaRPr lang="fr-FR" sz="2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- TEP</a:t>
                      </a:r>
                      <a:endParaRPr lang="fr-FR" sz="2000" dirty="0">
                        <a:effectLst/>
                      </a:endParaRPr>
                    </a:p>
                  </a:txBody>
                  <a:tcPr marL="59658" marR="596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75 (70%)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3 (3%)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14 (13%)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15 (14%)</a:t>
                      </a:r>
                    </a:p>
                  </a:txBody>
                  <a:tcPr marL="59658" marR="596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6527 (48%)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407 (3%)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3694 (27%)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2922 (22%)</a:t>
                      </a:r>
                    </a:p>
                  </a:txBody>
                  <a:tcPr marL="59658" marR="596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&lt;0,001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8" marR="59658" marT="0" marB="0"/>
                </a:tc>
                <a:extLst>
                  <a:ext uri="{0D108BD9-81ED-4DB2-BD59-A6C34878D82A}">
                    <a16:rowId xmlns:a16="http://schemas.microsoft.com/office/drawing/2014/main" val="4146775548"/>
                  </a:ext>
                </a:extLst>
              </a:tr>
              <a:tr h="9649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Technique anesthésique*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- </a:t>
                      </a:r>
                      <a:r>
                        <a:rPr lang="fr-FR" sz="2000" dirty="0">
                          <a:effectLst/>
                        </a:rPr>
                        <a:t>Anesthésie générale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- </a:t>
                      </a:r>
                      <a:r>
                        <a:rPr lang="fr-FR" sz="2000" dirty="0">
                          <a:effectLst/>
                        </a:rPr>
                        <a:t>Rachianesthésie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- </a:t>
                      </a:r>
                      <a:r>
                        <a:rPr lang="en-US" sz="2000" dirty="0" err="1">
                          <a:effectLst/>
                        </a:rPr>
                        <a:t>Anesthésie</a:t>
                      </a:r>
                      <a:r>
                        <a:rPr lang="en-US" sz="2000" dirty="0">
                          <a:effectLst/>
                        </a:rPr>
                        <a:t> locale</a:t>
                      </a:r>
                      <a:endParaRPr lang="fr-FR" sz="2000" dirty="0">
                        <a:effectLst/>
                      </a:endParaRPr>
                    </a:p>
                  </a:txBody>
                  <a:tcPr marL="59658" marR="596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70 (65%)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37 (35%)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0</a:t>
                      </a:r>
                    </a:p>
                  </a:txBody>
                  <a:tcPr marL="59658" marR="596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12 637 (94%)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554 (4%)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296 (2%)</a:t>
                      </a:r>
                    </a:p>
                  </a:txBody>
                  <a:tcPr marL="59658" marR="596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&lt;0,001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8" marR="59658" marT="0" marB="0"/>
                </a:tc>
                <a:extLst>
                  <a:ext uri="{0D108BD9-81ED-4DB2-BD59-A6C34878D82A}">
                    <a16:rowId xmlns:a16="http://schemas.microsoft.com/office/drawing/2014/main" val="503287249"/>
                  </a:ext>
                </a:extLst>
              </a:tr>
              <a:tr h="5175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Temps </a:t>
                      </a:r>
                      <a:r>
                        <a:rPr lang="en-US" sz="2000" dirty="0" err="1">
                          <a:effectLst/>
                        </a:rPr>
                        <a:t>opératoire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médiane</a:t>
                      </a:r>
                      <a:r>
                        <a:rPr lang="en-US" sz="2000" dirty="0">
                          <a:effectLst/>
                        </a:rPr>
                        <a:t> (IQ)*</a:t>
                      </a:r>
                      <a:endParaRPr lang="fr-FR" sz="2000" dirty="0">
                        <a:effectLst/>
                      </a:endParaRPr>
                    </a:p>
                  </a:txBody>
                  <a:tcPr marL="59658" marR="596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 35 (27-45)</a:t>
                      </a:r>
                    </a:p>
                  </a:txBody>
                  <a:tcPr marL="59658" marR="596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 30 (20-40)</a:t>
                      </a:r>
                    </a:p>
                  </a:txBody>
                  <a:tcPr marL="59658" marR="596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0,017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8" marR="59658" marT="0" marB="0"/>
                </a:tc>
                <a:extLst>
                  <a:ext uri="{0D108BD9-81ED-4DB2-BD59-A6C34878D82A}">
                    <a16:rowId xmlns:a16="http://schemas.microsoft.com/office/drawing/2014/main" val="2666500076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FF0669B0-3612-4CAC-B61D-497EF3F10881}"/>
              </a:ext>
            </a:extLst>
          </p:cNvPr>
          <p:cNvSpPr/>
          <p:nvPr/>
        </p:nvSpPr>
        <p:spPr>
          <a:xfrm>
            <a:off x="264318" y="2941983"/>
            <a:ext cx="9529764" cy="70236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6F864F3-BB8A-4234-BAFF-2E3A16E06326}"/>
              </a:ext>
            </a:extLst>
          </p:cNvPr>
          <p:cNvSpPr/>
          <p:nvPr/>
        </p:nvSpPr>
        <p:spPr>
          <a:xfrm>
            <a:off x="264318" y="5022574"/>
            <a:ext cx="9529764" cy="38431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86A58-B8D1-48BD-95AD-8304D432357C}"/>
              </a:ext>
            </a:extLst>
          </p:cNvPr>
          <p:cNvSpPr/>
          <p:nvPr/>
        </p:nvSpPr>
        <p:spPr>
          <a:xfrm>
            <a:off x="264318" y="5711192"/>
            <a:ext cx="9529764" cy="51733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8450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0">
            <a:extLst>
              <a:ext uri="{FF2B5EF4-FFF2-40B4-BE49-F238E27FC236}">
                <a16:creationId xmlns:a16="http://schemas.microsoft.com/office/drawing/2014/main" id="{0FD1F371-EB8D-46A9-A96A-D91E5AB2AB58}"/>
              </a:ext>
            </a:extLst>
          </p:cNvPr>
          <p:cNvSpPr txBox="1"/>
          <p:nvPr/>
        </p:nvSpPr>
        <p:spPr>
          <a:xfrm>
            <a:off x="0" y="0"/>
            <a:ext cx="12189909" cy="584775"/>
          </a:xfrm>
          <a:prstGeom prst="rect">
            <a:avLst/>
          </a:prstGeom>
          <a:solidFill>
            <a:srgbClr val="C5E0B4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tx1"/>
                </a:solidFill>
              </a:rPr>
              <a:t>Caractéristiques postopératoires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F9AAA515-083A-44F3-8AB7-2B3D9366B9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142364"/>
              </p:ext>
            </p:extLst>
          </p:nvPr>
        </p:nvGraphicFramePr>
        <p:xfrm>
          <a:off x="262953" y="1915518"/>
          <a:ext cx="11663999" cy="22059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76783">
                  <a:extLst>
                    <a:ext uri="{9D8B030D-6E8A-4147-A177-3AD203B41FA5}">
                      <a16:colId xmlns:a16="http://schemas.microsoft.com/office/drawing/2014/main" val="2996166499"/>
                    </a:ext>
                  </a:extLst>
                </a:gridCol>
                <a:gridCol w="1910687">
                  <a:extLst>
                    <a:ext uri="{9D8B030D-6E8A-4147-A177-3AD203B41FA5}">
                      <a16:colId xmlns:a16="http://schemas.microsoft.com/office/drawing/2014/main" val="2403933454"/>
                    </a:ext>
                  </a:extLst>
                </a:gridCol>
                <a:gridCol w="2238233">
                  <a:extLst>
                    <a:ext uri="{9D8B030D-6E8A-4147-A177-3AD203B41FA5}">
                      <a16:colId xmlns:a16="http://schemas.microsoft.com/office/drawing/2014/main" val="3374430190"/>
                    </a:ext>
                  </a:extLst>
                </a:gridCol>
                <a:gridCol w="2418345">
                  <a:extLst>
                    <a:ext uri="{9D8B030D-6E8A-4147-A177-3AD203B41FA5}">
                      <a16:colId xmlns:a16="http://schemas.microsoft.com/office/drawing/2014/main" val="1230486640"/>
                    </a:ext>
                  </a:extLst>
                </a:gridCol>
                <a:gridCol w="1319951">
                  <a:extLst>
                    <a:ext uri="{9D8B030D-6E8A-4147-A177-3AD203B41FA5}">
                      <a16:colId xmlns:a16="http://schemas.microsoft.com/office/drawing/2014/main" val="3076873780"/>
                    </a:ext>
                  </a:extLst>
                </a:gridCol>
              </a:tblGrid>
              <a:tr h="896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3704" marR="1437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Total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(n=13 736)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3704" marR="1437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Rétention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(n=109)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3704" marR="1437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Pas de rétention (n=13 627)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3704" marR="1437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p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3704" marR="143704" marT="0" marB="0"/>
                </a:tc>
                <a:extLst>
                  <a:ext uri="{0D108BD9-81ED-4DB2-BD59-A6C34878D82A}">
                    <a16:rowId xmlns:a16="http://schemas.microsoft.com/office/drawing/2014/main" val="2702936574"/>
                  </a:ext>
                </a:extLst>
              </a:tr>
              <a:tr h="4744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Complications (hors RAU)</a:t>
                      </a:r>
                    </a:p>
                  </a:txBody>
                  <a:tcPr marL="143704" marR="1437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820 (6%)</a:t>
                      </a:r>
                    </a:p>
                  </a:txBody>
                  <a:tcPr marL="143704" marR="1437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10 (9%)</a:t>
                      </a:r>
                    </a:p>
                  </a:txBody>
                  <a:tcPr marL="143704" marR="1437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 810 (6%)</a:t>
                      </a:r>
                    </a:p>
                  </a:txBody>
                  <a:tcPr marL="143704" marR="1437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0,15</a:t>
                      </a:r>
                    </a:p>
                  </a:txBody>
                  <a:tcPr marL="143704" marR="143704" marT="0" marB="0"/>
                </a:tc>
                <a:extLst>
                  <a:ext uri="{0D108BD9-81ED-4DB2-BD59-A6C34878D82A}">
                    <a16:rowId xmlns:a16="http://schemas.microsoft.com/office/drawing/2014/main" val="378327656"/>
                  </a:ext>
                </a:extLst>
              </a:tr>
              <a:tr h="4730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Procédure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ambulatoire</a:t>
                      </a:r>
                      <a:r>
                        <a:rPr lang="en-US" sz="2000" dirty="0">
                          <a:effectLst/>
                        </a:rPr>
                        <a:t>*</a:t>
                      </a:r>
                      <a:endParaRPr lang="fr-FR" sz="2000" dirty="0">
                        <a:effectLst/>
                      </a:endParaRPr>
                    </a:p>
                  </a:txBody>
                  <a:tcPr marL="143704" marR="1437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10 466 (77%)</a:t>
                      </a:r>
                      <a:endParaRPr lang="fr-FR" sz="2000" dirty="0">
                        <a:effectLst/>
                      </a:endParaRPr>
                    </a:p>
                  </a:txBody>
                  <a:tcPr marL="143704" marR="1437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24 (23%)</a:t>
                      </a:r>
                      <a:endParaRPr lang="fr-FR" sz="2000" dirty="0">
                        <a:effectLst/>
                      </a:endParaRPr>
                    </a:p>
                  </a:txBody>
                  <a:tcPr marL="143704" marR="1437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10 442 (77%)</a:t>
                      </a:r>
                      <a:endParaRPr lang="fr-FR" sz="2000" dirty="0">
                        <a:effectLst/>
                      </a:endParaRPr>
                    </a:p>
                  </a:txBody>
                  <a:tcPr marL="143704" marR="1437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&lt;0,001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3704" marR="143704" marT="0" marB="0"/>
                </a:tc>
                <a:extLst>
                  <a:ext uri="{0D108BD9-81ED-4DB2-BD59-A6C34878D82A}">
                    <a16:rowId xmlns:a16="http://schemas.microsoft.com/office/drawing/2014/main" val="2948520320"/>
                  </a:ext>
                </a:extLst>
              </a:tr>
              <a:tr h="3618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Durée de </a:t>
                      </a:r>
                      <a:r>
                        <a:rPr lang="en-US" sz="2000" dirty="0" err="1">
                          <a:effectLst/>
                        </a:rPr>
                        <a:t>séjour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médiane</a:t>
                      </a:r>
                      <a:r>
                        <a:rPr lang="en-US" sz="2000" dirty="0">
                          <a:effectLst/>
                        </a:rPr>
                        <a:t> (IQ)*</a:t>
                      </a:r>
                      <a:endParaRPr lang="fr-FR" sz="2000" dirty="0">
                        <a:effectLst/>
                      </a:endParaRPr>
                    </a:p>
                  </a:txBody>
                  <a:tcPr marL="143704" marR="1437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 (0-0)</a:t>
                      </a:r>
                      <a:endParaRPr lang="fr-FR" sz="2000" dirty="0">
                        <a:effectLst/>
                      </a:endParaRPr>
                    </a:p>
                  </a:txBody>
                  <a:tcPr marL="143704" marR="1437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 (1-2)</a:t>
                      </a:r>
                      <a:endParaRPr lang="fr-FR" sz="2000" dirty="0">
                        <a:effectLst/>
                      </a:endParaRPr>
                    </a:p>
                  </a:txBody>
                  <a:tcPr marL="143704" marR="1437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 (0-0)</a:t>
                      </a:r>
                      <a:endParaRPr lang="fr-FR" sz="2000" dirty="0">
                        <a:effectLst/>
                      </a:endParaRPr>
                    </a:p>
                  </a:txBody>
                  <a:tcPr marL="143704" marR="1437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&lt;0,001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3704" marR="143704" marT="0" marB="0"/>
                </a:tc>
                <a:extLst>
                  <a:ext uri="{0D108BD9-81ED-4DB2-BD59-A6C34878D82A}">
                    <a16:rowId xmlns:a16="http://schemas.microsoft.com/office/drawing/2014/main" val="920577912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15176F98-B877-44FE-B13B-44B6CC63977F}"/>
              </a:ext>
            </a:extLst>
          </p:cNvPr>
          <p:cNvSpPr txBox="1"/>
          <p:nvPr/>
        </p:nvSpPr>
        <p:spPr>
          <a:xfrm>
            <a:off x="262953" y="5249613"/>
            <a:ext cx="11663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35 </a:t>
            </a:r>
            <a:r>
              <a:rPr lang="fr-FR" sz="2000" b="1" dirty="0"/>
              <a:t>échecs d’ambulatoire (10%) </a:t>
            </a:r>
            <a:r>
              <a:rPr lang="fr-FR" sz="2000" dirty="0"/>
              <a:t>liés à la survenue d’une rétention aigue d’urine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7489D3-6F41-405B-A7EE-60664D3378FB}"/>
              </a:ext>
            </a:extLst>
          </p:cNvPr>
          <p:cNvSpPr/>
          <p:nvPr/>
        </p:nvSpPr>
        <p:spPr>
          <a:xfrm>
            <a:off x="262953" y="3286539"/>
            <a:ext cx="11663998" cy="42407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F3ED11-D4ED-4B36-B38D-5E4FE35320C5}"/>
              </a:ext>
            </a:extLst>
          </p:cNvPr>
          <p:cNvSpPr/>
          <p:nvPr/>
        </p:nvSpPr>
        <p:spPr>
          <a:xfrm>
            <a:off x="262953" y="3719780"/>
            <a:ext cx="11663998" cy="42407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1705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0">
            <a:extLst>
              <a:ext uri="{FF2B5EF4-FFF2-40B4-BE49-F238E27FC236}">
                <a16:creationId xmlns:a16="http://schemas.microsoft.com/office/drawing/2014/main" id="{4FAE74A6-A104-46ED-8D40-968DB5895E8F}"/>
              </a:ext>
            </a:extLst>
          </p:cNvPr>
          <p:cNvSpPr txBox="1"/>
          <p:nvPr/>
        </p:nvSpPr>
        <p:spPr>
          <a:xfrm>
            <a:off x="2091" y="0"/>
            <a:ext cx="12189909" cy="584775"/>
          </a:xfrm>
          <a:prstGeom prst="rect">
            <a:avLst/>
          </a:prstGeom>
          <a:solidFill>
            <a:srgbClr val="C5E0B4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tx1"/>
                </a:solidFill>
              </a:rPr>
              <a:t>Facteurs de risque de rétention aigue d’urine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B3DAA693-6C0F-4B35-8957-50B79DCDC8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413389"/>
              </p:ext>
            </p:extLst>
          </p:nvPr>
        </p:nvGraphicFramePr>
        <p:xfrm>
          <a:off x="416534" y="1629000"/>
          <a:ext cx="11358931" cy="3599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74364">
                  <a:extLst>
                    <a:ext uri="{9D8B030D-6E8A-4147-A177-3AD203B41FA5}">
                      <a16:colId xmlns:a16="http://schemas.microsoft.com/office/drawing/2014/main" val="3650256020"/>
                    </a:ext>
                  </a:extLst>
                </a:gridCol>
                <a:gridCol w="3708990">
                  <a:extLst>
                    <a:ext uri="{9D8B030D-6E8A-4147-A177-3AD203B41FA5}">
                      <a16:colId xmlns:a16="http://schemas.microsoft.com/office/drawing/2014/main" val="1851027911"/>
                    </a:ext>
                  </a:extLst>
                </a:gridCol>
                <a:gridCol w="2175577">
                  <a:extLst>
                    <a:ext uri="{9D8B030D-6E8A-4147-A177-3AD203B41FA5}">
                      <a16:colId xmlns:a16="http://schemas.microsoft.com/office/drawing/2014/main" val="1587577041"/>
                    </a:ext>
                  </a:extLst>
                </a:gridCol>
              </a:tblGrid>
              <a:tr h="4377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0601" marR="1106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OR (95%CI)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0601" marR="1106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p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0601" marR="110601" marT="0" marB="0"/>
                </a:tc>
                <a:extLst>
                  <a:ext uri="{0D108BD9-81ED-4DB2-BD59-A6C34878D82A}">
                    <a16:rowId xmlns:a16="http://schemas.microsoft.com/office/drawing/2014/main" val="793417941"/>
                  </a:ext>
                </a:extLst>
              </a:tr>
              <a:tr h="4377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Dysurie préopératoire*</a:t>
                      </a:r>
                    </a:p>
                  </a:txBody>
                  <a:tcPr marL="110601" marR="1106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3,91 (2,39-6,37)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0601" marR="1106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&lt;0,001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0601" marR="110601" marT="0" marB="0"/>
                </a:tc>
                <a:extLst>
                  <a:ext uri="{0D108BD9-81ED-4DB2-BD59-A6C34878D82A}">
                    <a16:rowId xmlns:a16="http://schemas.microsoft.com/office/drawing/2014/main" val="4123154455"/>
                  </a:ext>
                </a:extLst>
              </a:tr>
              <a:tr h="4377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FF0000"/>
                          </a:solidFill>
                          <a:effectLst/>
                        </a:rPr>
                        <a:t>Diabète*</a:t>
                      </a:r>
                      <a:endParaRPr lang="fr-FR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0601" marR="1106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1,99 (1,07-3,71)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0601" marR="1106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0,029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0601" marR="110601" marT="0" marB="0"/>
                </a:tc>
                <a:extLst>
                  <a:ext uri="{0D108BD9-81ED-4DB2-BD59-A6C34878D82A}">
                    <a16:rowId xmlns:a16="http://schemas.microsoft.com/office/drawing/2014/main" val="681325355"/>
                  </a:ext>
                </a:extLst>
              </a:tr>
              <a:tr h="4539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Score ASA≥III*</a:t>
                      </a:r>
                      <a:endParaRPr lang="fr-FR" sz="20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110601" marR="1106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1,64 (1,02-2,65)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0601" marR="1106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0,041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0601" marR="110601" marT="0" marB="0"/>
                </a:tc>
                <a:extLst>
                  <a:ext uri="{0D108BD9-81ED-4DB2-BD59-A6C34878D82A}">
                    <a16:rowId xmlns:a16="http://schemas.microsoft.com/office/drawing/2014/main" val="2120660473"/>
                  </a:ext>
                </a:extLst>
              </a:tr>
              <a:tr h="18328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Technique anesthésique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- </a:t>
                      </a:r>
                      <a:r>
                        <a:rPr lang="fr-FR" sz="2000" dirty="0">
                          <a:effectLst/>
                        </a:rPr>
                        <a:t>Anesthésie générale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   -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</a:rPr>
                        <a:t>Rachianesthésie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*</a:t>
                      </a:r>
                      <a:endParaRPr lang="fr-FR" sz="20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- </a:t>
                      </a:r>
                      <a:r>
                        <a:rPr lang="en-US" sz="2000" dirty="0" err="1">
                          <a:effectLst/>
                        </a:rPr>
                        <a:t>Anesthésie</a:t>
                      </a:r>
                      <a:r>
                        <a:rPr lang="en-US" sz="2000" dirty="0">
                          <a:effectLst/>
                        </a:rPr>
                        <a:t> locale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0601" marR="1106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fr-FR" sz="2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 err="1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</a:rPr>
                        <a:t>Ref</a:t>
                      </a:r>
                      <a:endParaRPr lang="fr-FR" sz="20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8,12 (5,01-13,17)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0,00 (0,00-&gt;99)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0601" marR="1106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&lt;0,001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0,996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0601" marR="110601" marT="0" marB="0"/>
                </a:tc>
                <a:extLst>
                  <a:ext uri="{0D108BD9-81ED-4DB2-BD59-A6C34878D82A}">
                    <a16:rowId xmlns:a16="http://schemas.microsoft.com/office/drawing/2014/main" val="3722386682"/>
                  </a:ext>
                </a:extLst>
              </a:tr>
            </a:tbl>
          </a:graphicData>
        </a:graphic>
      </p:graphicFrame>
      <p:sp>
        <p:nvSpPr>
          <p:cNvPr id="6" name="Ellipse 5">
            <a:extLst>
              <a:ext uri="{FF2B5EF4-FFF2-40B4-BE49-F238E27FC236}">
                <a16:creationId xmlns:a16="http://schemas.microsoft.com/office/drawing/2014/main" id="{351F0943-E842-4B26-8C95-7C1AB1998C82}"/>
              </a:ext>
            </a:extLst>
          </p:cNvPr>
          <p:cNvSpPr/>
          <p:nvPr/>
        </p:nvSpPr>
        <p:spPr>
          <a:xfrm>
            <a:off x="5883963" y="2073683"/>
            <a:ext cx="662609" cy="37106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B24B4CF8-2B47-4B62-BCA6-FB9B55D6609C}"/>
              </a:ext>
            </a:extLst>
          </p:cNvPr>
          <p:cNvSpPr/>
          <p:nvPr/>
        </p:nvSpPr>
        <p:spPr>
          <a:xfrm>
            <a:off x="5883962" y="4003548"/>
            <a:ext cx="662609" cy="55198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F1FF5E08-14B8-4C83-AD9A-3CC35635DE28}"/>
              </a:ext>
            </a:extLst>
          </p:cNvPr>
          <p:cNvSpPr/>
          <p:nvPr/>
        </p:nvSpPr>
        <p:spPr>
          <a:xfrm>
            <a:off x="5883963" y="2518366"/>
            <a:ext cx="662609" cy="37106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2EF9E41C-3D92-4AD0-857E-BDBFDED15543}"/>
              </a:ext>
            </a:extLst>
          </p:cNvPr>
          <p:cNvSpPr/>
          <p:nvPr/>
        </p:nvSpPr>
        <p:spPr>
          <a:xfrm>
            <a:off x="5883963" y="2963049"/>
            <a:ext cx="662609" cy="37106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6855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0">
            <a:extLst>
              <a:ext uri="{FF2B5EF4-FFF2-40B4-BE49-F238E27FC236}">
                <a16:creationId xmlns:a16="http://schemas.microsoft.com/office/drawing/2014/main" id="{735BA13E-FFD3-448C-BC66-D1DF18D57FD1}"/>
              </a:ext>
            </a:extLst>
          </p:cNvPr>
          <p:cNvSpPr txBox="1"/>
          <p:nvPr/>
        </p:nvSpPr>
        <p:spPr>
          <a:xfrm>
            <a:off x="2091" y="0"/>
            <a:ext cx="12189909" cy="584775"/>
          </a:xfrm>
          <a:prstGeom prst="rect">
            <a:avLst/>
          </a:prstGeom>
          <a:solidFill>
            <a:srgbClr val="C5E0B4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tx1"/>
                </a:solidFill>
              </a:rPr>
              <a:t>Facteurs de risque de rétention aigue d’urine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1E9CFF8-A9EA-4708-AAAA-A44F045F7CFE}"/>
              </a:ext>
            </a:extLst>
          </p:cNvPr>
          <p:cNvSpPr txBox="1"/>
          <p:nvPr/>
        </p:nvSpPr>
        <p:spPr>
          <a:xfrm>
            <a:off x="4178577" y="6505376"/>
            <a:ext cx="914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n=2209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93810A2-71E6-4839-A8A8-2E9A0195E03A}"/>
              </a:ext>
            </a:extLst>
          </p:cNvPr>
          <p:cNvSpPr txBox="1"/>
          <p:nvPr/>
        </p:nvSpPr>
        <p:spPr>
          <a:xfrm>
            <a:off x="5817702" y="6500479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n=579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81CE358-954F-4BDA-81BF-3187A4310103}"/>
              </a:ext>
            </a:extLst>
          </p:cNvPr>
          <p:cNvSpPr txBox="1"/>
          <p:nvPr/>
        </p:nvSpPr>
        <p:spPr>
          <a:xfrm>
            <a:off x="7513979" y="6497022"/>
            <a:ext cx="70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n=50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55F8A643-5523-40AE-B2C8-BC8A3872A698}"/>
              </a:ext>
            </a:extLst>
          </p:cNvPr>
          <p:cNvSpPr txBox="1"/>
          <p:nvPr/>
        </p:nvSpPr>
        <p:spPr>
          <a:xfrm>
            <a:off x="9183753" y="6488667"/>
            <a:ext cx="569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n=4</a:t>
            </a:r>
          </a:p>
        </p:txBody>
      </p:sp>
      <p:graphicFrame>
        <p:nvGraphicFramePr>
          <p:cNvPr id="14" name="Graphique 13">
            <a:extLst>
              <a:ext uri="{FF2B5EF4-FFF2-40B4-BE49-F238E27FC236}">
                <a16:creationId xmlns:a16="http://schemas.microsoft.com/office/drawing/2014/main" id="{E297FC9A-F60C-47DA-81D5-14EBB88839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2179844"/>
              </p:ext>
            </p:extLst>
          </p:nvPr>
        </p:nvGraphicFramePr>
        <p:xfrm>
          <a:off x="1847379" y="1088667"/>
          <a:ext cx="8497241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ZoneTexte 14">
            <a:extLst>
              <a:ext uri="{FF2B5EF4-FFF2-40B4-BE49-F238E27FC236}">
                <a16:creationId xmlns:a16="http://schemas.microsoft.com/office/drawing/2014/main" id="{FCC74FA5-CB32-4E6E-80FC-563F376BD9FB}"/>
              </a:ext>
            </a:extLst>
          </p:cNvPr>
          <p:cNvSpPr txBox="1"/>
          <p:nvPr/>
        </p:nvSpPr>
        <p:spPr>
          <a:xfrm>
            <a:off x="2393270" y="6492124"/>
            <a:ext cx="1149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n=10551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751D8C7-5681-48B8-BE5A-8172B9869DB8}"/>
              </a:ext>
            </a:extLst>
          </p:cNvPr>
          <p:cNvSpPr txBox="1"/>
          <p:nvPr/>
        </p:nvSpPr>
        <p:spPr>
          <a:xfrm>
            <a:off x="4178577" y="5400001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2,5%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8316B4E-31F1-4F97-8E92-19EFB9490A44}"/>
              </a:ext>
            </a:extLst>
          </p:cNvPr>
          <p:cNvSpPr txBox="1"/>
          <p:nvPr/>
        </p:nvSpPr>
        <p:spPr>
          <a:xfrm>
            <a:off x="7341700" y="4480022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8%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90523E41-3300-4AB7-96D5-8A416A71251B}"/>
              </a:ext>
            </a:extLst>
          </p:cNvPr>
          <p:cNvSpPr txBox="1"/>
          <p:nvPr/>
        </p:nvSpPr>
        <p:spPr>
          <a:xfrm>
            <a:off x="2563885" y="5769333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0,4%</a:t>
            </a:r>
          </a:p>
        </p:txBody>
      </p:sp>
    </p:spTree>
    <p:extLst>
      <p:ext uri="{BB962C8B-B14F-4D97-AF65-F5344CB8AC3E}">
        <p14:creationId xmlns:p14="http://schemas.microsoft.com/office/powerpoint/2010/main" val="23185405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55AE476-EC32-4258-BE86-D5A646E6A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47453"/>
          </a:xfrm>
        </p:spPr>
        <p:txBody>
          <a:bodyPr>
            <a:normAutofit lnSpcReduction="10000"/>
          </a:bodyPr>
          <a:lstStyle/>
          <a:p>
            <a:r>
              <a:rPr lang="fr-FR" dirty="0"/>
              <a:t>Complication peu fréquente après cure de hernie de l’aine (</a:t>
            </a:r>
            <a:r>
              <a:rPr lang="fr-FR" b="1" dirty="0"/>
              <a:t>0,8%</a:t>
            </a:r>
            <a:r>
              <a:rPr lang="fr-FR" dirty="0"/>
              <a:t>)</a:t>
            </a:r>
          </a:p>
          <a:p>
            <a:r>
              <a:rPr lang="fr-FR" dirty="0"/>
              <a:t>Responsable de </a:t>
            </a:r>
            <a:r>
              <a:rPr lang="fr-FR" b="1" dirty="0"/>
              <a:t>10% des échecs de l’ambulatoire</a:t>
            </a:r>
          </a:p>
          <a:p>
            <a:r>
              <a:rPr lang="fr-FR" dirty="0"/>
              <a:t>Augmentation de la </a:t>
            </a:r>
            <a:r>
              <a:rPr lang="fr-FR" b="1" dirty="0"/>
              <a:t>durée de séjour hospitalier</a:t>
            </a:r>
          </a:p>
          <a:p>
            <a:pPr marL="0" indent="0">
              <a:buNone/>
            </a:pPr>
            <a:endParaRPr lang="fr-FR" b="1" dirty="0"/>
          </a:p>
          <a:p>
            <a:r>
              <a:rPr lang="fr-FR" b="1" dirty="0"/>
              <a:t>Patients à risque</a:t>
            </a:r>
            <a:endParaRPr lang="fr-FR" dirty="0"/>
          </a:p>
          <a:p>
            <a:pPr lvl="1">
              <a:buFont typeface="Wingdings" panose="05000000000000000000" pitchFamily="2" charset="2"/>
              <a:buChar char="Ø"/>
            </a:pPr>
            <a:endParaRPr lang="fr-FR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/>
              <a:t>Dysurie préopératoire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/>
              <a:t>Diabète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/>
              <a:t>Score ASA≥III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dirty="0"/>
          </a:p>
          <a:p>
            <a:r>
              <a:rPr lang="fr-FR" dirty="0"/>
              <a:t>Identification préopératoire des </a:t>
            </a:r>
            <a:r>
              <a:rPr lang="fr-FR" b="1" dirty="0"/>
              <a:t>patients à risque</a:t>
            </a:r>
            <a:r>
              <a:rPr lang="fr-FR" dirty="0"/>
              <a:t> dès la consultation</a:t>
            </a: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03DD6C4C-5691-4E6A-9AC9-C99B53BA52DD}"/>
              </a:ext>
            </a:extLst>
          </p:cNvPr>
          <p:cNvSpPr txBox="1"/>
          <p:nvPr/>
        </p:nvSpPr>
        <p:spPr>
          <a:xfrm>
            <a:off x="2091" y="0"/>
            <a:ext cx="12189909" cy="584775"/>
          </a:xfrm>
          <a:prstGeom prst="rect">
            <a:avLst/>
          </a:prstGeom>
          <a:solidFill>
            <a:srgbClr val="C5E0B4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tx1"/>
                </a:solidFill>
              </a:rPr>
              <a:t>Conclusion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7F87D617-2B0D-485B-A091-3B3A3F5AF209}"/>
              </a:ext>
            </a:extLst>
          </p:cNvPr>
          <p:cNvSpPr/>
          <p:nvPr/>
        </p:nvSpPr>
        <p:spPr>
          <a:xfrm>
            <a:off x="2584174" y="912812"/>
            <a:ext cx="7023652" cy="5847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>
                <a:solidFill>
                  <a:schemeClr val="tx1"/>
                </a:solidFill>
              </a:rPr>
              <a:t>Rétention aigue d’urine postopératoire</a:t>
            </a:r>
          </a:p>
        </p:txBody>
      </p:sp>
      <p:pic>
        <p:nvPicPr>
          <p:cNvPr id="6" name="Picture 2" descr="RÃ©sultat de recherche d'images pour &quot;rachianesthÃ©sie&quot;">
            <a:extLst>
              <a:ext uri="{FF2B5EF4-FFF2-40B4-BE49-F238E27FC236}">
                <a16:creationId xmlns:a16="http://schemas.microsoft.com/office/drawing/2014/main" id="{B6689546-5B60-4CEE-9424-001D64C1C4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2034" y="4292995"/>
            <a:ext cx="192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974225CA-C382-4E81-A93D-3092DACA064E}"/>
              </a:ext>
            </a:extLst>
          </p:cNvPr>
          <p:cNvSpPr txBox="1"/>
          <p:nvPr/>
        </p:nvSpPr>
        <p:spPr>
          <a:xfrm>
            <a:off x="6260477" y="3566445"/>
            <a:ext cx="490155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b="1" dirty="0"/>
              <a:t>Facteur de risque modifiable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400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fr-FR" sz="2400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sz="2400" dirty="0"/>
              <a:t>Rachianesthésie</a:t>
            </a:r>
          </a:p>
        </p:txBody>
      </p:sp>
      <p:sp>
        <p:nvSpPr>
          <p:cNvPr id="2" name="Accolade fermante 1">
            <a:extLst>
              <a:ext uri="{FF2B5EF4-FFF2-40B4-BE49-F238E27FC236}">
                <a16:creationId xmlns:a16="http://schemas.microsoft.com/office/drawing/2014/main" id="{21E54FE1-F3D7-435A-9DFC-8B1CBF927138}"/>
              </a:ext>
            </a:extLst>
          </p:cNvPr>
          <p:cNvSpPr/>
          <p:nvPr/>
        </p:nvSpPr>
        <p:spPr>
          <a:xfrm>
            <a:off x="4405684" y="4539592"/>
            <a:ext cx="47047" cy="946807"/>
          </a:xfrm>
          <a:prstGeom prst="rightBrace">
            <a:avLst/>
          </a:prstGeom>
          <a:ln w="28575">
            <a:solidFill>
              <a:srgbClr val="00B05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0F55BBC-2429-45C2-A4EB-474AF4C1B6C8}"/>
              </a:ext>
            </a:extLst>
          </p:cNvPr>
          <p:cNvSpPr txBox="1"/>
          <p:nvPr/>
        </p:nvSpPr>
        <p:spPr>
          <a:xfrm>
            <a:off x="4600065" y="4828329"/>
            <a:ext cx="1431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>
                <a:solidFill>
                  <a:srgbClr val="00B050"/>
                </a:solidFill>
              </a:rPr>
              <a:t>α</a:t>
            </a:r>
            <a:r>
              <a:rPr lang="fr-FR" dirty="0">
                <a:solidFill>
                  <a:srgbClr val="00B050"/>
                </a:solidFill>
              </a:rPr>
              <a:t>-bloquants?</a:t>
            </a:r>
          </a:p>
        </p:txBody>
      </p:sp>
    </p:spTree>
    <p:extLst>
      <p:ext uri="{BB962C8B-B14F-4D97-AF65-F5344CB8AC3E}">
        <p14:creationId xmlns:p14="http://schemas.microsoft.com/office/powerpoint/2010/main" val="35066355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Pano CHU  copie">
            <a:extLst>
              <a:ext uri="{FF2B5EF4-FFF2-40B4-BE49-F238E27FC236}">
                <a16:creationId xmlns:a16="http://schemas.microsoft.com/office/drawing/2014/main" id="{387E0A0E-F936-4B10-9F71-F24DCD6C32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57000"/>
            <a:ext cx="12192000" cy="19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0961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054A6F-81B4-4DEA-A475-718C13377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0741"/>
            <a:ext cx="10515600" cy="2545144"/>
          </a:xfrm>
        </p:spPr>
        <p:txBody>
          <a:bodyPr/>
          <a:lstStyle/>
          <a:p>
            <a:r>
              <a:rPr lang="fr-FR" dirty="0"/>
              <a:t>140 000 cures de hernie de l’aine chaque année en France </a:t>
            </a:r>
          </a:p>
          <a:p>
            <a:r>
              <a:rPr lang="fr-FR" dirty="0"/>
              <a:t>75% procédures ambulatoires</a:t>
            </a:r>
          </a:p>
          <a:p>
            <a:r>
              <a:rPr lang="fr-FR" dirty="0"/>
              <a:t>Complication postopératoire précoce la plus fréquente</a:t>
            </a:r>
          </a:p>
          <a:p>
            <a:pPr marL="457200" lvl="1" indent="0">
              <a:buNone/>
            </a:pPr>
            <a:endParaRPr lang="fr-FR" dirty="0"/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FAD96AA2-B696-4F57-9881-25017D1770C4}"/>
              </a:ext>
            </a:extLst>
          </p:cNvPr>
          <p:cNvSpPr txBox="1"/>
          <p:nvPr/>
        </p:nvSpPr>
        <p:spPr>
          <a:xfrm>
            <a:off x="2091" y="0"/>
            <a:ext cx="12189909" cy="584775"/>
          </a:xfrm>
          <a:prstGeom prst="rect">
            <a:avLst/>
          </a:prstGeom>
          <a:solidFill>
            <a:srgbClr val="C5E0B4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tx1"/>
                </a:solidFill>
              </a:rPr>
              <a:t>Introduction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4D37315-B3FF-464B-A587-C53AE938E1F4}"/>
              </a:ext>
            </a:extLst>
          </p:cNvPr>
          <p:cNvSpPr txBox="1"/>
          <p:nvPr/>
        </p:nvSpPr>
        <p:spPr>
          <a:xfrm>
            <a:off x="5542078" y="1476297"/>
            <a:ext cx="20909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rgbClr val="002060"/>
                </a:solidFill>
              </a:rPr>
              <a:t>Drissi F,</a:t>
            </a:r>
            <a:r>
              <a:rPr lang="fr-FR" sz="1400" i="1" dirty="0">
                <a:solidFill>
                  <a:srgbClr val="002060"/>
                </a:solidFill>
              </a:rPr>
              <a:t> </a:t>
            </a:r>
            <a:r>
              <a:rPr lang="fr-FR" sz="1400" i="1" dirty="0" err="1">
                <a:solidFill>
                  <a:srgbClr val="002060"/>
                </a:solidFill>
              </a:rPr>
              <a:t>Hernia</a:t>
            </a:r>
            <a:r>
              <a:rPr lang="fr-FR" sz="1400" i="1" dirty="0">
                <a:solidFill>
                  <a:srgbClr val="002060"/>
                </a:solidFill>
              </a:rPr>
              <a:t> 2018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2706C995-1440-4042-9EF1-7AA3F801DEAD}"/>
              </a:ext>
            </a:extLst>
          </p:cNvPr>
          <p:cNvGrpSpPr/>
          <p:nvPr/>
        </p:nvGrpSpPr>
        <p:grpSpPr>
          <a:xfrm>
            <a:off x="758476" y="3761852"/>
            <a:ext cx="6120624" cy="2719151"/>
            <a:chOff x="6400800" y="4293705"/>
            <a:chExt cx="5221357" cy="2385699"/>
          </a:xfrm>
        </p:grpSpPr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B3F73DA2-FC28-4EF0-A708-B893AD91C4E7}"/>
                </a:ext>
              </a:extLst>
            </p:cNvPr>
            <p:cNvSpPr/>
            <p:nvPr/>
          </p:nvSpPr>
          <p:spPr>
            <a:xfrm>
              <a:off x="6400800" y="4293705"/>
              <a:ext cx="5221357" cy="187743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F43F1E92-0DE9-47F5-811C-A477005026DC}"/>
                </a:ext>
              </a:extLst>
            </p:cNvPr>
            <p:cNvSpPr txBox="1"/>
            <p:nvPr/>
          </p:nvSpPr>
          <p:spPr>
            <a:xfrm>
              <a:off x="6752853" y="4384118"/>
              <a:ext cx="4701209" cy="22952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800" b="1" dirty="0"/>
                <a:t>Rétention aigue d’urine</a:t>
              </a:r>
            </a:p>
            <a:p>
              <a:pPr algn="ctr"/>
              <a:endParaRPr lang="fr-FR" sz="2000" dirty="0"/>
            </a:p>
            <a:p>
              <a:pPr marL="342900" indent="-342900">
                <a:buFont typeface="Wingdings" panose="05000000000000000000" pitchFamily="2" charset="2"/>
                <a:buChar char="ü"/>
              </a:pPr>
              <a:r>
                <a:rPr lang="fr-FR" sz="2000" dirty="0"/>
                <a:t>Impossibilité d’uriner en postopératoire</a:t>
              </a:r>
            </a:p>
            <a:p>
              <a:pPr marL="342900" indent="-342900">
                <a:buFont typeface="Wingdings" panose="05000000000000000000" pitchFamily="2" charset="2"/>
                <a:buChar char="ü"/>
              </a:pPr>
              <a:r>
                <a:rPr lang="fr-FR" sz="2000" dirty="0"/>
                <a:t>Hyperstimulation α-adrénergique</a:t>
              </a:r>
            </a:p>
            <a:p>
              <a:pPr marL="342900" indent="-342900">
                <a:buFont typeface="Wingdings" panose="05000000000000000000" pitchFamily="2" charset="2"/>
                <a:buChar char="ü"/>
              </a:pPr>
              <a:r>
                <a:rPr lang="fr-FR" sz="2000" dirty="0"/>
                <a:t>Survenue variable : 0-22%</a:t>
              </a:r>
            </a:p>
            <a:p>
              <a:pPr marL="342900" indent="-342900">
                <a:buFont typeface="Wingdings" panose="05000000000000000000" pitchFamily="2" charset="2"/>
                <a:buChar char="ü"/>
              </a:pPr>
              <a:r>
                <a:rPr lang="fr-FR" sz="2000" dirty="0"/>
                <a:t>Nécessité sondage vésical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fr-FR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fr-FR" dirty="0"/>
            </a:p>
          </p:txBody>
        </p:sp>
      </p:grpSp>
      <p:pic>
        <p:nvPicPr>
          <p:cNvPr id="2" name="Image 1">
            <a:extLst>
              <a:ext uri="{FF2B5EF4-FFF2-40B4-BE49-F238E27FC236}">
                <a16:creationId xmlns:a16="http://schemas.microsoft.com/office/drawing/2014/main" id="{A6713308-A1B5-4111-87E9-57AE66094F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4708" y="2675596"/>
            <a:ext cx="3619242" cy="4140000"/>
          </a:xfrm>
          <a:prstGeom prst="rect">
            <a:avLst/>
          </a:prstGeom>
        </p:spPr>
      </p:pic>
      <p:sp>
        <p:nvSpPr>
          <p:cNvPr id="11" name="Flèche : bas 10">
            <a:extLst>
              <a:ext uri="{FF2B5EF4-FFF2-40B4-BE49-F238E27FC236}">
                <a16:creationId xmlns:a16="http://schemas.microsoft.com/office/drawing/2014/main" id="{7F434F39-F577-4457-8055-3A76252C9AC5}"/>
              </a:ext>
            </a:extLst>
          </p:cNvPr>
          <p:cNvSpPr/>
          <p:nvPr/>
        </p:nvSpPr>
        <p:spPr>
          <a:xfrm>
            <a:off x="3613379" y="2530158"/>
            <a:ext cx="410818" cy="10187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894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51DE13-A0FD-4CAB-8868-43D852494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3731"/>
            <a:ext cx="10515600" cy="5010540"/>
          </a:xfrm>
        </p:spPr>
        <p:txBody>
          <a:bodyPr/>
          <a:lstStyle/>
          <a:p>
            <a:r>
              <a:rPr lang="fr-FR" dirty="0"/>
              <a:t>Complications liées à la RAU (distension vésicale, hydronéphrose)</a:t>
            </a:r>
          </a:p>
          <a:p>
            <a:r>
              <a:rPr lang="fr-FR" dirty="0"/>
              <a:t>Complications liées au sondage vésical (traumatisme urétral, IU)</a:t>
            </a:r>
          </a:p>
          <a:p>
            <a:r>
              <a:rPr lang="fr-FR" dirty="0"/>
              <a:t>10% échecs ambulatoire liés à une rétention aigue d’urine</a:t>
            </a:r>
          </a:p>
          <a:p>
            <a:r>
              <a:rPr lang="fr-FR" dirty="0"/>
              <a:t>Prolonge la durée d’hospitalisation : impact médico-économique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lvl="1">
              <a:buFont typeface="Wingdings" panose="05000000000000000000" pitchFamily="2" charset="2"/>
              <a:buChar char="ü"/>
            </a:pPr>
            <a:endParaRPr lang="fr-FR" dirty="0"/>
          </a:p>
          <a:p>
            <a:pPr lvl="1">
              <a:buFont typeface="Wingdings" panose="05000000000000000000" pitchFamily="2" charset="2"/>
              <a:buChar char="ü"/>
            </a:pPr>
            <a:endParaRPr lang="fr-FR" dirty="0"/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8CF2F3E3-2A00-4893-B1FF-ABF69FBA8E41}"/>
              </a:ext>
            </a:extLst>
          </p:cNvPr>
          <p:cNvSpPr txBox="1"/>
          <p:nvPr/>
        </p:nvSpPr>
        <p:spPr>
          <a:xfrm>
            <a:off x="2091" y="0"/>
            <a:ext cx="12189909" cy="584775"/>
          </a:xfrm>
          <a:prstGeom prst="rect">
            <a:avLst/>
          </a:prstGeom>
          <a:solidFill>
            <a:srgbClr val="C5E0B4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tx1"/>
                </a:solidFill>
              </a:rPr>
              <a:t>Rétention aigue d’urine postopératoire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A2567078-446B-42A5-B4E3-0D7FFC890B03}"/>
              </a:ext>
            </a:extLst>
          </p:cNvPr>
          <p:cNvSpPr/>
          <p:nvPr/>
        </p:nvSpPr>
        <p:spPr>
          <a:xfrm>
            <a:off x="3193774" y="3210048"/>
            <a:ext cx="5804452" cy="5847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>
                <a:solidFill>
                  <a:schemeClr val="tx1"/>
                </a:solidFill>
              </a:rPr>
              <a:t>Caractérisation des patients à risque?</a:t>
            </a:r>
          </a:p>
        </p:txBody>
      </p:sp>
      <p:sp>
        <p:nvSpPr>
          <p:cNvPr id="6" name="TextBox 10">
            <a:extLst>
              <a:ext uri="{FF2B5EF4-FFF2-40B4-BE49-F238E27FC236}">
                <a16:creationId xmlns:a16="http://schemas.microsoft.com/office/drawing/2014/main" id="{79FB360B-BE1D-4BA4-AFD6-575455710D58}"/>
              </a:ext>
            </a:extLst>
          </p:cNvPr>
          <p:cNvSpPr txBox="1"/>
          <p:nvPr/>
        </p:nvSpPr>
        <p:spPr>
          <a:xfrm>
            <a:off x="2091" y="6457890"/>
            <a:ext cx="12189909" cy="400110"/>
          </a:xfrm>
          <a:prstGeom prst="rect">
            <a:avLst/>
          </a:prstGeom>
          <a:solidFill>
            <a:srgbClr val="C5E0B4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b="1" dirty="0" err="1"/>
              <a:t>Résultats</a:t>
            </a:r>
            <a:r>
              <a:rPr lang="en-GB" sz="2000" b="1" dirty="0"/>
              <a:t> </a:t>
            </a:r>
            <a:r>
              <a:rPr lang="en-GB" sz="2000" b="1" dirty="0" err="1"/>
              <a:t>hétérogènes</a:t>
            </a:r>
            <a:r>
              <a:rPr lang="en-GB" sz="2000" b="1" dirty="0"/>
              <a:t> et </a:t>
            </a:r>
            <a:r>
              <a:rPr lang="en-GB" sz="2000" b="1" dirty="0" err="1"/>
              <a:t>contradictoires</a:t>
            </a:r>
            <a:endParaRPr lang="fr-FR" sz="20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A23B196-3E6F-44F8-A1C7-0184303567BB}"/>
              </a:ext>
            </a:extLst>
          </p:cNvPr>
          <p:cNvSpPr txBox="1"/>
          <p:nvPr/>
        </p:nvSpPr>
        <p:spPr>
          <a:xfrm>
            <a:off x="10308326" y="2013228"/>
            <a:ext cx="20909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rgbClr val="002060"/>
                </a:solidFill>
              </a:rPr>
              <a:t>Drissi F,</a:t>
            </a:r>
            <a:r>
              <a:rPr lang="fr-FR" sz="1400" i="1" dirty="0">
                <a:solidFill>
                  <a:srgbClr val="002060"/>
                </a:solidFill>
              </a:rPr>
              <a:t> </a:t>
            </a:r>
            <a:r>
              <a:rPr lang="fr-FR" sz="1400" i="1" dirty="0" err="1">
                <a:solidFill>
                  <a:srgbClr val="002060"/>
                </a:solidFill>
              </a:rPr>
              <a:t>Hernia</a:t>
            </a:r>
            <a:r>
              <a:rPr lang="fr-FR" sz="1400" i="1" dirty="0">
                <a:solidFill>
                  <a:srgbClr val="002060"/>
                </a:solidFill>
              </a:rPr>
              <a:t> 2018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AAB0E31-3DD5-4414-B15C-AB22070D9478}"/>
              </a:ext>
            </a:extLst>
          </p:cNvPr>
          <p:cNvSpPr txBox="1"/>
          <p:nvPr/>
        </p:nvSpPr>
        <p:spPr>
          <a:xfrm>
            <a:off x="838200" y="5826748"/>
            <a:ext cx="58044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002060"/>
                </a:solidFill>
              </a:rPr>
              <a:t>Petros JG, 1991; </a:t>
            </a:r>
            <a:r>
              <a:rPr lang="fr-FR" sz="1400" dirty="0" err="1">
                <a:solidFill>
                  <a:srgbClr val="002060"/>
                </a:solidFill>
              </a:rPr>
              <a:t>Kozol</a:t>
            </a:r>
            <a:r>
              <a:rPr lang="fr-FR" sz="1400" dirty="0">
                <a:solidFill>
                  <a:srgbClr val="002060"/>
                </a:solidFill>
              </a:rPr>
              <a:t> RA, 1992; Lau H, 2002; Jensen P, 2002; Koch CA, 2006; </a:t>
            </a:r>
            <a:r>
              <a:rPr lang="fr-FR" sz="1400" dirty="0" err="1">
                <a:solidFill>
                  <a:srgbClr val="002060"/>
                </a:solidFill>
              </a:rPr>
              <a:t>Sivasankaran</a:t>
            </a:r>
            <a:r>
              <a:rPr lang="fr-FR" sz="1400" dirty="0">
                <a:solidFill>
                  <a:srgbClr val="002060"/>
                </a:solidFill>
              </a:rPr>
              <a:t> MV, 2014; </a:t>
            </a:r>
            <a:r>
              <a:rPr lang="fr-FR" sz="1400" dirty="0" err="1">
                <a:solidFill>
                  <a:srgbClr val="002060"/>
                </a:solidFill>
              </a:rPr>
              <a:t>Hudak</a:t>
            </a:r>
            <a:r>
              <a:rPr lang="fr-FR" sz="1400" dirty="0">
                <a:solidFill>
                  <a:srgbClr val="002060"/>
                </a:solidFill>
              </a:rPr>
              <a:t> KE, 2015; Patel JA, 2015; Blair AB, 2017</a:t>
            </a:r>
          </a:p>
          <a:p>
            <a:pPr algn="ctr"/>
            <a:endParaRPr lang="fr-FR" sz="1400" i="1" dirty="0">
              <a:solidFill>
                <a:srgbClr val="002060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FD2939B-5757-4E87-BF81-0266703E58C3}"/>
              </a:ext>
            </a:extLst>
          </p:cNvPr>
          <p:cNvSpPr txBox="1"/>
          <p:nvPr/>
        </p:nvSpPr>
        <p:spPr>
          <a:xfrm>
            <a:off x="838200" y="4026055"/>
            <a:ext cx="105156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/>
              <a:t>Nombreux facteurs de risque identifiés dans la littérature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400" dirty="0"/>
              <a:t>Patient : Age, Indice de masse corporelle, Hypertrophie bénigne de prostate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400" dirty="0"/>
              <a:t>Procédure: Type d’anesthésie, quantité de remplissage, cure de hernie bilatérale, fixation de la prothèse, temps opératoire, narcotiques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8807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E4C3DFA-B3DA-42CC-BEEA-7F47ED4C8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951"/>
            <a:ext cx="10515600" cy="3238431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fr-FR" dirty="0"/>
              <a:t>Evaluer l’</a:t>
            </a:r>
            <a:r>
              <a:rPr lang="fr-FR" b="1" dirty="0"/>
              <a:t>incidence</a:t>
            </a:r>
            <a:r>
              <a:rPr lang="fr-FR" dirty="0"/>
              <a:t> de la rétention aigue d’urine après cure     chirurgicale de hernie de l’aine</a:t>
            </a:r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dirty="0"/>
              <a:t>Identifier les </a:t>
            </a:r>
            <a:r>
              <a:rPr lang="fr-FR" b="1" dirty="0"/>
              <a:t>facteurs de risque</a:t>
            </a:r>
            <a:r>
              <a:rPr lang="fr-FR" dirty="0"/>
              <a:t> de survenue d’une rétention aigue d’urine postopératoire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Au sein d’une cohorte nationale prospective de patients.</a:t>
            </a: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8196623F-7A51-4412-BA85-1C3848A2B2D6}"/>
              </a:ext>
            </a:extLst>
          </p:cNvPr>
          <p:cNvSpPr txBox="1"/>
          <p:nvPr/>
        </p:nvSpPr>
        <p:spPr>
          <a:xfrm>
            <a:off x="2091" y="-26504"/>
            <a:ext cx="12189909" cy="584775"/>
          </a:xfrm>
          <a:prstGeom prst="rect">
            <a:avLst/>
          </a:prstGeom>
          <a:solidFill>
            <a:srgbClr val="C5E0B4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tx1"/>
                </a:solidFill>
              </a:rPr>
              <a:t>Objectifs</a:t>
            </a:r>
          </a:p>
        </p:txBody>
      </p:sp>
    </p:spTree>
    <p:extLst>
      <p:ext uri="{BB962C8B-B14F-4D97-AF65-F5344CB8AC3E}">
        <p14:creationId xmlns:p14="http://schemas.microsoft.com/office/powerpoint/2010/main" val="881497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AECA68-4053-4EEA-88FA-C1287C584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526" y="1240849"/>
            <a:ext cx="10730948" cy="5032375"/>
          </a:xfrm>
        </p:spPr>
        <p:txBody>
          <a:bodyPr>
            <a:normAutofit/>
          </a:bodyPr>
          <a:lstStyle/>
          <a:p>
            <a:r>
              <a:rPr lang="fr-FR" dirty="0"/>
              <a:t>Données issues des patients inclus dans le registre du Club Hernie</a:t>
            </a:r>
          </a:p>
          <a:p>
            <a:pPr marL="0" indent="0">
              <a:buNone/>
            </a:pPr>
            <a:endParaRPr lang="fr-FR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/>
              <a:t>Patients successifs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/>
              <a:t>Opérés d’une cure de hernie de l’aine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/>
              <a:t>Entre le 29/06/2011 et le 29/12/2017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dirty="0"/>
          </a:p>
          <a:p>
            <a:r>
              <a:rPr lang="fr-FR" dirty="0"/>
              <a:t>Exclusion</a:t>
            </a:r>
          </a:p>
          <a:p>
            <a:pPr marL="0" indent="0">
              <a:buNone/>
            </a:pPr>
            <a:endParaRPr lang="fr-FR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/>
              <a:t>Chirurgie en urgence pour hernie étranglée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/>
              <a:t>Données manquantes sur l’indication opératoire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/>
              <a:t>Données manquantes sur le développement d’une complication postopératoire</a:t>
            </a:r>
          </a:p>
          <a:p>
            <a:endParaRPr lang="fr-FR" dirty="0"/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0267D364-5EA6-48E8-B93D-89DFE5D17E49}"/>
              </a:ext>
            </a:extLst>
          </p:cNvPr>
          <p:cNvSpPr txBox="1"/>
          <p:nvPr/>
        </p:nvSpPr>
        <p:spPr>
          <a:xfrm>
            <a:off x="2091" y="-26504"/>
            <a:ext cx="12189909" cy="584775"/>
          </a:xfrm>
          <a:prstGeom prst="rect">
            <a:avLst/>
          </a:prstGeom>
          <a:solidFill>
            <a:srgbClr val="C5E0B4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tx1"/>
                </a:solidFill>
              </a:rPr>
              <a:t>Méthode</a:t>
            </a:r>
          </a:p>
        </p:txBody>
      </p:sp>
      <p:pic>
        <p:nvPicPr>
          <p:cNvPr id="5" name="Picture 2" descr="C:\Users\Jean-François\Documents\HERNIE CLUB HERNIE\LOGO\LOGO OFFICIEL en définition maximale\logo_Club_Hernie_final.png">
            <a:extLst>
              <a:ext uri="{FF2B5EF4-FFF2-40B4-BE49-F238E27FC236}">
                <a16:creationId xmlns:a16="http://schemas.microsoft.com/office/drawing/2014/main" id="{35C91721-2144-4769-9836-D572A6E8EC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16347" y="2218151"/>
            <a:ext cx="1512888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18917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8BE34FF-501F-471D-BD97-2BAD73CE3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9334"/>
            <a:ext cx="10515600" cy="4825241"/>
          </a:xfrm>
        </p:spPr>
        <p:txBody>
          <a:bodyPr>
            <a:normAutofit/>
          </a:bodyPr>
          <a:lstStyle/>
          <a:p>
            <a:r>
              <a:rPr lang="fr-FR" dirty="0"/>
              <a:t>Données collectées</a:t>
            </a:r>
          </a:p>
          <a:p>
            <a:endParaRPr lang="fr-FR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b="1" dirty="0"/>
              <a:t>Caractéristiques des patients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b="1" dirty="0"/>
              <a:t>Comorbidités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b="1" dirty="0"/>
              <a:t>Caractéristiques de la hernie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b="1" dirty="0"/>
              <a:t>Procédure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b="1" dirty="0"/>
              <a:t>Postopératoire</a:t>
            </a:r>
            <a:endParaRPr lang="fr-FR" dirty="0"/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3E97BE64-583D-48CA-AFB1-44E6B90F7F96}"/>
              </a:ext>
            </a:extLst>
          </p:cNvPr>
          <p:cNvSpPr txBox="1"/>
          <p:nvPr/>
        </p:nvSpPr>
        <p:spPr>
          <a:xfrm>
            <a:off x="2091" y="-26504"/>
            <a:ext cx="12189909" cy="584775"/>
          </a:xfrm>
          <a:prstGeom prst="rect">
            <a:avLst/>
          </a:prstGeom>
          <a:solidFill>
            <a:srgbClr val="C5E0B4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tx1"/>
                </a:solidFill>
              </a:rPr>
              <a:t>Méthode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47874EEB-E296-4971-8602-8B625198CB9D}"/>
              </a:ext>
            </a:extLst>
          </p:cNvPr>
          <p:cNvSpPr/>
          <p:nvPr/>
        </p:nvSpPr>
        <p:spPr>
          <a:xfrm>
            <a:off x="6096000" y="2746423"/>
            <a:ext cx="5522126" cy="136515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>
                <a:solidFill>
                  <a:schemeClr val="tx1"/>
                </a:solidFill>
              </a:rPr>
              <a:t>Critère de jugement principal : </a:t>
            </a:r>
            <a:r>
              <a:rPr lang="fr-FR" sz="2800" b="1" dirty="0">
                <a:solidFill>
                  <a:schemeClr val="tx1"/>
                </a:solidFill>
              </a:rPr>
              <a:t>Rétention aigue d’urine</a:t>
            </a:r>
          </a:p>
        </p:txBody>
      </p:sp>
    </p:spTree>
    <p:extLst>
      <p:ext uri="{BB962C8B-B14F-4D97-AF65-F5344CB8AC3E}">
        <p14:creationId xmlns:p14="http://schemas.microsoft.com/office/powerpoint/2010/main" val="3935685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90D2E3-BCD9-47CB-A85F-DD618B1ED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1068"/>
            <a:ext cx="10515600" cy="4641436"/>
          </a:xfrm>
        </p:spPr>
        <p:txBody>
          <a:bodyPr>
            <a:normAutofit/>
          </a:bodyPr>
          <a:lstStyle/>
          <a:p>
            <a:r>
              <a:rPr lang="fr-FR" dirty="0"/>
              <a:t>Analyse statistique</a:t>
            </a:r>
          </a:p>
          <a:p>
            <a:endParaRPr lang="fr-FR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/>
              <a:t>Constitution de deux groupes</a:t>
            </a:r>
          </a:p>
          <a:p>
            <a:pPr marL="457200" lvl="1" indent="0">
              <a:buNone/>
            </a:pPr>
            <a:endParaRPr lang="fr-FR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fr-FR" dirty="0"/>
              <a:t>Rétention aigue d’urine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FR" dirty="0"/>
              <a:t>Pas de rétention aigue d’urine</a:t>
            </a:r>
          </a:p>
          <a:p>
            <a:pPr marL="457200" lvl="1" indent="0">
              <a:buNone/>
            </a:pPr>
            <a:endParaRPr lang="fr-FR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/>
              <a:t>Identification des facteurs de risque de rétention aigue d’urine postopératoire</a:t>
            </a:r>
          </a:p>
          <a:p>
            <a:pPr marL="457200" lvl="1" indent="0">
              <a:buNone/>
            </a:pPr>
            <a:endParaRPr lang="fr-FR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fr-FR" dirty="0"/>
              <a:t>Analyse univariée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FR" dirty="0"/>
              <a:t>Analyse multivariée</a:t>
            </a: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4136232C-D824-4A2A-97CE-CA81634F3584}"/>
              </a:ext>
            </a:extLst>
          </p:cNvPr>
          <p:cNvSpPr txBox="1"/>
          <p:nvPr/>
        </p:nvSpPr>
        <p:spPr>
          <a:xfrm>
            <a:off x="2091" y="0"/>
            <a:ext cx="12189909" cy="584775"/>
          </a:xfrm>
          <a:prstGeom prst="rect">
            <a:avLst/>
          </a:prstGeom>
          <a:solidFill>
            <a:srgbClr val="C5E0B4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tx1"/>
                </a:solidFill>
              </a:rPr>
              <a:t>Méthode</a:t>
            </a:r>
          </a:p>
        </p:txBody>
      </p:sp>
    </p:spTree>
    <p:extLst>
      <p:ext uri="{BB962C8B-B14F-4D97-AF65-F5344CB8AC3E}">
        <p14:creationId xmlns:p14="http://schemas.microsoft.com/office/powerpoint/2010/main" val="1926923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70AF05-3ABB-4D39-86CA-4F8EB0521B1C}"/>
              </a:ext>
            </a:extLst>
          </p:cNvPr>
          <p:cNvSpPr/>
          <p:nvPr/>
        </p:nvSpPr>
        <p:spPr>
          <a:xfrm>
            <a:off x="4465983" y="834888"/>
            <a:ext cx="2862470" cy="9541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17 005 patients opérés d’une hernie de l’aine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D19F67-59F3-49CC-A05F-4AA9815402C5}"/>
              </a:ext>
            </a:extLst>
          </p:cNvPr>
          <p:cNvSpPr/>
          <p:nvPr/>
        </p:nvSpPr>
        <p:spPr>
          <a:xfrm>
            <a:off x="8083824" y="2151829"/>
            <a:ext cx="2941981" cy="4141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>
                <a:solidFill>
                  <a:schemeClr val="tx1"/>
                </a:solidFill>
              </a:rPr>
              <a:t>3061 données manquantes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5E19A49-CC1C-4832-9E58-3C69C6F8A9F1}"/>
              </a:ext>
            </a:extLst>
          </p:cNvPr>
          <p:cNvSpPr/>
          <p:nvPr/>
        </p:nvSpPr>
        <p:spPr>
          <a:xfrm>
            <a:off x="4465983" y="4147931"/>
            <a:ext cx="2862470" cy="9541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13 736 patients inclus dans l’étude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5BCF5C96-55D3-47F5-976E-0D0CD03E8C29}"/>
              </a:ext>
            </a:extLst>
          </p:cNvPr>
          <p:cNvCxnSpPr>
            <a:cxnSpLocks/>
          </p:cNvCxnSpPr>
          <p:nvPr/>
        </p:nvCxnSpPr>
        <p:spPr>
          <a:xfrm>
            <a:off x="2279375" y="4625009"/>
            <a:ext cx="21866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FC85591E-05A8-4E21-A4EA-3AF92A829512}"/>
              </a:ext>
            </a:extLst>
          </p:cNvPr>
          <p:cNvCxnSpPr>
            <a:cxnSpLocks/>
          </p:cNvCxnSpPr>
          <p:nvPr/>
        </p:nvCxnSpPr>
        <p:spPr>
          <a:xfrm>
            <a:off x="7328452" y="4611755"/>
            <a:ext cx="21866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6C44FED0-8BC8-431A-9AFE-32C48BD49AB1}"/>
              </a:ext>
            </a:extLst>
          </p:cNvPr>
          <p:cNvSpPr/>
          <p:nvPr/>
        </p:nvSpPr>
        <p:spPr>
          <a:xfrm>
            <a:off x="848140" y="5940291"/>
            <a:ext cx="2862470" cy="64272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Rétention aigue d’urine</a:t>
            </a:r>
          </a:p>
          <a:p>
            <a:pPr algn="ctr"/>
            <a:r>
              <a:rPr lang="fr-FR" b="1" dirty="0">
                <a:solidFill>
                  <a:schemeClr val="tx1"/>
                </a:solidFill>
              </a:rPr>
              <a:t>109 patients (0,8%)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10B2D25-2FC8-41BC-83F6-D11422FAF3AC}"/>
              </a:ext>
            </a:extLst>
          </p:cNvPr>
          <p:cNvSpPr/>
          <p:nvPr/>
        </p:nvSpPr>
        <p:spPr>
          <a:xfrm>
            <a:off x="7659757" y="5940291"/>
            <a:ext cx="3710606" cy="642722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Pas de rétention aigue d’urine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13 629 patients (99,2%)</a:t>
            </a:r>
          </a:p>
        </p:txBody>
      </p: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D9E10F0A-C8F7-4318-8CAD-EAF8E3159A08}"/>
              </a:ext>
            </a:extLst>
          </p:cNvPr>
          <p:cNvCxnSpPr/>
          <p:nvPr/>
        </p:nvCxnSpPr>
        <p:spPr>
          <a:xfrm>
            <a:off x="5897218" y="2358888"/>
            <a:ext cx="218660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9210C0C1-AB91-4931-BA2D-2B17E59CB0DC}"/>
              </a:ext>
            </a:extLst>
          </p:cNvPr>
          <p:cNvCxnSpPr/>
          <p:nvPr/>
        </p:nvCxnSpPr>
        <p:spPr>
          <a:xfrm>
            <a:off x="5897218" y="3399184"/>
            <a:ext cx="218660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7A521382-6A0A-46EF-80D9-731D0ABA8747}"/>
              </a:ext>
            </a:extLst>
          </p:cNvPr>
          <p:cNvSpPr/>
          <p:nvPr/>
        </p:nvSpPr>
        <p:spPr>
          <a:xfrm>
            <a:off x="8083823" y="3192125"/>
            <a:ext cx="2941983" cy="4141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>
                <a:solidFill>
                  <a:schemeClr val="tx1"/>
                </a:solidFill>
              </a:rPr>
              <a:t>208 interventions en urgence</a:t>
            </a: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82F93A0C-DE32-4A17-A271-FDC07759443B}"/>
              </a:ext>
            </a:extLst>
          </p:cNvPr>
          <p:cNvCxnSpPr>
            <a:stCxn id="4" idx="2"/>
          </p:cNvCxnSpPr>
          <p:nvPr/>
        </p:nvCxnSpPr>
        <p:spPr>
          <a:xfrm>
            <a:off x="5897218" y="1789044"/>
            <a:ext cx="0" cy="23588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C57866A1-3C4C-41DF-98ED-4E3BAAA50B14}"/>
              </a:ext>
            </a:extLst>
          </p:cNvPr>
          <p:cNvCxnSpPr>
            <a:endCxn id="19" idx="0"/>
          </p:cNvCxnSpPr>
          <p:nvPr/>
        </p:nvCxnSpPr>
        <p:spPr>
          <a:xfrm>
            <a:off x="2279375" y="4625009"/>
            <a:ext cx="0" cy="13152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DA9C8C86-8DC0-422E-ACCD-5BEDF941CFEF}"/>
              </a:ext>
            </a:extLst>
          </p:cNvPr>
          <p:cNvCxnSpPr>
            <a:cxnSpLocks/>
          </p:cNvCxnSpPr>
          <p:nvPr/>
        </p:nvCxnSpPr>
        <p:spPr>
          <a:xfrm>
            <a:off x="9515061" y="4625009"/>
            <a:ext cx="0" cy="13152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10">
            <a:extLst>
              <a:ext uri="{FF2B5EF4-FFF2-40B4-BE49-F238E27FC236}">
                <a16:creationId xmlns:a16="http://schemas.microsoft.com/office/drawing/2014/main" id="{6FBBB82D-A6C8-458F-AD7D-B168A8F64D24}"/>
              </a:ext>
            </a:extLst>
          </p:cNvPr>
          <p:cNvSpPr txBox="1"/>
          <p:nvPr/>
        </p:nvSpPr>
        <p:spPr>
          <a:xfrm>
            <a:off x="2091" y="0"/>
            <a:ext cx="12189909" cy="584775"/>
          </a:xfrm>
          <a:prstGeom prst="rect">
            <a:avLst/>
          </a:prstGeom>
          <a:solidFill>
            <a:srgbClr val="C5E0B4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tx1"/>
                </a:solidFill>
              </a:rPr>
              <a:t>Résultats</a:t>
            </a:r>
          </a:p>
        </p:txBody>
      </p:sp>
    </p:spTree>
    <p:extLst>
      <p:ext uri="{BB962C8B-B14F-4D97-AF65-F5344CB8AC3E}">
        <p14:creationId xmlns:p14="http://schemas.microsoft.com/office/powerpoint/2010/main" val="3250870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0">
            <a:extLst>
              <a:ext uri="{FF2B5EF4-FFF2-40B4-BE49-F238E27FC236}">
                <a16:creationId xmlns:a16="http://schemas.microsoft.com/office/drawing/2014/main" id="{CDAE7698-CCA6-41F4-9F70-7A7F1CEFAF66}"/>
              </a:ext>
            </a:extLst>
          </p:cNvPr>
          <p:cNvSpPr txBox="1"/>
          <p:nvPr/>
        </p:nvSpPr>
        <p:spPr>
          <a:xfrm>
            <a:off x="2091" y="0"/>
            <a:ext cx="12189909" cy="584775"/>
          </a:xfrm>
          <a:prstGeom prst="rect">
            <a:avLst/>
          </a:prstGeom>
          <a:solidFill>
            <a:srgbClr val="C5E0B4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tx1"/>
                </a:solidFill>
              </a:rPr>
              <a:t>Caractéristiques des patients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9D551AEB-4ECE-446F-8395-CF4A57C6B5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6294680"/>
              </p:ext>
            </p:extLst>
          </p:nvPr>
        </p:nvGraphicFramePr>
        <p:xfrm>
          <a:off x="264318" y="889666"/>
          <a:ext cx="5736981" cy="56436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44558">
                  <a:extLst>
                    <a:ext uri="{9D8B030D-6E8A-4147-A177-3AD203B41FA5}">
                      <a16:colId xmlns:a16="http://schemas.microsoft.com/office/drawing/2014/main" val="2138346190"/>
                    </a:ext>
                  </a:extLst>
                </a:gridCol>
                <a:gridCol w="2292423">
                  <a:extLst>
                    <a:ext uri="{9D8B030D-6E8A-4147-A177-3AD203B41FA5}">
                      <a16:colId xmlns:a16="http://schemas.microsoft.com/office/drawing/2014/main" val="729702573"/>
                    </a:ext>
                  </a:extLst>
                </a:gridCol>
              </a:tblGrid>
              <a:tr h="9649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 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Total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(n=13 736)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4205371668"/>
                  </a:ext>
                </a:extLst>
              </a:tr>
              <a:tr h="467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Age, </a:t>
                      </a:r>
                      <a:r>
                        <a:rPr lang="en-US" sz="2000" dirty="0" err="1">
                          <a:effectLst/>
                        </a:rPr>
                        <a:t>médiane</a:t>
                      </a:r>
                      <a:r>
                        <a:rPr lang="en-US" sz="2000" dirty="0">
                          <a:effectLst/>
                        </a:rPr>
                        <a:t> (IQ)*</a:t>
                      </a:r>
                      <a:endParaRPr lang="fr-FR" sz="2000" dirty="0">
                        <a:effectLst/>
                      </a:endParaRP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66 (54-75)</a:t>
                      </a:r>
                      <a:endParaRPr lang="fr-FR" sz="2000" dirty="0">
                        <a:effectLst/>
                      </a:endParaRP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2884148641"/>
                  </a:ext>
                </a:extLst>
              </a:tr>
              <a:tr h="467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Sexe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masculin</a:t>
                      </a:r>
                      <a:endParaRPr lang="fr-FR" sz="2000" dirty="0">
                        <a:effectLst/>
                      </a:endParaRP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12 183 (89%)</a:t>
                      </a:r>
                      <a:endParaRPr lang="fr-FR" sz="2000" dirty="0">
                        <a:effectLst/>
                      </a:endParaRP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1423874491"/>
                  </a:ext>
                </a:extLst>
              </a:tr>
              <a:tr h="467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IMC, </a:t>
                      </a:r>
                      <a:r>
                        <a:rPr lang="en-US" sz="2000" dirty="0" err="1">
                          <a:effectLst/>
                        </a:rPr>
                        <a:t>médiane</a:t>
                      </a:r>
                      <a:r>
                        <a:rPr lang="en-US" sz="2000" dirty="0">
                          <a:effectLst/>
                        </a:rPr>
                        <a:t> (IQ)</a:t>
                      </a:r>
                      <a:endParaRPr lang="fr-FR" sz="2000" dirty="0">
                        <a:effectLst/>
                      </a:endParaRP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24,7 (22,8-26,8)</a:t>
                      </a: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213410429"/>
                  </a:ext>
                </a:extLst>
              </a:tr>
              <a:tr h="467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Tabagisme*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2615 (19%)</a:t>
                      </a: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2719069923"/>
                  </a:ext>
                </a:extLst>
              </a:tr>
              <a:tr h="467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Dysurie préopératoire*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750 (5,5%)</a:t>
                      </a: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1541998365"/>
                  </a:ext>
                </a:extLst>
              </a:tr>
              <a:tr h="467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Diabète*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624 (4,5%)</a:t>
                      </a: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1995039639"/>
                  </a:ext>
                </a:extLst>
              </a:tr>
              <a:tr h="467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Corticothérapie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179 (1%)</a:t>
                      </a: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2048084132"/>
                  </a:ext>
                </a:extLst>
              </a:tr>
              <a:tr h="467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Score ASA≥III*</a:t>
                      </a:r>
                      <a:endParaRPr lang="fr-FR" sz="2000" dirty="0">
                        <a:effectLst/>
                      </a:endParaRP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1748 (14%)</a:t>
                      </a: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4245894384"/>
                  </a:ext>
                </a:extLst>
              </a:tr>
              <a:tr h="467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Hernie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inguino-scrotale</a:t>
                      </a:r>
                      <a:endParaRPr lang="fr-FR" sz="2000" dirty="0">
                        <a:effectLst/>
                      </a:endParaRP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1405 (10%)</a:t>
                      </a: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3660173141"/>
                  </a:ext>
                </a:extLst>
              </a:tr>
              <a:tr h="467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Récidive de hernie</a:t>
                      </a:r>
                    </a:p>
                  </a:txBody>
                  <a:tcPr marL="59652" marR="596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1022 (7,5%)</a:t>
                      </a:r>
                    </a:p>
                  </a:txBody>
                  <a:tcPr marL="59652" marR="59652" marT="0" marB="0"/>
                </a:tc>
                <a:extLst>
                  <a:ext uri="{0D108BD9-81ED-4DB2-BD59-A6C34878D82A}">
                    <a16:rowId xmlns:a16="http://schemas.microsoft.com/office/drawing/2014/main" val="23767492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23762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1008</Words>
  <Application>Microsoft Office PowerPoint</Application>
  <PresentationFormat>Grand écran</PresentationFormat>
  <Paragraphs>301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Farouk DRISSI</dc:creator>
  <cp:lastModifiedBy>Farouk DRISSI</cp:lastModifiedBy>
  <cp:revision>12</cp:revision>
  <cp:lastPrinted>2018-11-26T18:31:03Z</cp:lastPrinted>
  <dcterms:created xsi:type="dcterms:W3CDTF">2018-11-24T11:46:32Z</dcterms:created>
  <dcterms:modified xsi:type="dcterms:W3CDTF">2019-06-13T16:50:26Z</dcterms:modified>
</cp:coreProperties>
</file>