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5" r:id="rId9"/>
    <p:sldId id="266" r:id="rId10"/>
    <p:sldId id="267"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autoAdjust="0"/>
    <p:restoredTop sz="94660"/>
  </p:normalViewPr>
  <p:slideViewPr>
    <p:cSldViewPr snapToGrid="0">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F7C2CC40-F9D1-40AC-A38F-DB8FAF8E5933}" type="datetimeFigureOut">
              <a:rPr lang="fr-FR" smtClean="0"/>
              <a:t>05/06/2019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2145387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7C2CC40-F9D1-40AC-A38F-DB8FAF8E5933}" type="datetimeFigureOut">
              <a:rPr lang="fr-FR" smtClean="0"/>
              <a:t>05/06/2019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56222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7C2CC40-F9D1-40AC-A38F-DB8FAF8E5933}" type="datetimeFigureOut">
              <a:rPr lang="fr-FR" smtClean="0"/>
              <a:t>05/06/2019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4653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F7C2CC40-F9D1-40AC-A38F-DB8FAF8E5933}" type="datetimeFigureOut">
              <a:rPr lang="fr-FR" smtClean="0"/>
              <a:t>05/06/2019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357611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F7C2CC40-F9D1-40AC-A38F-DB8FAF8E5933}" type="datetimeFigureOut">
              <a:rPr lang="fr-FR" smtClean="0"/>
              <a:t>05/06/2019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41949154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
Deuxième niveau
Troisième niveau
Quatrième niveau
Cinquième niveau</a:t>
            </a:r>
            <a:endParaRPr lang="en-US" dirty="0"/>
          </a:p>
        </p:txBody>
      </p:sp>
      <p:sp>
        <p:nvSpPr>
          <p:cNvPr id="8" name="Date Placeholder 7"/>
          <p:cNvSpPr>
            <a:spLocks noGrp="1"/>
          </p:cNvSpPr>
          <p:nvPr>
            <p:ph type="dt" sz="half" idx="10"/>
          </p:nvPr>
        </p:nvSpPr>
        <p:spPr/>
        <p:txBody>
          <a:bodyPr/>
          <a:lstStyle/>
          <a:p>
            <a:fld id="{F7C2CC40-F9D1-40AC-A38F-DB8FAF8E5933}" type="datetimeFigureOut">
              <a:rPr lang="fr-FR" smtClean="0"/>
              <a:t>05/06/2019</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114250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F7C2CC40-F9D1-40AC-A38F-DB8FAF8E5933}" type="datetimeFigureOut">
              <a:rPr lang="fr-FR" smtClean="0"/>
              <a:t>05/06/2019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E3A117-218C-441A-8218-7327E0E22A6F}"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31293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C2CC40-F9D1-40AC-A38F-DB8FAF8E5933}" type="datetimeFigureOut">
              <a:rPr lang="fr-FR" smtClean="0"/>
              <a:t>05/06/2019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210176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2CC40-F9D1-40AC-A38F-DB8FAF8E5933}" type="datetimeFigureOut">
              <a:rPr lang="fr-FR" smtClean="0"/>
              <a:t>05/06/2019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299460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9" name="Date Placeholder 8"/>
          <p:cNvSpPr>
            <a:spLocks noGrp="1"/>
          </p:cNvSpPr>
          <p:nvPr>
            <p:ph type="dt" sz="half" idx="10"/>
          </p:nvPr>
        </p:nvSpPr>
        <p:spPr/>
        <p:txBody>
          <a:bodyPr/>
          <a:lstStyle/>
          <a:p>
            <a:fld id="{F7C2CC40-F9D1-40AC-A38F-DB8FAF8E5933}" type="datetimeFigureOut">
              <a:rPr lang="fr-FR" smtClean="0"/>
              <a:t>05/06/2019</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6370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7C2CC40-F9D1-40AC-A38F-DB8FAF8E5933}" type="datetimeFigureOut">
              <a:rPr lang="fr-FR" smtClean="0"/>
              <a:t>05/06/2019</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05E3A117-218C-441A-8218-7327E0E22A6F}" type="slidenum">
              <a:rPr lang="fr-FR" smtClean="0"/>
              <a:t>‹N°›</a:t>
            </a:fld>
            <a:endParaRPr lang="fr-FR"/>
          </a:p>
        </p:txBody>
      </p:sp>
    </p:spTree>
    <p:extLst>
      <p:ext uri="{BB962C8B-B14F-4D97-AF65-F5344CB8AC3E}">
        <p14:creationId xmlns:p14="http://schemas.microsoft.com/office/powerpoint/2010/main" val="85788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7C2CC40-F9D1-40AC-A38F-DB8FAF8E5933}" type="datetimeFigureOut">
              <a:rPr lang="fr-FR" smtClean="0"/>
              <a:t>05/06/2019</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5E3A117-218C-441A-8218-7327E0E22A6F}" type="slidenum">
              <a:rPr lang="fr-FR" smtClean="0"/>
              <a:t>‹N°›</a:t>
            </a:fld>
            <a:endParaRPr lang="fr-FR"/>
          </a:p>
        </p:txBody>
      </p:sp>
    </p:spTree>
    <p:extLst>
      <p:ext uri="{BB962C8B-B14F-4D97-AF65-F5344CB8AC3E}">
        <p14:creationId xmlns:p14="http://schemas.microsoft.com/office/powerpoint/2010/main" val="1197947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Comic Sans MS" panose="030F0702030302020204" pitchFamily="66" charset="0"/>
              </a:rPr>
              <a:t>EVENTRATIONS</a:t>
            </a:r>
            <a:r>
              <a:rPr lang="fr-FR" dirty="0"/>
              <a:t> </a:t>
            </a:r>
            <a:br>
              <a:rPr lang="fr-FR" dirty="0"/>
            </a:br>
            <a:endParaRPr lang="fr-FR" dirty="0"/>
          </a:p>
        </p:txBody>
      </p:sp>
      <p:sp>
        <p:nvSpPr>
          <p:cNvPr id="3" name="Sous-titre 2"/>
          <p:cNvSpPr>
            <a:spLocks noGrp="1"/>
          </p:cNvSpPr>
          <p:nvPr>
            <p:ph type="subTitle" idx="1"/>
          </p:nvPr>
        </p:nvSpPr>
        <p:spPr/>
        <p:txBody>
          <a:bodyPr>
            <a:normAutofit fontScale="32500" lnSpcReduction="20000"/>
          </a:bodyPr>
          <a:lstStyle/>
          <a:p>
            <a:r>
              <a:rPr lang="fr-FR" sz="8600" dirty="0">
                <a:latin typeface="Comic Sans MS" panose="030F0702030302020204" pitchFamily="66" charset="0"/>
              </a:rPr>
              <a:t>TECHNIQUES HYBRIDES</a:t>
            </a:r>
          </a:p>
          <a:p>
            <a:endParaRPr lang="fr-FR" sz="6000" dirty="0">
              <a:latin typeface="Comic Sans MS" panose="030F0702030302020204" pitchFamily="66" charset="0"/>
            </a:endParaRPr>
          </a:p>
          <a:p>
            <a:r>
              <a:rPr lang="fr-FR" sz="4300" dirty="0">
                <a:latin typeface="Comic Sans MS" panose="030F0702030302020204" pitchFamily="66" charset="0"/>
              </a:rPr>
              <a:t>Dr G. FROMONT </a:t>
            </a:r>
          </a:p>
          <a:p>
            <a:endParaRPr lang="fr-FR" dirty="0"/>
          </a:p>
        </p:txBody>
      </p:sp>
    </p:spTree>
    <p:extLst>
      <p:ext uri="{BB962C8B-B14F-4D97-AF65-F5344CB8AC3E}">
        <p14:creationId xmlns:p14="http://schemas.microsoft.com/office/powerpoint/2010/main" val="78280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940088"/>
          </a:xfrm>
          <a:prstGeom prst="rect">
            <a:avLst/>
          </a:prstGeom>
          <a:noFill/>
        </p:spPr>
        <p:txBody>
          <a:bodyPr wrap="square" rtlCol="0">
            <a:spAutoFit/>
          </a:bodyPr>
          <a:lstStyle/>
          <a:p>
            <a:pPr algn="just"/>
            <a:r>
              <a:rPr lang="fr-FR" sz="3800" dirty="0"/>
              <a:t>- Les avantages sont le rapprochement musculaire, une grande prothèse, l’absence de traumatisme de la surface composite lors de l’introduction de la prothèse dans un trocart et la faisabilité des </a:t>
            </a:r>
            <a:r>
              <a:rPr lang="fr-FR" sz="3800" dirty="0" err="1"/>
              <a:t>entérolyses</a:t>
            </a:r>
            <a:r>
              <a:rPr lang="fr-FR" sz="3800" dirty="0"/>
              <a:t> difficiles non faisables en laparoscopie.</a:t>
            </a:r>
          </a:p>
          <a:p>
            <a:pPr algn="just"/>
            <a:r>
              <a:rPr lang="fr-FR" sz="3800" dirty="0"/>
              <a:t> </a:t>
            </a:r>
          </a:p>
          <a:p>
            <a:pPr algn="just"/>
            <a:r>
              <a:rPr lang="fr-FR" sz="3800" dirty="0"/>
              <a:t>- Les inconvénients sont le risque du premier geste aveugle de la laparotomie et le risque de plaie digestive. Le regret peut être d’une technique qui pouvait être effectué par un abord coelioscopique pur.</a:t>
            </a:r>
          </a:p>
        </p:txBody>
      </p:sp>
    </p:spTree>
    <p:extLst>
      <p:ext uri="{BB962C8B-B14F-4D97-AF65-F5344CB8AC3E}">
        <p14:creationId xmlns:p14="http://schemas.microsoft.com/office/powerpoint/2010/main" val="394880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latin typeface="Comic Sans MS" panose="030F0702030302020204" pitchFamily="66" charset="0"/>
              </a:rPr>
              <a:t>DEUXIEME TECHNIQUE</a:t>
            </a:r>
            <a:r>
              <a:rPr lang="fr-FR" dirty="0"/>
              <a:t> </a:t>
            </a:r>
            <a:br>
              <a:rPr lang="fr-FR" dirty="0"/>
            </a:br>
            <a:endParaRPr lang="fr-FR" dirty="0"/>
          </a:p>
        </p:txBody>
      </p:sp>
    </p:spTree>
    <p:extLst>
      <p:ext uri="{BB962C8B-B14F-4D97-AF65-F5344CB8AC3E}">
        <p14:creationId xmlns:p14="http://schemas.microsoft.com/office/powerpoint/2010/main" val="44872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016758"/>
          </a:xfrm>
          <a:prstGeom prst="rect">
            <a:avLst/>
          </a:prstGeom>
          <a:noFill/>
        </p:spPr>
        <p:txBody>
          <a:bodyPr wrap="square" rtlCol="0">
            <a:spAutoFit/>
          </a:bodyPr>
          <a:lstStyle/>
          <a:p>
            <a:pPr algn="just"/>
            <a:r>
              <a:rPr lang="fr-FR" sz="4000" dirty="0"/>
              <a:t>Une laparoscopie première au niveau de l’hypochondre gauche ou de l’hypochondre droit, l’avantage de cette laparoscopie première est d’effectuer l’</a:t>
            </a:r>
            <a:r>
              <a:rPr lang="fr-FR" sz="4000" dirty="0" err="1"/>
              <a:t>adhésiolyse</a:t>
            </a:r>
            <a:r>
              <a:rPr lang="fr-FR" sz="4000" dirty="0"/>
              <a:t>, l’</a:t>
            </a:r>
            <a:r>
              <a:rPr lang="fr-FR" sz="4000" dirty="0" err="1"/>
              <a:t>entérolyse</a:t>
            </a:r>
            <a:r>
              <a:rPr lang="fr-FR" sz="4000" dirty="0"/>
              <a:t> sous contrôle, de convertir si l’</a:t>
            </a:r>
            <a:r>
              <a:rPr lang="fr-FR" sz="4000" dirty="0" err="1"/>
              <a:t>entérolyse</a:t>
            </a:r>
            <a:r>
              <a:rPr lang="fr-FR" sz="4000" dirty="0"/>
              <a:t> s’avérait difficile et dangereuse d’apprécier la taille, l’importance du </a:t>
            </a:r>
            <a:r>
              <a:rPr lang="fr-FR" sz="4000" dirty="0" err="1"/>
              <a:t>défect</a:t>
            </a:r>
            <a:r>
              <a:rPr lang="fr-FR" sz="4000" dirty="0"/>
              <a:t>, leur nombre et éventuellement la faisabilité entière par </a:t>
            </a:r>
            <a:r>
              <a:rPr lang="fr-FR" sz="4000" dirty="0" err="1"/>
              <a:t>coelioscopie</a:t>
            </a:r>
            <a:r>
              <a:rPr lang="fr-FR" sz="4000" dirty="0"/>
              <a:t> (suture, prothèse).  </a:t>
            </a:r>
          </a:p>
        </p:txBody>
      </p:sp>
    </p:spTree>
    <p:extLst>
      <p:ext uri="{BB962C8B-B14F-4D97-AF65-F5344CB8AC3E}">
        <p14:creationId xmlns:p14="http://schemas.microsoft.com/office/powerpoint/2010/main" val="220292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632311"/>
          </a:xfrm>
          <a:prstGeom prst="rect">
            <a:avLst/>
          </a:prstGeom>
          <a:noFill/>
        </p:spPr>
        <p:txBody>
          <a:bodyPr wrap="square" rtlCol="0">
            <a:spAutoFit/>
          </a:bodyPr>
          <a:lstStyle/>
          <a:p>
            <a:pPr algn="just"/>
            <a:r>
              <a:rPr lang="fr-FR" sz="4000" dirty="0"/>
              <a:t>La laparotomie est effectuée ensuite, ce qui permet de compléter une </a:t>
            </a:r>
            <a:r>
              <a:rPr lang="fr-FR" sz="4000" dirty="0" err="1"/>
              <a:t>entérolyse</a:t>
            </a:r>
            <a:r>
              <a:rPr lang="fr-FR" sz="4000" dirty="0"/>
              <a:t> et </a:t>
            </a:r>
            <a:r>
              <a:rPr lang="fr-FR" sz="4000" dirty="0" err="1"/>
              <a:t>adhésiolyse</a:t>
            </a:r>
            <a:r>
              <a:rPr lang="fr-FR" sz="4000" dirty="0"/>
              <a:t> difficile, d’effectuer la résection du sac si elle n’a pas été faite en laparoscopie, d’introduire la prothèse lors de cette laparotomie ou lors de la </a:t>
            </a:r>
            <a:r>
              <a:rPr lang="fr-FR" sz="4000" dirty="0" err="1"/>
              <a:t>coelioscopie</a:t>
            </a:r>
            <a:r>
              <a:rPr lang="fr-FR" sz="4000" dirty="0"/>
              <a:t> si les dimensions requises permettent l’introduction dans un trocart à usage multiple. Enfin, la prothèse est fixée. La laparotomie est fermée avec des fils résorbables, des </a:t>
            </a:r>
            <a:r>
              <a:rPr lang="fr-FR" sz="4000" dirty="0" err="1"/>
              <a:t>small</a:t>
            </a:r>
            <a:r>
              <a:rPr lang="fr-FR" sz="4000" dirty="0"/>
              <a:t> bites. </a:t>
            </a:r>
          </a:p>
        </p:txBody>
      </p:sp>
    </p:spTree>
    <p:extLst>
      <p:ext uri="{BB962C8B-B14F-4D97-AF65-F5344CB8AC3E}">
        <p14:creationId xmlns:p14="http://schemas.microsoft.com/office/powerpoint/2010/main" val="333107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latin typeface="Comic Sans MS" panose="030F0702030302020204" pitchFamily="66" charset="0"/>
              </a:rPr>
              <a:t>CONCLUSION</a:t>
            </a:r>
            <a:br>
              <a:rPr lang="fr-FR" dirty="0"/>
            </a:br>
            <a:endParaRPr lang="fr-FR" dirty="0"/>
          </a:p>
        </p:txBody>
      </p:sp>
    </p:spTree>
    <p:extLst>
      <p:ext uri="{BB962C8B-B14F-4D97-AF65-F5344CB8AC3E}">
        <p14:creationId xmlns:p14="http://schemas.microsoft.com/office/powerpoint/2010/main" val="171005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632311"/>
          </a:xfrm>
          <a:prstGeom prst="rect">
            <a:avLst/>
          </a:prstGeom>
          <a:noFill/>
        </p:spPr>
        <p:txBody>
          <a:bodyPr wrap="square" rtlCol="0">
            <a:spAutoFit/>
          </a:bodyPr>
          <a:lstStyle/>
          <a:p>
            <a:pPr algn="just"/>
            <a:r>
              <a:rPr lang="fr-FR" sz="4000" dirty="0"/>
              <a:t>Entre la voie purement open et la voie purement </a:t>
            </a:r>
            <a:r>
              <a:rPr lang="fr-FR" sz="4000" dirty="0" err="1"/>
              <a:t>laparoscopique</a:t>
            </a:r>
            <a:r>
              <a:rPr lang="fr-FR" sz="4000" dirty="0"/>
              <a:t> il existe une niche intermédiaire où les techniques hybrides peuvent avoir une place en particulier sur des éventrations latérales ou médianes même si les techniques de suture par laparoscopie robot-assistée peuvent dans certains cas reproduire les techniques classiques évitant la voie intra-péritonéale mais il existe des problèmes de cout et de disponibilité du robot. </a:t>
            </a:r>
          </a:p>
        </p:txBody>
      </p:sp>
    </p:spTree>
    <p:extLst>
      <p:ext uri="{BB962C8B-B14F-4D97-AF65-F5344CB8AC3E}">
        <p14:creationId xmlns:p14="http://schemas.microsoft.com/office/powerpoint/2010/main" val="405220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25" y="648047"/>
            <a:ext cx="6806349" cy="5561905"/>
          </a:xfrm>
          <a:prstGeom prst="rect">
            <a:avLst/>
          </a:prstGeom>
        </p:spPr>
      </p:pic>
    </p:spTree>
    <p:extLst>
      <p:ext uri="{BB962C8B-B14F-4D97-AF65-F5344CB8AC3E}">
        <p14:creationId xmlns:p14="http://schemas.microsoft.com/office/powerpoint/2010/main" val="57743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873" y="648047"/>
            <a:ext cx="6768254" cy="5561905"/>
          </a:xfrm>
          <a:prstGeom prst="rect">
            <a:avLst/>
          </a:prstGeom>
        </p:spPr>
      </p:pic>
    </p:spTree>
    <p:extLst>
      <p:ext uri="{BB962C8B-B14F-4D97-AF65-F5344CB8AC3E}">
        <p14:creationId xmlns:p14="http://schemas.microsoft.com/office/powerpoint/2010/main" val="222853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476" y="648047"/>
            <a:ext cx="6819047" cy="5561905"/>
          </a:xfrm>
          <a:prstGeom prst="rect">
            <a:avLst/>
          </a:prstGeom>
        </p:spPr>
      </p:pic>
    </p:spTree>
    <p:extLst>
      <p:ext uri="{BB962C8B-B14F-4D97-AF65-F5344CB8AC3E}">
        <p14:creationId xmlns:p14="http://schemas.microsoft.com/office/powerpoint/2010/main" val="204735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016758"/>
          </a:xfrm>
          <a:prstGeom prst="rect">
            <a:avLst/>
          </a:prstGeom>
          <a:noFill/>
        </p:spPr>
        <p:txBody>
          <a:bodyPr wrap="square" rtlCol="0">
            <a:spAutoFit/>
          </a:bodyPr>
          <a:lstStyle/>
          <a:p>
            <a:pPr algn="just"/>
            <a:r>
              <a:rPr lang="fr-FR" sz="4000" dirty="0"/>
              <a:t>La laparoscopie est de plus en plus employée dans le traitement des hernies ventrales et des éventrations. </a:t>
            </a:r>
          </a:p>
          <a:p>
            <a:pPr algn="just"/>
            <a:r>
              <a:rPr lang="fr-FR" sz="4000" dirty="0"/>
              <a:t>Les nouvelles prothèses composites  ne reproduisent pas forcément les résultats des techniques open en terme de solidité et de risques de complications (</a:t>
            </a:r>
            <a:r>
              <a:rPr lang="fr-FR" sz="4000" dirty="0" err="1"/>
              <a:t>séromes</a:t>
            </a:r>
            <a:r>
              <a:rPr lang="fr-FR" sz="4000" dirty="0"/>
              <a:t>, traumatisme intestinal, récidive)</a:t>
            </a:r>
          </a:p>
        </p:txBody>
      </p:sp>
    </p:spTree>
    <p:extLst>
      <p:ext uri="{BB962C8B-B14F-4D97-AF65-F5344CB8AC3E}">
        <p14:creationId xmlns:p14="http://schemas.microsoft.com/office/powerpoint/2010/main" val="104414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2554545"/>
          </a:xfrm>
          <a:prstGeom prst="rect">
            <a:avLst/>
          </a:prstGeom>
          <a:noFill/>
        </p:spPr>
        <p:txBody>
          <a:bodyPr wrap="square" rtlCol="0">
            <a:spAutoFit/>
          </a:bodyPr>
          <a:lstStyle/>
          <a:p>
            <a:pPr algn="just"/>
            <a:r>
              <a:rPr lang="fr-FR" sz="4000" dirty="0"/>
              <a:t>Les techniques de </a:t>
            </a:r>
            <a:r>
              <a:rPr lang="fr-FR" sz="4000" dirty="0" err="1"/>
              <a:t>coelioscopie</a:t>
            </a:r>
            <a:r>
              <a:rPr lang="fr-FR" sz="4000" dirty="0"/>
              <a:t> robot-assistée permettent un retour aux techniques classiques (voie rétro-musculaire) grâce à la facilité d’utilisation des sutures intra-abdominales. </a:t>
            </a:r>
          </a:p>
        </p:txBody>
      </p:sp>
    </p:spTree>
    <p:extLst>
      <p:ext uri="{BB962C8B-B14F-4D97-AF65-F5344CB8AC3E}">
        <p14:creationId xmlns:p14="http://schemas.microsoft.com/office/powerpoint/2010/main" val="235743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4401205"/>
          </a:xfrm>
          <a:prstGeom prst="rect">
            <a:avLst/>
          </a:prstGeom>
          <a:noFill/>
        </p:spPr>
        <p:txBody>
          <a:bodyPr wrap="square" rtlCol="0">
            <a:spAutoFit/>
          </a:bodyPr>
          <a:lstStyle/>
          <a:p>
            <a:pPr algn="just"/>
            <a:r>
              <a:rPr lang="fr-FR" sz="4000" dirty="0"/>
              <a:t>Les indications plus strictes en matière de fermeture du </a:t>
            </a:r>
            <a:r>
              <a:rPr lang="fr-FR" sz="4000" dirty="0" err="1"/>
              <a:t>défect</a:t>
            </a:r>
            <a:r>
              <a:rPr lang="fr-FR" sz="4000" dirty="0"/>
              <a:t> de la sélection des techniques selon le diamètre du </a:t>
            </a:r>
            <a:r>
              <a:rPr lang="fr-FR" sz="4000" dirty="0" err="1"/>
              <a:t>défect</a:t>
            </a:r>
            <a:r>
              <a:rPr lang="fr-FR" sz="4000" dirty="0"/>
              <a:t> et l’amélioration de conception des prothèses intra-péritonéales ont permis les approches </a:t>
            </a:r>
            <a:r>
              <a:rPr lang="fr-FR" sz="4000" dirty="0" err="1"/>
              <a:t>laparoscopiques</a:t>
            </a:r>
            <a:r>
              <a:rPr lang="fr-FR" sz="4000" dirty="0"/>
              <a:t> avec de meilleurs résultats qu’auparavant. La taille du </a:t>
            </a:r>
            <a:r>
              <a:rPr lang="fr-FR" sz="4000" dirty="0" err="1"/>
              <a:t>défect</a:t>
            </a:r>
            <a:r>
              <a:rPr lang="fr-FR" sz="4000" dirty="0"/>
              <a:t> est la clé de l’indication opératoire. </a:t>
            </a:r>
          </a:p>
        </p:txBody>
      </p:sp>
    </p:spTree>
    <p:extLst>
      <p:ext uri="{BB962C8B-B14F-4D97-AF65-F5344CB8AC3E}">
        <p14:creationId xmlns:p14="http://schemas.microsoft.com/office/powerpoint/2010/main" val="348421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016758"/>
          </a:xfrm>
          <a:prstGeom prst="rect">
            <a:avLst/>
          </a:prstGeom>
          <a:noFill/>
        </p:spPr>
        <p:txBody>
          <a:bodyPr wrap="square" rtlCol="0">
            <a:spAutoFit/>
          </a:bodyPr>
          <a:lstStyle/>
          <a:p>
            <a:pPr algn="just"/>
            <a:r>
              <a:rPr lang="fr-FR" sz="4000" dirty="0"/>
              <a:t>Il a été reproché aux techniques </a:t>
            </a:r>
            <a:r>
              <a:rPr lang="fr-FR" sz="4000" dirty="0" err="1"/>
              <a:t>laparoscopiques</a:t>
            </a:r>
            <a:r>
              <a:rPr lang="fr-FR" sz="4000" dirty="0"/>
              <a:t> des complication à type de </a:t>
            </a:r>
            <a:r>
              <a:rPr lang="fr-FR" sz="4000" dirty="0" err="1"/>
              <a:t>séromes</a:t>
            </a:r>
            <a:r>
              <a:rPr lang="fr-FR" sz="4000" dirty="0"/>
              <a:t>, de plaies digestives, de récidives (non respect de l’ablation du sac, de la fermeture du </a:t>
            </a:r>
            <a:r>
              <a:rPr lang="fr-FR" sz="4000" dirty="0" err="1"/>
              <a:t>défect</a:t>
            </a:r>
            <a:r>
              <a:rPr lang="fr-FR" sz="4000" dirty="0"/>
              <a:t> over-lap insuffisant).</a:t>
            </a:r>
          </a:p>
          <a:p>
            <a:pPr algn="just"/>
            <a:r>
              <a:rPr lang="fr-FR" sz="4000" dirty="0"/>
              <a:t>Aux techniques open les difficultés de mise en place d’un renfort intra-péritonéal même à l’aide de jupe et le fait que la prothèse mise en place peut se froisser à la fermeture de la paroi.  </a:t>
            </a:r>
          </a:p>
        </p:txBody>
      </p:sp>
    </p:spTree>
    <p:extLst>
      <p:ext uri="{BB962C8B-B14F-4D97-AF65-F5344CB8AC3E}">
        <p14:creationId xmlns:p14="http://schemas.microsoft.com/office/powerpoint/2010/main" val="277139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2554545"/>
          </a:xfrm>
          <a:prstGeom prst="rect">
            <a:avLst/>
          </a:prstGeom>
          <a:noFill/>
        </p:spPr>
        <p:txBody>
          <a:bodyPr wrap="square" rtlCol="0">
            <a:spAutoFit/>
          </a:bodyPr>
          <a:lstStyle/>
          <a:p>
            <a:pPr algn="just"/>
            <a:r>
              <a:rPr lang="fr-FR" sz="4000" dirty="0"/>
              <a:t>IL existe donc une place entre ces différentes techniques représentées par les techniques hybrides, la littérature est assez pauvre à ce sujet, peu de « papiers » sont sortis.</a:t>
            </a:r>
          </a:p>
        </p:txBody>
      </p:sp>
    </p:spTree>
    <p:extLst>
      <p:ext uri="{BB962C8B-B14F-4D97-AF65-F5344CB8AC3E}">
        <p14:creationId xmlns:p14="http://schemas.microsoft.com/office/powerpoint/2010/main" val="387529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3785652"/>
          </a:xfrm>
          <a:prstGeom prst="rect">
            <a:avLst/>
          </a:prstGeom>
          <a:noFill/>
        </p:spPr>
        <p:txBody>
          <a:bodyPr wrap="square" rtlCol="0">
            <a:spAutoFit/>
          </a:bodyPr>
          <a:lstStyle/>
          <a:p>
            <a:pPr algn="just"/>
            <a:r>
              <a:rPr lang="fr-FR" sz="4000" dirty="0"/>
              <a:t>Cette technique peut s’adapter pour les hernies ventrales volumineuses, les éventrations où un rapprochement musculaire est nécessaire et où le </a:t>
            </a:r>
            <a:r>
              <a:rPr lang="fr-FR" sz="4000" dirty="0" err="1"/>
              <a:t>défect</a:t>
            </a:r>
            <a:r>
              <a:rPr lang="fr-FR" sz="4000" dirty="0"/>
              <a:t> est suffisamment important pour ne pas être traité en cure purement </a:t>
            </a:r>
            <a:r>
              <a:rPr lang="fr-FR" sz="4000" dirty="0" err="1"/>
              <a:t>laparoscopique</a:t>
            </a:r>
            <a:r>
              <a:rPr lang="fr-FR" sz="4000" dirty="0"/>
              <a:t> ( supérieur à 3-4 cm). </a:t>
            </a:r>
          </a:p>
        </p:txBody>
      </p:sp>
    </p:spTree>
    <p:extLst>
      <p:ext uri="{BB962C8B-B14F-4D97-AF65-F5344CB8AC3E}">
        <p14:creationId xmlns:p14="http://schemas.microsoft.com/office/powerpoint/2010/main" val="407905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Comic Sans MS" panose="030F0702030302020204" pitchFamily="66" charset="0"/>
              </a:rPr>
              <a:t>PREMIERE TECHNIQUE</a:t>
            </a:r>
            <a:r>
              <a:rPr lang="fr-FR" dirty="0"/>
              <a:t> </a:t>
            </a:r>
            <a:br>
              <a:rPr lang="fr-FR" dirty="0"/>
            </a:br>
            <a:endParaRPr lang="fr-FR" dirty="0"/>
          </a:p>
        </p:txBody>
      </p:sp>
    </p:spTree>
    <p:extLst>
      <p:ext uri="{BB962C8B-B14F-4D97-AF65-F5344CB8AC3E}">
        <p14:creationId xmlns:p14="http://schemas.microsoft.com/office/powerpoint/2010/main" val="263481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027" y="576649"/>
            <a:ext cx="10948087" cy="5478423"/>
          </a:xfrm>
          <a:prstGeom prst="rect">
            <a:avLst/>
          </a:prstGeom>
          <a:noFill/>
        </p:spPr>
        <p:txBody>
          <a:bodyPr wrap="square" rtlCol="0">
            <a:spAutoFit/>
          </a:bodyPr>
          <a:lstStyle/>
          <a:p>
            <a:pPr algn="just"/>
            <a:r>
              <a:rPr lang="fr-FR" sz="3500" dirty="0"/>
              <a:t>Une laparotomie première est effectuée qui permet l’</a:t>
            </a:r>
            <a:r>
              <a:rPr lang="fr-FR" sz="3500" dirty="0" err="1"/>
              <a:t>adhésiolyse</a:t>
            </a:r>
            <a:r>
              <a:rPr lang="fr-FR" sz="3500" dirty="0"/>
              <a:t>, l’</a:t>
            </a:r>
            <a:r>
              <a:rPr lang="fr-FR" sz="3500" dirty="0" err="1"/>
              <a:t>entérolyse</a:t>
            </a:r>
            <a:r>
              <a:rPr lang="fr-FR" sz="3500" dirty="0"/>
              <a:t>, la résection du sac, l’avivement des berges aponévrotiques et l’introduction d’un matériel prothétique plus grand que ne le permettrait un simple trocart coelioscopique. </a:t>
            </a:r>
          </a:p>
          <a:p>
            <a:pPr algn="just"/>
            <a:r>
              <a:rPr lang="fr-FR" sz="3500" dirty="0"/>
              <a:t>La prothèse est ensuite introduite dans l’abdomen et prise dans le surjet de fermeture de la laparotomie. </a:t>
            </a:r>
          </a:p>
          <a:p>
            <a:pPr algn="just"/>
            <a:r>
              <a:rPr lang="fr-FR" sz="3500" dirty="0"/>
              <a:t>La laparoscopie permet ensuite la fixation sous contrôle de la vue sans risque d’incarcération du grêle entre le renfort et la paroi. </a:t>
            </a:r>
          </a:p>
        </p:txBody>
      </p:sp>
    </p:spTree>
    <p:extLst>
      <p:ext uri="{BB962C8B-B14F-4D97-AF65-F5344CB8AC3E}">
        <p14:creationId xmlns:p14="http://schemas.microsoft.com/office/powerpoint/2010/main" val="1319347200"/>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{8617C877-E234-8344-8862-FFF5DFC220B0}tf10001120</Template>
  <TotalTime>42</TotalTime>
  <Words>622</Words>
  <Application>Microsoft Macintosh PowerPoint</Application>
  <PresentationFormat>Grand écran</PresentationFormat>
  <Paragraphs>24</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Comic Sans MS</vt:lpstr>
      <vt:lpstr>Gill Sans MT</vt:lpstr>
      <vt:lpstr>Colis</vt:lpstr>
      <vt:lpstr>EVENTRATIONS  </vt:lpstr>
      <vt:lpstr>Présentation PowerPoint</vt:lpstr>
      <vt:lpstr>Présentation PowerPoint</vt:lpstr>
      <vt:lpstr>Présentation PowerPoint</vt:lpstr>
      <vt:lpstr>Présentation PowerPoint</vt:lpstr>
      <vt:lpstr>Présentation PowerPoint</vt:lpstr>
      <vt:lpstr>Présentation PowerPoint</vt:lpstr>
      <vt:lpstr>PREMIERE TECHNIQUE  </vt:lpstr>
      <vt:lpstr>Présentation PowerPoint</vt:lpstr>
      <vt:lpstr>Présentation PowerPoint</vt:lpstr>
      <vt:lpstr>DEUXIEME TECHNIQUE  </vt:lpstr>
      <vt:lpstr>Présentation PowerPoint</vt:lpstr>
      <vt:lpstr>Présentation PowerPoint</vt:lpstr>
      <vt:lpstr>CONCLUSION </vt:lpstr>
      <vt:lpstr>Présentation PowerPoint</vt:lpstr>
      <vt:lpstr>Présentation PowerPoint</vt:lpstr>
      <vt:lpstr>Présentation PowerPoint</vt:lpstr>
      <vt:lpstr>Présentation PowerPoint</vt:lpstr>
    </vt:vector>
  </TitlesOfParts>
  <Company>RGDS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EVENTRATIONS</dc:title>
  <dc:creator>SR5-059 62BOB</dc:creator>
  <cp:lastModifiedBy>François Fromont</cp:lastModifiedBy>
  <cp:revision>8</cp:revision>
  <dcterms:created xsi:type="dcterms:W3CDTF">2019-06-04T15:25:07Z</dcterms:created>
  <dcterms:modified xsi:type="dcterms:W3CDTF">2019-06-05T19:45:22Z</dcterms:modified>
</cp:coreProperties>
</file>