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8" r:id="rId2"/>
    <p:sldId id="280" r:id="rId3"/>
    <p:sldId id="279" r:id="rId4"/>
    <p:sldId id="282" r:id="rId5"/>
    <p:sldId id="285" r:id="rId6"/>
    <p:sldId id="288" r:id="rId7"/>
    <p:sldId id="291" r:id="rId8"/>
    <p:sldId id="300" r:id="rId9"/>
    <p:sldId id="289" r:id="rId10"/>
    <p:sldId id="287" r:id="rId11"/>
    <p:sldId id="286" r:id="rId12"/>
    <p:sldId id="299" r:id="rId13"/>
    <p:sldId id="292" r:id="rId14"/>
    <p:sldId id="294" r:id="rId15"/>
    <p:sldId id="295" r:id="rId16"/>
    <p:sldId id="296" r:id="rId17"/>
    <p:sldId id="297" r:id="rId18"/>
    <p:sldId id="303" r:id="rId19"/>
    <p:sldId id="298" r:id="rId20"/>
    <p:sldId id="302" r:id="rId21"/>
    <p:sldId id="304" r:id="rId22"/>
    <p:sldId id="305" r:id="rId23"/>
    <p:sldId id="306" r:id="rId24"/>
    <p:sldId id="307"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5701" autoAdjust="0"/>
  </p:normalViewPr>
  <p:slideViewPr>
    <p:cSldViewPr>
      <p:cViewPr varScale="1">
        <p:scale>
          <a:sx n="70" d="100"/>
          <a:sy n="70" d="100"/>
        </p:scale>
        <p:origin x="7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CE9FFCE-38E4-4223-8EF5-DA28FAC277F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fr-FR" altLang="fr-FR"/>
          </a:p>
        </p:txBody>
      </p:sp>
      <p:sp>
        <p:nvSpPr>
          <p:cNvPr id="3" name="Espace réservé de la date 2">
            <a:extLst>
              <a:ext uri="{FF2B5EF4-FFF2-40B4-BE49-F238E27FC236}">
                <a16:creationId xmlns:a16="http://schemas.microsoft.com/office/drawing/2014/main" id="{1D1111DB-5B7A-497D-9E5D-A8EE6CE86C51}"/>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3FF402E9-2E3B-4B1D-B152-AE0B8E07BD19}" type="datetimeFigureOut">
              <a:rPr lang="fr-FR" altLang="fr-FR"/>
              <a:pPr>
                <a:defRPr/>
              </a:pPr>
              <a:t>25/06/2019</a:t>
            </a:fld>
            <a:endParaRPr lang="fr-FR" altLang="fr-FR"/>
          </a:p>
        </p:txBody>
      </p:sp>
      <p:sp>
        <p:nvSpPr>
          <p:cNvPr id="4" name="Espace réservé de l’image des diapositives 3">
            <a:extLst>
              <a:ext uri="{FF2B5EF4-FFF2-40B4-BE49-F238E27FC236}">
                <a16:creationId xmlns:a16="http://schemas.microsoft.com/office/drawing/2014/main" id="{C3DFEFAE-8EB7-4929-A049-054576FC25C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6B229D3F-2C66-4E29-8FDE-924CD12C020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FDF28AD-00E7-46E0-A693-4896DFB0B8BD}"/>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fr-FR" altLang="fr-FR"/>
          </a:p>
        </p:txBody>
      </p:sp>
      <p:sp>
        <p:nvSpPr>
          <p:cNvPr id="7" name="Espace réservé du numéro de diapositive 6">
            <a:extLst>
              <a:ext uri="{FF2B5EF4-FFF2-40B4-BE49-F238E27FC236}">
                <a16:creationId xmlns:a16="http://schemas.microsoft.com/office/drawing/2014/main" id="{99919245-3BA1-417A-B211-6B7E8822811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B7D31DF0-1698-44FC-8470-5ACACC31D29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a:extLst>
              <a:ext uri="{FF2B5EF4-FFF2-40B4-BE49-F238E27FC236}">
                <a16:creationId xmlns:a16="http://schemas.microsoft.com/office/drawing/2014/main" id="{B1F2F31E-16AB-4887-AD72-4AF0448C63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Espace réservé des commentaires 2">
            <a:extLst>
              <a:ext uri="{FF2B5EF4-FFF2-40B4-BE49-F238E27FC236}">
                <a16:creationId xmlns:a16="http://schemas.microsoft.com/office/drawing/2014/main" id="{B9D98F41-34AD-433B-AD44-676CA88558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1" name="Espace réservé du numéro de diapositive 3">
            <a:extLst>
              <a:ext uri="{FF2B5EF4-FFF2-40B4-BE49-F238E27FC236}">
                <a16:creationId xmlns:a16="http://schemas.microsoft.com/office/drawing/2014/main" id="{0CE9A1C3-233E-453D-B689-CC53F3DAF1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2820EF-AFC4-43E3-B132-F986AD7DF116}" type="slidenum">
              <a:rPr lang="fr-FR" altLang="fr-FR" sz="1200" smtClean="0"/>
              <a:pPr/>
              <a:t>3</a:t>
            </a:fld>
            <a:endParaRPr lang="fr-FR" alt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a:extLst>
              <a:ext uri="{FF2B5EF4-FFF2-40B4-BE49-F238E27FC236}">
                <a16:creationId xmlns:a16="http://schemas.microsoft.com/office/drawing/2014/main" id="{1A4B9147-787D-40FD-A097-292069AF14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a:extLst>
              <a:ext uri="{FF2B5EF4-FFF2-40B4-BE49-F238E27FC236}">
                <a16:creationId xmlns:a16="http://schemas.microsoft.com/office/drawing/2014/main" id="{72FF146A-42AA-4BCA-B594-27A62B2EBC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5843" name="Espace réservé du numéro de diapositive 3">
            <a:extLst>
              <a:ext uri="{FF2B5EF4-FFF2-40B4-BE49-F238E27FC236}">
                <a16:creationId xmlns:a16="http://schemas.microsoft.com/office/drawing/2014/main" id="{855298F9-3BC8-4015-B802-7558955ED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A56EBB-ED00-4BC6-80FB-B7BDC6D1BF0C}" type="slidenum">
              <a:rPr lang="fr-FR" altLang="fr-FR" sz="1200" smtClean="0"/>
              <a:pPr/>
              <a:t>12</a:t>
            </a:fld>
            <a:endParaRPr lang="fr-FR" alt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a:extLst>
              <a:ext uri="{FF2B5EF4-FFF2-40B4-BE49-F238E27FC236}">
                <a16:creationId xmlns:a16="http://schemas.microsoft.com/office/drawing/2014/main" id="{3A599758-C982-4845-AD19-2782156B9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Espace réservé des commentaires 2">
            <a:extLst>
              <a:ext uri="{FF2B5EF4-FFF2-40B4-BE49-F238E27FC236}">
                <a16:creationId xmlns:a16="http://schemas.microsoft.com/office/drawing/2014/main" id="{E4B37415-5877-4D4B-BA99-916DF9B9B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7891" name="Espace réservé du numéro de diapositive 3">
            <a:extLst>
              <a:ext uri="{FF2B5EF4-FFF2-40B4-BE49-F238E27FC236}">
                <a16:creationId xmlns:a16="http://schemas.microsoft.com/office/drawing/2014/main" id="{C464EB6B-1118-4256-A412-545B91084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403E67-E445-4A2A-A623-4C0E6E31B0A4}" type="slidenum">
              <a:rPr lang="fr-FR" altLang="fr-FR" sz="1200" smtClean="0"/>
              <a:pPr/>
              <a:t>13</a:t>
            </a:fld>
            <a:endParaRPr lang="fr-FR" alt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a:extLst>
              <a:ext uri="{FF2B5EF4-FFF2-40B4-BE49-F238E27FC236}">
                <a16:creationId xmlns:a16="http://schemas.microsoft.com/office/drawing/2014/main" id="{19FDAF33-C895-4CCC-9CEC-EAD7D6339D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Espace réservé des commentaires 2">
            <a:extLst>
              <a:ext uri="{FF2B5EF4-FFF2-40B4-BE49-F238E27FC236}">
                <a16:creationId xmlns:a16="http://schemas.microsoft.com/office/drawing/2014/main" id="{C5C2BF84-5913-4CC2-9181-D93A9FAF8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9939" name="Espace réservé du numéro de diapositive 3">
            <a:extLst>
              <a:ext uri="{FF2B5EF4-FFF2-40B4-BE49-F238E27FC236}">
                <a16:creationId xmlns:a16="http://schemas.microsoft.com/office/drawing/2014/main" id="{273889B9-3289-4123-8C05-E97FC3C2AB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E5FBBE-B272-40C2-8D8F-70D976FC95D1}" type="slidenum">
              <a:rPr lang="fr-FR" altLang="fr-FR" sz="1200" smtClean="0"/>
              <a:pPr/>
              <a:t>14</a:t>
            </a:fld>
            <a:endParaRPr lang="fr-FR" alt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a:extLst>
              <a:ext uri="{FF2B5EF4-FFF2-40B4-BE49-F238E27FC236}">
                <a16:creationId xmlns:a16="http://schemas.microsoft.com/office/drawing/2014/main" id="{2DFB1E95-17A5-4C74-82E0-4C1B910BFD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Espace réservé des commentaires 2">
            <a:extLst>
              <a:ext uri="{FF2B5EF4-FFF2-40B4-BE49-F238E27FC236}">
                <a16:creationId xmlns:a16="http://schemas.microsoft.com/office/drawing/2014/main" id="{CAC33D57-BC5F-4233-8DC1-2DBE88468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1987" name="Espace réservé du numéro de diapositive 3">
            <a:extLst>
              <a:ext uri="{FF2B5EF4-FFF2-40B4-BE49-F238E27FC236}">
                <a16:creationId xmlns:a16="http://schemas.microsoft.com/office/drawing/2014/main" id="{7BF18CE5-EA87-41E8-87BC-4C692502E3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A0D9629-70B4-4016-9F9C-A5B6D7EC580E}" type="slidenum">
              <a:rPr lang="fr-FR" altLang="fr-FR" sz="1200" smtClean="0"/>
              <a:pPr/>
              <a:t>15</a:t>
            </a:fld>
            <a:endParaRPr lang="fr-FR" alt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a:extLst>
              <a:ext uri="{FF2B5EF4-FFF2-40B4-BE49-F238E27FC236}">
                <a16:creationId xmlns:a16="http://schemas.microsoft.com/office/drawing/2014/main" id="{15CD3D62-1238-41FF-B8BF-890521443C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Espace réservé des commentaires 2">
            <a:extLst>
              <a:ext uri="{FF2B5EF4-FFF2-40B4-BE49-F238E27FC236}">
                <a16:creationId xmlns:a16="http://schemas.microsoft.com/office/drawing/2014/main" id="{ABBC1431-ADA4-40E8-962A-26186C6734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4035" name="Espace réservé du numéro de diapositive 3">
            <a:extLst>
              <a:ext uri="{FF2B5EF4-FFF2-40B4-BE49-F238E27FC236}">
                <a16:creationId xmlns:a16="http://schemas.microsoft.com/office/drawing/2014/main" id="{906AEB27-ACB7-4B8D-B9FA-8854F46B6A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6BC743-A219-46AB-BA9E-D1DB8710387D}" type="slidenum">
              <a:rPr lang="fr-FR" altLang="fr-FR" sz="1200" smtClean="0"/>
              <a:pPr/>
              <a:t>16</a:t>
            </a:fld>
            <a:endParaRPr lang="fr-FR" altLang="fr-F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a:extLst>
              <a:ext uri="{FF2B5EF4-FFF2-40B4-BE49-F238E27FC236}">
                <a16:creationId xmlns:a16="http://schemas.microsoft.com/office/drawing/2014/main" id="{385DD9C8-8BEB-4465-8789-99315BC7B0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Espace réservé des commentaires 2">
            <a:extLst>
              <a:ext uri="{FF2B5EF4-FFF2-40B4-BE49-F238E27FC236}">
                <a16:creationId xmlns:a16="http://schemas.microsoft.com/office/drawing/2014/main" id="{45EC88FA-4F20-44AD-B4DA-E5181F0514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083" name="Espace réservé du numéro de diapositive 3">
            <a:extLst>
              <a:ext uri="{FF2B5EF4-FFF2-40B4-BE49-F238E27FC236}">
                <a16:creationId xmlns:a16="http://schemas.microsoft.com/office/drawing/2014/main" id="{9D858D81-1CB0-4399-9343-BDACD800B9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A42479-A31F-4DAA-83CE-501A8C1FE121}" type="slidenum">
              <a:rPr lang="fr-FR" altLang="fr-FR" sz="1200" smtClean="0"/>
              <a:pPr/>
              <a:t>17</a:t>
            </a:fld>
            <a:endParaRPr lang="fr-FR" alt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a:extLst>
              <a:ext uri="{FF2B5EF4-FFF2-40B4-BE49-F238E27FC236}">
                <a16:creationId xmlns:a16="http://schemas.microsoft.com/office/drawing/2014/main" id="{CC8877FE-4BF1-495C-A68B-F32E11511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Espace réservé des commentaires 2">
            <a:extLst>
              <a:ext uri="{FF2B5EF4-FFF2-40B4-BE49-F238E27FC236}">
                <a16:creationId xmlns:a16="http://schemas.microsoft.com/office/drawing/2014/main" id="{3D5021C3-A926-4740-9CA5-948DA28B3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131" name="Espace réservé du numéro de diapositive 3">
            <a:extLst>
              <a:ext uri="{FF2B5EF4-FFF2-40B4-BE49-F238E27FC236}">
                <a16:creationId xmlns:a16="http://schemas.microsoft.com/office/drawing/2014/main" id="{EC6D9209-A3B6-4930-AA0C-D8802C2611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952B4E9-B976-490B-921F-D08ADF8C78C8}" type="slidenum">
              <a:rPr lang="fr-FR" altLang="fr-FR" sz="1200" smtClean="0"/>
              <a:pPr/>
              <a:t>18</a:t>
            </a:fld>
            <a:endParaRPr lang="fr-FR" alt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a:extLst>
              <a:ext uri="{FF2B5EF4-FFF2-40B4-BE49-F238E27FC236}">
                <a16:creationId xmlns:a16="http://schemas.microsoft.com/office/drawing/2014/main" id="{C188E719-308D-41F7-A737-0E40C55815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Espace réservé des commentaires 2">
            <a:extLst>
              <a:ext uri="{FF2B5EF4-FFF2-40B4-BE49-F238E27FC236}">
                <a16:creationId xmlns:a16="http://schemas.microsoft.com/office/drawing/2014/main" id="{70508B78-122F-43C2-84F6-71467EC8F5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0179" name="Espace réservé du numéro de diapositive 3">
            <a:extLst>
              <a:ext uri="{FF2B5EF4-FFF2-40B4-BE49-F238E27FC236}">
                <a16:creationId xmlns:a16="http://schemas.microsoft.com/office/drawing/2014/main" id="{7EF91F73-E8AF-44FC-B4CC-3F7B5ECD35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1A268D-1F79-4F06-9EEC-DF95E7109497}" type="slidenum">
              <a:rPr lang="fr-FR" altLang="fr-FR" sz="1200" smtClean="0"/>
              <a:pPr/>
              <a:t>19</a:t>
            </a:fld>
            <a:endParaRPr lang="fr-FR" alt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a:extLst>
              <a:ext uri="{FF2B5EF4-FFF2-40B4-BE49-F238E27FC236}">
                <a16:creationId xmlns:a16="http://schemas.microsoft.com/office/drawing/2014/main" id="{2614CDCD-9535-4F75-A31B-403F0C578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a:extLst>
              <a:ext uri="{FF2B5EF4-FFF2-40B4-BE49-F238E27FC236}">
                <a16:creationId xmlns:a16="http://schemas.microsoft.com/office/drawing/2014/main" id="{690A4417-8AF1-4925-A005-47A741DF4C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2227" name="Espace réservé du numéro de diapositive 3">
            <a:extLst>
              <a:ext uri="{FF2B5EF4-FFF2-40B4-BE49-F238E27FC236}">
                <a16:creationId xmlns:a16="http://schemas.microsoft.com/office/drawing/2014/main" id="{152B18CB-1E28-4C38-B553-79DCEDBC38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F3860E-16B6-4567-91DF-141C0157C95E}" type="slidenum">
              <a:rPr lang="fr-FR" altLang="fr-FR" sz="1200" smtClean="0"/>
              <a:pPr/>
              <a:t>20</a:t>
            </a:fld>
            <a:endParaRPr lang="fr-FR" altLang="fr-F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a:extLst>
              <a:ext uri="{FF2B5EF4-FFF2-40B4-BE49-F238E27FC236}">
                <a16:creationId xmlns:a16="http://schemas.microsoft.com/office/drawing/2014/main" id="{A7E1024F-7D67-470E-A45F-959AF20A7F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Espace réservé des commentaires 2">
            <a:extLst>
              <a:ext uri="{FF2B5EF4-FFF2-40B4-BE49-F238E27FC236}">
                <a16:creationId xmlns:a16="http://schemas.microsoft.com/office/drawing/2014/main" id="{7831F2EB-BC58-4CB8-A1B9-5D63D9B64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4275" name="Espace réservé du numéro de diapositive 3">
            <a:extLst>
              <a:ext uri="{FF2B5EF4-FFF2-40B4-BE49-F238E27FC236}">
                <a16:creationId xmlns:a16="http://schemas.microsoft.com/office/drawing/2014/main" id="{08CD405F-CA40-4CD1-B215-8EC4EF6667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AB9B7F-7C77-45DF-ADE6-1F60A4C140B4}" type="slidenum">
              <a:rPr lang="fr-FR" altLang="fr-FR" sz="1200" smtClean="0"/>
              <a:pPr/>
              <a:t>21</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a:extLst>
              <a:ext uri="{FF2B5EF4-FFF2-40B4-BE49-F238E27FC236}">
                <a16:creationId xmlns:a16="http://schemas.microsoft.com/office/drawing/2014/main" id="{5500A4FC-BBDD-4521-960D-3583B092B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ce réservé des commentaires 2">
            <a:extLst>
              <a:ext uri="{FF2B5EF4-FFF2-40B4-BE49-F238E27FC236}">
                <a16:creationId xmlns:a16="http://schemas.microsoft.com/office/drawing/2014/main" id="{44D3382A-71F3-4C8F-89AF-69C970529D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a:solidFill>
                  <a:srgbClr val="FFFF00"/>
                </a:solidFill>
              </a:rPr>
              <a:t>- Définir le groupe de patients et la prise en charge qui en font l’objet.</a:t>
            </a:r>
          </a:p>
          <a:p>
            <a:pPr eaLnBrk="1" hangingPunct="1">
              <a:spcBef>
                <a:spcPct val="0"/>
              </a:spcBef>
            </a:pPr>
            <a:endParaRPr lang="fr-FR" altLang="fr-FR"/>
          </a:p>
        </p:txBody>
      </p:sp>
      <p:sp>
        <p:nvSpPr>
          <p:cNvPr id="19459" name="Espace réservé du numéro de diapositive 3">
            <a:extLst>
              <a:ext uri="{FF2B5EF4-FFF2-40B4-BE49-F238E27FC236}">
                <a16:creationId xmlns:a16="http://schemas.microsoft.com/office/drawing/2014/main" id="{7D8355EB-1A75-4367-AE4F-486DD25DF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AEAF703-A2E0-4509-8B91-69DF2B9D164E}" type="slidenum">
              <a:rPr lang="fr-FR" altLang="fr-FR" sz="1200" smtClean="0"/>
              <a:pPr/>
              <a:t>4</a:t>
            </a:fld>
            <a:endParaRPr lang="fr-FR" alt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a:extLst>
              <a:ext uri="{FF2B5EF4-FFF2-40B4-BE49-F238E27FC236}">
                <a16:creationId xmlns:a16="http://schemas.microsoft.com/office/drawing/2014/main" id="{CA340606-9F6F-4F9E-88AE-6E5F2704A8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Espace réservé des commentaires 2">
            <a:extLst>
              <a:ext uri="{FF2B5EF4-FFF2-40B4-BE49-F238E27FC236}">
                <a16:creationId xmlns:a16="http://schemas.microsoft.com/office/drawing/2014/main" id="{32121675-87A4-47F6-8436-D6BBA5C274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6323" name="Espace réservé du numéro de diapositive 3">
            <a:extLst>
              <a:ext uri="{FF2B5EF4-FFF2-40B4-BE49-F238E27FC236}">
                <a16:creationId xmlns:a16="http://schemas.microsoft.com/office/drawing/2014/main" id="{B1141039-7749-40B9-9EA7-2257C8535B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71E5EA-ACBA-40DA-90CE-362FF228444A}" type="slidenum">
              <a:rPr lang="fr-FR" altLang="fr-FR" sz="1200" smtClean="0"/>
              <a:pPr/>
              <a:t>22</a:t>
            </a:fld>
            <a:endParaRPr lang="fr-FR" altLang="fr-F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a:extLst>
              <a:ext uri="{FF2B5EF4-FFF2-40B4-BE49-F238E27FC236}">
                <a16:creationId xmlns:a16="http://schemas.microsoft.com/office/drawing/2014/main" id="{CCED0295-7AC8-401F-A410-0822E20231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Espace réservé des commentaires 2">
            <a:extLst>
              <a:ext uri="{FF2B5EF4-FFF2-40B4-BE49-F238E27FC236}">
                <a16:creationId xmlns:a16="http://schemas.microsoft.com/office/drawing/2014/main" id="{7E8E6CAA-09E4-4473-8285-A8AB423E1D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8371" name="Espace réservé du numéro de diapositive 3">
            <a:extLst>
              <a:ext uri="{FF2B5EF4-FFF2-40B4-BE49-F238E27FC236}">
                <a16:creationId xmlns:a16="http://schemas.microsoft.com/office/drawing/2014/main" id="{BDA30023-5AA9-4C6B-AE02-06EBFC7B21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662F3BE-BBFD-46B1-98FF-AB4739F35D35}" type="slidenum">
              <a:rPr lang="fr-FR" altLang="fr-FR" sz="1200" smtClean="0"/>
              <a:pPr/>
              <a:t>23</a:t>
            </a:fld>
            <a:endParaRPr lang="fr-FR" alt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a:extLst>
              <a:ext uri="{FF2B5EF4-FFF2-40B4-BE49-F238E27FC236}">
                <a16:creationId xmlns:a16="http://schemas.microsoft.com/office/drawing/2014/main" id="{4512A2D6-07DE-44C8-B5BE-2A52E8E940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Espace réservé des commentaires 2">
            <a:extLst>
              <a:ext uri="{FF2B5EF4-FFF2-40B4-BE49-F238E27FC236}">
                <a16:creationId xmlns:a16="http://schemas.microsoft.com/office/drawing/2014/main" id="{DEA959AF-11B4-480B-8CE0-B35C66983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60419" name="Espace réservé du numéro de diapositive 3">
            <a:extLst>
              <a:ext uri="{FF2B5EF4-FFF2-40B4-BE49-F238E27FC236}">
                <a16:creationId xmlns:a16="http://schemas.microsoft.com/office/drawing/2014/main" id="{5028CFD2-EB98-474F-8D31-904DDF0FB6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4F5E73-21D4-4179-BD9F-E981684F4B81}" type="slidenum">
              <a:rPr lang="fr-FR" altLang="fr-FR" sz="1200" smtClean="0"/>
              <a:pPr/>
              <a:t>24</a:t>
            </a:fld>
            <a:endParaRPr lang="fr-FR" alt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a:extLst>
              <a:ext uri="{FF2B5EF4-FFF2-40B4-BE49-F238E27FC236}">
                <a16:creationId xmlns:a16="http://schemas.microsoft.com/office/drawing/2014/main" id="{747D6A24-C5C6-498E-9FA1-1AA68E991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a:extLst>
              <a:ext uri="{FF2B5EF4-FFF2-40B4-BE49-F238E27FC236}">
                <a16:creationId xmlns:a16="http://schemas.microsoft.com/office/drawing/2014/main" id="{1866BB54-6A3A-44D9-A07F-5D57E7976B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1507" name="Espace réservé du numéro de diapositive 3">
            <a:extLst>
              <a:ext uri="{FF2B5EF4-FFF2-40B4-BE49-F238E27FC236}">
                <a16:creationId xmlns:a16="http://schemas.microsoft.com/office/drawing/2014/main" id="{447DF941-21A2-42F1-8ABE-B6CF542A3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5FA6FA0-7118-4E94-A615-5CB30C892479}" type="slidenum">
              <a:rPr lang="fr-FR" altLang="fr-FR" sz="1200" smtClean="0"/>
              <a:pPr/>
              <a:t>5</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a:extLst>
              <a:ext uri="{FF2B5EF4-FFF2-40B4-BE49-F238E27FC236}">
                <a16:creationId xmlns:a16="http://schemas.microsoft.com/office/drawing/2014/main" id="{DB49C8EA-7966-4FAD-9521-01006F2A3A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Espace réservé des commentaires 2">
            <a:extLst>
              <a:ext uri="{FF2B5EF4-FFF2-40B4-BE49-F238E27FC236}">
                <a16:creationId xmlns:a16="http://schemas.microsoft.com/office/drawing/2014/main" id="{6ED4A1EA-BA58-4241-A7A1-C20E976D1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3555" name="Espace réservé du numéro de diapositive 3">
            <a:extLst>
              <a:ext uri="{FF2B5EF4-FFF2-40B4-BE49-F238E27FC236}">
                <a16:creationId xmlns:a16="http://schemas.microsoft.com/office/drawing/2014/main" id="{9C5F6360-68D8-497F-8D37-D44EDF51A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3EFDCC-0C33-4645-8569-7CCF8C089E69}" type="slidenum">
              <a:rPr lang="fr-FR" altLang="fr-FR" sz="1200" smtClean="0"/>
              <a:pPr/>
              <a:t>6</a:t>
            </a:fld>
            <a:endParaRPr lang="fr-FR" alt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a:extLst>
              <a:ext uri="{FF2B5EF4-FFF2-40B4-BE49-F238E27FC236}">
                <a16:creationId xmlns:a16="http://schemas.microsoft.com/office/drawing/2014/main" id="{D84E6CE8-9CBB-40E2-B44D-9045090CA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Espace réservé des commentaires 2">
            <a:extLst>
              <a:ext uri="{FF2B5EF4-FFF2-40B4-BE49-F238E27FC236}">
                <a16:creationId xmlns:a16="http://schemas.microsoft.com/office/drawing/2014/main" id="{E25724B8-AF16-4264-B95A-1A4CACD929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Les classifications actuelles définissent les éventrations par la taille de leur orifice. Sont classées comme grandes les éventrations avec un collet ≥ 10 cm ou une surface ≥ 100 cm</a:t>
            </a:r>
            <a:r>
              <a:rPr lang="fr-FR" altLang="fr-FR" baseline="30000"/>
              <a:t>2  </a:t>
            </a:r>
            <a:r>
              <a:rPr lang="fr-FR" altLang="fr-FR"/>
              <a:t> mais cette définition ne tient pas compte des volumes de ces éventrations ni de la difficulté de leur réintégration en sachant que les principes du traitement des grosses éventrations passe par deux étapes :</a:t>
            </a:r>
          </a:p>
          <a:p>
            <a:r>
              <a:rPr lang="fr-FR" altLang="fr-FR"/>
              <a:t>1- La réintégration du contenu du sac dans la cavité abdominale</a:t>
            </a:r>
          </a:p>
          <a:p>
            <a:r>
              <a:rPr lang="fr-FR" altLang="fr-FR"/>
              <a:t>2- La fermeture de la paroi</a:t>
            </a:r>
          </a:p>
          <a:p>
            <a:endParaRPr lang="fr-FR" altLang="fr-FR"/>
          </a:p>
          <a:p>
            <a:pPr eaLnBrk="1" hangingPunct="1">
              <a:spcBef>
                <a:spcPct val="0"/>
              </a:spcBef>
            </a:pPr>
            <a:endParaRPr lang="fr-FR" altLang="fr-FR"/>
          </a:p>
        </p:txBody>
      </p:sp>
      <p:sp>
        <p:nvSpPr>
          <p:cNvPr id="25603" name="Espace réservé du numéro de diapositive 3">
            <a:extLst>
              <a:ext uri="{FF2B5EF4-FFF2-40B4-BE49-F238E27FC236}">
                <a16:creationId xmlns:a16="http://schemas.microsoft.com/office/drawing/2014/main" id="{5DCD9929-A390-49F0-B68A-D39CC38CBA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07A21D-0390-401A-942D-A1C0095185E3}" type="slidenum">
              <a:rPr lang="fr-FR" altLang="fr-FR" sz="1200" smtClean="0"/>
              <a:pPr/>
              <a:t>7</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a:extLst>
              <a:ext uri="{FF2B5EF4-FFF2-40B4-BE49-F238E27FC236}">
                <a16:creationId xmlns:a16="http://schemas.microsoft.com/office/drawing/2014/main" id="{2435119A-99E4-4AAD-819C-D9BDB2BA8D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Espace réservé des commentaires 2">
            <a:extLst>
              <a:ext uri="{FF2B5EF4-FFF2-40B4-BE49-F238E27FC236}">
                <a16:creationId xmlns:a16="http://schemas.microsoft.com/office/drawing/2014/main" id="{A11136CA-333E-4B1D-9F77-01EA52D3B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Les classifications actuelles définissent les éventrations par la taille de leur orifice. Sont classées comme grandes les éventrations avec un collet ≥ 10 cm ou une surface ≥ 100 cm</a:t>
            </a:r>
            <a:r>
              <a:rPr lang="fr-FR" altLang="fr-FR" baseline="30000"/>
              <a:t>2  </a:t>
            </a:r>
            <a:r>
              <a:rPr lang="fr-FR" altLang="fr-FR"/>
              <a:t> mais cette définition ne tient pas compte des volumes de ces éventrations ni de la difficulté de leur réintégration en sachant que les principes du traitement des grosses éventrations passe par deux étapes :</a:t>
            </a:r>
          </a:p>
          <a:p>
            <a:r>
              <a:rPr lang="fr-FR" altLang="fr-FR"/>
              <a:t>1- La réintégration du contenu du sac dans la cavité abdominale</a:t>
            </a:r>
          </a:p>
          <a:p>
            <a:r>
              <a:rPr lang="fr-FR" altLang="fr-FR"/>
              <a:t>2- La fermeture de la paroi</a:t>
            </a:r>
          </a:p>
          <a:p>
            <a:endParaRPr lang="fr-FR" altLang="fr-FR"/>
          </a:p>
          <a:p>
            <a:pPr eaLnBrk="1" hangingPunct="1">
              <a:spcBef>
                <a:spcPct val="0"/>
              </a:spcBef>
            </a:pPr>
            <a:endParaRPr lang="fr-FR" altLang="fr-FR"/>
          </a:p>
        </p:txBody>
      </p:sp>
      <p:sp>
        <p:nvSpPr>
          <p:cNvPr id="27651" name="Espace réservé du numéro de diapositive 3">
            <a:extLst>
              <a:ext uri="{FF2B5EF4-FFF2-40B4-BE49-F238E27FC236}">
                <a16:creationId xmlns:a16="http://schemas.microsoft.com/office/drawing/2014/main" id="{310547F4-45FE-4738-9450-882943B267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C01A19-42E1-4567-87AC-5B9B33454409}" type="slidenum">
              <a:rPr lang="fr-FR" altLang="fr-FR" sz="1200" smtClean="0"/>
              <a:pPr/>
              <a:t>8</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a:extLst>
              <a:ext uri="{FF2B5EF4-FFF2-40B4-BE49-F238E27FC236}">
                <a16:creationId xmlns:a16="http://schemas.microsoft.com/office/drawing/2014/main" id="{833043F8-1FEA-4435-A482-5CB18B0EC6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Espace réservé des commentaires 2">
            <a:extLst>
              <a:ext uri="{FF2B5EF4-FFF2-40B4-BE49-F238E27FC236}">
                <a16:creationId xmlns:a16="http://schemas.microsoft.com/office/drawing/2014/main" id="{115750D0-6F7D-4776-B9F5-7BDE17BB42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La préparation par </a:t>
            </a:r>
            <a:r>
              <a:rPr lang="fr-FR" altLang="fr-FR" b="1"/>
              <a:t>pneumopéritoine progressif pré opératoire</a:t>
            </a:r>
            <a:r>
              <a:rPr lang="fr-FR" altLang="fr-FR"/>
              <a:t> Ayant pour but d’agrandir la cavité abdominale en étirant les muscles avec un effet d’agrandissement de la cavité abdominale permettant la réintégration des viscères et une fermeture de la paroi avec une tension moins élevée.</a:t>
            </a:r>
          </a:p>
        </p:txBody>
      </p:sp>
      <p:sp>
        <p:nvSpPr>
          <p:cNvPr id="29699" name="Espace réservé du numéro de diapositive 3">
            <a:extLst>
              <a:ext uri="{FF2B5EF4-FFF2-40B4-BE49-F238E27FC236}">
                <a16:creationId xmlns:a16="http://schemas.microsoft.com/office/drawing/2014/main" id="{AA4E52EB-2DB8-4C7E-B565-120DC6F711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2DD8CA-B75A-42E5-B0BD-8031A2B3F2F3}" type="slidenum">
              <a:rPr lang="fr-FR" altLang="fr-FR" sz="1200" smtClean="0"/>
              <a:pPr/>
              <a:t>9</a:t>
            </a:fld>
            <a:endParaRPr lang="fr-FR" alt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a:extLst>
              <a:ext uri="{FF2B5EF4-FFF2-40B4-BE49-F238E27FC236}">
                <a16:creationId xmlns:a16="http://schemas.microsoft.com/office/drawing/2014/main" id="{C5D1F8C3-C5FC-4E4C-B140-9DA6200C0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Espace réservé des commentaires 2">
            <a:extLst>
              <a:ext uri="{FF2B5EF4-FFF2-40B4-BE49-F238E27FC236}">
                <a16:creationId xmlns:a16="http://schemas.microsoft.com/office/drawing/2014/main" id="{FB2EB007-0DB0-4148-8888-18167B9AE5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7" name="Espace réservé du numéro de diapositive 3">
            <a:extLst>
              <a:ext uri="{FF2B5EF4-FFF2-40B4-BE49-F238E27FC236}">
                <a16:creationId xmlns:a16="http://schemas.microsoft.com/office/drawing/2014/main" id="{F860F23A-BCE5-49CA-B45B-BB1349F8E0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18F86A-83EA-4123-8532-B1C4A3171AEC}" type="slidenum">
              <a:rPr lang="fr-FR" altLang="fr-FR" sz="1200" smtClean="0"/>
              <a:pPr/>
              <a:t>10</a:t>
            </a:fld>
            <a:endParaRPr lang="fr-F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a:extLst>
              <a:ext uri="{FF2B5EF4-FFF2-40B4-BE49-F238E27FC236}">
                <a16:creationId xmlns:a16="http://schemas.microsoft.com/office/drawing/2014/main" id="{C6C11E5F-40F3-4C17-8FAA-D92C41FF9F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Espace réservé des commentaires 2">
            <a:extLst>
              <a:ext uri="{FF2B5EF4-FFF2-40B4-BE49-F238E27FC236}">
                <a16:creationId xmlns:a16="http://schemas.microsoft.com/office/drawing/2014/main" id="{6E239876-9D9A-40B5-9F2C-BC288F9B7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3795" name="Espace réservé du numéro de diapositive 3">
            <a:extLst>
              <a:ext uri="{FF2B5EF4-FFF2-40B4-BE49-F238E27FC236}">
                <a16:creationId xmlns:a16="http://schemas.microsoft.com/office/drawing/2014/main" id="{9B83D752-9A03-46FC-BFF3-9750706D04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9F2708-923B-4278-94D0-97ECAC4D1506}" type="slidenum">
              <a:rPr lang="fr-FR" altLang="fr-FR" sz="1200" smtClean="0"/>
              <a:pPr/>
              <a:t>11</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7C964530-81C0-44ED-8275-9C56849907E4}"/>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3592380A-5F4F-4AB9-B272-972089FE474E}"/>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182F76"/>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 name="Arc 4">
              <a:extLst>
                <a:ext uri="{FF2B5EF4-FFF2-40B4-BE49-F238E27FC236}">
                  <a16:creationId xmlns:a16="http://schemas.microsoft.com/office/drawing/2014/main" id="{2F38D146-11B3-49DC-9EFE-CD1A89CA3E24}"/>
                </a:ext>
              </a:extLst>
            </p:cNvPr>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fr-FR" altLang="fr-FR" noProof="0"/>
              <a:t>Cliquez pour modifier le style du titre du masque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fr-FR" altLang="fr-FR" noProof="0"/>
              <a:t>Cliquez pour modifier le style des sous-titres du masque</a:t>
            </a:r>
          </a:p>
        </p:txBody>
      </p:sp>
      <p:sp>
        <p:nvSpPr>
          <p:cNvPr id="7" name="Rectangle 7">
            <a:extLst>
              <a:ext uri="{FF2B5EF4-FFF2-40B4-BE49-F238E27FC236}">
                <a16:creationId xmlns:a16="http://schemas.microsoft.com/office/drawing/2014/main" id="{8991CA8A-F270-4EBC-9AF1-517F92C01F2C}"/>
              </a:ext>
            </a:extLst>
          </p:cNvPr>
          <p:cNvSpPr>
            <a:spLocks noGrp="1" noChangeArrowheads="1"/>
          </p:cNvSpPr>
          <p:nvPr>
            <p:ph type="dt" sz="quarter" idx="10"/>
          </p:nvPr>
        </p:nvSpPr>
        <p:spPr/>
        <p:txBody>
          <a:bodyPr/>
          <a:lstStyle>
            <a:lvl1pPr>
              <a:defRPr/>
            </a:lvl1pPr>
          </a:lstStyle>
          <a:p>
            <a:endParaRPr lang="fr-FR" altLang="fr-FR"/>
          </a:p>
        </p:txBody>
      </p:sp>
      <p:sp>
        <p:nvSpPr>
          <p:cNvPr id="8" name="Rectangle 8">
            <a:extLst>
              <a:ext uri="{FF2B5EF4-FFF2-40B4-BE49-F238E27FC236}">
                <a16:creationId xmlns:a16="http://schemas.microsoft.com/office/drawing/2014/main" id="{9958D79C-2632-41A9-A240-A83A28FBB36E}"/>
              </a:ext>
            </a:extLst>
          </p:cNvPr>
          <p:cNvSpPr>
            <a:spLocks noGrp="1" noChangeArrowheads="1"/>
          </p:cNvSpPr>
          <p:nvPr>
            <p:ph type="ftr" sz="quarter" idx="11"/>
          </p:nvPr>
        </p:nvSpPr>
        <p:spPr/>
        <p:txBody>
          <a:bodyPr/>
          <a:lstStyle>
            <a:lvl1pPr>
              <a:defRPr/>
            </a:lvl1pPr>
          </a:lstStyle>
          <a:p>
            <a:endParaRPr lang="fr-FR" altLang="fr-FR"/>
          </a:p>
        </p:txBody>
      </p:sp>
      <p:sp>
        <p:nvSpPr>
          <p:cNvPr id="9" name="Rectangle 9">
            <a:extLst>
              <a:ext uri="{FF2B5EF4-FFF2-40B4-BE49-F238E27FC236}">
                <a16:creationId xmlns:a16="http://schemas.microsoft.com/office/drawing/2014/main" id="{51DBCEBB-8B01-489D-AEBA-AD0DA28D2F42}"/>
              </a:ext>
            </a:extLst>
          </p:cNvPr>
          <p:cNvSpPr>
            <a:spLocks noGrp="1" noChangeArrowheads="1"/>
          </p:cNvSpPr>
          <p:nvPr>
            <p:ph type="sldNum" sz="quarter" idx="12"/>
          </p:nvPr>
        </p:nvSpPr>
        <p:spPr/>
        <p:txBody>
          <a:bodyPr/>
          <a:lstStyle>
            <a:lvl1pPr>
              <a:defRPr/>
            </a:lvl1pPr>
          </a:lstStyle>
          <a:p>
            <a:fld id="{62365903-80A8-4E93-803A-77BEA2C95AF8}" type="slidenum">
              <a:rPr lang="fr-FR" altLang="fr-FR"/>
              <a:pPr/>
              <a:t>‹N°›</a:t>
            </a:fld>
            <a:endParaRPr lang="fr-FR" altLang="fr-FR"/>
          </a:p>
        </p:txBody>
      </p:sp>
    </p:spTree>
    <p:extLst>
      <p:ext uri="{BB962C8B-B14F-4D97-AF65-F5344CB8AC3E}">
        <p14:creationId xmlns:p14="http://schemas.microsoft.com/office/powerpoint/2010/main" val="405187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a:extLst>
              <a:ext uri="{FF2B5EF4-FFF2-40B4-BE49-F238E27FC236}">
                <a16:creationId xmlns:a16="http://schemas.microsoft.com/office/drawing/2014/main" id="{A23B823E-F79B-49D7-887A-0A4AE5439A4D}"/>
              </a:ext>
            </a:extLst>
          </p:cNvPr>
          <p:cNvSpPr>
            <a:spLocks noGrp="1" noChangeArrowheads="1"/>
          </p:cNvSpPr>
          <p:nvPr>
            <p:ph type="dt" sz="half" idx="10"/>
          </p:nvPr>
        </p:nvSpPr>
        <p:spPr>
          <a:ln/>
        </p:spPr>
        <p:txBody>
          <a:bodyPr/>
          <a:lstStyle>
            <a:lvl1pPr>
              <a:defRPr/>
            </a:lvl1pPr>
          </a:lstStyle>
          <a:p>
            <a:endParaRPr lang="fr-FR" altLang="fr-FR"/>
          </a:p>
        </p:txBody>
      </p:sp>
      <p:sp>
        <p:nvSpPr>
          <p:cNvPr id="5" name="Rectangle 8">
            <a:extLst>
              <a:ext uri="{FF2B5EF4-FFF2-40B4-BE49-F238E27FC236}">
                <a16:creationId xmlns:a16="http://schemas.microsoft.com/office/drawing/2014/main" id="{40DDDC1E-1DD6-4856-A84A-0D021EE22136}"/>
              </a:ext>
            </a:extLst>
          </p:cNvPr>
          <p:cNvSpPr>
            <a:spLocks noGrp="1" noChangeArrowheads="1"/>
          </p:cNvSpPr>
          <p:nvPr>
            <p:ph type="ftr" sz="quarter" idx="11"/>
          </p:nvPr>
        </p:nvSpPr>
        <p:spPr>
          <a:ln/>
        </p:spPr>
        <p:txBody>
          <a:bodyPr/>
          <a:lstStyle>
            <a:lvl1pPr>
              <a:defRPr/>
            </a:lvl1pPr>
          </a:lstStyle>
          <a:p>
            <a:endParaRPr lang="fr-FR" altLang="fr-FR"/>
          </a:p>
        </p:txBody>
      </p:sp>
      <p:sp>
        <p:nvSpPr>
          <p:cNvPr id="6" name="Rectangle 9">
            <a:extLst>
              <a:ext uri="{FF2B5EF4-FFF2-40B4-BE49-F238E27FC236}">
                <a16:creationId xmlns:a16="http://schemas.microsoft.com/office/drawing/2014/main" id="{6FAD4304-6A2B-41E2-8904-A270715490AF}"/>
              </a:ext>
            </a:extLst>
          </p:cNvPr>
          <p:cNvSpPr>
            <a:spLocks noGrp="1" noChangeArrowheads="1"/>
          </p:cNvSpPr>
          <p:nvPr>
            <p:ph type="sldNum" sz="quarter" idx="12"/>
          </p:nvPr>
        </p:nvSpPr>
        <p:spPr>
          <a:ln/>
        </p:spPr>
        <p:txBody>
          <a:bodyPr/>
          <a:lstStyle>
            <a:lvl1pPr>
              <a:defRPr/>
            </a:lvl1pPr>
          </a:lstStyle>
          <a:p>
            <a:fld id="{9CE3FE38-F44D-4A25-A0E9-DAEBE7C7C135}" type="slidenum">
              <a:rPr lang="fr-FR" altLang="fr-FR"/>
              <a:pPr/>
              <a:t>‹N°›</a:t>
            </a:fld>
            <a:endParaRPr lang="fr-FR" altLang="fr-FR"/>
          </a:p>
        </p:txBody>
      </p:sp>
    </p:spTree>
    <p:extLst>
      <p:ext uri="{BB962C8B-B14F-4D97-AF65-F5344CB8AC3E}">
        <p14:creationId xmlns:p14="http://schemas.microsoft.com/office/powerpoint/2010/main" val="276390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a:extLst>
              <a:ext uri="{FF2B5EF4-FFF2-40B4-BE49-F238E27FC236}">
                <a16:creationId xmlns:a16="http://schemas.microsoft.com/office/drawing/2014/main" id="{3A801A76-6973-4EE0-A1A6-D7CA375E73D0}"/>
              </a:ext>
            </a:extLst>
          </p:cNvPr>
          <p:cNvSpPr>
            <a:spLocks noGrp="1" noChangeArrowheads="1"/>
          </p:cNvSpPr>
          <p:nvPr>
            <p:ph type="dt" sz="half" idx="10"/>
          </p:nvPr>
        </p:nvSpPr>
        <p:spPr>
          <a:ln/>
        </p:spPr>
        <p:txBody>
          <a:bodyPr/>
          <a:lstStyle>
            <a:lvl1pPr>
              <a:defRPr/>
            </a:lvl1pPr>
          </a:lstStyle>
          <a:p>
            <a:endParaRPr lang="fr-FR" altLang="fr-FR"/>
          </a:p>
        </p:txBody>
      </p:sp>
      <p:sp>
        <p:nvSpPr>
          <p:cNvPr id="5" name="Rectangle 8">
            <a:extLst>
              <a:ext uri="{FF2B5EF4-FFF2-40B4-BE49-F238E27FC236}">
                <a16:creationId xmlns:a16="http://schemas.microsoft.com/office/drawing/2014/main" id="{F0CDFAEA-05A2-4284-877E-8E9A8C51B19B}"/>
              </a:ext>
            </a:extLst>
          </p:cNvPr>
          <p:cNvSpPr>
            <a:spLocks noGrp="1" noChangeArrowheads="1"/>
          </p:cNvSpPr>
          <p:nvPr>
            <p:ph type="ftr" sz="quarter" idx="11"/>
          </p:nvPr>
        </p:nvSpPr>
        <p:spPr>
          <a:ln/>
        </p:spPr>
        <p:txBody>
          <a:bodyPr/>
          <a:lstStyle>
            <a:lvl1pPr>
              <a:defRPr/>
            </a:lvl1pPr>
          </a:lstStyle>
          <a:p>
            <a:endParaRPr lang="fr-FR" altLang="fr-FR"/>
          </a:p>
        </p:txBody>
      </p:sp>
      <p:sp>
        <p:nvSpPr>
          <p:cNvPr id="6" name="Rectangle 9">
            <a:extLst>
              <a:ext uri="{FF2B5EF4-FFF2-40B4-BE49-F238E27FC236}">
                <a16:creationId xmlns:a16="http://schemas.microsoft.com/office/drawing/2014/main" id="{B1F194A6-DE92-4C98-A8C4-F1025614D2A8}"/>
              </a:ext>
            </a:extLst>
          </p:cNvPr>
          <p:cNvSpPr>
            <a:spLocks noGrp="1" noChangeArrowheads="1"/>
          </p:cNvSpPr>
          <p:nvPr>
            <p:ph type="sldNum" sz="quarter" idx="12"/>
          </p:nvPr>
        </p:nvSpPr>
        <p:spPr>
          <a:ln/>
        </p:spPr>
        <p:txBody>
          <a:bodyPr/>
          <a:lstStyle>
            <a:lvl1pPr>
              <a:defRPr/>
            </a:lvl1pPr>
          </a:lstStyle>
          <a:p>
            <a:fld id="{4EC8EC96-C376-488E-991A-6B8BE0FB8050}" type="slidenum">
              <a:rPr lang="fr-FR" altLang="fr-FR"/>
              <a:pPr/>
              <a:t>‹N°›</a:t>
            </a:fld>
            <a:endParaRPr lang="fr-FR" altLang="fr-FR"/>
          </a:p>
        </p:txBody>
      </p:sp>
    </p:spTree>
    <p:extLst>
      <p:ext uri="{BB962C8B-B14F-4D97-AF65-F5344CB8AC3E}">
        <p14:creationId xmlns:p14="http://schemas.microsoft.com/office/powerpoint/2010/main" val="220930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a:extLst>
              <a:ext uri="{FF2B5EF4-FFF2-40B4-BE49-F238E27FC236}">
                <a16:creationId xmlns:a16="http://schemas.microsoft.com/office/drawing/2014/main" id="{BE05F1C6-E3A3-4359-B9DD-62278126FB41}"/>
              </a:ext>
            </a:extLst>
          </p:cNvPr>
          <p:cNvSpPr>
            <a:spLocks noGrp="1" noChangeArrowheads="1"/>
          </p:cNvSpPr>
          <p:nvPr>
            <p:ph type="dt" sz="half" idx="10"/>
          </p:nvPr>
        </p:nvSpPr>
        <p:spPr>
          <a:ln/>
        </p:spPr>
        <p:txBody>
          <a:bodyPr/>
          <a:lstStyle>
            <a:lvl1pPr>
              <a:defRPr/>
            </a:lvl1pPr>
          </a:lstStyle>
          <a:p>
            <a:endParaRPr lang="fr-FR" altLang="fr-FR"/>
          </a:p>
        </p:txBody>
      </p:sp>
      <p:sp>
        <p:nvSpPr>
          <p:cNvPr id="5" name="Rectangle 8">
            <a:extLst>
              <a:ext uri="{FF2B5EF4-FFF2-40B4-BE49-F238E27FC236}">
                <a16:creationId xmlns:a16="http://schemas.microsoft.com/office/drawing/2014/main" id="{63775C82-A4BC-4856-805A-2C722123058D}"/>
              </a:ext>
            </a:extLst>
          </p:cNvPr>
          <p:cNvSpPr>
            <a:spLocks noGrp="1" noChangeArrowheads="1"/>
          </p:cNvSpPr>
          <p:nvPr>
            <p:ph type="ftr" sz="quarter" idx="11"/>
          </p:nvPr>
        </p:nvSpPr>
        <p:spPr>
          <a:ln/>
        </p:spPr>
        <p:txBody>
          <a:bodyPr/>
          <a:lstStyle>
            <a:lvl1pPr>
              <a:defRPr/>
            </a:lvl1pPr>
          </a:lstStyle>
          <a:p>
            <a:endParaRPr lang="fr-FR" altLang="fr-FR"/>
          </a:p>
        </p:txBody>
      </p:sp>
      <p:sp>
        <p:nvSpPr>
          <p:cNvPr id="6" name="Rectangle 9">
            <a:extLst>
              <a:ext uri="{FF2B5EF4-FFF2-40B4-BE49-F238E27FC236}">
                <a16:creationId xmlns:a16="http://schemas.microsoft.com/office/drawing/2014/main" id="{CF83F329-0317-489F-BF7D-1BC7C885DC6D}"/>
              </a:ext>
            </a:extLst>
          </p:cNvPr>
          <p:cNvSpPr>
            <a:spLocks noGrp="1" noChangeArrowheads="1"/>
          </p:cNvSpPr>
          <p:nvPr>
            <p:ph type="sldNum" sz="quarter" idx="12"/>
          </p:nvPr>
        </p:nvSpPr>
        <p:spPr>
          <a:ln/>
        </p:spPr>
        <p:txBody>
          <a:bodyPr/>
          <a:lstStyle>
            <a:lvl1pPr>
              <a:defRPr/>
            </a:lvl1pPr>
          </a:lstStyle>
          <a:p>
            <a:fld id="{3E213F18-F1A1-4CB2-B957-E135880F3986}" type="slidenum">
              <a:rPr lang="fr-FR" altLang="fr-FR"/>
              <a:pPr/>
              <a:t>‹N°›</a:t>
            </a:fld>
            <a:endParaRPr lang="fr-FR" altLang="fr-FR"/>
          </a:p>
        </p:txBody>
      </p:sp>
    </p:spTree>
    <p:extLst>
      <p:ext uri="{BB962C8B-B14F-4D97-AF65-F5344CB8AC3E}">
        <p14:creationId xmlns:p14="http://schemas.microsoft.com/office/powerpoint/2010/main" val="163967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7">
            <a:extLst>
              <a:ext uri="{FF2B5EF4-FFF2-40B4-BE49-F238E27FC236}">
                <a16:creationId xmlns:a16="http://schemas.microsoft.com/office/drawing/2014/main" id="{FD8AE372-356D-42B2-99F8-18C01921495B}"/>
              </a:ext>
            </a:extLst>
          </p:cNvPr>
          <p:cNvSpPr>
            <a:spLocks noGrp="1" noChangeArrowheads="1"/>
          </p:cNvSpPr>
          <p:nvPr>
            <p:ph type="dt" sz="half" idx="10"/>
          </p:nvPr>
        </p:nvSpPr>
        <p:spPr>
          <a:ln/>
        </p:spPr>
        <p:txBody>
          <a:bodyPr/>
          <a:lstStyle>
            <a:lvl1pPr>
              <a:defRPr/>
            </a:lvl1pPr>
          </a:lstStyle>
          <a:p>
            <a:endParaRPr lang="fr-FR" altLang="fr-FR"/>
          </a:p>
        </p:txBody>
      </p:sp>
      <p:sp>
        <p:nvSpPr>
          <p:cNvPr id="5" name="Rectangle 8">
            <a:extLst>
              <a:ext uri="{FF2B5EF4-FFF2-40B4-BE49-F238E27FC236}">
                <a16:creationId xmlns:a16="http://schemas.microsoft.com/office/drawing/2014/main" id="{CABF4276-170D-4500-85E5-130C3197B422}"/>
              </a:ext>
            </a:extLst>
          </p:cNvPr>
          <p:cNvSpPr>
            <a:spLocks noGrp="1" noChangeArrowheads="1"/>
          </p:cNvSpPr>
          <p:nvPr>
            <p:ph type="ftr" sz="quarter" idx="11"/>
          </p:nvPr>
        </p:nvSpPr>
        <p:spPr>
          <a:ln/>
        </p:spPr>
        <p:txBody>
          <a:bodyPr/>
          <a:lstStyle>
            <a:lvl1pPr>
              <a:defRPr/>
            </a:lvl1pPr>
          </a:lstStyle>
          <a:p>
            <a:endParaRPr lang="fr-FR" altLang="fr-FR"/>
          </a:p>
        </p:txBody>
      </p:sp>
      <p:sp>
        <p:nvSpPr>
          <p:cNvPr id="6" name="Rectangle 9">
            <a:extLst>
              <a:ext uri="{FF2B5EF4-FFF2-40B4-BE49-F238E27FC236}">
                <a16:creationId xmlns:a16="http://schemas.microsoft.com/office/drawing/2014/main" id="{F593194D-D555-43BC-9AA5-F38EE0CE1514}"/>
              </a:ext>
            </a:extLst>
          </p:cNvPr>
          <p:cNvSpPr>
            <a:spLocks noGrp="1" noChangeArrowheads="1"/>
          </p:cNvSpPr>
          <p:nvPr>
            <p:ph type="sldNum" sz="quarter" idx="12"/>
          </p:nvPr>
        </p:nvSpPr>
        <p:spPr>
          <a:ln/>
        </p:spPr>
        <p:txBody>
          <a:bodyPr/>
          <a:lstStyle>
            <a:lvl1pPr>
              <a:defRPr/>
            </a:lvl1pPr>
          </a:lstStyle>
          <a:p>
            <a:fld id="{087113EA-3F2D-4839-9C98-4E7347BF21F4}" type="slidenum">
              <a:rPr lang="fr-FR" altLang="fr-FR"/>
              <a:pPr/>
              <a:t>‹N°›</a:t>
            </a:fld>
            <a:endParaRPr lang="fr-FR" altLang="fr-FR"/>
          </a:p>
        </p:txBody>
      </p:sp>
    </p:spTree>
    <p:extLst>
      <p:ext uri="{BB962C8B-B14F-4D97-AF65-F5344CB8AC3E}">
        <p14:creationId xmlns:p14="http://schemas.microsoft.com/office/powerpoint/2010/main" val="18143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a:extLst>
              <a:ext uri="{FF2B5EF4-FFF2-40B4-BE49-F238E27FC236}">
                <a16:creationId xmlns:a16="http://schemas.microsoft.com/office/drawing/2014/main" id="{C9235A23-18E5-4144-979F-FFA49C81CD84}"/>
              </a:ext>
            </a:extLst>
          </p:cNvPr>
          <p:cNvSpPr>
            <a:spLocks noGrp="1" noChangeArrowheads="1"/>
          </p:cNvSpPr>
          <p:nvPr>
            <p:ph type="dt" sz="half" idx="10"/>
          </p:nvPr>
        </p:nvSpPr>
        <p:spPr>
          <a:ln/>
        </p:spPr>
        <p:txBody>
          <a:bodyPr/>
          <a:lstStyle>
            <a:lvl1pPr>
              <a:defRPr/>
            </a:lvl1pPr>
          </a:lstStyle>
          <a:p>
            <a:endParaRPr lang="fr-FR" altLang="fr-FR"/>
          </a:p>
        </p:txBody>
      </p:sp>
      <p:sp>
        <p:nvSpPr>
          <p:cNvPr id="6" name="Rectangle 8">
            <a:extLst>
              <a:ext uri="{FF2B5EF4-FFF2-40B4-BE49-F238E27FC236}">
                <a16:creationId xmlns:a16="http://schemas.microsoft.com/office/drawing/2014/main" id="{17DD6893-EBA1-4113-9AB4-44FF89674FF7}"/>
              </a:ext>
            </a:extLst>
          </p:cNvPr>
          <p:cNvSpPr>
            <a:spLocks noGrp="1" noChangeArrowheads="1"/>
          </p:cNvSpPr>
          <p:nvPr>
            <p:ph type="ftr" sz="quarter" idx="11"/>
          </p:nvPr>
        </p:nvSpPr>
        <p:spPr>
          <a:ln/>
        </p:spPr>
        <p:txBody>
          <a:bodyPr/>
          <a:lstStyle>
            <a:lvl1pPr>
              <a:defRPr/>
            </a:lvl1pPr>
          </a:lstStyle>
          <a:p>
            <a:endParaRPr lang="fr-FR" altLang="fr-FR"/>
          </a:p>
        </p:txBody>
      </p:sp>
      <p:sp>
        <p:nvSpPr>
          <p:cNvPr id="7" name="Rectangle 9">
            <a:extLst>
              <a:ext uri="{FF2B5EF4-FFF2-40B4-BE49-F238E27FC236}">
                <a16:creationId xmlns:a16="http://schemas.microsoft.com/office/drawing/2014/main" id="{35CC319D-FD46-4378-9C94-FF764DB6B4C1}"/>
              </a:ext>
            </a:extLst>
          </p:cNvPr>
          <p:cNvSpPr>
            <a:spLocks noGrp="1" noChangeArrowheads="1"/>
          </p:cNvSpPr>
          <p:nvPr>
            <p:ph type="sldNum" sz="quarter" idx="12"/>
          </p:nvPr>
        </p:nvSpPr>
        <p:spPr>
          <a:ln/>
        </p:spPr>
        <p:txBody>
          <a:bodyPr/>
          <a:lstStyle>
            <a:lvl1pPr>
              <a:defRPr/>
            </a:lvl1pPr>
          </a:lstStyle>
          <a:p>
            <a:fld id="{CC6F30BB-02F4-4FB7-BE9D-264453361F4D}" type="slidenum">
              <a:rPr lang="fr-FR" altLang="fr-FR"/>
              <a:pPr/>
              <a:t>‹N°›</a:t>
            </a:fld>
            <a:endParaRPr lang="fr-FR" altLang="fr-FR"/>
          </a:p>
        </p:txBody>
      </p:sp>
    </p:spTree>
    <p:extLst>
      <p:ext uri="{BB962C8B-B14F-4D97-AF65-F5344CB8AC3E}">
        <p14:creationId xmlns:p14="http://schemas.microsoft.com/office/powerpoint/2010/main" val="30724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7">
            <a:extLst>
              <a:ext uri="{FF2B5EF4-FFF2-40B4-BE49-F238E27FC236}">
                <a16:creationId xmlns:a16="http://schemas.microsoft.com/office/drawing/2014/main" id="{7C1E23E4-1007-41D3-93F3-B7AA7C86BA91}"/>
              </a:ext>
            </a:extLst>
          </p:cNvPr>
          <p:cNvSpPr>
            <a:spLocks noGrp="1" noChangeArrowheads="1"/>
          </p:cNvSpPr>
          <p:nvPr>
            <p:ph type="dt" sz="half" idx="10"/>
          </p:nvPr>
        </p:nvSpPr>
        <p:spPr>
          <a:ln/>
        </p:spPr>
        <p:txBody>
          <a:bodyPr/>
          <a:lstStyle>
            <a:lvl1pPr>
              <a:defRPr/>
            </a:lvl1pPr>
          </a:lstStyle>
          <a:p>
            <a:endParaRPr lang="fr-FR" altLang="fr-FR"/>
          </a:p>
        </p:txBody>
      </p:sp>
      <p:sp>
        <p:nvSpPr>
          <p:cNvPr id="8" name="Rectangle 8">
            <a:extLst>
              <a:ext uri="{FF2B5EF4-FFF2-40B4-BE49-F238E27FC236}">
                <a16:creationId xmlns:a16="http://schemas.microsoft.com/office/drawing/2014/main" id="{3C6253D4-641C-4F1D-A4CE-84BC4E8B6640}"/>
              </a:ext>
            </a:extLst>
          </p:cNvPr>
          <p:cNvSpPr>
            <a:spLocks noGrp="1" noChangeArrowheads="1"/>
          </p:cNvSpPr>
          <p:nvPr>
            <p:ph type="ftr" sz="quarter" idx="11"/>
          </p:nvPr>
        </p:nvSpPr>
        <p:spPr>
          <a:ln/>
        </p:spPr>
        <p:txBody>
          <a:bodyPr/>
          <a:lstStyle>
            <a:lvl1pPr>
              <a:defRPr/>
            </a:lvl1pPr>
          </a:lstStyle>
          <a:p>
            <a:endParaRPr lang="fr-FR" altLang="fr-FR"/>
          </a:p>
        </p:txBody>
      </p:sp>
      <p:sp>
        <p:nvSpPr>
          <p:cNvPr id="9" name="Rectangle 9">
            <a:extLst>
              <a:ext uri="{FF2B5EF4-FFF2-40B4-BE49-F238E27FC236}">
                <a16:creationId xmlns:a16="http://schemas.microsoft.com/office/drawing/2014/main" id="{8C768080-3BF9-4FD5-A7DC-ECF9DA65F97A}"/>
              </a:ext>
            </a:extLst>
          </p:cNvPr>
          <p:cNvSpPr>
            <a:spLocks noGrp="1" noChangeArrowheads="1"/>
          </p:cNvSpPr>
          <p:nvPr>
            <p:ph type="sldNum" sz="quarter" idx="12"/>
          </p:nvPr>
        </p:nvSpPr>
        <p:spPr>
          <a:ln/>
        </p:spPr>
        <p:txBody>
          <a:bodyPr/>
          <a:lstStyle>
            <a:lvl1pPr>
              <a:defRPr/>
            </a:lvl1pPr>
          </a:lstStyle>
          <a:p>
            <a:fld id="{C1DFD5F1-DA8D-4596-9C73-0F650809B8E4}" type="slidenum">
              <a:rPr lang="fr-FR" altLang="fr-FR"/>
              <a:pPr/>
              <a:t>‹N°›</a:t>
            </a:fld>
            <a:endParaRPr lang="fr-FR" altLang="fr-FR"/>
          </a:p>
        </p:txBody>
      </p:sp>
    </p:spTree>
    <p:extLst>
      <p:ext uri="{BB962C8B-B14F-4D97-AF65-F5344CB8AC3E}">
        <p14:creationId xmlns:p14="http://schemas.microsoft.com/office/powerpoint/2010/main" val="59512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7">
            <a:extLst>
              <a:ext uri="{FF2B5EF4-FFF2-40B4-BE49-F238E27FC236}">
                <a16:creationId xmlns:a16="http://schemas.microsoft.com/office/drawing/2014/main" id="{F18ECA29-A31E-4510-9072-0966707A5584}"/>
              </a:ext>
            </a:extLst>
          </p:cNvPr>
          <p:cNvSpPr>
            <a:spLocks noGrp="1" noChangeArrowheads="1"/>
          </p:cNvSpPr>
          <p:nvPr>
            <p:ph type="dt" sz="half" idx="10"/>
          </p:nvPr>
        </p:nvSpPr>
        <p:spPr>
          <a:ln/>
        </p:spPr>
        <p:txBody>
          <a:bodyPr/>
          <a:lstStyle>
            <a:lvl1pPr>
              <a:defRPr/>
            </a:lvl1pPr>
          </a:lstStyle>
          <a:p>
            <a:endParaRPr lang="fr-FR" altLang="fr-FR"/>
          </a:p>
        </p:txBody>
      </p:sp>
      <p:sp>
        <p:nvSpPr>
          <p:cNvPr id="4" name="Rectangle 8">
            <a:extLst>
              <a:ext uri="{FF2B5EF4-FFF2-40B4-BE49-F238E27FC236}">
                <a16:creationId xmlns:a16="http://schemas.microsoft.com/office/drawing/2014/main" id="{A3A35806-B185-4EED-ABA3-CDEA9F6F098E}"/>
              </a:ext>
            </a:extLst>
          </p:cNvPr>
          <p:cNvSpPr>
            <a:spLocks noGrp="1" noChangeArrowheads="1"/>
          </p:cNvSpPr>
          <p:nvPr>
            <p:ph type="ftr" sz="quarter" idx="11"/>
          </p:nvPr>
        </p:nvSpPr>
        <p:spPr>
          <a:ln/>
        </p:spPr>
        <p:txBody>
          <a:bodyPr/>
          <a:lstStyle>
            <a:lvl1pPr>
              <a:defRPr/>
            </a:lvl1pPr>
          </a:lstStyle>
          <a:p>
            <a:endParaRPr lang="fr-FR" altLang="fr-FR"/>
          </a:p>
        </p:txBody>
      </p:sp>
      <p:sp>
        <p:nvSpPr>
          <p:cNvPr id="5" name="Rectangle 9">
            <a:extLst>
              <a:ext uri="{FF2B5EF4-FFF2-40B4-BE49-F238E27FC236}">
                <a16:creationId xmlns:a16="http://schemas.microsoft.com/office/drawing/2014/main" id="{87B505D9-25A9-4320-85A9-2463501ED34A}"/>
              </a:ext>
            </a:extLst>
          </p:cNvPr>
          <p:cNvSpPr>
            <a:spLocks noGrp="1" noChangeArrowheads="1"/>
          </p:cNvSpPr>
          <p:nvPr>
            <p:ph type="sldNum" sz="quarter" idx="12"/>
          </p:nvPr>
        </p:nvSpPr>
        <p:spPr>
          <a:ln/>
        </p:spPr>
        <p:txBody>
          <a:bodyPr/>
          <a:lstStyle>
            <a:lvl1pPr>
              <a:defRPr/>
            </a:lvl1pPr>
          </a:lstStyle>
          <a:p>
            <a:fld id="{C7D3C3D3-D31A-43F6-9128-0ECC3CEF3512}" type="slidenum">
              <a:rPr lang="fr-FR" altLang="fr-FR"/>
              <a:pPr/>
              <a:t>‹N°›</a:t>
            </a:fld>
            <a:endParaRPr lang="fr-FR" altLang="fr-FR"/>
          </a:p>
        </p:txBody>
      </p:sp>
    </p:spTree>
    <p:extLst>
      <p:ext uri="{BB962C8B-B14F-4D97-AF65-F5344CB8AC3E}">
        <p14:creationId xmlns:p14="http://schemas.microsoft.com/office/powerpoint/2010/main" val="403930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1C4CD155-8CCC-426D-8A74-CD4B8F312020}"/>
              </a:ext>
            </a:extLst>
          </p:cNvPr>
          <p:cNvSpPr>
            <a:spLocks noGrp="1" noChangeArrowheads="1"/>
          </p:cNvSpPr>
          <p:nvPr>
            <p:ph type="dt" sz="half" idx="10"/>
          </p:nvPr>
        </p:nvSpPr>
        <p:spPr>
          <a:ln/>
        </p:spPr>
        <p:txBody>
          <a:bodyPr/>
          <a:lstStyle>
            <a:lvl1pPr>
              <a:defRPr/>
            </a:lvl1pPr>
          </a:lstStyle>
          <a:p>
            <a:endParaRPr lang="fr-FR" altLang="fr-FR"/>
          </a:p>
        </p:txBody>
      </p:sp>
      <p:sp>
        <p:nvSpPr>
          <p:cNvPr id="3" name="Rectangle 8">
            <a:extLst>
              <a:ext uri="{FF2B5EF4-FFF2-40B4-BE49-F238E27FC236}">
                <a16:creationId xmlns:a16="http://schemas.microsoft.com/office/drawing/2014/main" id="{F13D75B1-9527-496A-922E-4EE8F05C5017}"/>
              </a:ext>
            </a:extLst>
          </p:cNvPr>
          <p:cNvSpPr>
            <a:spLocks noGrp="1" noChangeArrowheads="1"/>
          </p:cNvSpPr>
          <p:nvPr>
            <p:ph type="ftr" sz="quarter" idx="11"/>
          </p:nvPr>
        </p:nvSpPr>
        <p:spPr>
          <a:ln/>
        </p:spPr>
        <p:txBody>
          <a:bodyPr/>
          <a:lstStyle>
            <a:lvl1pPr>
              <a:defRPr/>
            </a:lvl1pPr>
          </a:lstStyle>
          <a:p>
            <a:endParaRPr lang="fr-FR" altLang="fr-FR"/>
          </a:p>
        </p:txBody>
      </p:sp>
      <p:sp>
        <p:nvSpPr>
          <p:cNvPr id="4" name="Rectangle 9">
            <a:extLst>
              <a:ext uri="{FF2B5EF4-FFF2-40B4-BE49-F238E27FC236}">
                <a16:creationId xmlns:a16="http://schemas.microsoft.com/office/drawing/2014/main" id="{1099CCCA-9ADC-45EC-AAFC-57E76B78CA20}"/>
              </a:ext>
            </a:extLst>
          </p:cNvPr>
          <p:cNvSpPr>
            <a:spLocks noGrp="1" noChangeArrowheads="1"/>
          </p:cNvSpPr>
          <p:nvPr>
            <p:ph type="sldNum" sz="quarter" idx="12"/>
          </p:nvPr>
        </p:nvSpPr>
        <p:spPr>
          <a:ln/>
        </p:spPr>
        <p:txBody>
          <a:bodyPr/>
          <a:lstStyle>
            <a:lvl1pPr>
              <a:defRPr/>
            </a:lvl1pPr>
          </a:lstStyle>
          <a:p>
            <a:fld id="{F8441FA7-DF24-4909-B066-ACBF26FEFBA8}" type="slidenum">
              <a:rPr lang="fr-FR" altLang="fr-FR"/>
              <a:pPr/>
              <a:t>‹N°›</a:t>
            </a:fld>
            <a:endParaRPr lang="fr-FR" altLang="fr-FR"/>
          </a:p>
        </p:txBody>
      </p:sp>
    </p:spTree>
    <p:extLst>
      <p:ext uri="{BB962C8B-B14F-4D97-AF65-F5344CB8AC3E}">
        <p14:creationId xmlns:p14="http://schemas.microsoft.com/office/powerpoint/2010/main" val="57745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a:extLst>
              <a:ext uri="{FF2B5EF4-FFF2-40B4-BE49-F238E27FC236}">
                <a16:creationId xmlns:a16="http://schemas.microsoft.com/office/drawing/2014/main" id="{1185F65B-B495-417E-A513-429E4C96A0FF}"/>
              </a:ext>
            </a:extLst>
          </p:cNvPr>
          <p:cNvSpPr>
            <a:spLocks noGrp="1" noChangeArrowheads="1"/>
          </p:cNvSpPr>
          <p:nvPr>
            <p:ph type="dt" sz="half" idx="10"/>
          </p:nvPr>
        </p:nvSpPr>
        <p:spPr>
          <a:ln/>
        </p:spPr>
        <p:txBody>
          <a:bodyPr/>
          <a:lstStyle>
            <a:lvl1pPr>
              <a:defRPr/>
            </a:lvl1pPr>
          </a:lstStyle>
          <a:p>
            <a:endParaRPr lang="fr-FR" altLang="fr-FR"/>
          </a:p>
        </p:txBody>
      </p:sp>
      <p:sp>
        <p:nvSpPr>
          <p:cNvPr id="6" name="Rectangle 8">
            <a:extLst>
              <a:ext uri="{FF2B5EF4-FFF2-40B4-BE49-F238E27FC236}">
                <a16:creationId xmlns:a16="http://schemas.microsoft.com/office/drawing/2014/main" id="{F5920CC6-4E39-40C7-B95D-83FD9301A542}"/>
              </a:ext>
            </a:extLst>
          </p:cNvPr>
          <p:cNvSpPr>
            <a:spLocks noGrp="1" noChangeArrowheads="1"/>
          </p:cNvSpPr>
          <p:nvPr>
            <p:ph type="ftr" sz="quarter" idx="11"/>
          </p:nvPr>
        </p:nvSpPr>
        <p:spPr>
          <a:ln/>
        </p:spPr>
        <p:txBody>
          <a:bodyPr/>
          <a:lstStyle>
            <a:lvl1pPr>
              <a:defRPr/>
            </a:lvl1pPr>
          </a:lstStyle>
          <a:p>
            <a:endParaRPr lang="fr-FR" altLang="fr-FR"/>
          </a:p>
        </p:txBody>
      </p:sp>
      <p:sp>
        <p:nvSpPr>
          <p:cNvPr id="7" name="Rectangle 9">
            <a:extLst>
              <a:ext uri="{FF2B5EF4-FFF2-40B4-BE49-F238E27FC236}">
                <a16:creationId xmlns:a16="http://schemas.microsoft.com/office/drawing/2014/main" id="{AE05B581-ACED-45EA-985A-B15F71B4B6F5}"/>
              </a:ext>
            </a:extLst>
          </p:cNvPr>
          <p:cNvSpPr>
            <a:spLocks noGrp="1" noChangeArrowheads="1"/>
          </p:cNvSpPr>
          <p:nvPr>
            <p:ph type="sldNum" sz="quarter" idx="12"/>
          </p:nvPr>
        </p:nvSpPr>
        <p:spPr>
          <a:ln/>
        </p:spPr>
        <p:txBody>
          <a:bodyPr/>
          <a:lstStyle>
            <a:lvl1pPr>
              <a:defRPr/>
            </a:lvl1pPr>
          </a:lstStyle>
          <a:p>
            <a:fld id="{129996DE-82D6-46EB-B3AF-7A2B0234B416}" type="slidenum">
              <a:rPr lang="fr-FR" altLang="fr-FR"/>
              <a:pPr/>
              <a:t>‹N°›</a:t>
            </a:fld>
            <a:endParaRPr lang="fr-FR" altLang="fr-FR"/>
          </a:p>
        </p:txBody>
      </p:sp>
    </p:spTree>
    <p:extLst>
      <p:ext uri="{BB962C8B-B14F-4D97-AF65-F5344CB8AC3E}">
        <p14:creationId xmlns:p14="http://schemas.microsoft.com/office/powerpoint/2010/main" val="213582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7">
            <a:extLst>
              <a:ext uri="{FF2B5EF4-FFF2-40B4-BE49-F238E27FC236}">
                <a16:creationId xmlns:a16="http://schemas.microsoft.com/office/drawing/2014/main" id="{7EDBDAF5-FD56-471E-8827-BD51A1341C00}"/>
              </a:ext>
            </a:extLst>
          </p:cNvPr>
          <p:cNvSpPr>
            <a:spLocks noGrp="1" noChangeArrowheads="1"/>
          </p:cNvSpPr>
          <p:nvPr>
            <p:ph type="dt" sz="half" idx="10"/>
          </p:nvPr>
        </p:nvSpPr>
        <p:spPr>
          <a:ln/>
        </p:spPr>
        <p:txBody>
          <a:bodyPr/>
          <a:lstStyle>
            <a:lvl1pPr>
              <a:defRPr/>
            </a:lvl1pPr>
          </a:lstStyle>
          <a:p>
            <a:endParaRPr lang="fr-FR" altLang="fr-FR"/>
          </a:p>
        </p:txBody>
      </p:sp>
      <p:sp>
        <p:nvSpPr>
          <p:cNvPr id="6" name="Rectangle 8">
            <a:extLst>
              <a:ext uri="{FF2B5EF4-FFF2-40B4-BE49-F238E27FC236}">
                <a16:creationId xmlns:a16="http://schemas.microsoft.com/office/drawing/2014/main" id="{FC9B1BDB-1C67-4083-920A-695A794A0F3F}"/>
              </a:ext>
            </a:extLst>
          </p:cNvPr>
          <p:cNvSpPr>
            <a:spLocks noGrp="1" noChangeArrowheads="1"/>
          </p:cNvSpPr>
          <p:nvPr>
            <p:ph type="ftr" sz="quarter" idx="11"/>
          </p:nvPr>
        </p:nvSpPr>
        <p:spPr>
          <a:ln/>
        </p:spPr>
        <p:txBody>
          <a:bodyPr/>
          <a:lstStyle>
            <a:lvl1pPr>
              <a:defRPr/>
            </a:lvl1pPr>
          </a:lstStyle>
          <a:p>
            <a:endParaRPr lang="fr-FR" altLang="fr-FR"/>
          </a:p>
        </p:txBody>
      </p:sp>
      <p:sp>
        <p:nvSpPr>
          <p:cNvPr id="7" name="Rectangle 9">
            <a:extLst>
              <a:ext uri="{FF2B5EF4-FFF2-40B4-BE49-F238E27FC236}">
                <a16:creationId xmlns:a16="http://schemas.microsoft.com/office/drawing/2014/main" id="{A76EDA1F-0E4A-4234-BD33-D3D04D9B588E}"/>
              </a:ext>
            </a:extLst>
          </p:cNvPr>
          <p:cNvSpPr>
            <a:spLocks noGrp="1" noChangeArrowheads="1"/>
          </p:cNvSpPr>
          <p:nvPr>
            <p:ph type="sldNum" sz="quarter" idx="12"/>
          </p:nvPr>
        </p:nvSpPr>
        <p:spPr>
          <a:ln/>
        </p:spPr>
        <p:txBody>
          <a:bodyPr/>
          <a:lstStyle>
            <a:lvl1pPr>
              <a:defRPr/>
            </a:lvl1pPr>
          </a:lstStyle>
          <a:p>
            <a:fld id="{0C025C19-00DD-472F-855F-CFA9DFD0A3E1}" type="slidenum">
              <a:rPr lang="fr-FR" altLang="fr-FR"/>
              <a:pPr/>
              <a:t>‹N°›</a:t>
            </a:fld>
            <a:endParaRPr lang="fr-FR" altLang="fr-FR"/>
          </a:p>
        </p:txBody>
      </p:sp>
    </p:spTree>
    <p:extLst>
      <p:ext uri="{BB962C8B-B14F-4D97-AF65-F5344CB8AC3E}">
        <p14:creationId xmlns:p14="http://schemas.microsoft.com/office/powerpoint/2010/main" val="254253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5E4FC0C9-9E61-49E8-9633-88B83A1FDCC8}"/>
              </a:ext>
            </a:extLst>
          </p:cNvPr>
          <p:cNvGrpSpPr>
            <a:grpSpLocks/>
          </p:cNvGrpSpPr>
          <p:nvPr/>
        </p:nvGrpSpPr>
        <p:grpSpPr bwMode="auto">
          <a:xfrm>
            <a:off x="0" y="1588"/>
            <a:ext cx="9132888" cy="6845300"/>
            <a:chOff x="0" y="1"/>
            <a:chExt cx="5753" cy="4312"/>
          </a:xfrm>
        </p:grpSpPr>
        <p:sp>
          <p:nvSpPr>
            <p:cNvPr id="1032" name="Freeform 3">
              <a:extLst>
                <a:ext uri="{FF2B5EF4-FFF2-40B4-BE49-F238E27FC236}">
                  <a16:creationId xmlns:a16="http://schemas.microsoft.com/office/drawing/2014/main" id="{79D03C69-3878-48AB-8A7A-A5D0226B197A}"/>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182F76"/>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033" name="Arc 4">
              <a:extLst>
                <a:ext uri="{FF2B5EF4-FFF2-40B4-BE49-F238E27FC236}">
                  <a16:creationId xmlns:a16="http://schemas.microsoft.com/office/drawing/2014/main" id="{027B95DC-414B-4CA4-B756-CCB7B7D824D1}"/>
                </a:ext>
              </a:extLst>
            </p:cNvPr>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53" name="Rectangle 5">
            <a:extLst>
              <a:ext uri="{FF2B5EF4-FFF2-40B4-BE49-F238E27FC236}">
                <a16:creationId xmlns:a16="http://schemas.microsoft.com/office/drawing/2014/main" id="{FDA680A0-8D39-4BAF-BA54-D7EE3E99E3F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fr-FR" altLang="fr-FR"/>
              <a:t>Cliquez pour modifier le style du titre du masque</a:t>
            </a:r>
          </a:p>
        </p:txBody>
      </p:sp>
      <p:sp>
        <p:nvSpPr>
          <p:cNvPr id="2055" name="Rectangle 7">
            <a:extLst>
              <a:ext uri="{FF2B5EF4-FFF2-40B4-BE49-F238E27FC236}">
                <a16:creationId xmlns:a16="http://schemas.microsoft.com/office/drawing/2014/main" id="{15D2786A-9DA3-406F-8B8C-7EA8C2DC4EC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eaLnBrk="1" hangingPunct="1">
              <a:defRPr sz="1400"/>
            </a:lvl1pPr>
          </a:lstStyle>
          <a:p>
            <a:endParaRPr lang="fr-FR" altLang="fr-FR"/>
          </a:p>
        </p:txBody>
      </p:sp>
      <p:sp>
        <p:nvSpPr>
          <p:cNvPr id="2056" name="Rectangle 8">
            <a:extLst>
              <a:ext uri="{FF2B5EF4-FFF2-40B4-BE49-F238E27FC236}">
                <a16:creationId xmlns:a16="http://schemas.microsoft.com/office/drawing/2014/main" id="{AB01EB4D-2572-4DB9-BD7A-B103D0F6B99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eaLnBrk="1" hangingPunct="1">
              <a:defRPr sz="1400"/>
            </a:lvl1pPr>
          </a:lstStyle>
          <a:p>
            <a:endParaRPr lang="fr-FR" altLang="fr-FR"/>
          </a:p>
        </p:txBody>
      </p:sp>
      <p:sp>
        <p:nvSpPr>
          <p:cNvPr id="2057" name="Rectangle 9">
            <a:extLst>
              <a:ext uri="{FF2B5EF4-FFF2-40B4-BE49-F238E27FC236}">
                <a16:creationId xmlns:a16="http://schemas.microsoft.com/office/drawing/2014/main" id="{6DF752D2-6C42-4D88-98D8-A92A487E7F9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eaLnBrk="1" hangingPunct="1">
              <a:defRPr sz="1400"/>
            </a:lvl1pPr>
          </a:lstStyle>
          <a:p>
            <a:fld id="{DEAD9E40-FF7E-472B-9743-0CF38950B191}" type="slidenum">
              <a:rPr lang="fr-FR" altLang="fr-FR"/>
              <a:pPr/>
              <a:t>‹N°›</a:t>
            </a:fld>
            <a:endParaRPr lang="fr-FR" altLang="fr-FR"/>
          </a:p>
        </p:txBody>
      </p:sp>
      <p:sp>
        <p:nvSpPr>
          <p:cNvPr id="1031" name="Rectangle 11">
            <a:extLst>
              <a:ext uri="{FF2B5EF4-FFF2-40B4-BE49-F238E27FC236}">
                <a16:creationId xmlns:a16="http://schemas.microsoft.com/office/drawing/2014/main" id="{49D3747B-082C-45FB-A23F-A031A750896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4104"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730A0E4-A4D8-4D2D-96D0-B953F06806FE}"/>
              </a:ext>
            </a:extLst>
          </p:cNvPr>
          <p:cNvSpPr>
            <a:spLocks noGrp="1" noChangeArrowheads="1"/>
          </p:cNvSpPr>
          <p:nvPr>
            <p:ph type="ctrTitle"/>
          </p:nvPr>
        </p:nvSpPr>
        <p:spPr>
          <a:xfrm>
            <a:off x="0" y="836613"/>
            <a:ext cx="9144000" cy="2419350"/>
          </a:xfrm>
        </p:spPr>
        <p:txBody>
          <a:bodyPr/>
          <a:lstStyle/>
          <a:p>
            <a:pPr eaLnBrk="1" hangingPunct="1">
              <a:lnSpc>
                <a:spcPct val="150000"/>
              </a:lnSpc>
              <a:defRPr/>
            </a:pPr>
            <a:r>
              <a:rPr lang="fr-FR" altLang="fr-FR" sz="4800" b="1" dirty="0">
                <a:latin typeface="+mn-lt"/>
              </a:rPr>
              <a:t>Chemin </a:t>
            </a:r>
            <a:r>
              <a:rPr lang="fr-FR" altLang="fr-FR" sz="4800" b="1">
                <a:latin typeface="+mn-lt"/>
              </a:rPr>
              <a:t>clinique  </a:t>
            </a:r>
            <a:br>
              <a:rPr lang="fr-FR" altLang="fr-FR" sz="4800" b="1">
                <a:latin typeface="+mn-lt"/>
              </a:rPr>
            </a:br>
            <a:r>
              <a:rPr lang="fr-FR" altLang="fr-FR" sz="4800" b="1">
                <a:latin typeface="+mn-lt"/>
              </a:rPr>
              <a:t>pour </a:t>
            </a:r>
            <a:r>
              <a:rPr lang="fr-FR" altLang="fr-FR" sz="4800" b="1" dirty="0">
                <a:latin typeface="+mn-lt"/>
              </a:rPr>
              <a:t>une paroi complexe</a:t>
            </a:r>
          </a:p>
        </p:txBody>
      </p:sp>
      <p:pic>
        <p:nvPicPr>
          <p:cNvPr id="14338" name="Picture 5" descr="G:\Charte Graphique\Logo_puce_encadre\logo couleur\logo_3coul_CHU.jpg">
            <a:extLst>
              <a:ext uri="{FF2B5EF4-FFF2-40B4-BE49-F238E27FC236}">
                <a16:creationId xmlns:a16="http://schemas.microsoft.com/office/drawing/2014/main" id="{FA240E68-D89E-4981-9F14-4D9D8B77F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44450"/>
            <a:ext cx="11064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Image 6">
            <a:extLst>
              <a:ext uri="{FF2B5EF4-FFF2-40B4-BE49-F238E27FC236}">
                <a16:creationId xmlns:a16="http://schemas.microsoft.com/office/drawing/2014/main" id="{64D546A8-62A5-4D58-85D9-8D511FA512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15888"/>
            <a:ext cx="12763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a:extLst>
              <a:ext uri="{FF2B5EF4-FFF2-40B4-BE49-F238E27FC236}">
                <a16:creationId xmlns:a16="http://schemas.microsoft.com/office/drawing/2014/main" id="{1A5C6414-F2DE-40C1-976D-15CED0A5DB53}"/>
              </a:ext>
            </a:extLst>
          </p:cNvPr>
          <p:cNvSpPr>
            <a:spLocks noGrp="1"/>
          </p:cNvSpPr>
          <p:nvPr>
            <p:ph type="subTitle" idx="1"/>
          </p:nvPr>
        </p:nvSpPr>
        <p:spPr>
          <a:xfrm>
            <a:off x="244475" y="3933825"/>
            <a:ext cx="8791575" cy="1560513"/>
          </a:xfrm>
          <a:extLst>
            <a:ext uri="{FAA26D3D-D897-4be2-8F04-BA451C77F1D7}">
              <ma14:placeholderFlag xmlns:ma14="http://schemas.microsoft.com/office/mac/drawingml/2011/main" xmlns="" val="1"/>
            </a:ext>
          </a:extLst>
        </p:spPr>
        <p:txBody>
          <a:bodyPr>
            <a:normAutofit/>
          </a:bodyPr>
          <a:lstStyle/>
          <a:p>
            <a:pPr>
              <a:defRPr/>
            </a:pPr>
            <a:r>
              <a:rPr lang="fr-FR" altLang="fr-FR" sz="2400" b="1" dirty="0">
                <a:cs typeface="Times New Roman" pitchFamily="18" charset="0"/>
              </a:rPr>
              <a:t>Dr. </a:t>
            </a:r>
            <a:r>
              <a:rPr lang="fr-FR" altLang="fr-FR" sz="2400" b="1" dirty="0" err="1">
                <a:cs typeface="Times New Roman" pitchFamily="18" charset="0"/>
              </a:rPr>
              <a:t>Haitham</a:t>
            </a:r>
            <a:r>
              <a:rPr lang="fr-FR" altLang="fr-FR" sz="2400" b="1" dirty="0">
                <a:cs typeface="Times New Roman" pitchFamily="18" charset="0"/>
              </a:rPr>
              <a:t> KHALIL</a:t>
            </a:r>
          </a:p>
          <a:p>
            <a:pPr>
              <a:defRPr/>
            </a:pPr>
            <a:r>
              <a:rPr lang="fr-FR" altLang="fr-FR" sz="2400" b="1" dirty="0">
                <a:cs typeface="Times New Roman" pitchFamily="18" charset="0"/>
              </a:rPr>
              <a:t>C.H.U de Rouen</a:t>
            </a:r>
          </a:p>
          <a:p>
            <a:pPr>
              <a:defRPr/>
            </a:pPr>
            <a:r>
              <a:rPr lang="fr-FR" altLang="fr-FR" sz="2400" b="1" dirty="0">
                <a:cs typeface="Times New Roman" pitchFamily="18" charset="0"/>
              </a:rPr>
              <a:t>Rouen </a:t>
            </a:r>
          </a:p>
          <a:p>
            <a:pPr>
              <a:defRPr/>
            </a:pPr>
            <a:endParaRPr lang="fr-FR" altLang="fr-FR" dirty="0"/>
          </a:p>
        </p:txBody>
      </p:sp>
      <p:sp>
        <p:nvSpPr>
          <p:cNvPr id="14341" name="ZoneTexte 13">
            <a:extLst>
              <a:ext uri="{FF2B5EF4-FFF2-40B4-BE49-F238E27FC236}">
                <a16:creationId xmlns:a16="http://schemas.microsoft.com/office/drawing/2014/main" id="{A181C500-F786-495C-9568-6992D8389148}"/>
              </a:ext>
            </a:extLst>
          </p:cNvPr>
          <p:cNvSpPr txBox="1">
            <a:spLocks noChangeArrowheads="1"/>
          </p:cNvSpPr>
          <p:nvPr/>
        </p:nvSpPr>
        <p:spPr bwMode="auto">
          <a:xfrm>
            <a:off x="3635375" y="188913"/>
            <a:ext cx="1728788" cy="4619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400">
                <a:solidFill>
                  <a:srgbClr val="FF0000"/>
                </a:solidFill>
                <a:cs typeface="Times New Roman" panose="02020603050405020304" pitchFamily="18" charset="0"/>
              </a:rPr>
              <a:t>MESH 2019</a:t>
            </a:r>
          </a:p>
        </p:txBody>
      </p:sp>
      <p:pic>
        <p:nvPicPr>
          <p:cNvPr id="14342" name="Image 1">
            <a:extLst>
              <a:ext uri="{FF2B5EF4-FFF2-40B4-BE49-F238E27FC236}">
                <a16:creationId xmlns:a16="http://schemas.microsoft.com/office/drawing/2014/main" id="{4C87717A-13B7-4972-B7E5-16AD8889C6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5391150"/>
            <a:ext cx="14351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93EC133-B22F-40AB-8D96-44BE4FD07B6E}"/>
              </a:ext>
            </a:extLst>
          </p:cNvPr>
          <p:cNvSpPr>
            <a:spLocks noGrp="1" noChangeArrowheads="1"/>
          </p:cNvSpPr>
          <p:nvPr>
            <p:ph type="ctrTitle"/>
          </p:nvPr>
        </p:nvSpPr>
        <p:spPr>
          <a:xfrm>
            <a:off x="0" y="692150"/>
            <a:ext cx="9144000" cy="495300"/>
          </a:xfrm>
        </p:spPr>
        <p:txBody>
          <a:bodyPr/>
          <a:lstStyle/>
          <a:p>
            <a:pPr>
              <a:lnSpc>
                <a:spcPct val="150000"/>
              </a:lnSpc>
              <a:defRPr/>
            </a:pPr>
            <a:r>
              <a:rPr lang="fr-FR" sz="3600" b="1" u="sng" dirty="0">
                <a:solidFill>
                  <a:schemeClr val="tx1"/>
                </a:solidFill>
                <a:latin typeface="Times New Roman"/>
                <a:cs typeface="Times New Roman"/>
              </a:rPr>
              <a:t>Technique de </a:t>
            </a:r>
            <a:r>
              <a:rPr lang="fr-FR" sz="3600" b="1" u="sng" dirty="0" err="1">
                <a:solidFill>
                  <a:schemeClr val="tx1"/>
                </a:solidFill>
                <a:latin typeface="Times New Roman"/>
                <a:cs typeface="Times New Roman"/>
              </a:rPr>
              <a:t>Goni</a:t>
            </a:r>
            <a:r>
              <a:rPr lang="fr-FR" sz="3600" b="1" u="sng" dirty="0">
                <a:solidFill>
                  <a:schemeClr val="tx1"/>
                </a:solidFill>
                <a:latin typeface="Times New Roman"/>
                <a:cs typeface="Times New Roman"/>
              </a:rPr>
              <a:t>-MORENO </a:t>
            </a:r>
          </a:p>
        </p:txBody>
      </p:sp>
      <p:sp>
        <p:nvSpPr>
          <p:cNvPr id="5123" name="Rectangle 3">
            <a:extLst>
              <a:ext uri="{FF2B5EF4-FFF2-40B4-BE49-F238E27FC236}">
                <a16:creationId xmlns:a16="http://schemas.microsoft.com/office/drawing/2014/main" id="{13200754-AF12-4E3F-B4D4-A0A19A8296F2}"/>
              </a:ext>
            </a:extLst>
          </p:cNvPr>
          <p:cNvSpPr>
            <a:spLocks noGrp="1" noChangeArrowheads="1"/>
          </p:cNvSpPr>
          <p:nvPr>
            <p:ph type="subTitle" idx="1"/>
          </p:nvPr>
        </p:nvSpPr>
        <p:spPr>
          <a:xfrm>
            <a:off x="0" y="1771650"/>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30723" name="ZoneTexte 2">
            <a:extLst>
              <a:ext uri="{FF2B5EF4-FFF2-40B4-BE49-F238E27FC236}">
                <a16:creationId xmlns:a16="http://schemas.microsoft.com/office/drawing/2014/main" id="{F34E3EFB-93C4-44F2-A019-6E73E115D8D7}"/>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30724" name="Image 13">
            <a:extLst>
              <a:ext uri="{FF2B5EF4-FFF2-40B4-BE49-F238E27FC236}">
                <a16:creationId xmlns:a16="http://schemas.microsoft.com/office/drawing/2014/main" id="{195F79B3-13FE-4239-A447-B284FF08E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7">
            <a:extLst>
              <a:ext uri="{FF2B5EF4-FFF2-40B4-BE49-F238E27FC236}">
                <a16:creationId xmlns:a16="http://schemas.microsoft.com/office/drawing/2014/main" id="{2638E2E8-F33A-4DE7-AD39-E12D744A34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0726" name="ZoneTexte 7">
            <a:extLst>
              <a:ext uri="{FF2B5EF4-FFF2-40B4-BE49-F238E27FC236}">
                <a16:creationId xmlns:a16="http://schemas.microsoft.com/office/drawing/2014/main" id="{95665953-55AE-47D2-A17B-48F9329B6F49}"/>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0727" name="ZoneTexte 8">
            <a:extLst>
              <a:ext uri="{FF2B5EF4-FFF2-40B4-BE49-F238E27FC236}">
                <a16:creationId xmlns:a16="http://schemas.microsoft.com/office/drawing/2014/main" id="{77DAC951-75E1-4B18-81BE-9481B405667B}"/>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0728" name="ZoneTexte 9">
            <a:extLst>
              <a:ext uri="{FF2B5EF4-FFF2-40B4-BE49-F238E27FC236}">
                <a16:creationId xmlns:a16="http://schemas.microsoft.com/office/drawing/2014/main" id="{09EEB7FD-148F-4883-87CA-381F4DDBCC25}"/>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0729" name="ZoneTexte 11">
            <a:extLst>
              <a:ext uri="{FF2B5EF4-FFF2-40B4-BE49-F238E27FC236}">
                <a16:creationId xmlns:a16="http://schemas.microsoft.com/office/drawing/2014/main" id="{6E566BFE-9C26-4998-9B25-7EB5E4C396EE}"/>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0730" name="ZoneTexte 13">
            <a:extLst>
              <a:ext uri="{FF2B5EF4-FFF2-40B4-BE49-F238E27FC236}">
                <a16:creationId xmlns:a16="http://schemas.microsoft.com/office/drawing/2014/main" id="{EA2075BA-8A9D-48B4-9F4B-EC01D580FCCE}"/>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cxnSp>
        <p:nvCxnSpPr>
          <p:cNvPr id="23" name="Connecteur droit avec flèche 22">
            <a:extLst>
              <a:ext uri="{FF2B5EF4-FFF2-40B4-BE49-F238E27FC236}">
                <a16:creationId xmlns:a16="http://schemas.microsoft.com/office/drawing/2014/main" id="{209950DD-E5F1-426A-AD77-735A2FD286A9}"/>
              </a:ext>
            </a:extLst>
          </p:cNvPr>
          <p:cNvCxnSpPr>
            <a:cxnSpLocks noChangeShapeType="1"/>
          </p:cNvCxnSpPr>
          <p:nvPr/>
        </p:nvCxnSpPr>
        <p:spPr bwMode="auto">
          <a:xfrm>
            <a:off x="3563938" y="4076700"/>
            <a:ext cx="1860550" cy="0"/>
          </a:xfrm>
          <a:prstGeom prst="straightConnector1">
            <a:avLst/>
          </a:prstGeom>
          <a:noFill/>
          <a:ln w="25400">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732" name="Picture 2" descr="E:\POST PNP HINFRAY\Capture d’écran 2014-02-26 à 10.29.04.png">
            <a:extLst>
              <a:ext uri="{FF2B5EF4-FFF2-40B4-BE49-F238E27FC236}">
                <a16:creationId xmlns:a16="http://schemas.microsoft.com/office/drawing/2014/main" id="{5500B07C-E788-4D7B-A55A-594F2663C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1103313"/>
            <a:ext cx="3535363"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 descr="E:\POST PNP HINFRAY\Capture d’écran 2014-02-26 à 10.28.15.png">
            <a:extLst>
              <a:ext uri="{FF2B5EF4-FFF2-40B4-BE49-F238E27FC236}">
                <a16:creationId xmlns:a16="http://schemas.microsoft.com/office/drawing/2014/main" id="{DC064F43-E4CF-4761-8D64-5E0AE76287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900" y="1122363"/>
            <a:ext cx="353695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3" descr="E:\PRE PNP HINFRAY\Capture d’écran 2014-02-26 à 10.13.03.png">
            <a:extLst>
              <a:ext uri="{FF2B5EF4-FFF2-40B4-BE49-F238E27FC236}">
                <a16:creationId xmlns:a16="http://schemas.microsoft.com/office/drawing/2014/main" id="{6F94B93A-D4D5-48D7-812B-CB0F761D0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4157663"/>
            <a:ext cx="3538538"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4" descr="E:\PRE PNP HINFRAY\Capture d’écran 2014-02-26 à 10.15.04.png">
            <a:extLst>
              <a:ext uri="{FF2B5EF4-FFF2-40B4-BE49-F238E27FC236}">
                <a16:creationId xmlns:a16="http://schemas.microsoft.com/office/drawing/2014/main" id="{B4C0FA53-7AC6-441E-AB01-A108F0EC1A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2900" y="4206875"/>
            <a:ext cx="35369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ZoneTexte 29">
            <a:extLst>
              <a:ext uri="{FF2B5EF4-FFF2-40B4-BE49-F238E27FC236}">
                <a16:creationId xmlns:a16="http://schemas.microsoft.com/office/drawing/2014/main" id="{F0D9BB03-CC5E-44F2-A0F1-549E078CE89F}"/>
              </a:ext>
            </a:extLst>
          </p:cNvPr>
          <p:cNvSpPr txBox="1">
            <a:spLocks noChangeArrowheads="1"/>
          </p:cNvSpPr>
          <p:nvPr/>
        </p:nvSpPr>
        <p:spPr bwMode="auto">
          <a:xfrm>
            <a:off x="4067175" y="5300663"/>
            <a:ext cx="836613"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000" b="1">
                <a:solidFill>
                  <a:srgbClr val="FF0000"/>
                </a:solidFill>
              </a:rPr>
              <a:t>Avant</a:t>
            </a:r>
          </a:p>
        </p:txBody>
      </p:sp>
      <p:sp>
        <p:nvSpPr>
          <p:cNvPr id="30737" name="ZoneTexte 30">
            <a:extLst>
              <a:ext uri="{FF2B5EF4-FFF2-40B4-BE49-F238E27FC236}">
                <a16:creationId xmlns:a16="http://schemas.microsoft.com/office/drawing/2014/main" id="{2BBBE4F2-4D90-4123-B5D0-DD69698EF7A9}"/>
              </a:ext>
            </a:extLst>
          </p:cNvPr>
          <p:cNvSpPr txBox="1">
            <a:spLocks noChangeArrowheads="1"/>
          </p:cNvSpPr>
          <p:nvPr/>
        </p:nvSpPr>
        <p:spPr bwMode="auto">
          <a:xfrm>
            <a:off x="4067175" y="2276475"/>
            <a:ext cx="841375" cy="400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000" b="1">
                <a:solidFill>
                  <a:srgbClr val="FF0000"/>
                </a:solidFill>
              </a:rPr>
              <a:t>Après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97C08A6-919E-40D1-BE89-A74A6A7B317B}"/>
              </a:ext>
            </a:extLst>
          </p:cNvPr>
          <p:cNvSpPr>
            <a:spLocks noGrp="1" noChangeArrowheads="1"/>
          </p:cNvSpPr>
          <p:nvPr>
            <p:ph type="ctrTitle"/>
          </p:nvPr>
        </p:nvSpPr>
        <p:spPr>
          <a:xfrm>
            <a:off x="0" y="692150"/>
            <a:ext cx="9144000" cy="495300"/>
          </a:xfrm>
        </p:spPr>
        <p:txBody>
          <a:bodyPr/>
          <a:lstStyle/>
          <a:p>
            <a:pPr>
              <a:lnSpc>
                <a:spcPct val="150000"/>
              </a:lnSpc>
              <a:defRPr/>
            </a:pPr>
            <a:r>
              <a:rPr lang="fr-FR" sz="3600" b="1" u="sng" dirty="0">
                <a:solidFill>
                  <a:schemeClr val="tx1"/>
                </a:solidFill>
                <a:latin typeface="Times New Roman"/>
                <a:cs typeface="Times New Roman"/>
              </a:rPr>
              <a:t>Technique de </a:t>
            </a:r>
            <a:r>
              <a:rPr lang="fr-FR" sz="3600" b="1" u="sng" dirty="0" err="1">
                <a:solidFill>
                  <a:schemeClr val="tx1"/>
                </a:solidFill>
                <a:latin typeface="Times New Roman"/>
                <a:cs typeface="Times New Roman"/>
              </a:rPr>
              <a:t>Goni</a:t>
            </a:r>
            <a:r>
              <a:rPr lang="fr-FR" sz="3600" b="1" u="sng" dirty="0">
                <a:solidFill>
                  <a:schemeClr val="tx1"/>
                </a:solidFill>
                <a:latin typeface="Times New Roman"/>
                <a:cs typeface="Times New Roman"/>
              </a:rPr>
              <a:t>-MORENO </a:t>
            </a:r>
          </a:p>
        </p:txBody>
      </p:sp>
      <p:sp>
        <p:nvSpPr>
          <p:cNvPr id="5123" name="Rectangle 3">
            <a:extLst>
              <a:ext uri="{FF2B5EF4-FFF2-40B4-BE49-F238E27FC236}">
                <a16:creationId xmlns:a16="http://schemas.microsoft.com/office/drawing/2014/main" id="{1039DA2A-D57F-4F22-8719-124CE2B6F1E5}"/>
              </a:ext>
            </a:extLst>
          </p:cNvPr>
          <p:cNvSpPr>
            <a:spLocks noGrp="1" noChangeArrowheads="1"/>
          </p:cNvSpPr>
          <p:nvPr>
            <p:ph type="subTitle" idx="1"/>
          </p:nvPr>
        </p:nvSpPr>
        <p:spPr>
          <a:xfrm>
            <a:off x="0" y="1771650"/>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32771" name="ZoneTexte 2">
            <a:extLst>
              <a:ext uri="{FF2B5EF4-FFF2-40B4-BE49-F238E27FC236}">
                <a16:creationId xmlns:a16="http://schemas.microsoft.com/office/drawing/2014/main" id="{C55556E0-89AF-4720-A916-7D42FE1BFF80}"/>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32772" name="Image 13">
            <a:extLst>
              <a:ext uri="{FF2B5EF4-FFF2-40B4-BE49-F238E27FC236}">
                <a16:creationId xmlns:a16="http://schemas.microsoft.com/office/drawing/2014/main" id="{E354DE15-0DC9-40E7-A24F-8B9DB337BF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Image 7">
            <a:extLst>
              <a:ext uri="{FF2B5EF4-FFF2-40B4-BE49-F238E27FC236}">
                <a16:creationId xmlns:a16="http://schemas.microsoft.com/office/drawing/2014/main" id="{CF50AD13-224E-4012-ACF5-5760D252E0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2774" name="ZoneTexte 7">
            <a:extLst>
              <a:ext uri="{FF2B5EF4-FFF2-40B4-BE49-F238E27FC236}">
                <a16:creationId xmlns:a16="http://schemas.microsoft.com/office/drawing/2014/main" id="{52C05202-4692-4106-AEE4-382FE19D9363}"/>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2775" name="ZoneTexte 8">
            <a:extLst>
              <a:ext uri="{FF2B5EF4-FFF2-40B4-BE49-F238E27FC236}">
                <a16:creationId xmlns:a16="http://schemas.microsoft.com/office/drawing/2014/main" id="{0E08D822-9368-42E3-B4A6-2406FE89BE87}"/>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2776" name="ZoneTexte 9">
            <a:extLst>
              <a:ext uri="{FF2B5EF4-FFF2-40B4-BE49-F238E27FC236}">
                <a16:creationId xmlns:a16="http://schemas.microsoft.com/office/drawing/2014/main" id="{C61BBE1C-84CC-46D6-A060-9CD18A5BBBB9}"/>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2777" name="ZoneTexte 11">
            <a:extLst>
              <a:ext uri="{FF2B5EF4-FFF2-40B4-BE49-F238E27FC236}">
                <a16:creationId xmlns:a16="http://schemas.microsoft.com/office/drawing/2014/main" id="{E6B0D003-80EF-49D9-8F97-415AEA009C7F}"/>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2778" name="ZoneTexte 13">
            <a:extLst>
              <a:ext uri="{FF2B5EF4-FFF2-40B4-BE49-F238E27FC236}">
                <a16:creationId xmlns:a16="http://schemas.microsoft.com/office/drawing/2014/main" id="{28D17A28-F8BF-48C0-A088-F5E2436A7652}"/>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2779" name="Rectangle 2">
            <a:extLst>
              <a:ext uri="{FF2B5EF4-FFF2-40B4-BE49-F238E27FC236}">
                <a16:creationId xmlns:a16="http://schemas.microsoft.com/office/drawing/2014/main" id="{B59B9BC7-3204-4300-A721-9AB26BE5E3D1}"/>
              </a:ext>
            </a:extLst>
          </p:cNvPr>
          <p:cNvSpPr>
            <a:spLocks noChangeArrowheads="1"/>
          </p:cNvSpPr>
          <p:nvPr/>
        </p:nvSpPr>
        <p:spPr bwMode="auto">
          <a:xfrm>
            <a:off x="0" y="981075"/>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spcBef>
                <a:spcPct val="0"/>
              </a:spcBef>
              <a:buClrTx/>
              <a:buSzTx/>
              <a:buFontTx/>
              <a:buNone/>
            </a:pPr>
            <a:r>
              <a:rPr lang="fr-FR" altLang="fr-FR" sz="2400" b="1" i="1" u="sng">
                <a:solidFill>
                  <a:srgbClr val="FFFF00"/>
                </a:solidFill>
                <a:cs typeface="Times New Roman" panose="02020603050405020304" pitchFamily="18" charset="0"/>
              </a:rPr>
              <a:t>Méthodes - Insufflation:</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Pose d’un moyen d’insufflation en intra-péritonéal (C.I.P ou KT) </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Insufflation de l’air ambiant. </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Port de ceinture de contention abdominale.</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Kinésithérapie respiratoire active.</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HBPM préventive.</a:t>
            </a:r>
          </a:p>
          <a:p>
            <a:pPr>
              <a:lnSpc>
                <a:spcPct val="150000"/>
              </a:lnSpc>
              <a:spcBef>
                <a:spcPct val="0"/>
              </a:spcBef>
              <a:buClrTx/>
              <a:buSzTx/>
              <a:buFontTx/>
              <a:buNone/>
            </a:pPr>
            <a:r>
              <a:rPr lang="fr-FR" altLang="fr-FR" sz="2400" b="1">
                <a:solidFill>
                  <a:srgbClr val="FFFF00"/>
                </a:solidFill>
                <a:cs typeface="Times New Roman" panose="02020603050405020304" pitchFamily="18" charset="0"/>
              </a:rPr>
              <a:t>- ECG, PaO</a:t>
            </a:r>
            <a:r>
              <a:rPr lang="fr-FR" altLang="fr-FR" sz="2400" b="1" baseline="-25000">
                <a:solidFill>
                  <a:srgbClr val="FFFF00"/>
                </a:solidFill>
                <a:cs typeface="Times New Roman" panose="02020603050405020304" pitchFamily="18" charset="0"/>
              </a:rPr>
              <a:t>2</a:t>
            </a:r>
            <a:r>
              <a:rPr lang="fr-FR" altLang="fr-FR" sz="2400" b="1">
                <a:solidFill>
                  <a:srgbClr val="FFFF00"/>
                </a:solidFill>
                <a:cs typeface="Times New Roman" panose="02020603050405020304" pitchFamily="18" charset="0"/>
              </a:rPr>
              <a:t>, PaCO</a:t>
            </a:r>
            <a:r>
              <a:rPr lang="fr-FR" altLang="fr-FR" sz="2400" b="1" baseline="-25000">
                <a:solidFill>
                  <a:srgbClr val="FFFF00"/>
                </a:solidFill>
                <a:cs typeface="Times New Roman" panose="02020603050405020304" pitchFamily="18" charset="0"/>
              </a:rPr>
              <a:t>2</a:t>
            </a:r>
            <a:r>
              <a:rPr lang="fr-FR" altLang="fr-FR" sz="2400" b="1">
                <a:solidFill>
                  <a:srgbClr val="FFFF00"/>
                </a:solidFill>
                <a:cs typeface="Times New Roman" panose="02020603050405020304" pitchFamily="18" charset="0"/>
              </a:rPr>
              <a:t> chaque séance.</a:t>
            </a:r>
          </a:p>
        </p:txBody>
      </p:sp>
      <p:sp>
        <p:nvSpPr>
          <p:cNvPr id="13" name="Flèche droite 5">
            <a:extLst>
              <a:ext uri="{FF2B5EF4-FFF2-40B4-BE49-F238E27FC236}">
                <a16:creationId xmlns:a16="http://schemas.microsoft.com/office/drawing/2014/main" id="{5BE54D82-5718-429F-BBDD-35AD2A8C340C}"/>
              </a:ext>
            </a:extLst>
          </p:cNvPr>
          <p:cNvSpPr/>
          <p:nvPr/>
        </p:nvSpPr>
        <p:spPr>
          <a:xfrm>
            <a:off x="158750" y="5945188"/>
            <a:ext cx="8567738" cy="503237"/>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0000"/>
              </a:solidFill>
            </a:endParaRPr>
          </a:p>
        </p:txBody>
      </p:sp>
      <p:sp>
        <p:nvSpPr>
          <p:cNvPr id="14" name="Flèche vers le bas 13">
            <a:extLst>
              <a:ext uri="{FF2B5EF4-FFF2-40B4-BE49-F238E27FC236}">
                <a16:creationId xmlns:a16="http://schemas.microsoft.com/office/drawing/2014/main" id="{575B6BB7-AC9E-4C49-A491-778F7FF2E24D}"/>
              </a:ext>
            </a:extLst>
          </p:cNvPr>
          <p:cNvSpPr/>
          <p:nvPr/>
        </p:nvSpPr>
        <p:spPr>
          <a:xfrm>
            <a:off x="158750" y="5314950"/>
            <a:ext cx="287338"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15" name="Flèche vers le bas 14">
            <a:extLst>
              <a:ext uri="{FF2B5EF4-FFF2-40B4-BE49-F238E27FC236}">
                <a16:creationId xmlns:a16="http://schemas.microsoft.com/office/drawing/2014/main" id="{95B63799-6C45-44AB-9D32-700ADDB4DD14}"/>
              </a:ext>
            </a:extLst>
          </p:cNvPr>
          <p:cNvSpPr/>
          <p:nvPr/>
        </p:nvSpPr>
        <p:spPr>
          <a:xfrm>
            <a:off x="1668463" y="5314950"/>
            <a:ext cx="288925"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16" name="Flèche vers le bas 15">
            <a:extLst>
              <a:ext uri="{FF2B5EF4-FFF2-40B4-BE49-F238E27FC236}">
                <a16:creationId xmlns:a16="http://schemas.microsoft.com/office/drawing/2014/main" id="{36390975-4FB0-4F1D-ABF0-9478C3F8102A}"/>
              </a:ext>
            </a:extLst>
          </p:cNvPr>
          <p:cNvSpPr/>
          <p:nvPr/>
        </p:nvSpPr>
        <p:spPr>
          <a:xfrm>
            <a:off x="3194050" y="5314950"/>
            <a:ext cx="287338"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17" name="Flèche vers le bas 16">
            <a:extLst>
              <a:ext uri="{FF2B5EF4-FFF2-40B4-BE49-F238E27FC236}">
                <a16:creationId xmlns:a16="http://schemas.microsoft.com/office/drawing/2014/main" id="{83C88CE2-D981-479B-BAC1-9EDC80BA6A34}"/>
              </a:ext>
            </a:extLst>
          </p:cNvPr>
          <p:cNvSpPr/>
          <p:nvPr/>
        </p:nvSpPr>
        <p:spPr>
          <a:xfrm>
            <a:off x="4632325" y="5314950"/>
            <a:ext cx="288925"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18" name="Flèche vers le bas 17">
            <a:extLst>
              <a:ext uri="{FF2B5EF4-FFF2-40B4-BE49-F238E27FC236}">
                <a16:creationId xmlns:a16="http://schemas.microsoft.com/office/drawing/2014/main" id="{9E76FA02-ED48-4FF5-8D03-DC2BD71398AB}"/>
              </a:ext>
            </a:extLst>
          </p:cNvPr>
          <p:cNvSpPr/>
          <p:nvPr/>
        </p:nvSpPr>
        <p:spPr>
          <a:xfrm>
            <a:off x="5956300" y="5314950"/>
            <a:ext cx="287338"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19" name="Flèche vers le bas 18">
            <a:extLst>
              <a:ext uri="{FF2B5EF4-FFF2-40B4-BE49-F238E27FC236}">
                <a16:creationId xmlns:a16="http://schemas.microsoft.com/office/drawing/2014/main" id="{14B21AF4-9AC7-44E6-B533-2CE625835BD4}"/>
              </a:ext>
            </a:extLst>
          </p:cNvPr>
          <p:cNvSpPr/>
          <p:nvPr/>
        </p:nvSpPr>
        <p:spPr>
          <a:xfrm>
            <a:off x="7364413" y="5300663"/>
            <a:ext cx="288925" cy="7207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endParaRPr lang="fr-FR" altLang="fr-FR">
              <a:solidFill>
                <a:srgbClr val="FFFFFF"/>
              </a:solidFill>
            </a:endParaRPr>
          </a:p>
        </p:txBody>
      </p:sp>
      <p:sp>
        <p:nvSpPr>
          <p:cNvPr id="32787" name="ZoneTexte 19">
            <a:extLst>
              <a:ext uri="{FF2B5EF4-FFF2-40B4-BE49-F238E27FC236}">
                <a16:creationId xmlns:a16="http://schemas.microsoft.com/office/drawing/2014/main" id="{29E36368-B25E-4982-9F0D-C62B17D45A88}"/>
              </a:ext>
            </a:extLst>
          </p:cNvPr>
          <p:cNvSpPr txBox="1">
            <a:spLocks noChangeArrowheads="1"/>
          </p:cNvSpPr>
          <p:nvPr/>
        </p:nvSpPr>
        <p:spPr bwMode="auto">
          <a:xfrm>
            <a:off x="3492500" y="5329238"/>
            <a:ext cx="1130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000" b="1" i="1">
                <a:solidFill>
                  <a:srgbClr val="FF0000"/>
                </a:solidFill>
              </a:rPr>
              <a:t>2-3 jours</a:t>
            </a:r>
          </a:p>
          <a:p>
            <a:pPr>
              <a:spcBef>
                <a:spcPct val="0"/>
              </a:spcBef>
              <a:buClrTx/>
              <a:buSzTx/>
              <a:buFontTx/>
              <a:buNone/>
            </a:pPr>
            <a:endParaRPr lang="fr-FR" altLang="fr-FR" sz="2400" i="1">
              <a:solidFill>
                <a:srgbClr val="FF0000"/>
              </a:solidFill>
            </a:endParaRPr>
          </a:p>
        </p:txBody>
      </p:sp>
      <p:sp>
        <p:nvSpPr>
          <p:cNvPr id="32788" name="ZoneTexte 20">
            <a:extLst>
              <a:ext uri="{FF2B5EF4-FFF2-40B4-BE49-F238E27FC236}">
                <a16:creationId xmlns:a16="http://schemas.microsoft.com/office/drawing/2014/main" id="{B8483FA5-E316-44BF-BBCC-BE327A99FB2C}"/>
              </a:ext>
            </a:extLst>
          </p:cNvPr>
          <p:cNvSpPr txBox="1">
            <a:spLocks noChangeArrowheads="1"/>
          </p:cNvSpPr>
          <p:nvPr/>
        </p:nvSpPr>
        <p:spPr bwMode="auto">
          <a:xfrm>
            <a:off x="107950" y="63103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000" b="1">
                <a:solidFill>
                  <a:srgbClr val="FF0000"/>
                </a:solidFill>
              </a:rPr>
              <a:t>J0</a:t>
            </a:r>
          </a:p>
        </p:txBody>
      </p:sp>
      <p:sp>
        <p:nvSpPr>
          <p:cNvPr id="32789" name="ZoneTexte 21">
            <a:extLst>
              <a:ext uri="{FF2B5EF4-FFF2-40B4-BE49-F238E27FC236}">
                <a16:creationId xmlns:a16="http://schemas.microsoft.com/office/drawing/2014/main" id="{5BAFBB1D-FC45-469A-8562-9E71926269B3}"/>
              </a:ext>
            </a:extLst>
          </p:cNvPr>
          <p:cNvSpPr txBox="1">
            <a:spLocks noChangeArrowheads="1"/>
          </p:cNvSpPr>
          <p:nvPr/>
        </p:nvSpPr>
        <p:spPr bwMode="auto">
          <a:xfrm>
            <a:off x="7005638" y="6321425"/>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2000" b="1">
                <a:solidFill>
                  <a:srgbClr val="FF0000"/>
                </a:solidFill>
              </a:rPr>
              <a:t>J 14-20</a:t>
            </a:r>
          </a:p>
        </p:txBody>
      </p:sp>
      <p:cxnSp>
        <p:nvCxnSpPr>
          <p:cNvPr id="23" name="Connecteur droit avec flèche 22">
            <a:extLst>
              <a:ext uri="{FF2B5EF4-FFF2-40B4-BE49-F238E27FC236}">
                <a16:creationId xmlns:a16="http://schemas.microsoft.com/office/drawing/2014/main" id="{2AD5E55C-6B55-4D04-9051-4035F1D55816}"/>
              </a:ext>
            </a:extLst>
          </p:cNvPr>
          <p:cNvCxnSpPr>
            <a:cxnSpLocks noChangeShapeType="1"/>
          </p:cNvCxnSpPr>
          <p:nvPr/>
        </p:nvCxnSpPr>
        <p:spPr bwMode="auto">
          <a:xfrm>
            <a:off x="3689350" y="5749925"/>
            <a:ext cx="747713" cy="0"/>
          </a:xfrm>
          <a:prstGeom prst="straightConnector1">
            <a:avLst/>
          </a:prstGeom>
          <a:noFill/>
          <a:ln w="25400">
            <a:solidFill>
              <a:srgbClr val="FF0000"/>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961305-74CB-444D-A910-F89A3ADAD2C3}"/>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Parcours de patient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B6696DC4-E196-4973-AB3D-CBB3EE57EBDE}"/>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34819" name="ZoneTexte 2">
            <a:extLst>
              <a:ext uri="{FF2B5EF4-FFF2-40B4-BE49-F238E27FC236}">
                <a16:creationId xmlns:a16="http://schemas.microsoft.com/office/drawing/2014/main" id="{B96CD1B6-0032-476C-BEDC-F60C5BC800A5}"/>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34820" name="Image 13">
            <a:extLst>
              <a:ext uri="{FF2B5EF4-FFF2-40B4-BE49-F238E27FC236}">
                <a16:creationId xmlns:a16="http://schemas.microsoft.com/office/drawing/2014/main" id="{BE34B23C-79A6-49EE-9F98-8F5E336BE6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448F4434-0841-4669-A4A7-42FBAEE8685A}"/>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altLang="fr-FR" sz="2400" b="1" u="sng" dirty="0">
                <a:solidFill>
                  <a:srgbClr val="FFFF00"/>
                </a:solidFill>
              </a:rPr>
              <a:t>Principes:</a:t>
            </a:r>
          </a:p>
          <a:p>
            <a:pPr>
              <a:lnSpc>
                <a:spcPct val="150000"/>
              </a:lnSpc>
              <a:buFont typeface="Wingdings" charset="2"/>
              <a:buNone/>
              <a:defRPr/>
            </a:pPr>
            <a:r>
              <a:rPr lang="fr-FR" altLang="fr-FR" sz="2400" b="1" dirty="0">
                <a:solidFill>
                  <a:srgbClr val="FFFF00"/>
                </a:solidFill>
              </a:rPr>
              <a:t>	1- La Phase </a:t>
            </a:r>
            <a:r>
              <a:rPr lang="fr-FR" altLang="fr-FR" sz="2400" b="1" dirty="0" err="1">
                <a:solidFill>
                  <a:srgbClr val="FFFF00"/>
                </a:solidFill>
              </a:rPr>
              <a:t>pré-opératoire</a:t>
            </a:r>
            <a:endParaRPr lang="fr-FR" altLang="fr-FR" sz="2400" b="1" dirty="0">
              <a:solidFill>
                <a:srgbClr val="FFFF00"/>
              </a:solidFill>
            </a:endParaRPr>
          </a:p>
          <a:p>
            <a:pPr>
              <a:lnSpc>
                <a:spcPct val="150000"/>
              </a:lnSpc>
              <a:buFont typeface="Wingdings" charset="2"/>
              <a:buNone/>
              <a:defRPr/>
            </a:pPr>
            <a:r>
              <a:rPr lang="fr-FR" altLang="fr-FR" sz="2400" b="1" dirty="0">
                <a:solidFill>
                  <a:srgbClr val="FFFF00"/>
                </a:solidFill>
              </a:rPr>
              <a:t>	2- La Phase </a:t>
            </a:r>
            <a:r>
              <a:rPr lang="fr-FR" altLang="fr-FR" sz="2400" b="1" dirty="0" err="1">
                <a:solidFill>
                  <a:srgbClr val="FFFF00"/>
                </a:solidFill>
              </a:rPr>
              <a:t>peri</a:t>
            </a:r>
            <a:r>
              <a:rPr lang="fr-FR" altLang="fr-FR" sz="2400" b="1" dirty="0">
                <a:solidFill>
                  <a:srgbClr val="FFFF00"/>
                </a:solidFill>
              </a:rPr>
              <a:t>-opératoire</a:t>
            </a:r>
          </a:p>
          <a:p>
            <a:pPr>
              <a:lnSpc>
                <a:spcPct val="150000"/>
              </a:lnSpc>
              <a:buFont typeface="Wingdings" charset="2"/>
              <a:buNone/>
              <a:defRPr/>
            </a:pPr>
            <a:r>
              <a:rPr lang="fr-FR" altLang="fr-FR" sz="2400" b="1" dirty="0">
                <a:solidFill>
                  <a:srgbClr val="FFFF00"/>
                </a:solidFill>
              </a:rPr>
              <a:t>	3- La Phase post-opératoire</a:t>
            </a:r>
          </a:p>
          <a:p>
            <a:pPr>
              <a:buFont typeface="Wingdings" charset="2"/>
              <a:buNone/>
              <a:defRPr/>
            </a:pPr>
            <a:endParaRPr lang="fr-FR" altLang="fr-FR" sz="2400" dirty="0">
              <a:solidFill>
                <a:srgbClr val="FFFF00"/>
              </a:solidFill>
            </a:endParaRPr>
          </a:p>
        </p:txBody>
      </p:sp>
      <p:pic>
        <p:nvPicPr>
          <p:cNvPr id="34822" name="Image 7">
            <a:extLst>
              <a:ext uri="{FF2B5EF4-FFF2-40B4-BE49-F238E27FC236}">
                <a16:creationId xmlns:a16="http://schemas.microsoft.com/office/drawing/2014/main" id="{201B8341-AC6B-4339-B4A8-0C46679A7A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4823" name="ZoneTexte 7">
            <a:extLst>
              <a:ext uri="{FF2B5EF4-FFF2-40B4-BE49-F238E27FC236}">
                <a16:creationId xmlns:a16="http://schemas.microsoft.com/office/drawing/2014/main" id="{3F15059E-ACE2-4D90-9B16-7A02893C49F0}"/>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4824" name="ZoneTexte 8">
            <a:extLst>
              <a:ext uri="{FF2B5EF4-FFF2-40B4-BE49-F238E27FC236}">
                <a16:creationId xmlns:a16="http://schemas.microsoft.com/office/drawing/2014/main" id="{80C11724-626D-41FB-BC6A-3BB4EB8B1683}"/>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4825" name="ZoneTexte 9">
            <a:extLst>
              <a:ext uri="{FF2B5EF4-FFF2-40B4-BE49-F238E27FC236}">
                <a16:creationId xmlns:a16="http://schemas.microsoft.com/office/drawing/2014/main" id="{96FDC5BF-BEC9-45A7-9C7F-AB81478BB763}"/>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4826" name="ZoneTexte 11">
            <a:extLst>
              <a:ext uri="{FF2B5EF4-FFF2-40B4-BE49-F238E27FC236}">
                <a16:creationId xmlns:a16="http://schemas.microsoft.com/office/drawing/2014/main" id="{D06CFBC3-58B6-4C70-ADB5-D7EF58178F70}"/>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34827" name="ZoneTexte 13">
            <a:extLst>
              <a:ext uri="{FF2B5EF4-FFF2-40B4-BE49-F238E27FC236}">
                <a16:creationId xmlns:a16="http://schemas.microsoft.com/office/drawing/2014/main" id="{A2A7F21C-057C-4C7C-B36C-0648DC2D126B}"/>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901B9F8-317B-4B07-960F-B7F99B45CF18}"/>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86892676-555F-4F1A-95E1-BDF99C7C500B}"/>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36867" name="ZoneTexte 2">
            <a:extLst>
              <a:ext uri="{FF2B5EF4-FFF2-40B4-BE49-F238E27FC236}">
                <a16:creationId xmlns:a16="http://schemas.microsoft.com/office/drawing/2014/main" id="{C08D1887-9BF9-4FFA-83C1-686F97AB8EB8}"/>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36868" name="Image 13">
            <a:extLst>
              <a:ext uri="{FF2B5EF4-FFF2-40B4-BE49-F238E27FC236}">
                <a16:creationId xmlns:a16="http://schemas.microsoft.com/office/drawing/2014/main" id="{C4F69607-8630-43E4-AACE-B00526B66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3DF8711A-5E87-43F1-921D-1CCD4074F1FA}"/>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dirty="0">
                <a:solidFill>
                  <a:srgbClr val="FFFF00"/>
                </a:solidFill>
              </a:rPr>
              <a:t>1- Consultation(s) du chirurgien</a:t>
            </a:r>
          </a:p>
          <a:p>
            <a:pPr>
              <a:lnSpc>
                <a:spcPct val="150000"/>
              </a:lnSpc>
              <a:buFont typeface="Wingdings" charset="2"/>
              <a:buNone/>
              <a:defRPr/>
            </a:pPr>
            <a:r>
              <a:rPr lang="fr-FR" sz="2400" b="1" dirty="0">
                <a:solidFill>
                  <a:srgbClr val="FFFF00"/>
                </a:solidFill>
              </a:rPr>
              <a:t>2- Consultation(s) de l’</a:t>
            </a:r>
            <a:r>
              <a:rPr lang="fr-FR" sz="2400" b="1" dirty="0" err="1">
                <a:solidFill>
                  <a:srgbClr val="FFFF00"/>
                </a:solidFill>
              </a:rPr>
              <a:t>anésthésiste</a:t>
            </a:r>
            <a:endParaRPr lang="fr-FR" sz="2400" b="1" dirty="0">
              <a:solidFill>
                <a:srgbClr val="FFFF00"/>
              </a:solidFill>
            </a:endParaRPr>
          </a:p>
          <a:p>
            <a:pPr>
              <a:lnSpc>
                <a:spcPct val="150000"/>
              </a:lnSpc>
              <a:buFont typeface="Wingdings" charset="2"/>
              <a:buNone/>
              <a:defRPr/>
            </a:pPr>
            <a:r>
              <a:rPr lang="fr-FR" sz="2400" b="1" dirty="0">
                <a:solidFill>
                  <a:srgbClr val="FFFF00"/>
                </a:solidFill>
              </a:rPr>
              <a:t>3- Consultation(s) de l’infirmière (ERAS)</a:t>
            </a:r>
            <a:br>
              <a:rPr lang="fr-FR" sz="2400" b="1" dirty="0">
                <a:solidFill>
                  <a:srgbClr val="FFFF00"/>
                </a:solidFill>
              </a:rPr>
            </a:br>
            <a:r>
              <a:rPr lang="fr-FR" sz="2400" b="1" dirty="0">
                <a:solidFill>
                  <a:srgbClr val="FFFF00"/>
                </a:solidFill>
              </a:rPr>
              <a:t>4- Préparation </a:t>
            </a:r>
            <a:r>
              <a:rPr lang="fr-FR" sz="2400" b="1" dirty="0" err="1">
                <a:solidFill>
                  <a:srgbClr val="FFFF00"/>
                </a:solidFill>
              </a:rPr>
              <a:t>pré-opératoire</a:t>
            </a:r>
            <a:endParaRPr lang="fr-FR" sz="2400" b="1" dirty="0">
              <a:solidFill>
                <a:srgbClr val="FFFF00"/>
              </a:solidFill>
            </a:endParaRPr>
          </a:p>
        </p:txBody>
      </p:sp>
      <p:pic>
        <p:nvPicPr>
          <p:cNvPr id="36870" name="Image 7">
            <a:extLst>
              <a:ext uri="{FF2B5EF4-FFF2-40B4-BE49-F238E27FC236}">
                <a16:creationId xmlns:a16="http://schemas.microsoft.com/office/drawing/2014/main" id="{92972FE3-AC0A-497E-B1EC-C5C883E900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6871" name="ZoneTexte 13">
            <a:extLst>
              <a:ext uri="{FF2B5EF4-FFF2-40B4-BE49-F238E27FC236}">
                <a16:creationId xmlns:a16="http://schemas.microsoft.com/office/drawing/2014/main" id="{A6AC9702-8C73-43CA-B66F-2720E74E6EBD}"/>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6F06A81-6262-42FD-AFE7-7BA47673E7B5}"/>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3F6AAB02-9886-4DCF-9932-29DDAD666237}"/>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38915" name="ZoneTexte 2">
            <a:extLst>
              <a:ext uri="{FF2B5EF4-FFF2-40B4-BE49-F238E27FC236}">
                <a16:creationId xmlns:a16="http://schemas.microsoft.com/office/drawing/2014/main" id="{077AF790-4C76-4852-B97A-DA4C72B63177}"/>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38916" name="Image 13">
            <a:extLst>
              <a:ext uri="{FF2B5EF4-FFF2-40B4-BE49-F238E27FC236}">
                <a16:creationId xmlns:a16="http://schemas.microsoft.com/office/drawing/2014/main" id="{341BEA67-94A8-43FC-BAE7-591F9431E6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C3F2316A-D9BD-44F2-AC5D-A728EEB120EF}"/>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altLang="fr-FR" sz="2400" b="1" u="sng" dirty="0">
                <a:solidFill>
                  <a:srgbClr val="FFFF00"/>
                </a:solidFill>
              </a:rPr>
              <a:t>1- Consultation(s) du chirurgien:</a:t>
            </a:r>
          </a:p>
          <a:p>
            <a:pPr>
              <a:lnSpc>
                <a:spcPct val="150000"/>
              </a:lnSpc>
              <a:buFont typeface="Wingdings" charset="2"/>
              <a:buNone/>
              <a:defRPr/>
            </a:pPr>
            <a:r>
              <a:rPr lang="fr-FR" altLang="fr-FR" sz="2400" b="1" dirty="0">
                <a:solidFill>
                  <a:srgbClr val="FFFF00"/>
                </a:solidFill>
              </a:rPr>
              <a:t>- Cs.1: - Sélection des patients: Affection, terrain.</a:t>
            </a:r>
          </a:p>
          <a:p>
            <a:pPr>
              <a:lnSpc>
                <a:spcPct val="150000"/>
              </a:lnSpc>
              <a:buFont typeface="Wingdings" charset="2"/>
              <a:buNone/>
              <a:defRPr/>
            </a:pPr>
            <a:r>
              <a:rPr lang="fr-FR" altLang="fr-FR" sz="2400" b="1" dirty="0">
                <a:solidFill>
                  <a:srgbClr val="FFFF00"/>
                </a:solidFill>
              </a:rPr>
              <a:t>	- Explication de la pathologie et les complications.</a:t>
            </a:r>
          </a:p>
          <a:p>
            <a:pPr>
              <a:lnSpc>
                <a:spcPct val="150000"/>
              </a:lnSpc>
              <a:buFont typeface="Wingdings" charset="2"/>
              <a:buNone/>
              <a:defRPr/>
            </a:pPr>
            <a:r>
              <a:rPr lang="fr-FR" altLang="fr-FR" sz="2400" b="1" dirty="0">
                <a:solidFill>
                  <a:srgbClr val="FFFF00"/>
                </a:solidFill>
              </a:rPr>
              <a:t>	- Alternatives thérapeutiques et la </a:t>
            </a:r>
            <a:r>
              <a:rPr lang="fr-FR" altLang="fr-FR" sz="2400" b="1" dirty="0" err="1">
                <a:solidFill>
                  <a:srgbClr val="FFFF00"/>
                </a:solidFill>
              </a:rPr>
              <a:t>mobi</a:t>
            </a:r>
            <a:r>
              <a:rPr lang="fr-FR" altLang="fr-FR" sz="2400" b="1" dirty="0">
                <a:solidFill>
                  <a:srgbClr val="FFFF00"/>
                </a:solidFill>
              </a:rPr>
              <a:t>-mortalité.</a:t>
            </a:r>
          </a:p>
          <a:p>
            <a:pPr>
              <a:lnSpc>
                <a:spcPct val="150000"/>
              </a:lnSpc>
              <a:buFont typeface="Wingdings" charset="2"/>
              <a:buNone/>
              <a:defRPr/>
            </a:pPr>
            <a:r>
              <a:rPr lang="fr-FR" altLang="fr-FR" sz="2400" b="1" dirty="0">
                <a:solidFill>
                  <a:srgbClr val="FFFF00"/>
                </a:solidFill>
              </a:rPr>
              <a:t>	- Abstention et ses conséquences.</a:t>
            </a:r>
          </a:p>
          <a:p>
            <a:pPr>
              <a:lnSpc>
                <a:spcPct val="150000"/>
              </a:lnSpc>
              <a:buFont typeface="Wingdings" charset="2"/>
              <a:buNone/>
              <a:defRPr/>
            </a:pPr>
            <a:r>
              <a:rPr lang="fr-FR" altLang="fr-FR" sz="2400" b="1" dirty="0">
                <a:solidFill>
                  <a:srgbClr val="FFFF00"/>
                </a:solidFill>
              </a:rPr>
              <a:t>	- Examens complémentaires ( TDM 1+ Volumétrie) et avis.</a:t>
            </a:r>
          </a:p>
          <a:p>
            <a:pPr>
              <a:lnSpc>
                <a:spcPct val="150000"/>
              </a:lnSpc>
              <a:buFont typeface="Wingdings" charset="2"/>
              <a:buNone/>
              <a:defRPr/>
            </a:pPr>
            <a:r>
              <a:rPr lang="fr-FR" altLang="fr-FR" sz="2400" b="1" dirty="0">
                <a:solidFill>
                  <a:srgbClr val="FFFF00"/>
                </a:solidFill>
              </a:rPr>
              <a:t>	- Patient accompagné.</a:t>
            </a:r>
          </a:p>
          <a:p>
            <a:pPr>
              <a:lnSpc>
                <a:spcPct val="150000"/>
              </a:lnSpc>
              <a:buFont typeface="Wingdings" charset="2"/>
              <a:buNone/>
              <a:defRPr/>
            </a:pPr>
            <a:endParaRPr lang="fr-FR" altLang="fr-FR" sz="2400" dirty="0">
              <a:solidFill>
                <a:srgbClr val="FFFF00"/>
              </a:solidFill>
            </a:endParaRPr>
          </a:p>
        </p:txBody>
      </p:sp>
      <p:pic>
        <p:nvPicPr>
          <p:cNvPr id="38918" name="Image 7">
            <a:extLst>
              <a:ext uri="{FF2B5EF4-FFF2-40B4-BE49-F238E27FC236}">
                <a16:creationId xmlns:a16="http://schemas.microsoft.com/office/drawing/2014/main" id="{5BD584F6-93FF-4AC0-92FD-F71BD5D13B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19" name="ZoneTexte 13">
            <a:extLst>
              <a:ext uri="{FF2B5EF4-FFF2-40B4-BE49-F238E27FC236}">
                <a16:creationId xmlns:a16="http://schemas.microsoft.com/office/drawing/2014/main" id="{A72CE38C-34EB-4A49-899C-1B1FA0FC6653}"/>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F69FCCB-E1E4-49C7-B05D-62FE75E13E5C}"/>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9574A474-ED67-4128-A83A-7ECAEF3A5E45}"/>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40963" name="ZoneTexte 2">
            <a:extLst>
              <a:ext uri="{FF2B5EF4-FFF2-40B4-BE49-F238E27FC236}">
                <a16:creationId xmlns:a16="http://schemas.microsoft.com/office/drawing/2014/main" id="{8AC6AE2E-9E42-4D37-8C7C-CA74F25DA654}"/>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40964" name="Image 13">
            <a:extLst>
              <a:ext uri="{FF2B5EF4-FFF2-40B4-BE49-F238E27FC236}">
                <a16:creationId xmlns:a16="http://schemas.microsoft.com/office/drawing/2014/main" id="{E65307D1-5F82-49CF-A9B0-F61439C18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F9E5BBED-1BA9-436F-8414-DAD33370C970}"/>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u="sng" dirty="0">
                <a:solidFill>
                  <a:srgbClr val="FFFF00"/>
                </a:solidFill>
              </a:rPr>
              <a:t>1- Consultation(s) du chirurgien:</a:t>
            </a:r>
          </a:p>
          <a:p>
            <a:pPr>
              <a:lnSpc>
                <a:spcPct val="150000"/>
              </a:lnSpc>
              <a:buFont typeface="Wingdings" charset="2"/>
              <a:buNone/>
              <a:defRPr/>
            </a:pPr>
            <a:r>
              <a:rPr lang="fr-FR" sz="2400" b="1" dirty="0">
                <a:solidFill>
                  <a:srgbClr val="FFFF00"/>
                </a:solidFill>
              </a:rPr>
              <a:t>- Cs.2: - Récupérer examens, CRO et avis.</a:t>
            </a:r>
          </a:p>
          <a:p>
            <a:pPr>
              <a:lnSpc>
                <a:spcPct val="150000"/>
              </a:lnSpc>
              <a:buFont typeface="Wingdings" charset="2"/>
              <a:buNone/>
              <a:defRPr/>
            </a:pPr>
            <a:r>
              <a:rPr lang="fr-FR" sz="2400" b="1" dirty="0">
                <a:solidFill>
                  <a:srgbClr val="FFFF00"/>
                </a:solidFill>
              </a:rPr>
              <a:t>	- Discuter la PEC avec les supports.</a:t>
            </a:r>
          </a:p>
          <a:p>
            <a:pPr>
              <a:lnSpc>
                <a:spcPct val="150000"/>
              </a:lnSpc>
              <a:buFont typeface="Wingdings" charset="2"/>
              <a:buNone/>
              <a:defRPr/>
            </a:pPr>
            <a:r>
              <a:rPr lang="fr-FR" sz="2400" b="1" dirty="0">
                <a:solidFill>
                  <a:srgbClr val="FFFF00"/>
                </a:solidFill>
              </a:rPr>
              <a:t>	- Eligibilité du patient: Ambulatoire et le geste chirurgical.</a:t>
            </a:r>
          </a:p>
          <a:p>
            <a:pPr>
              <a:lnSpc>
                <a:spcPct val="150000"/>
              </a:lnSpc>
              <a:buFont typeface="Wingdings" charset="2"/>
              <a:buNone/>
              <a:defRPr/>
            </a:pPr>
            <a:r>
              <a:rPr lang="fr-FR" sz="2400" b="1" dirty="0">
                <a:solidFill>
                  <a:srgbClr val="FFFF00"/>
                </a:solidFill>
              </a:rPr>
              <a:t>	- Proposition définitive et explication détaillée sur la PEC:</a:t>
            </a:r>
          </a:p>
          <a:p>
            <a:pPr>
              <a:lnSpc>
                <a:spcPct val="150000"/>
              </a:lnSpc>
              <a:buFont typeface="Wingdings" charset="2"/>
              <a:buNone/>
              <a:defRPr/>
            </a:pPr>
            <a:r>
              <a:rPr lang="fr-FR" sz="2400" b="1" dirty="0">
                <a:solidFill>
                  <a:srgbClr val="FFFF00"/>
                </a:solidFill>
              </a:rPr>
              <a:t>	        - Parcours avec les étapes et actes.</a:t>
            </a:r>
          </a:p>
          <a:p>
            <a:pPr>
              <a:lnSpc>
                <a:spcPct val="150000"/>
              </a:lnSpc>
              <a:buFont typeface="Wingdings" charset="2"/>
              <a:buNone/>
              <a:defRPr/>
            </a:pPr>
            <a:r>
              <a:rPr lang="fr-FR" sz="2400" b="1" dirty="0">
                <a:solidFill>
                  <a:srgbClr val="FFFF00"/>
                </a:solidFill>
              </a:rPr>
              <a:t>	        - Préparation pré-op. (Tabac / Poids / Diabète / Hygiènes)</a:t>
            </a:r>
          </a:p>
          <a:p>
            <a:pPr>
              <a:lnSpc>
                <a:spcPct val="150000"/>
              </a:lnSpc>
              <a:buFont typeface="Wingdings" charset="2"/>
              <a:buNone/>
              <a:defRPr/>
            </a:pPr>
            <a:r>
              <a:rPr lang="fr-FR" sz="2400" b="1" dirty="0">
                <a:solidFill>
                  <a:srgbClr val="FFFF00"/>
                </a:solidFill>
              </a:rPr>
              <a:t>	        - Evaluation pré-op. (Respiratoire / Nutrition / Cutanée) </a:t>
            </a:r>
          </a:p>
        </p:txBody>
      </p:sp>
      <p:pic>
        <p:nvPicPr>
          <p:cNvPr id="40966" name="Image 7">
            <a:extLst>
              <a:ext uri="{FF2B5EF4-FFF2-40B4-BE49-F238E27FC236}">
                <a16:creationId xmlns:a16="http://schemas.microsoft.com/office/drawing/2014/main" id="{F925ACE1-995C-4A5C-BF8C-3930C04943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0967" name="ZoneTexte 13">
            <a:extLst>
              <a:ext uri="{FF2B5EF4-FFF2-40B4-BE49-F238E27FC236}">
                <a16:creationId xmlns:a16="http://schemas.microsoft.com/office/drawing/2014/main" id="{D8ABE3C4-B6A0-4C20-A0B6-B95D6DB592CD}"/>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80B897F-BE23-45B9-9D25-4ACEAA7F1D04}"/>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9EFA13B8-9837-4BC0-AF1A-09F7036DE430}"/>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43011" name="ZoneTexte 2">
            <a:extLst>
              <a:ext uri="{FF2B5EF4-FFF2-40B4-BE49-F238E27FC236}">
                <a16:creationId xmlns:a16="http://schemas.microsoft.com/office/drawing/2014/main" id="{1E4AFE69-D6E3-42BD-BF2C-AC1BC4303BAA}"/>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43012" name="Image 13">
            <a:extLst>
              <a:ext uri="{FF2B5EF4-FFF2-40B4-BE49-F238E27FC236}">
                <a16:creationId xmlns:a16="http://schemas.microsoft.com/office/drawing/2014/main" id="{085B0239-0013-4ED7-8EE0-904CD644B8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53916FC3-B172-4D47-A0A9-BF888AB03652}"/>
              </a:ext>
            </a:extLst>
          </p:cNvPr>
          <p:cNvSpPr txBox="1">
            <a:spLocks/>
          </p:cNvSpPr>
          <p:nvPr/>
        </p:nvSpPr>
        <p:spPr bwMode="auto">
          <a:xfrm>
            <a:off x="0" y="90805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u="sng" dirty="0">
                <a:solidFill>
                  <a:srgbClr val="FFFF00"/>
                </a:solidFill>
              </a:rPr>
              <a:t>1- Consultation(s) du chirurgien:</a:t>
            </a:r>
          </a:p>
          <a:p>
            <a:pPr>
              <a:lnSpc>
                <a:spcPct val="150000"/>
              </a:lnSpc>
              <a:buFont typeface="Wingdings" charset="2"/>
              <a:buNone/>
              <a:defRPr/>
            </a:pPr>
            <a:r>
              <a:rPr lang="fr-FR" sz="2400" b="1" dirty="0">
                <a:solidFill>
                  <a:srgbClr val="FFFF00"/>
                </a:solidFill>
              </a:rPr>
              <a:t>- Cs.2: - Programmation: </a:t>
            </a:r>
          </a:p>
          <a:p>
            <a:pPr>
              <a:lnSpc>
                <a:spcPct val="150000"/>
              </a:lnSpc>
              <a:buFont typeface="Wingdings" charset="2"/>
              <a:buNone/>
              <a:defRPr/>
            </a:pPr>
            <a:r>
              <a:rPr lang="fr-FR" sz="2400" b="1" dirty="0">
                <a:solidFill>
                  <a:srgbClr val="FFFF00"/>
                </a:solidFill>
              </a:rPr>
              <a:t>		- Séances de rééducation diaphragmatique.</a:t>
            </a:r>
          </a:p>
          <a:p>
            <a:pPr>
              <a:lnSpc>
                <a:spcPct val="150000"/>
              </a:lnSpc>
              <a:buFont typeface="Wingdings" charset="2"/>
              <a:buNone/>
              <a:defRPr/>
            </a:pPr>
            <a:r>
              <a:rPr lang="fr-FR" sz="2400" b="1" dirty="0">
                <a:solidFill>
                  <a:srgbClr val="FFFF00"/>
                </a:solidFill>
              </a:rPr>
              <a:t>		- La mise en place de CIP et le début de l’insufflation.</a:t>
            </a:r>
          </a:p>
          <a:p>
            <a:pPr>
              <a:lnSpc>
                <a:spcPct val="150000"/>
              </a:lnSpc>
              <a:buFont typeface="Wingdings" charset="2"/>
              <a:buNone/>
              <a:defRPr/>
            </a:pPr>
            <a:r>
              <a:rPr lang="fr-FR" sz="2400" b="1" dirty="0">
                <a:solidFill>
                  <a:srgbClr val="FFFF00"/>
                </a:solidFill>
              </a:rPr>
              <a:t>		- La fréquence et les dates d’insufflation.</a:t>
            </a:r>
          </a:p>
          <a:p>
            <a:pPr>
              <a:lnSpc>
                <a:spcPct val="150000"/>
              </a:lnSpc>
              <a:buFont typeface="Wingdings" charset="2"/>
              <a:buNone/>
              <a:defRPr/>
            </a:pPr>
            <a:r>
              <a:rPr lang="fr-FR" sz="2400" b="1" dirty="0">
                <a:solidFill>
                  <a:srgbClr val="FFFF00"/>
                </a:solidFill>
              </a:rPr>
              <a:t>		- Départ du traitement HBPM, et le </a:t>
            </a:r>
            <a:r>
              <a:rPr lang="fr-FR" sz="2400" b="1" dirty="0" err="1">
                <a:solidFill>
                  <a:srgbClr val="FFFF00"/>
                </a:solidFill>
              </a:rPr>
              <a:t>sanglage</a:t>
            </a:r>
            <a:r>
              <a:rPr lang="fr-FR" sz="2400" b="1" dirty="0">
                <a:solidFill>
                  <a:srgbClr val="FFFF00"/>
                </a:solidFill>
              </a:rPr>
              <a:t> </a:t>
            </a:r>
            <a:r>
              <a:rPr lang="fr-FR" sz="2400" b="1" dirty="0" err="1">
                <a:solidFill>
                  <a:srgbClr val="FFFF00"/>
                </a:solidFill>
              </a:rPr>
              <a:t>abdo</a:t>
            </a:r>
            <a:r>
              <a:rPr lang="fr-FR" sz="2400" b="1" dirty="0">
                <a:solidFill>
                  <a:srgbClr val="FFFF00"/>
                </a:solidFill>
              </a:rPr>
              <a:t>.</a:t>
            </a:r>
          </a:p>
          <a:p>
            <a:pPr>
              <a:lnSpc>
                <a:spcPct val="150000"/>
              </a:lnSpc>
              <a:buFont typeface="Wingdings" charset="2"/>
              <a:buNone/>
              <a:defRPr/>
            </a:pPr>
            <a:r>
              <a:rPr lang="fr-FR" sz="2400" b="1" dirty="0">
                <a:solidFill>
                  <a:srgbClr val="FFFF00"/>
                </a:solidFill>
              </a:rPr>
              <a:t>		- Date de TDM 2 avec étude volumétrique.</a:t>
            </a:r>
          </a:p>
          <a:p>
            <a:pPr>
              <a:lnSpc>
                <a:spcPct val="150000"/>
              </a:lnSpc>
              <a:buFont typeface="Wingdings" charset="2"/>
              <a:buNone/>
              <a:defRPr/>
            </a:pPr>
            <a:r>
              <a:rPr lang="fr-FR" sz="2400" b="1" dirty="0">
                <a:solidFill>
                  <a:srgbClr val="FFFF00"/>
                </a:solidFill>
              </a:rPr>
              <a:t>		- Date de l’intervention.</a:t>
            </a:r>
          </a:p>
          <a:p>
            <a:pPr>
              <a:lnSpc>
                <a:spcPct val="150000"/>
              </a:lnSpc>
              <a:buFont typeface="Wingdings" charset="2"/>
              <a:buNone/>
              <a:defRPr/>
            </a:pPr>
            <a:r>
              <a:rPr lang="fr-FR" sz="2400" b="1" dirty="0">
                <a:solidFill>
                  <a:srgbClr val="FFFF00"/>
                </a:solidFill>
              </a:rPr>
              <a:t>	- Signature des consentements.</a:t>
            </a:r>
          </a:p>
        </p:txBody>
      </p:sp>
      <p:pic>
        <p:nvPicPr>
          <p:cNvPr id="43014" name="Image 7">
            <a:extLst>
              <a:ext uri="{FF2B5EF4-FFF2-40B4-BE49-F238E27FC236}">
                <a16:creationId xmlns:a16="http://schemas.microsoft.com/office/drawing/2014/main" id="{98C2B617-3BA0-4079-87EF-0CB3022C73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3015" name="ZoneTexte 13">
            <a:extLst>
              <a:ext uri="{FF2B5EF4-FFF2-40B4-BE49-F238E27FC236}">
                <a16:creationId xmlns:a16="http://schemas.microsoft.com/office/drawing/2014/main" id="{D0EEF38A-5478-4202-8C04-CE8A20CF4358}"/>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5AB3766-AE0E-4705-8309-53CB41FDC849}"/>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9A5E037D-0376-4E17-B1A0-B47F83A2833F}"/>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45059" name="ZoneTexte 2">
            <a:extLst>
              <a:ext uri="{FF2B5EF4-FFF2-40B4-BE49-F238E27FC236}">
                <a16:creationId xmlns:a16="http://schemas.microsoft.com/office/drawing/2014/main" id="{ECC0A5C7-E6B2-4106-B19E-9DFB9EBD310B}"/>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45060" name="Image 13">
            <a:extLst>
              <a:ext uri="{FF2B5EF4-FFF2-40B4-BE49-F238E27FC236}">
                <a16:creationId xmlns:a16="http://schemas.microsoft.com/office/drawing/2014/main" id="{05413063-F39A-474A-B225-E940B5765B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78A58B0D-CAEC-45AE-A138-377411C4035C}"/>
              </a:ext>
            </a:extLst>
          </p:cNvPr>
          <p:cNvSpPr txBox="1">
            <a:spLocks/>
          </p:cNvSpPr>
          <p:nvPr/>
        </p:nvSpPr>
        <p:spPr bwMode="auto">
          <a:xfrm>
            <a:off x="0" y="90805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u="sng" dirty="0">
                <a:solidFill>
                  <a:srgbClr val="FFFF00"/>
                </a:solidFill>
              </a:rPr>
              <a:t>2- Consultation(s) de l’</a:t>
            </a:r>
            <a:r>
              <a:rPr lang="fr-FR" sz="2400" b="1" u="sng" dirty="0" err="1">
                <a:solidFill>
                  <a:srgbClr val="FFFF00"/>
                </a:solidFill>
              </a:rPr>
              <a:t>anésthésiste</a:t>
            </a:r>
            <a:r>
              <a:rPr lang="fr-FR" sz="2400" b="1" u="sng" dirty="0">
                <a:solidFill>
                  <a:srgbClr val="FFFF00"/>
                </a:solidFill>
              </a:rPr>
              <a:t>:</a:t>
            </a:r>
          </a:p>
          <a:p>
            <a:pPr>
              <a:lnSpc>
                <a:spcPct val="150000"/>
              </a:lnSpc>
              <a:buFont typeface="Wingdings" charset="2"/>
              <a:buNone/>
              <a:defRPr/>
            </a:pPr>
            <a:r>
              <a:rPr lang="fr-FR" sz="2400" b="1" dirty="0">
                <a:solidFill>
                  <a:srgbClr val="FFFF00"/>
                </a:solidFill>
              </a:rPr>
              <a:t>- ATCD et bilan cardio-respiratoire</a:t>
            </a:r>
          </a:p>
          <a:p>
            <a:pPr>
              <a:lnSpc>
                <a:spcPct val="150000"/>
              </a:lnSpc>
              <a:buFont typeface="Wingdings" charset="2"/>
              <a:buNone/>
              <a:defRPr/>
            </a:pPr>
            <a:r>
              <a:rPr lang="fr-FR" sz="2400" b="1" dirty="0">
                <a:solidFill>
                  <a:srgbClr val="FFFF00"/>
                </a:solidFill>
              </a:rPr>
              <a:t>- Avis et bilan complémentaires.	</a:t>
            </a:r>
          </a:p>
          <a:p>
            <a:pPr>
              <a:lnSpc>
                <a:spcPct val="150000"/>
              </a:lnSpc>
              <a:buFont typeface="Wingdings" charset="2"/>
              <a:buNone/>
              <a:defRPr/>
            </a:pPr>
            <a:r>
              <a:rPr lang="fr-FR" sz="2400" b="1" dirty="0">
                <a:solidFill>
                  <a:srgbClr val="FFFF00"/>
                </a:solidFill>
              </a:rPr>
              <a:t>- Contre indications?</a:t>
            </a:r>
          </a:p>
          <a:p>
            <a:pPr>
              <a:lnSpc>
                <a:spcPct val="150000"/>
              </a:lnSpc>
              <a:buFont typeface="Wingdings" charset="2"/>
              <a:buNone/>
              <a:defRPr/>
            </a:pPr>
            <a:r>
              <a:rPr lang="fr-FR" sz="2400" b="1" dirty="0">
                <a:solidFill>
                  <a:srgbClr val="FFFF00"/>
                </a:solidFill>
              </a:rPr>
              <a:t>- Prévoir un séjour en réanimation ou SIPO en post-op.</a:t>
            </a:r>
          </a:p>
          <a:p>
            <a:pPr>
              <a:lnSpc>
                <a:spcPct val="150000"/>
              </a:lnSpc>
              <a:buFont typeface="Wingdings" charset="2"/>
              <a:buNone/>
              <a:defRPr/>
            </a:pPr>
            <a:r>
              <a:rPr lang="fr-FR" sz="2400" b="1" dirty="0">
                <a:solidFill>
                  <a:srgbClr val="FFFF00"/>
                </a:solidFill>
              </a:rPr>
              <a:t>- Programmer une Cs.2 la veille de l’intervention.</a:t>
            </a:r>
          </a:p>
          <a:p>
            <a:pPr>
              <a:lnSpc>
                <a:spcPct val="150000"/>
              </a:lnSpc>
              <a:buFont typeface="Wingdings" charset="2"/>
              <a:buNone/>
              <a:defRPr/>
            </a:pPr>
            <a:r>
              <a:rPr lang="fr-FR" sz="2400" b="1" dirty="0">
                <a:solidFill>
                  <a:srgbClr val="FFFF00"/>
                </a:solidFill>
              </a:rPr>
              <a:t>- Gestion de la douleur pendant l’insufflation.</a:t>
            </a:r>
          </a:p>
        </p:txBody>
      </p:sp>
      <p:pic>
        <p:nvPicPr>
          <p:cNvPr id="45062" name="Image 7">
            <a:extLst>
              <a:ext uri="{FF2B5EF4-FFF2-40B4-BE49-F238E27FC236}">
                <a16:creationId xmlns:a16="http://schemas.microsoft.com/office/drawing/2014/main" id="{708F6ED1-FAFC-4209-8BA7-369E0B7944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5063" name="ZoneTexte 13">
            <a:extLst>
              <a:ext uri="{FF2B5EF4-FFF2-40B4-BE49-F238E27FC236}">
                <a16:creationId xmlns:a16="http://schemas.microsoft.com/office/drawing/2014/main" id="{F31E1D67-7D98-4A2F-BF35-0F9BE6F1FFF4}"/>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7A3B220-1D4F-49CA-AB5F-C256A9492D1D}"/>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pré-opératoire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620F5084-30ED-4F4C-98AF-4ECAE19CF2E4}"/>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47107" name="ZoneTexte 2">
            <a:extLst>
              <a:ext uri="{FF2B5EF4-FFF2-40B4-BE49-F238E27FC236}">
                <a16:creationId xmlns:a16="http://schemas.microsoft.com/office/drawing/2014/main" id="{9C0A1C70-42F5-42B9-975E-D80C5E733534}"/>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47108" name="Image 13">
            <a:extLst>
              <a:ext uri="{FF2B5EF4-FFF2-40B4-BE49-F238E27FC236}">
                <a16:creationId xmlns:a16="http://schemas.microsoft.com/office/drawing/2014/main" id="{57AF8461-3D9E-4E97-99EB-761A7E98BE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2DCE0F3B-31C8-4291-B889-0643EDEB36E5}"/>
              </a:ext>
            </a:extLst>
          </p:cNvPr>
          <p:cNvSpPr txBox="1">
            <a:spLocks/>
          </p:cNvSpPr>
          <p:nvPr/>
        </p:nvSpPr>
        <p:spPr bwMode="auto">
          <a:xfrm>
            <a:off x="0" y="90805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u="sng" dirty="0">
                <a:solidFill>
                  <a:srgbClr val="FFFF00"/>
                </a:solidFill>
              </a:rPr>
              <a:t>3- Consultation de l’infirmières:</a:t>
            </a:r>
          </a:p>
          <a:p>
            <a:pPr>
              <a:lnSpc>
                <a:spcPct val="150000"/>
              </a:lnSpc>
              <a:buFont typeface="Wingdings" charset="2"/>
              <a:buNone/>
              <a:defRPr/>
            </a:pPr>
            <a:r>
              <a:rPr lang="fr-FR" sz="2400" b="1" dirty="0">
                <a:solidFill>
                  <a:srgbClr val="FFFF00"/>
                </a:solidFill>
              </a:rPr>
              <a:t>- Accueille et présentation générale de son axe de travail.	</a:t>
            </a:r>
          </a:p>
          <a:p>
            <a:pPr>
              <a:lnSpc>
                <a:spcPct val="150000"/>
              </a:lnSpc>
              <a:buFont typeface="Wingdings" charset="2"/>
              <a:buNone/>
              <a:defRPr/>
            </a:pPr>
            <a:r>
              <a:rPr lang="fr-FR" sz="2400" b="1" dirty="0">
                <a:solidFill>
                  <a:srgbClr val="FFFF00"/>
                </a:solidFill>
              </a:rPr>
              <a:t>- Présentation  ERAS</a:t>
            </a:r>
          </a:p>
          <a:p>
            <a:pPr>
              <a:lnSpc>
                <a:spcPct val="150000"/>
              </a:lnSpc>
              <a:buFont typeface="Wingdings" charset="2"/>
              <a:buNone/>
              <a:defRPr/>
            </a:pPr>
            <a:r>
              <a:rPr lang="fr-FR" sz="2400" b="1" dirty="0">
                <a:solidFill>
                  <a:srgbClr val="FFFF00"/>
                </a:solidFill>
              </a:rPr>
              <a:t>- Planifier le parcours avec les différents étapes.</a:t>
            </a:r>
          </a:p>
          <a:p>
            <a:pPr>
              <a:lnSpc>
                <a:spcPct val="150000"/>
              </a:lnSpc>
              <a:buFont typeface="Wingdings" charset="2"/>
              <a:buNone/>
              <a:defRPr/>
            </a:pPr>
            <a:r>
              <a:rPr lang="fr-FR" sz="2400" b="1" dirty="0">
                <a:solidFill>
                  <a:srgbClr val="FFFF00"/>
                </a:solidFill>
              </a:rPr>
              <a:t>- Plan de l’accompagnement dans la préparation pré-</a:t>
            </a:r>
            <a:r>
              <a:rPr lang="fr-FR" sz="2400" b="1" dirty="0" err="1">
                <a:solidFill>
                  <a:srgbClr val="FFFF00"/>
                </a:solidFill>
              </a:rPr>
              <a:t>opératoiere</a:t>
            </a:r>
            <a:r>
              <a:rPr lang="fr-FR" sz="2400" b="1" dirty="0">
                <a:solidFill>
                  <a:srgbClr val="FFFF00"/>
                </a:solidFill>
              </a:rPr>
              <a:t>.</a:t>
            </a:r>
          </a:p>
          <a:p>
            <a:pPr>
              <a:lnSpc>
                <a:spcPct val="150000"/>
              </a:lnSpc>
              <a:buFont typeface="Wingdings" charset="2"/>
              <a:buNone/>
              <a:defRPr/>
            </a:pPr>
            <a:r>
              <a:rPr lang="fr-FR" sz="2400" b="1" dirty="0">
                <a:solidFill>
                  <a:srgbClr val="FFFF00"/>
                </a:solidFill>
              </a:rPr>
              <a:t>- Remise des documents et de la fiche d’auto-surveillance.</a:t>
            </a:r>
          </a:p>
        </p:txBody>
      </p:sp>
      <p:pic>
        <p:nvPicPr>
          <p:cNvPr id="47110" name="Image 7">
            <a:extLst>
              <a:ext uri="{FF2B5EF4-FFF2-40B4-BE49-F238E27FC236}">
                <a16:creationId xmlns:a16="http://schemas.microsoft.com/office/drawing/2014/main" id="{974D7662-0224-466A-83AD-BA9AF0159D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7111" name="ZoneTexte 13">
            <a:extLst>
              <a:ext uri="{FF2B5EF4-FFF2-40B4-BE49-F238E27FC236}">
                <a16:creationId xmlns:a16="http://schemas.microsoft.com/office/drawing/2014/main" id="{7DF52D6B-C5D0-49C1-B6C7-6C833A36D5A6}"/>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8D75D9B-0F60-405D-B76B-C440FBDAFF60}"/>
              </a:ext>
            </a:extLst>
          </p:cNvPr>
          <p:cNvSpPr>
            <a:spLocks noGrp="1" noChangeArrowheads="1"/>
          </p:cNvSpPr>
          <p:nvPr>
            <p:ph type="ctrTitle"/>
          </p:nvPr>
        </p:nvSpPr>
        <p:spPr>
          <a:xfrm>
            <a:off x="0" y="115888"/>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péri-opératoire (1)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71F4EE95-6B7B-404E-B6FE-6645DF0A0DFD}"/>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49155" name="ZoneTexte 2">
            <a:extLst>
              <a:ext uri="{FF2B5EF4-FFF2-40B4-BE49-F238E27FC236}">
                <a16:creationId xmlns:a16="http://schemas.microsoft.com/office/drawing/2014/main" id="{4B90D106-1A9D-490E-957A-63D6A6FD4661}"/>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49156" name="Image 13">
            <a:extLst>
              <a:ext uri="{FF2B5EF4-FFF2-40B4-BE49-F238E27FC236}">
                <a16:creationId xmlns:a16="http://schemas.microsoft.com/office/drawing/2014/main" id="{04A4AC89-770C-48F4-A57D-5B7BB3E32F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6F9BF3E9-876B-4D9B-9972-3B754EDF27FE}"/>
              </a:ext>
            </a:extLst>
          </p:cNvPr>
          <p:cNvSpPr txBox="1">
            <a:spLocks/>
          </p:cNvSpPr>
          <p:nvPr/>
        </p:nvSpPr>
        <p:spPr bwMode="auto">
          <a:xfrm>
            <a:off x="0" y="1366838"/>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buFont typeface="Wingdings" panose="05000000000000000000" pitchFamily="2" charset="2"/>
              <a:buNone/>
            </a:pPr>
            <a:r>
              <a:rPr lang="fr-FR" altLang="fr-FR" sz="2400" b="1">
                <a:solidFill>
                  <a:srgbClr val="FFFF00"/>
                </a:solidFill>
              </a:rPr>
              <a:t>- Hospitalisation en ambulatoire:</a:t>
            </a:r>
          </a:p>
          <a:p>
            <a:pPr>
              <a:lnSpc>
                <a:spcPct val="150000"/>
              </a:lnSpc>
              <a:buFont typeface="Wingdings" panose="05000000000000000000" pitchFamily="2" charset="2"/>
              <a:buNone/>
            </a:pPr>
            <a:r>
              <a:rPr lang="fr-FR" altLang="fr-FR" sz="2400" b="1">
                <a:solidFill>
                  <a:srgbClr val="FFFF00"/>
                </a:solidFill>
              </a:rPr>
              <a:t>	- Accueille</a:t>
            </a:r>
          </a:p>
          <a:p>
            <a:pPr>
              <a:lnSpc>
                <a:spcPct val="150000"/>
              </a:lnSpc>
              <a:buFont typeface="Wingdings" panose="05000000000000000000" pitchFamily="2" charset="2"/>
              <a:buNone/>
            </a:pPr>
            <a:r>
              <a:rPr lang="fr-FR" altLang="fr-FR" sz="2400" b="1">
                <a:solidFill>
                  <a:srgbClr val="FFFF00"/>
                </a:solidFill>
              </a:rPr>
              <a:t>	- Consultation de la fiche d’auto-surveillance.</a:t>
            </a:r>
          </a:p>
          <a:p>
            <a:pPr>
              <a:lnSpc>
                <a:spcPct val="150000"/>
              </a:lnSpc>
              <a:buFont typeface="Wingdings" panose="05000000000000000000" pitchFamily="2" charset="2"/>
              <a:buNone/>
            </a:pPr>
            <a:r>
              <a:rPr lang="fr-FR" altLang="fr-FR" sz="2400" b="1">
                <a:solidFill>
                  <a:srgbClr val="FFFF00"/>
                </a:solidFill>
              </a:rPr>
              <a:t>	- Bilan d’entrée et de sortie: </a:t>
            </a:r>
          </a:p>
          <a:p>
            <a:pPr>
              <a:lnSpc>
                <a:spcPct val="150000"/>
              </a:lnSpc>
              <a:buFont typeface="Wingdings" panose="05000000000000000000" pitchFamily="2" charset="2"/>
              <a:buNone/>
            </a:pPr>
            <a:r>
              <a:rPr lang="fr-FR" altLang="fr-FR" sz="2400" b="1">
                <a:solidFill>
                  <a:srgbClr val="FFFF00"/>
                </a:solidFill>
              </a:rPr>
              <a:t>		T-A / Pouls / </a:t>
            </a:r>
            <a:r>
              <a:rPr lang="fr-FR" altLang="fr-FR" sz="2400" b="1">
                <a:solidFill>
                  <a:srgbClr val="FFFF00"/>
                </a:solidFill>
                <a:cs typeface="Times New Roman" panose="02020603050405020304" pitchFamily="18" charset="0"/>
              </a:rPr>
              <a:t>ECG / PaO</a:t>
            </a:r>
            <a:r>
              <a:rPr lang="fr-FR" altLang="fr-FR" sz="2400" b="1" baseline="-25000">
                <a:solidFill>
                  <a:srgbClr val="FFFF00"/>
                </a:solidFill>
                <a:cs typeface="Times New Roman" panose="02020603050405020304" pitchFamily="18" charset="0"/>
              </a:rPr>
              <a:t>2</a:t>
            </a:r>
            <a:r>
              <a:rPr lang="fr-FR" altLang="fr-FR" sz="2400" b="1">
                <a:solidFill>
                  <a:srgbClr val="FFFF00"/>
                </a:solidFill>
                <a:cs typeface="Times New Roman" panose="02020603050405020304" pitchFamily="18" charset="0"/>
              </a:rPr>
              <a:t> / PaCO</a:t>
            </a:r>
            <a:r>
              <a:rPr lang="fr-FR" altLang="fr-FR" sz="2400" b="1" baseline="-25000">
                <a:solidFill>
                  <a:srgbClr val="FFFF00"/>
                </a:solidFill>
                <a:cs typeface="Times New Roman" panose="02020603050405020304" pitchFamily="18" charset="0"/>
              </a:rPr>
              <a:t>2 </a:t>
            </a:r>
            <a:r>
              <a:rPr lang="fr-FR" altLang="fr-FR" sz="2400" b="1">
                <a:solidFill>
                  <a:srgbClr val="FFFF00"/>
                </a:solidFill>
                <a:cs typeface="Times New Roman" panose="02020603050405020304" pitchFamily="18" charset="0"/>
              </a:rPr>
              <a:t>/ Douleur.</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 Insufflation de PPP.</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 Surveillance 6 - 8 h.</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Retour à domicile accompagné.</a:t>
            </a:r>
          </a:p>
          <a:p>
            <a:pPr>
              <a:lnSpc>
                <a:spcPct val="150000"/>
              </a:lnSpc>
              <a:buFontTx/>
              <a:buChar char="-"/>
            </a:pPr>
            <a:endParaRPr lang="fr-FR" altLang="fr-FR" sz="2400" b="1">
              <a:solidFill>
                <a:srgbClr val="FFFF00"/>
              </a:solidFill>
            </a:endParaRPr>
          </a:p>
        </p:txBody>
      </p:sp>
      <p:pic>
        <p:nvPicPr>
          <p:cNvPr id="49158" name="Image 7">
            <a:extLst>
              <a:ext uri="{FF2B5EF4-FFF2-40B4-BE49-F238E27FC236}">
                <a16:creationId xmlns:a16="http://schemas.microsoft.com/office/drawing/2014/main" id="{2A1CCF3E-7244-45B9-84F4-AD73A9074F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49159" name="ZoneTexte 13">
            <a:extLst>
              <a:ext uri="{FF2B5EF4-FFF2-40B4-BE49-F238E27FC236}">
                <a16:creationId xmlns:a16="http://schemas.microsoft.com/office/drawing/2014/main" id="{89B3B152-5F81-4D8C-8C78-10C5F9BFCBBE}"/>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pic>
        <p:nvPicPr>
          <p:cNvPr id="10" name="Espace réservé du contenu 4" descr="20160605_235151.jpg">
            <a:extLst>
              <a:ext uri="{FF2B5EF4-FFF2-40B4-BE49-F238E27FC236}">
                <a16:creationId xmlns:a16="http://schemas.microsoft.com/office/drawing/2014/main" id="{82CACD53-7B61-454A-BBC2-426096830F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32" r="62362"/>
          <a:stretch/>
        </p:blipFill>
        <p:spPr bwMode="auto">
          <a:xfrm rot="5400000">
            <a:off x="5865019" y="-389731"/>
            <a:ext cx="2006600" cy="4335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pic>
        <p:nvPicPr>
          <p:cNvPr id="12" name="Espace réservé du contenu 3" descr="20160605_235604.jpg">
            <a:extLst>
              <a:ext uri="{FF2B5EF4-FFF2-40B4-BE49-F238E27FC236}">
                <a16:creationId xmlns:a16="http://schemas.microsoft.com/office/drawing/2014/main" id="{364BE79E-76B8-4DCE-90CF-50EE535A99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41" r="1405" b="44432"/>
          <a:stretch/>
        </p:blipFill>
        <p:spPr bwMode="auto">
          <a:xfrm>
            <a:off x="4306888" y="4797425"/>
            <a:ext cx="476567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A1E92F6-D69C-4F93-BB00-891131880EBB}"/>
              </a:ext>
            </a:extLst>
          </p:cNvPr>
          <p:cNvSpPr>
            <a:spLocks noGrp="1" noChangeArrowheads="1"/>
          </p:cNvSpPr>
          <p:nvPr>
            <p:ph type="ctrTitle"/>
          </p:nvPr>
        </p:nvSpPr>
        <p:spPr>
          <a:xfrm>
            <a:off x="0" y="908050"/>
            <a:ext cx="9144000" cy="1441450"/>
          </a:xfrm>
        </p:spPr>
        <p:txBody>
          <a:bodyPr/>
          <a:lstStyle/>
          <a:p>
            <a:pPr eaLnBrk="1" hangingPunct="1">
              <a:defRPr/>
            </a:pPr>
            <a:r>
              <a:rPr lang="fr-FR" altLang="fr-FR" sz="4000" dirty="0">
                <a:latin typeface="+mn-lt"/>
              </a:rPr>
              <a:t>Chemin clinique  pour une pathologie pariétale complexe dans un C.H.U.</a:t>
            </a:r>
          </a:p>
        </p:txBody>
      </p:sp>
      <p:pic>
        <p:nvPicPr>
          <p:cNvPr id="15362" name="Image 8">
            <a:extLst>
              <a:ext uri="{FF2B5EF4-FFF2-40B4-BE49-F238E27FC236}">
                <a16:creationId xmlns:a16="http://schemas.microsoft.com/office/drawing/2014/main" id="{619A0A2A-8E92-47B6-B3F1-6F57F599E8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2492375"/>
            <a:ext cx="3421063" cy="4197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057913FD-87B1-4A36-B30D-E1AB21B7657E}"/>
              </a:ext>
            </a:extLst>
          </p:cNvPr>
          <p:cNvCxnSpPr/>
          <p:nvPr/>
        </p:nvCxnSpPr>
        <p:spPr>
          <a:xfrm>
            <a:off x="4859338" y="2492375"/>
            <a:ext cx="1441450" cy="1296988"/>
          </a:xfrm>
          <a:prstGeom prst="line">
            <a:avLst/>
          </a:prstGeom>
          <a:ln w="76200" cap="sq">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pic>
        <p:nvPicPr>
          <p:cNvPr id="15364" name="Picture 5" descr="G:\Charte Graphique\Logo_puce_encadre\logo couleur\logo_3coul_CHU.jpg">
            <a:extLst>
              <a:ext uri="{FF2B5EF4-FFF2-40B4-BE49-F238E27FC236}">
                <a16:creationId xmlns:a16="http://schemas.microsoft.com/office/drawing/2014/main" id="{11853687-7E3C-4EB0-A464-83CFEB8AB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65088"/>
            <a:ext cx="1042988"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 10">
            <a:extLst>
              <a:ext uri="{FF2B5EF4-FFF2-40B4-BE49-F238E27FC236}">
                <a16:creationId xmlns:a16="http://schemas.microsoft.com/office/drawing/2014/main" id="{475621C3-62DE-4B77-B6D1-885560D2FC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44450"/>
            <a:ext cx="1204912"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36B992B-E97A-4CDF-ADEA-206C19D8E84F}"/>
              </a:ext>
            </a:extLst>
          </p:cNvPr>
          <p:cNvSpPr>
            <a:spLocks noGrp="1" noChangeArrowheads="1"/>
          </p:cNvSpPr>
          <p:nvPr>
            <p:ph type="ctrTitle"/>
          </p:nvPr>
        </p:nvSpPr>
        <p:spPr>
          <a:xfrm>
            <a:off x="0" y="4762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péri-opératoire (2)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7913DE9B-D892-4A85-8EF7-21D93268AB85}"/>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51203" name="ZoneTexte 2">
            <a:extLst>
              <a:ext uri="{FF2B5EF4-FFF2-40B4-BE49-F238E27FC236}">
                <a16:creationId xmlns:a16="http://schemas.microsoft.com/office/drawing/2014/main" id="{8C957C84-6FF3-4903-851A-376D618EC538}"/>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51204" name="Image 13">
            <a:extLst>
              <a:ext uri="{FF2B5EF4-FFF2-40B4-BE49-F238E27FC236}">
                <a16:creationId xmlns:a16="http://schemas.microsoft.com/office/drawing/2014/main" id="{A724DC57-343F-4ED1-BBB6-77725556DB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923AB660-D8CD-4570-AE57-94D51EA9A5EC}"/>
              </a:ext>
            </a:extLst>
          </p:cNvPr>
          <p:cNvSpPr txBox="1">
            <a:spLocks/>
          </p:cNvSpPr>
          <p:nvPr/>
        </p:nvSpPr>
        <p:spPr bwMode="auto">
          <a:xfrm>
            <a:off x="0" y="908050"/>
            <a:ext cx="914400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dirty="0">
                <a:solidFill>
                  <a:srgbClr val="FFFF00"/>
                </a:solidFill>
              </a:rPr>
              <a:t>-Accueille par l’équipe P.M à J-1.</a:t>
            </a:r>
          </a:p>
          <a:p>
            <a:pPr>
              <a:lnSpc>
                <a:spcPct val="150000"/>
              </a:lnSpc>
              <a:buFont typeface="Wingdings" charset="2"/>
              <a:buNone/>
              <a:defRPr/>
            </a:pPr>
            <a:r>
              <a:rPr lang="fr-FR" sz="2400" b="1" dirty="0">
                <a:solidFill>
                  <a:srgbClr val="FFFF00"/>
                </a:solidFill>
              </a:rPr>
              <a:t>- TDM 2 et étude volumétrique.</a:t>
            </a:r>
          </a:p>
          <a:p>
            <a:pPr>
              <a:lnSpc>
                <a:spcPct val="150000"/>
              </a:lnSpc>
              <a:buFont typeface="Wingdings" charset="2"/>
              <a:buNone/>
              <a:defRPr/>
            </a:pPr>
            <a:r>
              <a:rPr lang="fr-FR" sz="2400" b="1" dirty="0">
                <a:solidFill>
                  <a:srgbClr val="FFFF00"/>
                </a:solidFill>
              </a:rPr>
              <a:t>- Cs. </a:t>
            </a:r>
            <a:r>
              <a:rPr lang="fr-FR" sz="2400" b="1" dirty="0" err="1">
                <a:solidFill>
                  <a:srgbClr val="FFFF00"/>
                </a:solidFill>
              </a:rPr>
              <a:t>Chir</a:t>
            </a:r>
            <a:r>
              <a:rPr lang="fr-FR" sz="2400" b="1" dirty="0">
                <a:solidFill>
                  <a:srgbClr val="FFFF00"/>
                </a:solidFill>
              </a:rPr>
              <a:t>.: Pour confirmation.</a:t>
            </a:r>
          </a:p>
          <a:p>
            <a:pPr>
              <a:lnSpc>
                <a:spcPct val="150000"/>
              </a:lnSpc>
              <a:buFont typeface="Wingdings" charset="2"/>
              <a:buNone/>
              <a:defRPr/>
            </a:pPr>
            <a:r>
              <a:rPr lang="fr-FR" sz="2400" b="1" dirty="0">
                <a:solidFill>
                  <a:srgbClr val="FFFF00"/>
                </a:solidFill>
              </a:rPr>
              <a:t>- Cs. </a:t>
            </a:r>
            <a:r>
              <a:rPr lang="fr-FR" sz="2400" b="1" dirty="0" err="1">
                <a:solidFill>
                  <a:srgbClr val="FFFF00"/>
                </a:solidFill>
              </a:rPr>
              <a:t>Anésthésiste</a:t>
            </a:r>
            <a:r>
              <a:rPr lang="fr-FR" sz="2400" b="1" dirty="0">
                <a:solidFill>
                  <a:srgbClr val="FFFF00"/>
                </a:solidFill>
              </a:rPr>
              <a:t> + BB pré-op.</a:t>
            </a:r>
          </a:p>
          <a:p>
            <a:pPr>
              <a:lnSpc>
                <a:spcPct val="150000"/>
              </a:lnSpc>
              <a:buFont typeface="Wingdings" charset="2"/>
              <a:buNone/>
              <a:defRPr/>
            </a:pPr>
            <a:r>
              <a:rPr lang="fr-FR" sz="2400" b="1" dirty="0">
                <a:solidFill>
                  <a:srgbClr val="FFFF00"/>
                </a:solidFill>
              </a:rPr>
              <a:t>- J0: INTERVENTION</a:t>
            </a:r>
          </a:p>
          <a:p>
            <a:pPr>
              <a:lnSpc>
                <a:spcPct val="150000"/>
              </a:lnSpc>
              <a:buFont typeface="Wingdings" charset="2"/>
              <a:buNone/>
              <a:defRPr/>
            </a:pPr>
            <a:r>
              <a:rPr lang="fr-FR" sz="2400" b="1" dirty="0">
                <a:solidFill>
                  <a:srgbClr val="FFFF00"/>
                </a:solidFill>
              </a:rPr>
              <a:t>- Séjour Réa. Ou SIPO ?</a:t>
            </a:r>
          </a:p>
          <a:p>
            <a:pPr>
              <a:lnSpc>
                <a:spcPct val="150000"/>
              </a:lnSpc>
              <a:buFont typeface="Wingdings" charset="2"/>
              <a:buNone/>
              <a:defRPr/>
            </a:pPr>
            <a:r>
              <a:rPr lang="fr-FR" sz="2400" b="1" dirty="0">
                <a:solidFill>
                  <a:srgbClr val="FFFF00"/>
                </a:solidFill>
              </a:rPr>
              <a:t>Unité: 	</a:t>
            </a:r>
            <a:r>
              <a:rPr lang="fr-FR" altLang="fr-FR" sz="2400" b="1" dirty="0">
                <a:solidFill>
                  <a:srgbClr val="FFFF00"/>
                </a:solidFill>
                <a:ea typeface="Times New Roman" charset="0"/>
                <a:cs typeface="Times New Roman" charset="0"/>
              </a:rPr>
              <a:t>- Surveillance:  Clinique et Biologique.</a:t>
            </a:r>
          </a:p>
          <a:p>
            <a:pPr>
              <a:lnSpc>
                <a:spcPct val="150000"/>
              </a:lnSpc>
              <a:buFont typeface="Wingdings" charset="2"/>
              <a:buNone/>
              <a:defRPr/>
            </a:pPr>
            <a:r>
              <a:rPr lang="fr-FR" altLang="fr-FR" sz="2400" b="1" dirty="0">
                <a:solidFill>
                  <a:srgbClr val="FFFF00"/>
                </a:solidFill>
                <a:ea typeface="Times New Roman" charset="0"/>
                <a:cs typeface="Times New Roman" charset="0"/>
              </a:rPr>
              <a:t>	- S.U avec mesure de la pression intra vésicale X 2 / Jour.</a:t>
            </a:r>
          </a:p>
          <a:p>
            <a:pPr>
              <a:lnSpc>
                <a:spcPct val="150000"/>
              </a:lnSpc>
              <a:buFont typeface="Wingdings" charset="2"/>
              <a:buNone/>
              <a:defRPr/>
            </a:pPr>
            <a:r>
              <a:rPr lang="fr-FR" altLang="fr-FR" sz="2400" b="1" dirty="0">
                <a:solidFill>
                  <a:srgbClr val="FFFF00"/>
                </a:solidFill>
                <a:ea typeface="Times New Roman" charset="0"/>
                <a:cs typeface="Times New Roman" charset="0"/>
              </a:rPr>
              <a:t>	- Mobilisation et alimentation à J0.</a:t>
            </a:r>
          </a:p>
        </p:txBody>
      </p:sp>
      <p:pic>
        <p:nvPicPr>
          <p:cNvPr id="51206" name="Image 7">
            <a:extLst>
              <a:ext uri="{FF2B5EF4-FFF2-40B4-BE49-F238E27FC236}">
                <a16:creationId xmlns:a16="http://schemas.microsoft.com/office/drawing/2014/main" id="{D31321C7-B375-40F2-8446-24A8FD845A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1207" name="ZoneTexte 13">
            <a:extLst>
              <a:ext uri="{FF2B5EF4-FFF2-40B4-BE49-F238E27FC236}">
                <a16:creationId xmlns:a16="http://schemas.microsoft.com/office/drawing/2014/main" id="{1D5977F6-F791-4DA9-8D45-E4EEFEE584DF}"/>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pic>
        <p:nvPicPr>
          <p:cNvPr id="51208" name="Image 8">
            <a:extLst>
              <a:ext uri="{FF2B5EF4-FFF2-40B4-BE49-F238E27FC236}">
                <a16:creationId xmlns:a16="http://schemas.microsoft.com/office/drawing/2014/main" id="{0F9FBEFE-1D36-4E27-91D5-640D9EA56E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915988"/>
            <a:ext cx="12842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Image 9">
            <a:extLst>
              <a:ext uri="{FF2B5EF4-FFF2-40B4-BE49-F238E27FC236}">
                <a16:creationId xmlns:a16="http://schemas.microsoft.com/office/drawing/2014/main" id="{54759752-ECC3-44CF-AEED-E0C8162ABA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1835150"/>
            <a:ext cx="14128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Image 10">
            <a:extLst>
              <a:ext uri="{FF2B5EF4-FFF2-40B4-BE49-F238E27FC236}">
                <a16:creationId xmlns:a16="http://schemas.microsoft.com/office/drawing/2014/main" id="{4DF08A18-F1B5-43EA-989B-930992C26F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4750" y="2781300"/>
            <a:ext cx="15446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Image 11">
            <a:extLst>
              <a:ext uri="{FF2B5EF4-FFF2-40B4-BE49-F238E27FC236}">
                <a16:creationId xmlns:a16="http://schemas.microsoft.com/office/drawing/2014/main" id="{DB4F9CEB-0F3E-4BC5-B372-94FDD3943D0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0288" y="4221163"/>
            <a:ext cx="16843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93F446D-5138-48A4-97F3-720C35266EBE}"/>
              </a:ext>
            </a:extLst>
          </p:cNvPr>
          <p:cNvSpPr>
            <a:spLocks noGrp="1" noChangeArrowheads="1"/>
          </p:cNvSpPr>
          <p:nvPr>
            <p:ph type="ctrTitle"/>
          </p:nvPr>
        </p:nvSpPr>
        <p:spPr>
          <a:xfrm>
            <a:off x="0" y="4762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Phase péri-opératoire (2)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57F2EECE-A5BD-4B13-B16E-212C377CF004}"/>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53251" name="ZoneTexte 2">
            <a:extLst>
              <a:ext uri="{FF2B5EF4-FFF2-40B4-BE49-F238E27FC236}">
                <a16:creationId xmlns:a16="http://schemas.microsoft.com/office/drawing/2014/main" id="{C036AD3C-EEDA-45AB-AA07-5F1DA85A1889}"/>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53252" name="Image 13">
            <a:extLst>
              <a:ext uri="{FF2B5EF4-FFF2-40B4-BE49-F238E27FC236}">
                <a16:creationId xmlns:a16="http://schemas.microsoft.com/office/drawing/2014/main" id="{26B435BA-29D6-4AA8-95BC-3EE66EED8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68D6C5B1-51E7-4846-B627-74508D9C8486}"/>
              </a:ext>
            </a:extLst>
          </p:cNvPr>
          <p:cNvSpPr txBox="1">
            <a:spLocks/>
          </p:cNvSpPr>
          <p:nvPr/>
        </p:nvSpPr>
        <p:spPr bwMode="auto">
          <a:xfrm>
            <a:off x="0" y="1258888"/>
            <a:ext cx="9144000"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buFont typeface="Wingdings" panose="05000000000000000000" pitchFamily="2" charset="2"/>
              <a:buNone/>
            </a:pPr>
            <a:r>
              <a:rPr lang="fr-FR" altLang="fr-FR" sz="2400" b="1">
                <a:solidFill>
                  <a:srgbClr val="FFFF00"/>
                </a:solidFill>
              </a:rPr>
              <a:t>- Contrôle médical et para médical avant la sortie.</a:t>
            </a:r>
          </a:p>
          <a:p>
            <a:pPr>
              <a:lnSpc>
                <a:spcPct val="150000"/>
              </a:lnSpc>
              <a:buFont typeface="Wingdings" panose="05000000000000000000" pitchFamily="2" charset="2"/>
              <a:buNone/>
            </a:pPr>
            <a:r>
              <a:rPr lang="fr-FR" altLang="fr-FR" sz="2400" b="1">
                <a:solidFill>
                  <a:srgbClr val="FFFF00"/>
                </a:solidFill>
              </a:rPr>
              <a:t>- Remise des documents: CRO, CRH, AT, RV et ordonnances.</a:t>
            </a:r>
          </a:p>
          <a:p>
            <a:pPr>
              <a:lnSpc>
                <a:spcPct val="150000"/>
              </a:lnSpc>
              <a:buFont typeface="Wingdings" panose="05000000000000000000" pitchFamily="2" charset="2"/>
              <a:buNone/>
            </a:pPr>
            <a:r>
              <a:rPr lang="fr-FR" altLang="fr-FR" sz="2400" b="1">
                <a:solidFill>
                  <a:srgbClr val="FFFF00"/>
                </a:solidFill>
              </a:rPr>
              <a:t>- Sortie accompagné.</a:t>
            </a:r>
            <a:endParaRPr lang="fr-FR" altLang="fr-FR" sz="2400" b="1">
              <a:solidFill>
                <a:srgbClr val="FFFF00"/>
              </a:solidFill>
              <a:cs typeface="Times New Roman" panose="02020603050405020304" pitchFamily="18" charset="0"/>
            </a:endParaRPr>
          </a:p>
          <a:p>
            <a:pPr>
              <a:lnSpc>
                <a:spcPct val="150000"/>
              </a:lnSpc>
              <a:buFontTx/>
              <a:buChar char="-"/>
            </a:pPr>
            <a:endParaRPr lang="fr-FR" altLang="fr-FR" sz="2400" b="1">
              <a:solidFill>
                <a:srgbClr val="FFFF00"/>
              </a:solidFill>
              <a:cs typeface="Times New Roman" panose="02020603050405020304" pitchFamily="18" charset="0"/>
            </a:endParaRPr>
          </a:p>
        </p:txBody>
      </p:sp>
      <p:pic>
        <p:nvPicPr>
          <p:cNvPr id="53254" name="Image 7">
            <a:extLst>
              <a:ext uri="{FF2B5EF4-FFF2-40B4-BE49-F238E27FC236}">
                <a16:creationId xmlns:a16="http://schemas.microsoft.com/office/drawing/2014/main" id="{8387EC21-E9EC-4FF2-87BB-712B169001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3255" name="ZoneTexte 13">
            <a:extLst>
              <a:ext uri="{FF2B5EF4-FFF2-40B4-BE49-F238E27FC236}">
                <a16:creationId xmlns:a16="http://schemas.microsoft.com/office/drawing/2014/main" id="{6B9955DA-B085-4E59-B9F3-F56239883622}"/>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1" name="Rectangle 2">
            <a:extLst>
              <a:ext uri="{FF2B5EF4-FFF2-40B4-BE49-F238E27FC236}">
                <a16:creationId xmlns:a16="http://schemas.microsoft.com/office/drawing/2014/main" id="{FF23EE8F-4BAB-4631-95AE-9932B6A85F8D}"/>
              </a:ext>
            </a:extLst>
          </p:cNvPr>
          <p:cNvSpPr txBox="1">
            <a:spLocks noChangeArrowheads="1"/>
          </p:cNvSpPr>
          <p:nvPr/>
        </p:nvSpPr>
        <p:spPr bwMode="auto">
          <a:xfrm>
            <a:off x="0" y="4013200"/>
            <a:ext cx="914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fr-FR" altLang="fr-FR" sz="3600" b="1" u="sng">
                <a:effectLst>
                  <a:outerShdw blurRad="38100" dist="38100" dir="2700000" algn="tl">
                    <a:srgbClr val="000000"/>
                  </a:outerShdw>
                </a:effectLst>
                <a:cs typeface="Times New Roman" panose="02020603050405020304" pitchFamily="18" charset="0"/>
              </a:rPr>
              <a:t>Phase post-opératoire </a:t>
            </a:r>
            <a:endParaRPr lang="fr-FR" altLang="fr-FR" sz="3600" b="1" u="sng">
              <a:effectLst>
                <a:outerShdw blurRad="38100" dist="38100" dir="2700000" algn="tl">
                  <a:srgbClr val="000000"/>
                </a:outerShdw>
              </a:effectLst>
            </a:endParaRPr>
          </a:p>
        </p:txBody>
      </p:sp>
      <p:sp>
        <p:nvSpPr>
          <p:cNvPr id="12" name="Sous-titre 2">
            <a:extLst>
              <a:ext uri="{FF2B5EF4-FFF2-40B4-BE49-F238E27FC236}">
                <a16:creationId xmlns:a16="http://schemas.microsoft.com/office/drawing/2014/main" id="{F4817932-BA0D-4856-987C-E0E5401838A1}"/>
              </a:ext>
            </a:extLst>
          </p:cNvPr>
          <p:cNvSpPr txBox="1">
            <a:spLocks/>
          </p:cNvSpPr>
          <p:nvPr/>
        </p:nvSpPr>
        <p:spPr bwMode="auto">
          <a:xfrm>
            <a:off x="0" y="4581525"/>
            <a:ext cx="91440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buFont typeface="Wingdings" charset="2"/>
              <a:buNone/>
              <a:defRPr/>
            </a:pPr>
            <a:endParaRPr lang="fr-FR" altLang="fr-FR" sz="2400" b="1" dirty="0">
              <a:solidFill>
                <a:srgbClr val="FFFF00"/>
              </a:solidFill>
            </a:endParaRPr>
          </a:p>
          <a:p>
            <a:pPr>
              <a:buFont typeface="Wingdings" charset="2"/>
              <a:buNone/>
              <a:defRPr/>
            </a:pPr>
            <a:r>
              <a:rPr lang="fr-FR" altLang="fr-FR" sz="2400" b="1" dirty="0">
                <a:solidFill>
                  <a:srgbClr val="FFFF00"/>
                </a:solidFill>
              </a:rPr>
              <a:t>- Cs. Chirurgicale à: J7 / M1 / M3 / M12.</a:t>
            </a:r>
            <a:endParaRPr lang="fr-FR" altLang="fr-FR" sz="2400"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2A7BC04-2CD1-4491-97D2-A207066A0FE5}"/>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Conclusion</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85549F58-B0CD-401E-B013-2B2BF97A8FD9}"/>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55299" name="ZoneTexte 2">
            <a:extLst>
              <a:ext uri="{FF2B5EF4-FFF2-40B4-BE49-F238E27FC236}">
                <a16:creationId xmlns:a16="http://schemas.microsoft.com/office/drawing/2014/main" id="{0E9789E4-6760-4AA5-ABF6-0229F83BF7C7}"/>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55300" name="Image 13">
            <a:extLst>
              <a:ext uri="{FF2B5EF4-FFF2-40B4-BE49-F238E27FC236}">
                <a16:creationId xmlns:a16="http://schemas.microsoft.com/office/drawing/2014/main" id="{60BA6B56-647D-475A-B7E1-9A986C11C6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8EAB648E-11DD-4484-9162-4D5DC3832647}"/>
              </a:ext>
            </a:extLst>
          </p:cNvPr>
          <p:cNvSpPr txBox="1">
            <a:spLocks/>
          </p:cNvSpPr>
          <p:nvPr/>
        </p:nvSpPr>
        <p:spPr bwMode="auto">
          <a:xfrm>
            <a:off x="0" y="10985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altLang="fr-FR" sz="2400" b="1" dirty="0">
                <a:solidFill>
                  <a:srgbClr val="FFFF00"/>
                </a:solidFill>
              </a:rPr>
              <a:t>- Le parcours patient pour les éventrations complexes est une 	méthode qualitative, utile et faisable dans des contextes 	organisationnels variés</a:t>
            </a:r>
          </a:p>
          <a:p>
            <a:pPr>
              <a:lnSpc>
                <a:spcPct val="150000"/>
              </a:lnSpc>
              <a:buFont typeface="Wingdings" charset="2"/>
              <a:buNone/>
              <a:defRPr/>
            </a:pPr>
            <a:r>
              <a:rPr lang="fr-FR" altLang="fr-FR" sz="2400" b="1" dirty="0">
                <a:solidFill>
                  <a:srgbClr val="FFFF00"/>
                </a:solidFill>
              </a:rPr>
              <a:t>- Démarche qui développe et renforce le travail en équipe, et permet 	une meilleure connaissance des rôles de chacun, facilite les 	échanges d’informations entre professionnels de secteurs 	différents</a:t>
            </a:r>
          </a:p>
        </p:txBody>
      </p:sp>
      <p:pic>
        <p:nvPicPr>
          <p:cNvPr id="55302" name="Image 7">
            <a:extLst>
              <a:ext uri="{FF2B5EF4-FFF2-40B4-BE49-F238E27FC236}">
                <a16:creationId xmlns:a16="http://schemas.microsoft.com/office/drawing/2014/main" id="{5A88DB9D-30AE-4A25-9853-3E041B72B5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5303" name="ZoneTexte 13">
            <a:extLst>
              <a:ext uri="{FF2B5EF4-FFF2-40B4-BE49-F238E27FC236}">
                <a16:creationId xmlns:a16="http://schemas.microsoft.com/office/drawing/2014/main" id="{B0DA5851-B1AB-4D78-B668-892D8956BD33}"/>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FE62368-197A-4F13-A992-67906337FF08}"/>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Conclusion</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EB158D77-8293-40FF-8D1F-5E11A0A37DDE}"/>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57347" name="ZoneTexte 2">
            <a:extLst>
              <a:ext uri="{FF2B5EF4-FFF2-40B4-BE49-F238E27FC236}">
                <a16:creationId xmlns:a16="http://schemas.microsoft.com/office/drawing/2014/main" id="{E6B48246-C997-43C7-B875-5FC49A24AFA5}"/>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57348" name="Image 13">
            <a:extLst>
              <a:ext uri="{FF2B5EF4-FFF2-40B4-BE49-F238E27FC236}">
                <a16:creationId xmlns:a16="http://schemas.microsoft.com/office/drawing/2014/main" id="{80B968A7-C8F2-4A9E-98DB-EC9D19F955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2BC6BAA4-1588-47FD-995E-43C82F294E19}"/>
              </a:ext>
            </a:extLst>
          </p:cNvPr>
          <p:cNvSpPr txBox="1">
            <a:spLocks/>
          </p:cNvSpPr>
          <p:nvPr/>
        </p:nvSpPr>
        <p:spPr bwMode="auto">
          <a:xfrm>
            <a:off x="0" y="10985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a:spcBef>
                <a:spcPct val="20000"/>
              </a:spcBef>
              <a:buClr>
                <a:schemeClr val="tx1"/>
              </a:buClr>
              <a:buSzPct val="90000"/>
              <a:buChar char="–"/>
              <a:defRPr sz="28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lnSpc>
                <a:spcPct val="150000"/>
              </a:lnSpc>
              <a:buFont typeface="Wingdings" pitchFamily="2" charset="2"/>
              <a:buNone/>
              <a:defRPr/>
            </a:pPr>
            <a:r>
              <a:rPr lang="fr-FR" altLang="fr-FR" sz="2400" b="1" dirty="0">
                <a:solidFill>
                  <a:srgbClr val="FFFF00"/>
                </a:solidFill>
              </a:rPr>
              <a:t>- Le chemin clinique peut être élaboré et doit être adapté pour des 	situation complexes et par chaque établissement </a:t>
            </a:r>
          </a:p>
          <a:p>
            <a:pPr eaLnBrk="1" hangingPunct="1">
              <a:lnSpc>
                <a:spcPct val="150000"/>
              </a:lnSpc>
              <a:buFont typeface="Wingdings" pitchFamily="2" charset="2"/>
              <a:buNone/>
              <a:defRPr/>
            </a:pPr>
            <a:r>
              <a:rPr lang="fr-FR" altLang="fr-FR" sz="2400" b="1" dirty="0">
                <a:solidFill>
                  <a:srgbClr val="FFFF00"/>
                </a:solidFill>
              </a:rPr>
              <a:t>- Il conduit à l’amélioration la prise en charge des patients par:</a:t>
            </a:r>
          </a:p>
          <a:p>
            <a:pPr eaLnBrk="1" hangingPunct="1">
              <a:lnSpc>
                <a:spcPct val="150000"/>
              </a:lnSpc>
              <a:buFont typeface="Wingdings" pitchFamily="2" charset="2"/>
              <a:buNone/>
              <a:defRPr/>
            </a:pPr>
            <a:r>
              <a:rPr lang="fr-FR" altLang="fr-FR" sz="2400" b="1" dirty="0">
                <a:solidFill>
                  <a:srgbClr val="FFFF00"/>
                </a:solidFill>
              </a:rPr>
              <a:t>	- Diminution de la durée d’hospitalisation, du séjour</a:t>
            </a:r>
          </a:p>
          <a:p>
            <a:pPr eaLnBrk="1" hangingPunct="1">
              <a:lnSpc>
                <a:spcPct val="150000"/>
              </a:lnSpc>
              <a:buFont typeface="Wingdings" pitchFamily="2" charset="2"/>
              <a:buNone/>
              <a:defRPr/>
            </a:pPr>
            <a:r>
              <a:rPr lang="fr-FR" altLang="fr-FR" sz="2400" b="1" dirty="0">
                <a:solidFill>
                  <a:srgbClr val="FFFF00"/>
                </a:solidFill>
              </a:rPr>
              <a:t>	- Diminution des coûts</a:t>
            </a:r>
          </a:p>
          <a:p>
            <a:pPr eaLnBrk="1" hangingPunct="1">
              <a:lnSpc>
                <a:spcPct val="150000"/>
              </a:lnSpc>
              <a:buFont typeface="Wingdings" pitchFamily="2" charset="2"/>
              <a:buNone/>
              <a:defRPr/>
            </a:pPr>
            <a:r>
              <a:rPr lang="fr-FR" altLang="fr-FR" sz="2400" b="1" dirty="0">
                <a:solidFill>
                  <a:srgbClr val="FFFF00"/>
                </a:solidFill>
              </a:rPr>
              <a:t>	- Augmentation de la satisfaction de ces patients compliqués 		sur la qualité de la PEC.</a:t>
            </a:r>
          </a:p>
        </p:txBody>
      </p:sp>
      <p:pic>
        <p:nvPicPr>
          <p:cNvPr id="57350" name="Image 7">
            <a:extLst>
              <a:ext uri="{FF2B5EF4-FFF2-40B4-BE49-F238E27FC236}">
                <a16:creationId xmlns:a16="http://schemas.microsoft.com/office/drawing/2014/main" id="{336C44D6-30EC-43BD-9C5B-2F0E6DEACC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51" name="ZoneTexte 13">
            <a:extLst>
              <a:ext uri="{FF2B5EF4-FFF2-40B4-BE49-F238E27FC236}">
                <a16:creationId xmlns:a16="http://schemas.microsoft.com/office/drawing/2014/main" id="{E5E56EBF-35C8-4393-AFDF-29E0B802D811}"/>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oneTexte 2">
            <a:extLst>
              <a:ext uri="{FF2B5EF4-FFF2-40B4-BE49-F238E27FC236}">
                <a16:creationId xmlns:a16="http://schemas.microsoft.com/office/drawing/2014/main" id="{A71F407B-0D51-4736-A94F-7D88A678F2BD}"/>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59394" name="Image 13">
            <a:extLst>
              <a:ext uri="{FF2B5EF4-FFF2-40B4-BE49-F238E27FC236}">
                <a16:creationId xmlns:a16="http://schemas.microsoft.com/office/drawing/2014/main" id="{49DED51C-D5B5-41F8-9BAE-815D864B6C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Image 7">
            <a:extLst>
              <a:ext uri="{FF2B5EF4-FFF2-40B4-BE49-F238E27FC236}">
                <a16:creationId xmlns:a16="http://schemas.microsoft.com/office/drawing/2014/main" id="{129EA6EF-C67B-4D63-B86D-DC057AFA64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392113"/>
            <a:ext cx="2376487" cy="296227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9396" name="ZoneTexte 13">
            <a:extLst>
              <a:ext uri="{FF2B5EF4-FFF2-40B4-BE49-F238E27FC236}">
                <a16:creationId xmlns:a16="http://schemas.microsoft.com/office/drawing/2014/main" id="{A992B172-2950-4075-B65A-A8A02792C2D4}"/>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pic>
        <p:nvPicPr>
          <p:cNvPr id="59397" name="Picture 2" descr="Afficher l'image d'origine">
            <a:extLst>
              <a:ext uri="{FF2B5EF4-FFF2-40B4-BE49-F238E27FC236}">
                <a16:creationId xmlns:a16="http://schemas.microsoft.com/office/drawing/2014/main" id="{EF7A34F1-860C-40D2-A1C3-848924E74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663950"/>
            <a:ext cx="4535488"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a:extLst>
              <a:ext uri="{FF2B5EF4-FFF2-40B4-BE49-F238E27FC236}">
                <a16:creationId xmlns:a16="http://schemas.microsoft.com/office/drawing/2014/main" id="{4652320B-AA65-4A8E-958E-1265C9685F9F}"/>
              </a:ext>
            </a:extLst>
          </p:cNvPr>
          <p:cNvCxnSpPr/>
          <p:nvPr/>
        </p:nvCxnSpPr>
        <p:spPr>
          <a:xfrm>
            <a:off x="4787900" y="404813"/>
            <a:ext cx="936625" cy="936625"/>
          </a:xfrm>
          <a:prstGeom prst="line">
            <a:avLst/>
          </a:prstGeom>
          <a:ln w="76200" cap="sq">
            <a:solidFill>
              <a:schemeClr val="bg2"/>
            </a:solidFill>
            <a:prstDash val="soli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19D7C8-A05C-4707-A7C9-71E7865043D2}"/>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Introduction</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272B8519-D56E-4F40-A4DA-B1947E4A3C44}"/>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16387" name="ZoneTexte 2">
            <a:extLst>
              <a:ext uri="{FF2B5EF4-FFF2-40B4-BE49-F238E27FC236}">
                <a16:creationId xmlns:a16="http://schemas.microsoft.com/office/drawing/2014/main" id="{C40D22F6-CDCB-4767-9F3B-EF64C21D185E}"/>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16388" name="Image 13">
            <a:extLst>
              <a:ext uri="{FF2B5EF4-FFF2-40B4-BE49-F238E27FC236}">
                <a16:creationId xmlns:a16="http://schemas.microsoft.com/office/drawing/2014/main" id="{06C3F1F8-43D6-456C-A131-CD2B2BEF7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A5235FE6-44A2-4897-97CE-C1B3FF927428}"/>
              </a:ext>
            </a:extLst>
          </p:cNvPr>
          <p:cNvSpPr txBox="1">
            <a:spLocks/>
          </p:cNvSpPr>
          <p:nvPr/>
        </p:nvSpPr>
        <p:spPr bwMode="auto">
          <a:xfrm>
            <a:off x="0" y="1187450"/>
            <a:ext cx="9144000" cy="542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Le chemin clinique: Une méthode d’évaluation et d’amélioration 	des pratiques, pour constituer un </a:t>
            </a:r>
            <a:r>
              <a:rPr lang="fr-FR" altLang="fr-FR" sz="2400" b="1">
                <a:solidFill>
                  <a:srgbClr val="FFFF00"/>
                </a:solidFill>
              </a:rPr>
              <a:t>parcours du patient </a:t>
            </a:r>
          </a:p>
          <a:p>
            <a:pPr>
              <a:lnSpc>
                <a:spcPct val="150000"/>
              </a:lnSpc>
              <a:buFont typeface="Wingdings" panose="05000000000000000000" pitchFamily="2" charset="2"/>
              <a:buNone/>
            </a:pPr>
            <a:r>
              <a:rPr lang="fr-FR" altLang="fr-FR" sz="2400" b="1">
                <a:solidFill>
                  <a:srgbClr val="FFFF00"/>
                </a:solidFill>
              </a:rPr>
              <a:t>- Il vise à planifier, rationaliser et standardiser la prise en charge des 	patients présentant un problème de santé comparable afin de	réaliser une prise en charge optimale.</a:t>
            </a:r>
          </a:p>
          <a:p>
            <a:pPr>
              <a:lnSpc>
                <a:spcPct val="150000"/>
              </a:lnSpc>
              <a:buFont typeface="Wingdings" panose="05000000000000000000" pitchFamily="2" charset="2"/>
              <a:buNone/>
            </a:pPr>
            <a:r>
              <a:rPr lang="fr-FR" altLang="fr-FR" sz="2400" b="1">
                <a:solidFill>
                  <a:srgbClr val="FFFF00"/>
                </a:solidFill>
              </a:rPr>
              <a:t>- Il permet de réduire les dysfonctionnements en développant la	coordination et la communication entre les acteurs.</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a:t>
            </a:r>
            <a:r>
              <a:rPr lang="fr-FR" altLang="fr-FR" sz="2400" b="1">
                <a:solidFill>
                  <a:srgbClr val="FFFF00"/>
                </a:solidFill>
              </a:rPr>
              <a:t>Optimiser l’utilisation des ressources affectée </a:t>
            </a:r>
            <a:endParaRPr lang="fr-FR" altLang="fr-FR" sz="2400" b="1">
              <a:solidFill>
                <a:srgbClr val="FFFF00"/>
              </a:solidFill>
              <a:cs typeface="Times New Roman" panose="02020603050405020304" pitchFamily="18" charset="0"/>
            </a:endParaRPr>
          </a:p>
          <a:p>
            <a:pPr algn="ctr">
              <a:lnSpc>
                <a:spcPct val="80000"/>
              </a:lnSpc>
              <a:buFont typeface="Wingdings" panose="05000000000000000000" pitchFamily="2" charset="2"/>
              <a:buNone/>
            </a:pPr>
            <a:endParaRPr lang="fr-FR" altLang="fr-FR" sz="2400">
              <a:solidFill>
                <a:srgbClr val="002060"/>
              </a:solidFill>
              <a:cs typeface="Times New Roman" panose="02020603050405020304" pitchFamily="18" charset="0"/>
            </a:endParaRPr>
          </a:p>
        </p:txBody>
      </p:sp>
      <p:pic>
        <p:nvPicPr>
          <p:cNvPr id="16390" name="Image 7">
            <a:extLst>
              <a:ext uri="{FF2B5EF4-FFF2-40B4-BE49-F238E27FC236}">
                <a16:creationId xmlns:a16="http://schemas.microsoft.com/office/drawing/2014/main" id="{9E2EC0E9-2583-4C0D-B3B3-6AD4812832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391" name="ZoneTexte 7">
            <a:extLst>
              <a:ext uri="{FF2B5EF4-FFF2-40B4-BE49-F238E27FC236}">
                <a16:creationId xmlns:a16="http://schemas.microsoft.com/office/drawing/2014/main" id="{E36E72CF-A01D-4480-8F15-35AC1B7362B0}"/>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6392" name="ZoneTexte 8">
            <a:extLst>
              <a:ext uri="{FF2B5EF4-FFF2-40B4-BE49-F238E27FC236}">
                <a16:creationId xmlns:a16="http://schemas.microsoft.com/office/drawing/2014/main" id="{E351EBD0-F80E-4B5F-992E-FEDA94D9115C}"/>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6393" name="ZoneTexte 9">
            <a:extLst>
              <a:ext uri="{FF2B5EF4-FFF2-40B4-BE49-F238E27FC236}">
                <a16:creationId xmlns:a16="http://schemas.microsoft.com/office/drawing/2014/main" id="{482B9569-0A0C-4379-98AE-46B01324FC2C}"/>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6394" name="ZoneTexte 11">
            <a:extLst>
              <a:ext uri="{FF2B5EF4-FFF2-40B4-BE49-F238E27FC236}">
                <a16:creationId xmlns:a16="http://schemas.microsoft.com/office/drawing/2014/main" id="{D548BF6C-6E43-4D2F-A1A2-A1A8D21415ED}"/>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6395" name="ZoneTexte 13">
            <a:extLst>
              <a:ext uri="{FF2B5EF4-FFF2-40B4-BE49-F238E27FC236}">
                <a16:creationId xmlns:a16="http://schemas.microsoft.com/office/drawing/2014/main" id="{3816528C-AB3F-436D-A53B-5A6337FD3985}"/>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1412EFB-63A3-4B7F-9CB2-8FF22B6C74E4}"/>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Description</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D202E724-9523-41A2-979B-D5C8504D4981}"/>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18435" name="ZoneTexte 2">
            <a:extLst>
              <a:ext uri="{FF2B5EF4-FFF2-40B4-BE49-F238E27FC236}">
                <a16:creationId xmlns:a16="http://schemas.microsoft.com/office/drawing/2014/main" id="{4BB83042-04A8-4724-B149-5DCFDA2D41FB}"/>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18436" name="Image 13">
            <a:extLst>
              <a:ext uri="{FF2B5EF4-FFF2-40B4-BE49-F238E27FC236}">
                <a16:creationId xmlns:a16="http://schemas.microsoft.com/office/drawing/2014/main" id="{B1AE3185-00B6-4C41-927A-CCDA6EA11C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E1EFA979-A72F-457D-A9D5-E340B0899D1B}"/>
              </a:ext>
            </a:extLst>
          </p:cNvPr>
          <p:cNvSpPr txBox="1">
            <a:spLocks/>
          </p:cNvSpPr>
          <p:nvPr/>
        </p:nvSpPr>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altLang="fr-FR" sz="2400" b="1" dirty="0">
                <a:solidFill>
                  <a:srgbClr val="FFFF00"/>
                </a:solidFill>
              </a:rPr>
              <a:t>- Définir le groupe de patients et la prise en charge.</a:t>
            </a:r>
          </a:p>
          <a:p>
            <a:pPr>
              <a:lnSpc>
                <a:spcPct val="150000"/>
              </a:lnSpc>
              <a:buFont typeface="Wingdings" charset="2"/>
              <a:buNone/>
              <a:defRPr/>
            </a:pPr>
            <a:r>
              <a:rPr lang="fr-FR" altLang="fr-FR" sz="2400" b="1" dirty="0">
                <a:solidFill>
                  <a:srgbClr val="FFFF00"/>
                </a:solidFill>
              </a:rPr>
              <a:t>- Déterminer l’organisation à mettre en place pour élaborer le CC.</a:t>
            </a:r>
          </a:p>
          <a:p>
            <a:pPr>
              <a:lnSpc>
                <a:spcPct val="150000"/>
              </a:lnSpc>
              <a:buFont typeface="Wingdings" charset="2"/>
              <a:buNone/>
              <a:defRPr/>
            </a:pPr>
            <a:r>
              <a:rPr lang="fr-FR" altLang="fr-FR" sz="2400" b="1" dirty="0">
                <a:solidFill>
                  <a:srgbClr val="FFFF00"/>
                </a:solidFill>
              </a:rPr>
              <a:t>- Élaborer le chemin clinique:</a:t>
            </a:r>
          </a:p>
          <a:p>
            <a:pPr>
              <a:lnSpc>
                <a:spcPct val="150000"/>
              </a:lnSpc>
              <a:buFont typeface="Wingdings" charset="2"/>
              <a:buNone/>
              <a:defRPr/>
            </a:pPr>
            <a:r>
              <a:rPr lang="fr-FR" altLang="fr-FR" sz="2400" b="1" dirty="0">
                <a:solidFill>
                  <a:srgbClr val="FFFF00"/>
                </a:solidFill>
              </a:rPr>
              <a:t>	- Tableau: Organisation, planification et traçabilité.</a:t>
            </a:r>
          </a:p>
          <a:p>
            <a:pPr>
              <a:lnSpc>
                <a:spcPct val="150000"/>
              </a:lnSpc>
              <a:buFont typeface="Wingdings" charset="2"/>
              <a:buNone/>
              <a:defRPr/>
            </a:pPr>
            <a:r>
              <a:rPr lang="fr-FR" altLang="fr-FR" sz="2400" b="1" dirty="0">
                <a:solidFill>
                  <a:srgbClr val="FFFF00"/>
                </a:solidFill>
              </a:rPr>
              <a:t>	- Les critères d’inclusion et d’exclusion.</a:t>
            </a:r>
          </a:p>
          <a:p>
            <a:pPr>
              <a:lnSpc>
                <a:spcPct val="150000"/>
              </a:lnSpc>
              <a:buFont typeface="Wingdings" charset="2"/>
              <a:buNone/>
              <a:defRPr/>
            </a:pPr>
            <a:r>
              <a:rPr lang="fr-FR" altLang="fr-FR" sz="2400" b="1" dirty="0">
                <a:solidFill>
                  <a:srgbClr val="FFFF00"/>
                </a:solidFill>
              </a:rPr>
              <a:t>	- Etapes à réaliser</a:t>
            </a:r>
          </a:p>
          <a:p>
            <a:pPr>
              <a:lnSpc>
                <a:spcPct val="150000"/>
              </a:lnSpc>
              <a:buFont typeface="Wingdings" charset="2"/>
              <a:buNone/>
              <a:defRPr/>
            </a:pPr>
            <a:r>
              <a:rPr lang="fr-FR" altLang="fr-FR" sz="2400" b="1" dirty="0">
                <a:solidFill>
                  <a:srgbClr val="FFFF00"/>
                </a:solidFill>
              </a:rPr>
              <a:t>	- Analyser les écarts rencontrés.</a:t>
            </a:r>
          </a:p>
          <a:p>
            <a:pPr>
              <a:lnSpc>
                <a:spcPct val="150000"/>
              </a:lnSpc>
              <a:buFont typeface="Wingdings" charset="2"/>
              <a:buNone/>
              <a:defRPr/>
            </a:pPr>
            <a:r>
              <a:rPr lang="fr-FR" altLang="fr-FR" sz="2400" b="1" dirty="0">
                <a:solidFill>
                  <a:srgbClr val="FFFF00"/>
                </a:solidFill>
              </a:rPr>
              <a:t>	- Evaluer la pertinence. </a:t>
            </a:r>
          </a:p>
        </p:txBody>
      </p:sp>
      <p:pic>
        <p:nvPicPr>
          <p:cNvPr id="18438" name="Image 7">
            <a:extLst>
              <a:ext uri="{FF2B5EF4-FFF2-40B4-BE49-F238E27FC236}">
                <a16:creationId xmlns:a16="http://schemas.microsoft.com/office/drawing/2014/main" id="{4BB6EEBD-F92C-409C-94F3-F44F495E4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439" name="ZoneTexte 7">
            <a:extLst>
              <a:ext uri="{FF2B5EF4-FFF2-40B4-BE49-F238E27FC236}">
                <a16:creationId xmlns:a16="http://schemas.microsoft.com/office/drawing/2014/main" id="{D9B88D67-4953-4B6D-A22D-8DC041288AB8}"/>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8440" name="ZoneTexte 8">
            <a:extLst>
              <a:ext uri="{FF2B5EF4-FFF2-40B4-BE49-F238E27FC236}">
                <a16:creationId xmlns:a16="http://schemas.microsoft.com/office/drawing/2014/main" id="{6255CCCF-6670-4899-8A6C-C49726B59D65}"/>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8441" name="ZoneTexte 9">
            <a:extLst>
              <a:ext uri="{FF2B5EF4-FFF2-40B4-BE49-F238E27FC236}">
                <a16:creationId xmlns:a16="http://schemas.microsoft.com/office/drawing/2014/main" id="{9F6DD24D-62B5-427C-9C8C-08F58D9A644E}"/>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8442" name="ZoneTexte 11">
            <a:extLst>
              <a:ext uri="{FF2B5EF4-FFF2-40B4-BE49-F238E27FC236}">
                <a16:creationId xmlns:a16="http://schemas.microsoft.com/office/drawing/2014/main" id="{36FDCD6C-AC31-44B6-99E0-A03F3AC79F9E}"/>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18443" name="ZoneTexte 13">
            <a:extLst>
              <a:ext uri="{FF2B5EF4-FFF2-40B4-BE49-F238E27FC236}">
                <a16:creationId xmlns:a16="http://schemas.microsoft.com/office/drawing/2014/main" id="{97CEB78F-FCE5-4B81-829F-B89ADCC4D06A}"/>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E88FC7E-B9C0-481B-BB92-96A567E81A3C}"/>
              </a:ext>
            </a:extLst>
          </p:cNvPr>
          <p:cNvSpPr>
            <a:spLocks noGrp="1" noChangeArrowheads="1"/>
          </p:cNvSpPr>
          <p:nvPr>
            <p:ph type="ctrTitle"/>
          </p:nvPr>
        </p:nvSpPr>
        <p:spPr>
          <a:xfrm>
            <a:off x="0" y="692150"/>
            <a:ext cx="9144000" cy="495300"/>
          </a:xfrm>
        </p:spPr>
        <p:txBody>
          <a:bodyPr/>
          <a:lstStyle/>
          <a:p>
            <a:pPr eaLnBrk="1" hangingPunct="1">
              <a:defRPr/>
            </a:pPr>
            <a:r>
              <a:rPr lang="fr-FR" altLang="fr-FR" sz="3600" b="1" u="sng">
                <a:solidFill>
                  <a:schemeClr val="tx1"/>
                </a:solidFill>
                <a:latin typeface="Times New Roman" pitchFamily="18" charset="0"/>
                <a:cs typeface="Times New Roman" pitchFamily="18" charset="0"/>
              </a:rPr>
              <a:t>Problématiques </a:t>
            </a:r>
            <a:endParaRPr lang="fr-FR" altLang="fr-FR" sz="3600" b="1" u="sng">
              <a:solidFill>
                <a:schemeClr val="tx1"/>
              </a:solidFill>
              <a:latin typeface="Times New Roman" pitchFamily="18" charset="0"/>
            </a:endParaRPr>
          </a:p>
        </p:txBody>
      </p:sp>
      <p:sp>
        <p:nvSpPr>
          <p:cNvPr id="5123" name="Rectangle 3">
            <a:extLst>
              <a:ext uri="{FF2B5EF4-FFF2-40B4-BE49-F238E27FC236}">
                <a16:creationId xmlns:a16="http://schemas.microsoft.com/office/drawing/2014/main" id="{4F6871D8-EB3B-45F1-80E4-5D9EB514634A}"/>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20483" name="ZoneTexte 2">
            <a:extLst>
              <a:ext uri="{FF2B5EF4-FFF2-40B4-BE49-F238E27FC236}">
                <a16:creationId xmlns:a16="http://schemas.microsoft.com/office/drawing/2014/main" id="{4F1C83B3-C63F-4531-8625-7ADB1D547360}"/>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20484" name="Image 13">
            <a:extLst>
              <a:ext uri="{FF2B5EF4-FFF2-40B4-BE49-F238E27FC236}">
                <a16:creationId xmlns:a16="http://schemas.microsoft.com/office/drawing/2014/main" id="{92A4CA31-F5D4-4B9A-8BF0-E68E822285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484B0B04-4309-450B-8364-99C4263EB134}"/>
              </a:ext>
            </a:extLst>
          </p:cNvPr>
          <p:cNvSpPr txBox="1">
            <a:spLocks/>
          </p:cNvSpPr>
          <p:nvPr/>
        </p:nvSpPr>
        <p:spPr bwMode="auto">
          <a:xfrm>
            <a:off x="0" y="1601788"/>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charset="2"/>
              <a:buChar char="l"/>
              <a:defRPr sz="3200">
                <a:solidFill>
                  <a:schemeClr val="tx1"/>
                </a:solidFill>
                <a:latin typeface="Times New Roman" charset="0"/>
              </a:defRPr>
            </a:lvl1pPr>
            <a:lvl2pPr marL="742950" indent="-285750">
              <a:spcBef>
                <a:spcPct val="20000"/>
              </a:spcBef>
              <a:buClr>
                <a:schemeClr val="tx1"/>
              </a:buClr>
              <a:buSzPct val="90000"/>
              <a:buChar char="–"/>
              <a:defRPr sz="2800">
                <a:solidFill>
                  <a:schemeClr val="tx1"/>
                </a:solidFill>
                <a:latin typeface="Times New Roman" charset="0"/>
              </a:defRPr>
            </a:lvl2pPr>
            <a:lvl3pPr marL="1143000" indent="-228600">
              <a:spcBef>
                <a:spcPct val="20000"/>
              </a:spcBef>
              <a:buClr>
                <a:schemeClr val="accent1"/>
              </a:buClr>
              <a:buSzPct val="60000"/>
              <a:buFont typeface="Wingdings" charset="2"/>
              <a:buChar char="l"/>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accent1"/>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charset="0"/>
              </a:defRPr>
            </a:lvl9pPr>
          </a:lstStyle>
          <a:p>
            <a:pPr>
              <a:lnSpc>
                <a:spcPct val="150000"/>
              </a:lnSpc>
              <a:buFont typeface="Wingdings" charset="2"/>
              <a:buNone/>
              <a:defRPr/>
            </a:pPr>
            <a:r>
              <a:rPr lang="fr-FR" sz="2400" b="1" dirty="0">
                <a:solidFill>
                  <a:srgbClr val="FFFF00"/>
                </a:solidFill>
              </a:rPr>
              <a:t>1- Le problème de santé doit être :</a:t>
            </a:r>
          </a:p>
          <a:p>
            <a:pPr>
              <a:lnSpc>
                <a:spcPct val="150000"/>
              </a:lnSpc>
              <a:buFont typeface="Wingdings" charset="2"/>
              <a:buNone/>
              <a:defRPr/>
            </a:pPr>
            <a:r>
              <a:rPr lang="fr-FR" sz="2400" b="1" dirty="0">
                <a:solidFill>
                  <a:srgbClr val="FFFF00"/>
                </a:solidFill>
              </a:rPr>
              <a:t>	Fréquent, clairement défini avec PEC homogène. </a:t>
            </a:r>
          </a:p>
          <a:p>
            <a:pPr>
              <a:lnSpc>
                <a:spcPct val="150000"/>
              </a:lnSpc>
              <a:buFont typeface="Wingdings" charset="2"/>
              <a:buNone/>
              <a:defRPr/>
            </a:pPr>
            <a:r>
              <a:rPr lang="fr-FR" sz="2400" b="1" dirty="0">
                <a:solidFill>
                  <a:srgbClr val="FFFF00"/>
                </a:solidFill>
              </a:rPr>
              <a:t>3- La PEC est multidisciplinaire. </a:t>
            </a:r>
          </a:p>
          <a:p>
            <a:pPr>
              <a:lnSpc>
                <a:spcPct val="150000"/>
              </a:lnSpc>
              <a:buFont typeface="Wingdings" charset="2"/>
              <a:buNone/>
              <a:defRPr/>
            </a:pPr>
            <a:r>
              <a:rPr lang="fr-FR" sz="2400" b="1" dirty="0">
                <a:solidFill>
                  <a:srgbClr val="FFFF00"/>
                </a:solidFill>
              </a:rPr>
              <a:t>5- Un consensus professionnel autour de la PEC est obtenu. </a:t>
            </a:r>
          </a:p>
        </p:txBody>
      </p:sp>
      <p:pic>
        <p:nvPicPr>
          <p:cNvPr id="20486" name="Image 7">
            <a:extLst>
              <a:ext uri="{FF2B5EF4-FFF2-40B4-BE49-F238E27FC236}">
                <a16:creationId xmlns:a16="http://schemas.microsoft.com/office/drawing/2014/main" id="{70579FFB-D403-4877-9286-0899E62F1A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487" name="ZoneTexte 7">
            <a:extLst>
              <a:ext uri="{FF2B5EF4-FFF2-40B4-BE49-F238E27FC236}">
                <a16:creationId xmlns:a16="http://schemas.microsoft.com/office/drawing/2014/main" id="{3E6A1927-16F6-4392-BCC6-22E437353332}"/>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0488" name="ZoneTexte 8">
            <a:extLst>
              <a:ext uri="{FF2B5EF4-FFF2-40B4-BE49-F238E27FC236}">
                <a16:creationId xmlns:a16="http://schemas.microsoft.com/office/drawing/2014/main" id="{EF71062D-4AD1-4FBD-941C-E6DFB006D0BE}"/>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0489" name="ZoneTexte 9">
            <a:extLst>
              <a:ext uri="{FF2B5EF4-FFF2-40B4-BE49-F238E27FC236}">
                <a16:creationId xmlns:a16="http://schemas.microsoft.com/office/drawing/2014/main" id="{CA683367-601B-4107-B340-64DF07A642F0}"/>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0490" name="ZoneTexte 11">
            <a:extLst>
              <a:ext uri="{FF2B5EF4-FFF2-40B4-BE49-F238E27FC236}">
                <a16:creationId xmlns:a16="http://schemas.microsoft.com/office/drawing/2014/main" id="{86610CF3-1646-4EDD-80F4-25FD96BA5574}"/>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0491" name="ZoneTexte 13">
            <a:extLst>
              <a:ext uri="{FF2B5EF4-FFF2-40B4-BE49-F238E27FC236}">
                <a16:creationId xmlns:a16="http://schemas.microsoft.com/office/drawing/2014/main" id="{8585AC7E-818E-49FF-813F-C866C7F71356}"/>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pic>
        <p:nvPicPr>
          <p:cNvPr id="20492" name="Image 15">
            <a:extLst>
              <a:ext uri="{FF2B5EF4-FFF2-40B4-BE49-F238E27FC236}">
                <a16:creationId xmlns:a16="http://schemas.microsoft.com/office/drawing/2014/main" id="{37D3BDAA-B89D-403F-A39B-8EC1C33028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1584325"/>
            <a:ext cx="10668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B24BEB-A681-4CF8-BA9E-4B74BC945BD1}"/>
              </a:ext>
            </a:extLst>
          </p:cNvPr>
          <p:cNvSpPr>
            <a:spLocks noGrp="1" noChangeArrowheads="1"/>
          </p:cNvSpPr>
          <p:nvPr>
            <p:ph type="ctrTitle"/>
          </p:nvPr>
        </p:nvSpPr>
        <p:spPr>
          <a:xfrm>
            <a:off x="0" y="692150"/>
            <a:ext cx="9144000" cy="495300"/>
          </a:xfrm>
        </p:spPr>
        <p:txBody>
          <a:bodyPr/>
          <a:lstStyle/>
          <a:p>
            <a:pPr>
              <a:lnSpc>
                <a:spcPct val="150000"/>
              </a:lnSpc>
              <a:defRPr/>
            </a:pPr>
            <a:r>
              <a:rPr lang="fr-FR" sz="3600" b="1" u="sng" dirty="0">
                <a:solidFill>
                  <a:schemeClr val="tx1"/>
                </a:solidFill>
                <a:latin typeface="Times New Roman"/>
                <a:cs typeface="Times New Roman"/>
              </a:rPr>
              <a:t>Eventrations Difficiles</a:t>
            </a:r>
          </a:p>
        </p:txBody>
      </p:sp>
      <p:sp>
        <p:nvSpPr>
          <p:cNvPr id="5123" name="Rectangle 3">
            <a:extLst>
              <a:ext uri="{FF2B5EF4-FFF2-40B4-BE49-F238E27FC236}">
                <a16:creationId xmlns:a16="http://schemas.microsoft.com/office/drawing/2014/main" id="{4AC77AA8-3C8E-460D-B5C9-45821A7F9C2D}"/>
              </a:ext>
            </a:extLst>
          </p:cNvPr>
          <p:cNvSpPr>
            <a:spLocks noGrp="1" noChangeArrowheads="1"/>
          </p:cNvSpPr>
          <p:nvPr>
            <p:ph type="subTitle" idx="1"/>
          </p:nvPr>
        </p:nvSpPr>
        <p:spPr>
          <a:xfrm>
            <a:off x="0" y="1771650"/>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22531" name="ZoneTexte 2">
            <a:extLst>
              <a:ext uri="{FF2B5EF4-FFF2-40B4-BE49-F238E27FC236}">
                <a16:creationId xmlns:a16="http://schemas.microsoft.com/office/drawing/2014/main" id="{87776D08-29EB-4DE5-949C-6EF105B5B0A9}"/>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22532" name="Image 13">
            <a:extLst>
              <a:ext uri="{FF2B5EF4-FFF2-40B4-BE49-F238E27FC236}">
                <a16:creationId xmlns:a16="http://schemas.microsoft.com/office/drawing/2014/main" id="{BD3FC804-F80F-4B90-93E9-9811FD611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 7">
            <a:extLst>
              <a:ext uri="{FF2B5EF4-FFF2-40B4-BE49-F238E27FC236}">
                <a16:creationId xmlns:a16="http://schemas.microsoft.com/office/drawing/2014/main" id="{B8509890-2834-4CB3-BFA1-6381397800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2534" name="ZoneTexte 7">
            <a:extLst>
              <a:ext uri="{FF2B5EF4-FFF2-40B4-BE49-F238E27FC236}">
                <a16:creationId xmlns:a16="http://schemas.microsoft.com/office/drawing/2014/main" id="{7644C734-C6CD-4966-9478-D6871F119254}"/>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2535" name="ZoneTexte 8">
            <a:extLst>
              <a:ext uri="{FF2B5EF4-FFF2-40B4-BE49-F238E27FC236}">
                <a16:creationId xmlns:a16="http://schemas.microsoft.com/office/drawing/2014/main" id="{D0F3B08F-A952-4220-B15A-5E5B8857781E}"/>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2536" name="ZoneTexte 9">
            <a:extLst>
              <a:ext uri="{FF2B5EF4-FFF2-40B4-BE49-F238E27FC236}">
                <a16:creationId xmlns:a16="http://schemas.microsoft.com/office/drawing/2014/main" id="{1B913227-1C38-4C77-9CF1-D41B9DDD9FBF}"/>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2537" name="ZoneTexte 11">
            <a:extLst>
              <a:ext uri="{FF2B5EF4-FFF2-40B4-BE49-F238E27FC236}">
                <a16:creationId xmlns:a16="http://schemas.microsoft.com/office/drawing/2014/main" id="{C75EE88B-D5A4-491F-B33D-5C9B5D487316}"/>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2538" name="ZoneTexte 13">
            <a:extLst>
              <a:ext uri="{FF2B5EF4-FFF2-40B4-BE49-F238E27FC236}">
                <a16:creationId xmlns:a16="http://schemas.microsoft.com/office/drawing/2014/main" id="{821FD99D-7703-4165-A3C3-3E93008AD9DE}"/>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pic>
        <p:nvPicPr>
          <p:cNvPr id="19" name="Image 18">
            <a:extLst>
              <a:ext uri="{FF2B5EF4-FFF2-40B4-BE49-F238E27FC236}">
                <a16:creationId xmlns:a16="http://schemas.microsoft.com/office/drawing/2014/main" id="{445463A5-C866-45A4-923C-1C008A81EE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6113" y="4159250"/>
            <a:ext cx="19685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a:extLst>
              <a:ext uri="{FF2B5EF4-FFF2-40B4-BE49-F238E27FC236}">
                <a16:creationId xmlns:a16="http://schemas.microsoft.com/office/drawing/2014/main" id="{4D51B426-EEFC-42EC-A3DA-DFA3996AB2A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1363" y="1317625"/>
            <a:ext cx="17208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a:extLst>
              <a:ext uri="{FF2B5EF4-FFF2-40B4-BE49-F238E27FC236}">
                <a16:creationId xmlns:a16="http://schemas.microsoft.com/office/drawing/2014/main" id="{FA4E7B40-64EF-49CE-9856-AC2582B1D63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1341438"/>
            <a:ext cx="1789112"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1">
            <a:extLst>
              <a:ext uri="{FF2B5EF4-FFF2-40B4-BE49-F238E27FC236}">
                <a16:creationId xmlns:a16="http://schemas.microsoft.com/office/drawing/2014/main" id="{44C935ED-C61B-4AE6-BC93-E13B6FF5BD8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600" y="4164013"/>
            <a:ext cx="20081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23">
            <a:extLst>
              <a:ext uri="{FF2B5EF4-FFF2-40B4-BE49-F238E27FC236}">
                <a16:creationId xmlns:a16="http://schemas.microsoft.com/office/drawing/2014/main" id="{BB88C063-68C8-48D5-9198-353868D229D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600" y="1335088"/>
            <a:ext cx="19796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a:extLst>
              <a:ext uri="{FF2B5EF4-FFF2-40B4-BE49-F238E27FC236}">
                <a16:creationId xmlns:a16="http://schemas.microsoft.com/office/drawing/2014/main" id="{2757FBDF-AEF0-4612-902D-40AD9BA1EEB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22750" y="1341438"/>
            <a:ext cx="265271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5">
            <a:extLst>
              <a:ext uri="{FF2B5EF4-FFF2-40B4-BE49-F238E27FC236}">
                <a16:creationId xmlns:a16="http://schemas.microsoft.com/office/drawing/2014/main" id="{627F911D-BB80-41CA-BD8B-71DD1E7F304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94225" y="3860800"/>
            <a:ext cx="22098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26">
            <a:extLst>
              <a:ext uri="{FF2B5EF4-FFF2-40B4-BE49-F238E27FC236}">
                <a16:creationId xmlns:a16="http://schemas.microsoft.com/office/drawing/2014/main" id="{11FE5479-36B8-4782-BED4-1D008B7074E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44725" y="4076700"/>
            <a:ext cx="2039938"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afterEffect">
                                  <p:stCondLst>
                                    <p:cond delay="0"/>
                                  </p:stCondLst>
                                  <p:childTnLst>
                                    <p:animRot by="21600000">
                                      <p:cBhvr>
                                        <p:cTn id="6" dur="3000" fill="hold"/>
                                        <p:tgtEl>
                                          <p:spTgt spid="2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0"/>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5"/>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9"/>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1"/>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2"/>
                                        </p:tgtEl>
                                        <p:attrNameLst>
                                          <p:attrName>r</p:attrName>
                                        </p:attrNameLst>
                                      </p:cBhvr>
                                    </p:animRot>
                                  </p:childTnLst>
                                </p:cTn>
                              </p:par>
                            </p:childTnLst>
                          </p:cTn>
                        </p:par>
                        <p:par>
                          <p:cTn id="17" fill="hold" nodeType="afterGroup">
                            <p:stCondLst>
                              <p:cond delay="3000"/>
                            </p:stCondLst>
                            <p:childTnLst>
                              <p:par>
                                <p:cTn id="18" presetID="8" presetClass="emph" presetSubtype="0" fill="hold" nodeType="afterEffect">
                                  <p:stCondLst>
                                    <p:cond delay="0"/>
                                  </p:stCondLst>
                                  <p:childTnLst>
                                    <p:animRot by="21600000">
                                      <p:cBhvr>
                                        <p:cTn id="19" dur="3000" fill="hold"/>
                                        <p:tgtEl>
                                          <p:spTgt spid="27"/>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A3D3725-749F-4F42-992F-2F69181F74C6}"/>
              </a:ext>
            </a:extLst>
          </p:cNvPr>
          <p:cNvSpPr>
            <a:spLocks noGrp="1" noChangeArrowheads="1"/>
          </p:cNvSpPr>
          <p:nvPr>
            <p:ph type="ctrTitle"/>
          </p:nvPr>
        </p:nvSpPr>
        <p:spPr>
          <a:xfrm>
            <a:off x="0" y="620688"/>
            <a:ext cx="9144000" cy="566762"/>
          </a:xfrm>
          <a:extLst/>
        </p:spPr>
        <p:txBody>
          <a:bodyPr/>
          <a:lstStyle/>
          <a:p>
            <a:pPr lvl="5">
              <a:defRPr/>
            </a:pPr>
            <a:r>
              <a:rPr lang="fr-FR" sz="3600" b="1" u="sng" dirty="0">
                <a:solidFill>
                  <a:schemeClr val="tx1"/>
                </a:solidFill>
                <a:latin typeface="Times New Roman"/>
                <a:cs typeface="Times New Roman"/>
              </a:rPr>
              <a:t>Eventrations Difficiles</a:t>
            </a:r>
          </a:p>
        </p:txBody>
      </p:sp>
      <p:sp>
        <p:nvSpPr>
          <p:cNvPr id="5123" name="Rectangle 3">
            <a:extLst>
              <a:ext uri="{FF2B5EF4-FFF2-40B4-BE49-F238E27FC236}">
                <a16:creationId xmlns:a16="http://schemas.microsoft.com/office/drawing/2014/main" id="{21302CC0-953B-4D7F-9133-D8D7BC24D18A}"/>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24579" name="ZoneTexte 2">
            <a:extLst>
              <a:ext uri="{FF2B5EF4-FFF2-40B4-BE49-F238E27FC236}">
                <a16:creationId xmlns:a16="http://schemas.microsoft.com/office/drawing/2014/main" id="{94992CE2-E2DD-4E0C-A3B9-C5ECBBC040EE}"/>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24580" name="Image 13">
            <a:extLst>
              <a:ext uri="{FF2B5EF4-FFF2-40B4-BE49-F238E27FC236}">
                <a16:creationId xmlns:a16="http://schemas.microsoft.com/office/drawing/2014/main" id="{50F2F60C-2C87-465F-B61D-B4FAB24E07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8BE9860A-E5E4-43C7-B525-5E5C3D71C7D2}"/>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Grandes éventrations: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Collet ≥ 10 cm   /   Surface ≥ 100 cm</a:t>
            </a:r>
            <a:r>
              <a:rPr lang="fr-FR" altLang="fr-FR" sz="2400" b="1" baseline="30000">
                <a:solidFill>
                  <a:srgbClr val="FFFF00"/>
                </a:solidFill>
                <a:cs typeface="Times New Roman" panose="02020603050405020304" pitchFamily="18" charset="0"/>
              </a:rPr>
              <a:t>2</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Le volume de ces éventrations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La difficulté de leur réintégration !!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- 5 -10 % des éventrations ne sont pas réintégrable</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Les principes du traitement des grosses éventrations: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1- La réintégration du contenu du sac dans la 				cavité abdominale</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2- La fermeture de la paroi</a:t>
            </a:r>
          </a:p>
        </p:txBody>
      </p:sp>
      <p:pic>
        <p:nvPicPr>
          <p:cNvPr id="24582" name="Image 7">
            <a:extLst>
              <a:ext uri="{FF2B5EF4-FFF2-40B4-BE49-F238E27FC236}">
                <a16:creationId xmlns:a16="http://schemas.microsoft.com/office/drawing/2014/main" id="{430A384B-D6DB-4A6F-B851-D15171D77A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3" name="ZoneTexte 7">
            <a:extLst>
              <a:ext uri="{FF2B5EF4-FFF2-40B4-BE49-F238E27FC236}">
                <a16:creationId xmlns:a16="http://schemas.microsoft.com/office/drawing/2014/main" id="{D5A1FDC0-DC7F-4686-8611-13F4342DFC48}"/>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4584" name="ZoneTexte 8">
            <a:extLst>
              <a:ext uri="{FF2B5EF4-FFF2-40B4-BE49-F238E27FC236}">
                <a16:creationId xmlns:a16="http://schemas.microsoft.com/office/drawing/2014/main" id="{062EA7BD-074D-475E-96BD-7A186898D74D}"/>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4585" name="ZoneTexte 9">
            <a:extLst>
              <a:ext uri="{FF2B5EF4-FFF2-40B4-BE49-F238E27FC236}">
                <a16:creationId xmlns:a16="http://schemas.microsoft.com/office/drawing/2014/main" id="{D54D1FD9-E0BB-4A27-8218-2E90E7A88443}"/>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4586" name="ZoneTexte 11">
            <a:extLst>
              <a:ext uri="{FF2B5EF4-FFF2-40B4-BE49-F238E27FC236}">
                <a16:creationId xmlns:a16="http://schemas.microsoft.com/office/drawing/2014/main" id="{92BF5D96-8941-4640-A5A8-F84092FAA191}"/>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4587" name="ZoneTexte 13">
            <a:extLst>
              <a:ext uri="{FF2B5EF4-FFF2-40B4-BE49-F238E27FC236}">
                <a16:creationId xmlns:a16="http://schemas.microsoft.com/office/drawing/2014/main" id="{507FAC01-7763-445A-8E6E-16A10E9EFB3E}"/>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4488E98-05D9-4F72-9FB4-9871BD8BAEAC}"/>
              </a:ext>
            </a:extLst>
          </p:cNvPr>
          <p:cNvSpPr>
            <a:spLocks noGrp="1" noChangeArrowheads="1"/>
          </p:cNvSpPr>
          <p:nvPr>
            <p:ph type="ctrTitle"/>
          </p:nvPr>
        </p:nvSpPr>
        <p:spPr>
          <a:xfrm>
            <a:off x="0" y="620688"/>
            <a:ext cx="9144000" cy="566762"/>
          </a:xfrm>
          <a:extLst/>
        </p:spPr>
        <p:txBody>
          <a:bodyPr/>
          <a:lstStyle/>
          <a:p>
            <a:pPr lvl="5">
              <a:defRPr/>
            </a:pPr>
            <a:r>
              <a:rPr lang="fr-FR" sz="3600" b="1" u="sng" dirty="0">
                <a:solidFill>
                  <a:schemeClr val="tx1"/>
                </a:solidFill>
                <a:latin typeface="Times New Roman"/>
                <a:cs typeface="Times New Roman"/>
              </a:rPr>
              <a:t>Eventrations Difficiles</a:t>
            </a:r>
          </a:p>
        </p:txBody>
      </p:sp>
      <p:sp>
        <p:nvSpPr>
          <p:cNvPr id="5123" name="Rectangle 3">
            <a:extLst>
              <a:ext uri="{FF2B5EF4-FFF2-40B4-BE49-F238E27FC236}">
                <a16:creationId xmlns:a16="http://schemas.microsoft.com/office/drawing/2014/main" id="{C4713F09-4B63-4901-A999-BD7AF0CDCE0E}"/>
              </a:ext>
            </a:extLst>
          </p:cNvPr>
          <p:cNvSpPr>
            <a:spLocks noGrp="1" noChangeArrowheads="1"/>
          </p:cNvSpPr>
          <p:nvPr>
            <p:ph type="subTitle" idx="1"/>
          </p:nvPr>
        </p:nvSpPr>
        <p:spPr>
          <a:xfrm>
            <a:off x="0" y="1628775"/>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26627" name="ZoneTexte 2">
            <a:extLst>
              <a:ext uri="{FF2B5EF4-FFF2-40B4-BE49-F238E27FC236}">
                <a16:creationId xmlns:a16="http://schemas.microsoft.com/office/drawing/2014/main" id="{0344A228-6D0B-41A0-9D69-A2A2B4843618}"/>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26628" name="Image 13">
            <a:extLst>
              <a:ext uri="{FF2B5EF4-FFF2-40B4-BE49-F238E27FC236}">
                <a16:creationId xmlns:a16="http://schemas.microsoft.com/office/drawing/2014/main" id="{759B7E52-6EBE-4450-B97F-C7FB60F22F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ous-titre 2">
            <a:extLst>
              <a:ext uri="{FF2B5EF4-FFF2-40B4-BE49-F238E27FC236}">
                <a16:creationId xmlns:a16="http://schemas.microsoft.com/office/drawing/2014/main" id="{9C74805E-6D35-4389-88E9-69981E9B8D3E}"/>
              </a:ext>
            </a:extLst>
          </p:cNvPr>
          <p:cNvSpPr txBox="1">
            <a:spLocks/>
          </p:cNvSpPr>
          <p:nvPr/>
        </p:nvSpPr>
        <p:spPr bwMode="auto">
          <a:xfrm>
            <a:off x="0" y="90805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2075" tIns="46038" rIns="92075" bIns="46038"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50000"/>
              </a:lnSpc>
              <a:buFont typeface="Wingdings" panose="05000000000000000000" pitchFamily="2" charset="2"/>
              <a:buNone/>
            </a:pPr>
            <a:r>
              <a:rPr lang="fr-FR" altLang="fr-FR" sz="2800" b="1" u="sng">
                <a:solidFill>
                  <a:srgbClr val="FFFF00"/>
                </a:solidFill>
                <a:cs typeface="Times New Roman" panose="02020603050405020304" pitchFamily="18" charset="0"/>
              </a:rPr>
              <a:t>La réparation: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1- Incisions de décharge sur l’aponévrose antérieure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2- Opération de Ramirez « Components separation technique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3- Résection partielle du contenu viscéral extériorisé </a:t>
            </a: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4- La préparation par pneumopéritoine progressif pré-opératoire 	selon GONI MORENO </a:t>
            </a:r>
          </a:p>
          <a:p>
            <a:pPr>
              <a:lnSpc>
                <a:spcPct val="150000"/>
              </a:lnSpc>
              <a:buFont typeface="Wingdings" panose="05000000000000000000" pitchFamily="2" charset="2"/>
              <a:buNone/>
            </a:pPr>
            <a:endParaRPr lang="fr-FR" altLang="fr-FR" sz="2400" b="1">
              <a:solidFill>
                <a:srgbClr val="FFFF00"/>
              </a:solidFill>
              <a:cs typeface="Times New Roman" panose="02020603050405020304" pitchFamily="18" charset="0"/>
            </a:endParaRPr>
          </a:p>
          <a:p>
            <a:pPr>
              <a:lnSpc>
                <a:spcPct val="150000"/>
              </a:lnSpc>
              <a:buFont typeface="Wingdings" panose="05000000000000000000" pitchFamily="2" charset="2"/>
              <a:buNone/>
            </a:pPr>
            <a:r>
              <a:rPr lang="fr-FR" altLang="fr-FR" sz="2400" b="1">
                <a:solidFill>
                  <a:srgbClr val="FFFF00"/>
                </a:solidFill>
                <a:cs typeface="Times New Roman" panose="02020603050405020304" pitchFamily="18" charset="0"/>
              </a:rPr>
              <a:t>			</a:t>
            </a:r>
            <a:r>
              <a:rPr lang="fr-FR" altLang="fr-FR" sz="2400" b="1">
                <a:solidFill>
                  <a:srgbClr val="FF0000"/>
                </a:solidFill>
                <a:cs typeface="Times New Roman" panose="02020603050405020304" pitchFamily="18" charset="0"/>
              </a:rPr>
              <a:t>Ou: Leurs associations</a:t>
            </a:r>
          </a:p>
        </p:txBody>
      </p:sp>
      <p:pic>
        <p:nvPicPr>
          <p:cNvPr id="26630" name="Image 7">
            <a:extLst>
              <a:ext uri="{FF2B5EF4-FFF2-40B4-BE49-F238E27FC236}">
                <a16:creationId xmlns:a16="http://schemas.microsoft.com/office/drawing/2014/main" id="{9DD66E3A-7F90-4DB6-9301-16CA62B0F0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6631" name="ZoneTexte 7">
            <a:extLst>
              <a:ext uri="{FF2B5EF4-FFF2-40B4-BE49-F238E27FC236}">
                <a16:creationId xmlns:a16="http://schemas.microsoft.com/office/drawing/2014/main" id="{9BDB7AEF-067E-4F39-A558-797197561AFC}"/>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6632" name="ZoneTexte 8">
            <a:extLst>
              <a:ext uri="{FF2B5EF4-FFF2-40B4-BE49-F238E27FC236}">
                <a16:creationId xmlns:a16="http://schemas.microsoft.com/office/drawing/2014/main" id="{22D72603-F21F-45E0-96FC-B63D2EE45502}"/>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6633" name="ZoneTexte 9">
            <a:extLst>
              <a:ext uri="{FF2B5EF4-FFF2-40B4-BE49-F238E27FC236}">
                <a16:creationId xmlns:a16="http://schemas.microsoft.com/office/drawing/2014/main" id="{45C392AF-662D-4B35-9103-A1C2D3350FFA}"/>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6634" name="ZoneTexte 11">
            <a:extLst>
              <a:ext uri="{FF2B5EF4-FFF2-40B4-BE49-F238E27FC236}">
                <a16:creationId xmlns:a16="http://schemas.microsoft.com/office/drawing/2014/main" id="{AE132430-6103-4E3F-B1AE-6068621B8FED}"/>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6635" name="ZoneTexte 13">
            <a:extLst>
              <a:ext uri="{FF2B5EF4-FFF2-40B4-BE49-F238E27FC236}">
                <a16:creationId xmlns:a16="http://schemas.microsoft.com/office/drawing/2014/main" id="{8B25353A-D2D8-4123-BF69-16DD0E45EBF0}"/>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8C9921-E886-4333-AA57-D5403B6F457F}"/>
              </a:ext>
            </a:extLst>
          </p:cNvPr>
          <p:cNvSpPr>
            <a:spLocks noGrp="1" noChangeArrowheads="1"/>
          </p:cNvSpPr>
          <p:nvPr>
            <p:ph type="ctrTitle"/>
          </p:nvPr>
        </p:nvSpPr>
        <p:spPr>
          <a:xfrm>
            <a:off x="0" y="692150"/>
            <a:ext cx="9144000" cy="495300"/>
          </a:xfrm>
        </p:spPr>
        <p:txBody>
          <a:bodyPr/>
          <a:lstStyle/>
          <a:p>
            <a:pPr>
              <a:lnSpc>
                <a:spcPct val="150000"/>
              </a:lnSpc>
              <a:defRPr/>
            </a:pPr>
            <a:r>
              <a:rPr lang="fr-FR" sz="3600" b="1" u="sng" dirty="0">
                <a:solidFill>
                  <a:schemeClr val="tx1"/>
                </a:solidFill>
                <a:latin typeface="Times New Roman"/>
                <a:cs typeface="Times New Roman"/>
              </a:rPr>
              <a:t>Technique de </a:t>
            </a:r>
            <a:r>
              <a:rPr lang="fr-FR" sz="3600" b="1" u="sng" dirty="0" err="1">
                <a:solidFill>
                  <a:schemeClr val="tx1"/>
                </a:solidFill>
                <a:latin typeface="Times New Roman"/>
                <a:cs typeface="Times New Roman"/>
              </a:rPr>
              <a:t>Goni</a:t>
            </a:r>
            <a:r>
              <a:rPr lang="fr-FR" sz="3600" b="1" u="sng" dirty="0">
                <a:solidFill>
                  <a:schemeClr val="tx1"/>
                </a:solidFill>
                <a:latin typeface="Times New Roman"/>
                <a:cs typeface="Times New Roman"/>
              </a:rPr>
              <a:t>-MORENO </a:t>
            </a:r>
          </a:p>
        </p:txBody>
      </p:sp>
      <p:sp>
        <p:nvSpPr>
          <p:cNvPr id="5123" name="Rectangle 3">
            <a:extLst>
              <a:ext uri="{FF2B5EF4-FFF2-40B4-BE49-F238E27FC236}">
                <a16:creationId xmlns:a16="http://schemas.microsoft.com/office/drawing/2014/main" id="{024B7719-7774-4CC6-80BF-F3A5EBA407CD}"/>
              </a:ext>
            </a:extLst>
          </p:cNvPr>
          <p:cNvSpPr>
            <a:spLocks noGrp="1" noChangeArrowheads="1"/>
          </p:cNvSpPr>
          <p:nvPr>
            <p:ph type="subTitle" idx="1"/>
          </p:nvPr>
        </p:nvSpPr>
        <p:spPr>
          <a:xfrm>
            <a:off x="0" y="1771650"/>
            <a:ext cx="9144000" cy="4321175"/>
          </a:xfrm>
          <a:extLst>
            <a:ext uri="{FAA26D3D-D897-4be2-8F04-BA451C77F1D7}">
              <ma14:placeholderFlag xmlns:ma14="http://schemas.microsoft.com/office/mac/drawingml/2011/main" xmlns="" val="1"/>
            </a:ext>
          </a:extLst>
        </p:spPr>
        <p:txBody>
          <a:bodyPr/>
          <a:lstStyle/>
          <a:p>
            <a:pPr algn="l" eaLnBrk="1" hangingPunct="1">
              <a:defRPr/>
            </a:pPr>
            <a:endParaRPr lang="fr-FR" altLang="fr-FR" sz="2400"/>
          </a:p>
          <a:p>
            <a:pPr algn="l">
              <a:defRPr/>
            </a:pPr>
            <a:endParaRPr lang="fr-FR" altLang="fr-FR" sz="2400"/>
          </a:p>
        </p:txBody>
      </p:sp>
      <p:sp>
        <p:nvSpPr>
          <p:cNvPr id="28675" name="ZoneTexte 2">
            <a:extLst>
              <a:ext uri="{FF2B5EF4-FFF2-40B4-BE49-F238E27FC236}">
                <a16:creationId xmlns:a16="http://schemas.microsoft.com/office/drawing/2014/main" id="{19114819-3FA6-4E50-8999-780E65D42A8B}"/>
              </a:ext>
            </a:extLst>
          </p:cNvPr>
          <p:cNvSpPr txBox="1">
            <a:spLocks noChangeArrowheads="1"/>
          </p:cNvSpPr>
          <p:nvPr/>
        </p:nvSpPr>
        <p:spPr bwMode="auto">
          <a:xfrm>
            <a:off x="4151313" y="5461000"/>
            <a:ext cx="185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fr-FR" altLang="fr-FR" sz="2400"/>
          </a:p>
        </p:txBody>
      </p:sp>
      <p:pic>
        <p:nvPicPr>
          <p:cNvPr id="28676" name="Image 13">
            <a:extLst>
              <a:ext uri="{FF2B5EF4-FFF2-40B4-BE49-F238E27FC236}">
                <a16:creationId xmlns:a16="http://schemas.microsoft.com/office/drawing/2014/main" id="{55A6F247-BC31-4097-A011-37B1CDD7BE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44450"/>
            <a:ext cx="12763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 7">
            <a:extLst>
              <a:ext uri="{FF2B5EF4-FFF2-40B4-BE49-F238E27FC236}">
                <a16:creationId xmlns:a16="http://schemas.microsoft.com/office/drawing/2014/main" id="{E68F3AC4-B095-4D6E-AFFB-C50820B32D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 y="98425"/>
            <a:ext cx="592138" cy="738188"/>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8" name="ZoneTexte 7">
            <a:extLst>
              <a:ext uri="{FF2B5EF4-FFF2-40B4-BE49-F238E27FC236}">
                <a16:creationId xmlns:a16="http://schemas.microsoft.com/office/drawing/2014/main" id="{FBCA1A6D-326A-49A8-AE76-988CF23C73BE}"/>
              </a:ext>
            </a:extLst>
          </p:cNvPr>
          <p:cNvSpPr txBox="1">
            <a:spLocks noChangeArrowheads="1"/>
          </p:cNvSpPr>
          <p:nvPr/>
        </p:nvSpPr>
        <p:spPr bwMode="auto">
          <a:xfrm>
            <a:off x="10923588" y="63388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8679" name="ZoneTexte 8">
            <a:extLst>
              <a:ext uri="{FF2B5EF4-FFF2-40B4-BE49-F238E27FC236}">
                <a16:creationId xmlns:a16="http://schemas.microsoft.com/office/drawing/2014/main" id="{5526B98D-02E9-4456-B3EA-339AF0B9C228}"/>
              </a:ext>
            </a:extLst>
          </p:cNvPr>
          <p:cNvSpPr txBox="1">
            <a:spLocks noChangeArrowheads="1"/>
          </p:cNvSpPr>
          <p:nvPr/>
        </p:nvSpPr>
        <p:spPr bwMode="auto">
          <a:xfrm>
            <a:off x="11075988" y="64912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8680" name="ZoneTexte 9">
            <a:extLst>
              <a:ext uri="{FF2B5EF4-FFF2-40B4-BE49-F238E27FC236}">
                <a16:creationId xmlns:a16="http://schemas.microsoft.com/office/drawing/2014/main" id="{3825AB51-B30D-4219-BC31-6D67991B29CA}"/>
              </a:ext>
            </a:extLst>
          </p:cNvPr>
          <p:cNvSpPr txBox="1">
            <a:spLocks noChangeArrowheads="1"/>
          </p:cNvSpPr>
          <p:nvPr/>
        </p:nvSpPr>
        <p:spPr bwMode="auto">
          <a:xfrm>
            <a:off x="11228388" y="66436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8681" name="ZoneTexte 11">
            <a:extLst>
              <a:ext uri="{FF2B5EF4-FFF2-40B4-BE49-F238E27FC236}">
                <a16:creationId xmlns:a16="http://schemas.microsoft.com/office/drawing/2014/main" id="{2D918733-532D-4C6B-853C-D9C897CC1AEF}"/>
              </a:ext>
            </a:extLst>
          </p:cNvPr>
          <p:cNvSpPr txBox="1">
            <a:spLocks noChangeArrowheads="1"/>
          </p:cNvSpPr>
          <p:nvPr/>
        </p:nvSpPr>
        <p:spPr bwMode="auto">
          <a:xfrm>
            <a:off x="11380788" y="6796088"/>
            <a:ext cx="1047750"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8682" name="ZoneTexte 13">
            <a:extLst>
              <a:ext uri="{FF2B5EF4-FFF2-40B4-BE49-F238E27FC236}">
                <a16:creationId xmlns:a16="http://schemas.microsoft.com/office/drawing/2014/main" id="{CCAD52B6-8FFC-45A2-81C4-D07A847DD823}"/>
              </a:ext>
            </a:extLst>
          </p:cNvPr>
          <p:cNvSpPr txBox="1">
            <a:spLocks noChangeArrowheads="1"/>
          </p:cNvSpPr>
          <p:nvPr/>
        </p:nvSpPr>
        <p:spPr bwMode="auto">
          <a:xfrm>
            <a:off x="8101013" y="6535738"/>
            <a:ext cx="1008062" cy="2778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1200">
                <a:solidFill>
                  <a:srgbClr val="FF0000"/>
                </a:solidFill>
                <a:cs typeface="Times New Roman" panose="02020603050405020304" pitchFamily="18" charset="0"/>
              </a:rPr>
              <a:t>MESH 2019</a:t>
            </a:r>
          </a:p>
        </p:txBody>
      </p:sp>
      <p:sp>
        <p:nvSpPr>
          <p:cNvPr id="28683" name="ZoneTexte 11">
            <a:extLst>
              <a:ext uri="{FF2B5EF4-FFF2-40B4-BE49-F238E27FC236}">
                <a16:creationId xmlns:a16="http://schemas.microsoft.com/office/drawing/2014/main" id="{BB67A3B8-BA76-4A24-8BA5-A3AC46913E90}"/>
              </a:ext>
            </a:extLst>
          </p:cNvPr>
          <p:cNvSpPr txBox="1">
            <a:spLocks noChangeArrowheads="1"/>
          </p:cNvSpPr>
          <p:nvPr/>
        </p:nvSpPr>
        <p:spPr bwMode="auto">
          <a:xfrm>
            <a:off x="852488" y="1349375"/>
            <a:ext cx="727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800" b="1">
                <a:solidFill>
                  <a:srgbClr val="FFFF00"/>
                </a:solidFill>
                <a:cs typeface="Times New Roman" panose="02020603050405020304" pitchFamily="18" charset="0"/>
              </a:rPr>
              <a:t>Le pneumopéritoine progressif pré opératoire </a:t>
            </a:r>
          </a:p>
        </p:txBody>
      </p:sp>
      <p:sp>
        <p:nvSpPr>
          <p:cNvPr id="13" name="ZoneTexte 12">
            <a:extLst>
              <a:ext uri="{FF2B5EF4-FFF2-40B4-BE49-F238E27FC236}">
                <a16:creationId xmlns:a16="http://schemas.microsoft.com/office/drawing/2014/main" id="{09C894A8-7B45-4B29-8854-EFDB216D0734}"/>
              </a:ext>
            </a:extLst>
          </p:cNvPr>
          <p:cNvSpPr txBox="1">
            <a:spLocks noChangeArrowheads="1"/>
          </p:cNvSpPr>
          <p:nvPr/>
        </p:nvSpPr>
        <p:spPr bwMode="auto">
          <a:xfrm>
            <a:off x="1249363" y="2951163"/>
            <a:ext cx="6437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800" b="1">
                <a:solidFill>
                  <a:srgbClr val="FFFF00"/>
                </a:solidFill>
                <a:cs typeface="Times New Roman" panose="02020603050405020304" pitchFamily="18" charset="0"/>
              </a:rPr>
              <a:t>Etirement des muscles </a:t>
            </a:r>
          </a:p>
          <a:p>
            <a:pPr algn="ctr">
              <a:spcBef>
                <a:spcPct val="0"/>
              </a:spcBef>
              <a:buClrTx/>
              <a:buSzTx/>
              <a:buFontTx/>
              <a:buNone/>
            </a:pPr>
            <a:r>
              <a:rPr lang="fr-FR" altLang="fr-FR" sz="2800" b="1">
                <a:solidFill>
                  <a:srgbClr val="FFFF00"/>
                </a:solidFill>
                <a:cs typeface="Times New Roman" panose="02020603050405020304" pitchFamily="18" charset="0"/>
              </a:rPr>
              <a:t>Agrandissement de la cavité abdominale</a:t>
            </a:r>
          </a:p>
        </p:txBody>
      </p:sp>
      <p:sp>
        <p:nvSpPr>
          <p:cNvPr id="14" name="ZoneTexte 13">
            <a:extLst>
              <a:ext uri="{FF2B5EF4-FFF2-40B4-BE49-F238E27FC236}">
                <a16:creationId xmlns:a16="http://schemas.microsoft.com/office/drawing/2014/main" id="{71376D72-8A2A-416D-871A-C1166183A789}"/>
              </a:ext>
            </a:extLst>
          </p:cNvPr>
          <p:cNvSpPr txBox="1">
            <a:spLocks noChangeArrowheads="1"/>
          </p:cNvSpPr>
          <p:nvPr/>
        </p:nvSpPr>
        <p:spPr bwMode="auto">
          <a:xfrm>
            <a:off x="1733550" y="5057775"/>
            <a:ext cx="546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fr-FR" altLang="fr-FR" sz="2800" b="1">
                <a:solidFill>
                  <a:srgbClr val="FFFF00"/>
                </a:solidFill>
                <a:cs typeface="Times New Roman" panose="02020603050405020304" pitchFamily="18" charset="0"/>
              </a:rPr>
              <a:t>Réintégration des viscères </a:t>
            </a:r>
          </a:p>
          <a:p>
            <a:pPr algn="ctr">
              <a:spcBef>
                <a:spcPct val="0"/>
              </a:spcBef>
              <a:buClrTx/>
              <a:buSzTx/>
              <a:buFontTx/>
              <a:buNone/>
            </a:pPr>
            <a:r>
              <a:rPr lang="fr-FR" altLang="fr-FR" sz="2800" b="1">
                <a:solidFill>
                  <a:srgbClr val="FFFF00"/>
                </a:solidFill>
                <a:cs typeface="Times New Roman" panose="02020603050405020304" pitchFamily="18" charset="0"/>
                <a:sym typeface="Zapf Dingbats"/>
              </a:rPr>
              <a:t>F</a:t>
            </a:r>
            <a:r>
              <a:rPr lang="fr-FR" altLang="fr-FR" sz="2800" b="1">
                <a:solidFill>
                  <a:srgbClr val="FFFF00"/>
                </a:solidFill>
                <a:cs typeface="Times New Roman" panose="02020603050405020304" pitchFamily="18" charset="0"/>
              </a:rPr>
              <a:t>ermeture de la paroi sans tension</a:t>
            </a:r>
          </a:p>
        </p:txBody>
      </p:sp>
      <p:sp>
        <p:nvSpPr>
          <p:cNvPr id="15" name="Flèche vers le bas 14">
            <a:extLst>
              <a:ext uri="{FF2B5EF4-FFF2-40B4-BE49-F238E27FC236}">
                <a16:creationId xmlns:a16="http://schemas.microsoft.com/office/drawing/2014/main" id="{3A358494-1311-458E-B91C-E99C041291D4}"/>
              </a:ext>
            </a:extLst>
          </p:cNvPr>
          <p:cNvSpPr>
            <a:spLocks noChangeArrowheads="1"/>
          </p:cNvSpPr>
          <p:nvPr/>
        </p:nvSpPr>
        <p:spPr bwMode="auto">
          <a:xfrm>
            <a:off x="4260850" y="2032000"/>
            <a:ext cx="409575" cy="819150"/>
          </a:xfrm>
          <a:prstGeom prst="downArrow">
            <a:avLst>
              <a:gd name="adj1" fmla="val 50000"/>
              <a:gd name="adj2" fmla="val 50000"/>
            </a:avLst>
          </a:prstGeom>
          <a:gradFill rotWithShape="1">
            <a:gsLst>
              <a:gs pos="0">
                <a:srgbClr val="00FFFF"/>
              </a:gs>
              <a:gs pos="20000">
                <a:srgbClr val="00FFFF"/>
              </a:gs>
              <a:gs pos="100000">
                <a:srgbClr val="00DADA"/>
              </a:gs>
            </a:gsLst>
            <a:lin ang="5400000"/>
          </a:gradFill>
          <a:ln w="9525">
            <a:solidFill>
              <a:srgbClr val="00FFFF"/>
            </a:solidFill>
            <a:miter lim="800000"/>
            <a:headEnd/>
            <a:tailEnd/>
          </a:ln>
          <a:effectLst>
            <a:outerShdw blurRad="40000" dist="23000" dir="5400000" rotWithShape="0">
              <a:srgbClr val="808080">
                <a:alpha val="34998"/>
              </a:srgbClr>
            </a:outerShdw>
          </a:effectLst>
        </p:spPr>
        <p:txBody>
          <a:bodyPr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fr-FR" altLang="fr-FR" sz="2400">
              <a:solidFill>
                <a:srgbClr val="FFFF00"/>
              </a:solidFill>
            </a:endParaRPr>
          </a:p>
        </p:txBody>
      </p:sp>
      <p:sp>
        <p:nvSpPr>
          <p:cNvPr id="16" name="Flèche vers le bas 15">
            <a:extLst>
              <a:ext uri="{FF2B5EF4-FFF2-40B4-BE49-F238E27FC236}">
                <a16:creationId xmlns:a16="http://schemas.microsoft.com/office/drawing/2014/main" id="{2043FEEB-9FCA-4404-9E2C-FFD453E2B12C}"/>
              </a:ext>
            </a:extLst>
          </p:cNvPr>
          <p:cNvSpPr>
            <a:spLocks noChangeArrowheads="1"/>
          </p:cNvSpPr>
          <p:nvPr/>
        </p:nvSpPr>
        <p:spPr bwMode="auto">
          <a:xfrm>
            <a:off x="4260850" y="4178300"/>
            <a:ext cx="409575" cy="819150"/>
          </a:xfrm>
          <a:prstGeom prst="downArrow">
            <a:avLst>
              <a:gd name="adj1" fmla="val 50000"/>
              <a:gd name="adj2" fmla="val 50000"/>
            </a:avLst>
          </a:prstGeom>
          <a:gradFill rotWithShape="1">
            <a:gsLst>
              <a:gs pos="0">
                <a:srgbClr val="00FFFF"/>
              </a:gs>
              <a:gs pos="20000">
                <a:srgbClr val="00FFFF"/>
              </a:gs>
              <a:gs pos="100000">
                <a:srgbClr val="00DADA"/>
              </a:gs>
            </a:gsLst>
            <a:lin ang="5400000"/>
          </a:gradFill>
          <a:ln w="9525">
            <a:solidFill>
              <a:srgbClr val="00FFFF"/>
            </a:solidFill>
            <a:miter lim="800000"/>
            <a:headEnd/>
            <a:tailEnd/>
          </a:ln>
          <a:effectLst>
            <a:outerShdw blurRad="40000" dist="23000" dir="5400000" rotWithShape="0">
              <a:srgbClr val="808080">
                <a:alpha val="34998"/>
              </a:srgbClr>
            </a:outerShdw>
          </a:effectLst>
        </p:spPr>
        <p:txBody>
          <a:bodyPr anchor="ct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fr-FR" altLang="fr-FR" sz="2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nodeType="afterGroup">
                            <p:stCondLst>
                              <p:cond delay="500"/>
                            </p:stCondLst>
                            <p:childTnLst>
                              <p:par>
                                <p:cTn id="9" presetID="6" presetClass="entr" presetSubtype="16"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500"/>
                                        <p:tgtEl>
                                          <p:spTgt spid="13"/>
                                        </p:tgtEl>
                                      </p:cBhvr>
                                    </p:animEffect>
                                  </p:childTnLst>
                                </p:cTn>
                              </p:par>
                            </p:childTnLst>
                          </p:cTn>
                        </p:par>
                        <p:par>
                          <p:cTn id="12" fill="hold" nodeType="afterGroup">
                            <p:stCondLst>
                              <p:cond delay="2000"/>
                            </p:stCondLst>
                            <p:childTnLst>
                              <p:par>
                                <p:cTn id="13" presetID="14" presetClass="entr" presetSubtype="10" fill="hold" grpId="0" nodeType="after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nodeType="afterGroup">
                            <p:stCondLst>
                              <p:cond delay="4500"/>
                            </p:stCondLst>
                            <p:childTnLst>
                              <p:par>
                                <p:cTn id="17" presetID="6" presetClass="entr" presetSubtype="16"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theme/theme1.xml><?xml version="1.0" encoding="utf-8"?>
<a:theme xmlns:a="http://schemas.openxmlformats.org/drawingml/2006/main" name="Essor">
  <a:themeElements>
    <a:clrScheme name="Ess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Essor">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Ess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Ess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Ess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Ess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Ess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Designs\Essor.pot</Template>
  <TotalTime>12</TotalTime>
  <Words>796</Words>
  <Application>Microsoft Office PowerPoint</Application>
  <PresentationFormat>Affichage à l'écran (4:3)</PresentationFormat>
  <Paragraphs>241</Paragraphs>
  <Slides>24</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Times New Roman</vt:lpstr>
      <vt:lpstr>Arial</vt:lpstr>
      <vt:lpstr>Wingdings</vt:lpstr>
      <vt:lpstr>Calibri</vt:lpstr>
      <vt:lpstr>Zapf Dingbats</vt:lpstr>
      <vt:lpstr>Essor</vt:lpstr>
      <vt:lpstr>Chemin clinique   pour une paroi complexe</vt:lpstr>
      <vt:lpstr>Chemin clinique  pour une pathologie pariétale complexe dans un C.H.U.</vt:lpstr>
      <vt:lpstr>Introduction</vt:lpstr>
      <vt:lpstr>Description</vt:lpstr>
      <vt:lpstr>Problématiques </vt:lpstr>
      <vt:lpstr>Eventrations Difficiles</vt:lpstr>
      <vt:lpstr>Eventrations Difficiles</vt:lpstr>
      <vt:lpstr>Eventrations Difficiles</vt:lpstr>
      <vt:lpstr>Technique de Goni-MORENO </vt:lpstr>
      <vt:lpstr>Technique de Goni-MORENO </vt:lpstr>
      <vt:lpstr>Technique de Goni-MORENO </vt:lpstr>
      <vt:lpstr>Parcours de patient </vt:lpstr>
      <vt:lpstr>Phase pré-opératoire </vt:lpstr>
      <vt:lpstr>Phase pré-opératoire </vt:lpstr>
      <vt:lpstr>Phase pré-opératoire </vt:lpstr>
      <vt:lpstr>Phase pré-opératoire </vt:lpstr>
      <vt:lpstr>Phase pré-opératoire </vt:lpstr>
      <vt:lpstr>Phase pré-opératoire </vt:lpstr>
      <vt:lpstr>Phase péri-opératoire (1) </vt:lpstr>
      <vt:lpstr>Phase péri-opératoire (2) </vt:lpstr>
      <vt:lpstr>Phase péri-opératoire (2) </vt:lpstr>
      <vt:lpstr>Conclusion</vt:lpstr>
      <vt:lpstr>Conclusion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Chemin clinique   pour une paroi complexe</dc:title>
  <dc:creator>Utilisateur de Microsoft Office</dc:creator>
  <cp:lastModifiedBy>Jean Pascal</cp:lastModifiedBy>
  <cp:revision>3</cp:revision>
  <cp:lastPrinted>1601-01-01T00:00:00Z</cp:lastPrinted>
  <dcterms:created xsi:type="dcterms:W3CDTF">2019-06-13T21:51:36Z</dcterms:created>
  <dcterms:modified xsi:type="dcterms:W3CDTF">2019-06-25T09:12:50Z</dcterms:modified>
</cp:coreProperties>
</file>