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v" ContentType="vide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35"/>
  </p:notesMasterIdLst>
  <p:sldIdLst>
    <p:sldId id="256" r:id="rId2"/>
    <p:sldId id="400" r:id="rId3"/>
    <p:sldId id="283" r:id="rId4"/>
    <p:sldId id="368" r:id="rId5"/>
    <p:sldId id="380" r:id="rId6"/>
    <p:sldId id="417" r:id="rId7"/>
    <p:sldId id="418" r:id="rId8"/>
    <p:sldId id="397" r:id="rId9"/>
    <p:sldId id="441" r:id="rId10"/>
    <p:sldId id="467" r:id="rId11"/>
    <p:sldId id="392" r:id="rId12"/>
    <p:sldId id="444" r:id="rId13"/>
    <p:sldId id="445" r:id="rId14"/>
    <p:sldId id="454" r:id="rId15"/>
    <p:sldId id="464" r:id="rId16"/>
    <p:sldId id="452" r:id="rId17"/>
    <p:sldId id="460" r:id="rId18"/>
    <p:sldId id="440" r:id="rId19"/>
    <p:sldId id="443" r:id="rId20"/>
    <p:sldId id="463" r:id="rId21"/>
    <p:sldId id="433" r:id="rId22"/>
    <p:sldId id="419" r:id="rId23"/>
    <p:sldId id="456" r:id="rId24"/>
    <p:sldId id="390" r:id="rId25"/>
    <p:sldId id="389" r:id="rId26"/>
    <p:sldId id="391" r:id="rId27"/>
    <p:sldId id="457" r:id="rId28"/>
    <p:sldId id="451" r:id="rId29"/>
    <p:sldId id="466" r:id="rId30"/>
    <p:sldId id="461" r:id="rId31"/>
    <p:sldId id="462" r:id="rId32"/>
    <p:sldId id="465" r:id="rId33"/>
    <p:sldId id="337" r:id="rId34"/>
  </p:sldIdLst>
  <p:sldSz cx="9144000" cy="6858000" type="screen4x3"/>
  <p:notesSz cx="6858000" cy="9144000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udhomme Michel" initials="UdMO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66"/>
    <p:restoredTop sz="92288"/>
  </p:normalViewPr>
  <p:slideViewPr>
    <p:cSldViewPr snapToGrid="0" snapToObjects="1">
      <p:cViewPr varScale="1">
        <p:scale>
          <a:sx n="106" d="100"/>
          <a:sy n="106" d="100"/>
        </p:scale>
        <p:origin x="205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06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817679624215102E-2"/>
          <c:y val="3.4954799870495497E-2"/>
          <c:w val="0.95105705838522303"/>
          <c:h val="0.56897351852008005"/>
        </c:manualLayout>
      </c:layout>
      <c:barChart>
        <c:barDir val="col"/>
        <c:grouping val="clustered"/>
        <c:varyColors val="0"/>
        <c:ser>
          <c:idx val="0"/>
          <c:order val="0"/>
          <c:tx>
            <c:v>Nombre de patient inclus</c:v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'Feuil1 (2)'!$A$3:$A$21</c:f>
              <c:strCache>
                <c:ptCount val="19"/>
                <c:pt idx="0">
                  <c:v>Nimes</c:v>
                </c:pt>
                <c:pt idx="1">
                  <c:v>Besancon</c:v>
                </c:pt>
                <c:pt idx="2">
                  <c:v>Bordeaux</c:v>
                </c:pt>
                <c:pt idx="3">
                  <c:v>Marseille IPC</c:v>
                </c:pt>
                <c:pt idx="4">
                  <c:v>Vichy</c:v>
                </c:pt>
                <c:pt idx="5">
                  <c:v>Clermont Ferrand</c:v>
                </c:pt>
                <c:pt idx="6">
                  <c:v>Grenoble</c:v>
                </c:pt>
                <c:pt idx="7">
                  <c:v>Lyon</c:v>
                </c:pt>
                <c:pt idx="8">
                  <c:v>Marseille Timone</c:v>
                </c:pt>
                <c:pt idx="9">
                  <c:v>Montpellier</c:v>
                </c:pt>
                <c:pt idx="10">
                  <c:v>Nantes</c:v>
                </c:pt>
                <c:pt idx="11">
                  <c:v>APHP - St Antoine</c:v>
                </c:pt>
                <c:pt idx="12">
                  <c:v>APHP - La pitié S alpétrière</c:v>
                </c:pt>
                <c:pt idx="13">
                  <c:v>Rennes</c:v>
                </c:pt>
                <c:pt idx="14">
                  <c:v>Rouen</c:v>
                </c:pt>
                <c:pt idx="15">
                  <c:v>Toulouse </c:v>
                </c:pt>
                <c:pt idx="16">
                  <c:v>APHP - Beaujon</c:v>
                </c:pt>
                <c:pt idx="17">
                  <c:v>Lille Centre Oscar lambret</c:v>
                </c:pt>
                <c:pt idx="18">
                  <c:v>Lille Hôpital Claude Huriez</c:v>
                </c:pt>
              </c:strCache>
            </c:strRef>
          </c:cat>
          <c:val>
            <c:numRef>
              <c:f>'Feuil1 (2)'!$C$3:$C$21</c:f>
              <c:numCache>
                <c:formatCode>General</c:formatCode>
                <c:ptCount val="19"/>
                <c:pt idx="0">
                  <c:v>20</c:v>
                </c:pt>
                <c:pt idx="1">
                  <c:v>30</c:v>
                </c:pt>
                <c:pt idx="2">
                  <c:v>35</c:v>
                </c:pt>
                <c:pt idx="3">
                  <c:v>1</c:v>
                </c:pt>
                <c:pt idx="4">
                  <c:v>1</c:v>
                </c:pt>
                <c:pt idx="5">
                  <c:v>6</c:v>
                </c:pt>
                <c:pt idx="6">
                  <c:v>5</c:v>
                </c:pt>
                <c:pt idx="7">
                  <c:v>21</c:v>
                </c:pt>
                <c:pt idx="8">
                  <c:v>6</c:v>
                </c:pt>
                <c:pt idx="9">
                  <c:v>11</c:v>
                </c:pt>
                <c:pt idx="10">
                  <c:v>3</c:v>
                </c:pt>
                <c:pt idx="11">
                  <c:v>5</c:v>
                </c:pt>
                <c:pt idx="12">
                  <c:v>1</c:v>
                </c:pt>
                <c:pt idx="13">
                  <c:v>14</c:v>
                </c:pt>
                <c:pt idx="14">
                  <c:v>9</c:v>
                </c:pt>
                <c:pt idx="15">
                  <c:v>7</c:v>
                </c:pt>
                <c:pt idx="16">
                  <c:v>17</c:v>
                </c:pt>
                <c:pt idx="17">
                  <c:v>7</c:v>
                </c:pt>
                <c:pt idx="1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21-A746-8E5D-25DF3DE3BD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727246128"/>
        <c:axId val="-1727912064"/>
      </c:barChart>
      <c:catAx>
        <c:axId val="-17272461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fr-FR"/>
          </a:p>
        </c:txPr>
        <c:crossAx val="-1727912064"/>
        <c:crosses val="autoZero"/>
        <c:auto val="1"/>
        <c:lblAlgn val="ctr"/>
        <c:lblOffset val="100"/>
        <c:noMultiLvlLbl val="0"/>
      </c:catAx>
      <c:valAx>
        <c:axId val="-17279120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1727246128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F545DB-484D-3E46-B0C0-45337DB8268C}" type="doc">
      <dgm:prSet loTypeId="urn:microsoft.com/office/officeart/2005/8/layout/hierarchy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66955F82-CEA7-9547-9FBC-C8BC09B13D20}">
      <dgm:prSet phldrT="[Texte]" custT="1"/>
      <dgm:spPr/>
      <dgm:t>
        <a:bodyPr/>
        <a:lstStyle/>
        <a:p>
          <a:r>
            <a:rPr lang="fr-FR" sz="1600" dirty="0"/>
            <a:t>199</a:t>
          </a:r>
          <a:endParaRPr lang="fr-FR" sz="1300" dirty="0"/>
        </a:p>
        <a:p>
          <a:r>
            <a:rPr lang="fr-FR" sz="1300" dirty="0"/>
            <a:t>Randomisés</a:t>
          </a:r>
        </a:p>
      </dgm:t>
    </dgm:pt>
    <dgm:pt modelId="{F6E713BC-17D2-2E4C-ADA0-00D62FFEF926}" type="parTrans" cxnId="{A0F38EF5-B543-2C47-9A7B-2FD8016E9C78}">
      <dgm:prSet/>
      <dgm:spPr/>
      <dgm:t>
        <a:bodyPr/>
        <a:lstStyle/>
        <a:p>
          <a:endParaRPr lang="fr-FR"/>
        </a:p>
      </dgm:t>
    </dgm:pt>
    <dgm:pt modelId="{C2FE7B34-E56A-EA4C-905C-45D5BAEECF51}" type="sibTrans" cxnId="{A0F38EF5-B543-2C47-9A7B-2FD8016E9C78}">
      <dgm:prSet/>
      <dgm:spPr/>
      <dgm:t>
        <a:bodyPr/>
        <a:lstStyle/>
        <a:p>
          <a:endParaRPr lang="fr-FR"/>
        </a:p>
      </dgm:t>
    </dgm:pt>
    <dgm:pt modelId="{58AAF671-052D-1245-9F1A-273B6E52370F}">
      <dgm:prSet phldrT="[Texte]" custT="1"/>
      <dgm:spPr/>
      <dgm:t>
        <a:bodyPr/>
        <a:lstStyle/>
        <a:p>
          <a:r>
            <a:rPr lang="fr-FR" sz="1600" dirty="0"/>
            <a:t>101</a:t>
          </a:r>
        </a:p>
        <a:p>
          <a:r>
            <a:rPr lang="fr-FR" sz="1600" dirty="0"/>
            <a:t>No </a:t>
          </a:r>
          <a:r>
            <a:rPr lang="fr-FR" sz="1600" dirty="0" err="1"/>
            <a:t>Mesh</a:t>
          </a:r>
          <a:endParaRPr lang="fr-FR" sz="1600" dirty="0"/>
        </a:p>
      </dgm:t>
    </dgm:pt>
    <dgm:pt modelId="{54BFD224-F946-1B49-BC72-B4EC19D36EA7}" type="parTrans" cxnId="{D99BDA0E-9FD2-DF4E-84B9-7EAB30B0E7B2}">
      <dgm:prSet/>
      <dgm:spPr/>
      <dgm:t>
        <a:bodyPr/>
        <a:lstStyle/>
        <a:p>
          <a:endParaRPr lang="fr-FR"/>
        </a:p>
      </dgm:t>
    </dgm:pt>
    <dgm:pt modelId="{B5058503-AFF2-1143-AA04-0A8800B63962}" type="sibTrans" cxnId="{D99BDA0E-9FD2-DF4E-84B9-7EAB30B0E7B2}">
      <dgm:prSet/>
      <dgm:spPr/>
      <dgm:t>
        <a:bodyPr/>
        <a:lstStyle/>
        <a:p>
          <a:endParaRPr lang="fr-FR"/>
        </a:p>
      </dgm:t>
    </dgm:pt>
    <dgm:pt modelId="{678B4801-E127-9C4B-AB75-2BCC3060B576}">
      <dgm:prSet phldrT="[Texte]" custT="1"/>
      <dgm:spPr/>
      <dgm:t>
        <a:bodyPr/>
        <a:lstStyle/>
        <a:p>
          <a:r>
            <a:rPr lang="fr-FR" sz="1600" dirty="0"/>
            <a:t>98</a:t>
          </a:r>
        </a:p>
        <a:p>
          <a:r>
            <a:rPr lang="fr-FR" sz="1600" dirty="0"/>
            <a:t> </a:t>
          </a:r>
          <a:r>
            <a:rPr lang="fr-FR" sz="1600" dirty="0" err="1"/>
            <a:t>Mesh</a:t>
          </a:r>
          <a:endParaRPr lang="fr-FR" sz="1600" dirty="0"/>
        </a:p>
      </dgm:t>
    </dgm:pt>
    <dgm:pt modelId="{B566C8B5-73E1-304F-9FDE-A449C1AB7A8A}" type="parTrans" cxnId="{8C05083A-6E97-6D43-9AED-EB8891381E5C}">
      <dgm:prSet/>
      <dgm:spPr/>
      <dgm:t>
        <a:bodyPr/>
        <a:lstStyle/>
        <a:p>
          <a:endParaRPr lang="fr-FR"/>
        </a:p>
      </dgm:t>
    </dgm:pt>
    <dgm:pt modelId="{EBA2460E-B436-E442-AA2B-162CFE2F345B}" type="sibTrans" cxnId="{8C05083A-6E97-6D43-9AED-EB8891381E5C}">
      <dgm:prSet/>
      <dgm:spPr/>
      <dgm:t>
        <a:bodyPr/>
        <a:lstStyle/>
        <a:p>
          <a:endParaRPr lang="fr-FR"/>
        </a:p>
      </dgm:t>
    </dgm:pt>
    <dgm:pt modelId="{B0D508BE-41DC-9A4F-9D9B-B1AEB451742D}">
      <dgm:prSet custT="1"/>
      <dgm:spPr/>
      <dgm:t>
        <a:bodyPr/>
        <a:lstStyle/>
        <a:p>
          <a:r>
            <a:rPr lang="fr-FR" sz="1800" dirty="0"/>
            <a:t>79</a:t>
          </a:r>
        </a:p>
      </dgm:t>
    </dgm:pt>
    <dgm:pt modelId="{C53226A8-822F-6D45-AEC1-3992F2BEB406}" type="parTrans" cxnId="{35EE1D7D-E8E6-674B-AE5A-84E8708B8009}">
      <dgm:prSet/>
      <dgm:spPr/>
      <dgm:t>
        <a:bodyPr/>
        <a:lstStyle/>
        <a:p>
          <a:endParaRPr lang="fr-FR"/>
        </a:p>
      </dgm:t>
    </dgm:pt>
    <dgm:pt modelId="{EB353ED1-ADD2-F649-B41B-1F8BD287C832}" type="sibTrans" cxnId="{35EE1D7D-E8E6-674B-AE5A-84E8708B8009}">
      <dgm:prSet/>
      <dgm:spPr/>
      <dgm:t>
        <a:bodyPr/>
        <a:lstStyle/>
        <a:p>
          <a:endParaRPr lang="fr-FR"/>
        </a:p>
      </dgm:t>
    </dgm:pt>
    <dgm:pt modelId="{3E15987C-BC61-8D40-910D-3D5862428A6A}">
      <dgm:prSet custT="1"/>
      <dgm:spPr/>
      <dgm:t>
        <a:bodyPr/>
        <a:lstStyle/>
        <a:p>
          <a:r>
            <a:rPr lang="fr-FR" sz="1800" dirty="0"/>
            <a:t>75</a:t>
          </a:r>
        </a:p>
      </dgm:t>
    </dgm:pt>
    <dgm:pt modelId="{9A9C390D-1B63-E446-95C7-9C40F9A84B3E}" type="parTrans" cxnId="{22B710ED-B77A-194A-9A34-93F3611A6DFC}">
      <dgm:prSet/>
      <dgm:spPr/>
      <dgm:t>
        <a:bodyPr/>
        <a:lstStyle/>
        <a:p>
          <a:endParaRPr lang="fr-FR"/>
        </a:p>
      </dgm:t>
    </dgm:pt>
    <dgm:pt modelId="{5CEBAC44-7FAC-B940-8866-DCD758A295B8}" type="sibTrans" cxnId="{22B710ED-B77A-194A-9A34-93F3611A6DFC}">
      <dgm:prSet/>
      <dgm:spPr/>
      <dgm:t>
        <a:bodyPr/>
        <a:lstStyle/>
        <a:p>
          <a:endParaRPr lang="fr-FR"/>
        </a:p>
      </dgm:t>
    </dgm:pt>
    <dgm:pt modelId="{01B0C55C-0852-764B-840E-322D363C23C9}">
      <dgm:prSet custT="1"/>
      <dgm:spPr/>
      <dgm:t>
        <a:bodyPr/>
        <a:lstStyle/>
        <a:p>
          <a:r>
            <a:rPr lang="fr-FR" sz="1600" dirty="0"/>
            <a:t>200 inclus</a:t>
          </a:r>
        </a:p>
      </dgm:t>
    </dgm:pt>
    <dgm:pt modelId="{32975E19-87E7-384E-97F8-7E207C30694E}" type="parTrans" cxnId="{C450ED66-67E9-2649-B03D-8499554001FC}">
      <dgm:prSet/>
      <dgm:spPr/>
      <dgm:t>
        <a:bodyPr/>
        <a:lstStyle/>
        <a:p>
          <a:endParaRPr lang="fr-FR"/>
        </a:p>
      </dgm:t>
    </dgm:pt>
    <dgm:pt modelId="{8F851F9A-0550-FA41-8711-79C8A1DB898F}" type="sibTrans" cxnId="{C450ED66-67E9-2649-B03D-8499554001FC}">
      <dgm:prSet/>
      <dgm:spPr/>
      <dgm:t>
        <a:bodyPr/>
        <a:lstStyle/>
        <a:p>
          <a:endParaRPr lang="fr-FR"/>
        </a:p>
      </dgm:t>
    </dgm:pt>
    <dgm:pt modelId="{02C42E4E-1B7D-B445-886A-3D00FB84107A}">
      <dgm:prSet custT="1"/>
      <dgm:spPr/>
      <dgm:t>
        <a:bodyPr/>
        <a:lstStyle/>
        <a:p>
          <a:r>
            <a:rPr lang="fr-FR" sz="1800" dirty="0"/>
            <a:t>65</a:t>
          </a:r>
        </a:p>
      </dgm:t>
    </dgm:pt>
    <dgm:pt modelId="{E918C542-7001-D24F-B510-6CA1A140C580}" type="parTrans" cxnId="{811962FF-1046-4C40-950E-F33020769017}">
      <dgm:prSet/>
      <dgm:spPr/>
      <dgm:t>
        <a:bodyPr/>
        <a:lstStyle/>
        <a:p>
          <a:endParaRPr lang="fr-FR"/>
        </a:p>
      </dgm:t>
    </dgm:pt>
    <dgm:pt modelId="{8B88795A-DC3C-6E41-BE6F-95EB830714AB}" type="sibTrans" cxnId="{811962FF-1046-4C40-950E-F33020769017}">
      <dgm:prSet/>
      <dgm:spPr/>
      <dgm:t>
        <a:bodyPr/>
        <a:lstStyle/>
        <a:p>
          <a:endParaRPr lang="fr-FR"/>
        </a:p>
      </dgm:t>
    </dgm:pt>
    <dgm:pt modelId="{28517CBC-5F59-4741-BFF9-AD9971FBABBA}">
      <dgm:prSet custT="1"/>
      <dgm:spPr/>
      <dgm:t>
        <a:bodyPr/>
        <a:lstStyle/>
        <a:p>
          <a:r>
            <a:rPr lang="fr-FR" sz="1600" dirty="0"/>
            <a:t>70</a:t>
          </a:r>
          <a:endParaRPr lang="fr-FR" sz="2900" dirty="0"/>
        </a:p>
      </dgm:t>
    </dgm:pt>
    <dgm:pt modelId="{87662B8B-901F-CC46-A174-DEDFFB663585}" type="parTrans" cxnId="{17843BED-6CBC-0849-955E-9F3B261C5E6D}">
      <dgm:prSet/>
      <dgm:spPr/>
      <dgm:t>
        <a:bodyPr/>
        <a:lstStyle/>
        <a:p>
          <a:endParaRPr lang="fr-FR"/>
        </a:p>
      </dgm:t>
    </dgm:pt>
    <dgm:pt modelId="{F1FE3EE4-2D3C-704A-86A6-12EF6567B579}" type="sibTrans" cxnId="{17843BED-6CBC-0849-955E-9F3B261C5E6D}">
      <dgm:prSet/>
      <dgm:spPr/>
      <dgm:t>
        <a:bodyPr/>
        <a:lstStyle/>
        <a:p>
          <a:endParaRPr lang="fr-FR"/>
        </a:p>
      </dgm:t>
    </dgm:pt>
    <dgm:pt modelId="{98E9C45B-5A1F-9846-9C36-ACC6B1BB620B}">
      <dgm:prSet custT="1"/>
      <dgm:spPr/>
      <dgm:t>
        <a:bodyPr/>
        <a:lstStyle/>
        <a:p>
          <a:r>
            <a:rPr lang="fr-FR" sz="1000" dirty="0"/>
            <a:t>23 DCD</a:t>
          </a:r>
        </a:p>
        <a:p>
          <a:r>
            <a:rPr lang="fr-FR" sz="1000" dirty="0"/>
            <a:t>5 </a:t>
          </a:r>
          <a:r>
            <a:rPr lang="fr-FR" sz="1000" dirty="0" err="1"/>
            <a:t>pdv</a:t>
          </a:r>
          <a:endParaRPr lang="fr-FR" sz="1000" dirty="0"/>
        </a:p>
        <a:p>
          <a:endParaRPr lang="fr-FR" sz="700" dirty="0"/>
        </a:p>
      </dgm:t>
    </dgm:pt>
    <dgm:pt modelId="{67DB5E13-D544-BA45-AD71-4AD011292CA7}" type="parTrans" cxnId="{D60FAF34-9B0C-3645-BC81-29D821AC2385}">
      <dgm:prSet/>
      <dgm:spPr/>
      <dgm:t>
        <a:bodyPr/>
        <a:lstStyle/>
        <a:p>
          <a:endParaRPr lang="fr-FR"/>
        </a:p>
      </dgm:t>
    </dgm:pt>
    <dgm:pt modelId="{82B3A000-5595-BA4A-917A-17BA34B9FDC5}" type="sibTrans" cxnId="{D60FAF34-9B0C-3645-BC81-29D821AC2385}">
      <dgm:prSet/>
      <dgm:spPr/>
      <dgm:t>
        <a:bodyPr/>
        <a:lstStyle/>
        <a:p>
          <a:endParaRPr lang="fr-FR"/>
        </a:p>
      </dgm:t>
    </dgm:pt>
    <dgm:pt modelId="{6CCE3F06-93F5-8F49-913B-7E929A080C4C}">
      <dgm:prSet custT="1"/>
      <dgm:spPr/>
      <dgm:t>
        <a:bodyPr/>
        <a:lstStyle/>
        <a:p>
          <a:r>
            <a:rPr lang="fr-FR" sz="1000" dirty="0"/>
            <a:t>16 DCD</a:t>
          </a:r>
        </a:p>
        <a:p>
          <a:r>
            <a:rPr lang="fr-FR" sz="1000" dirty="0"/>
            <a:t>5 </a:t>
          </a:r>
          <a:r>
            <a:rPr lang="fr-FR" sz="1000" dirty="0" err="1"/>
            <a:t>pdv</a:t>
          </a:r>
          <a:endParaRPr lang="fr-FR" sz="1000" dirty="0"/>
        </a:p>
      </dgm:t>
    </dgm:pt>
    <dgm:pt modelId="{4152332B-C699-D744-8F2A-F70F83AD44AC}" type="parTrans" cxnId="{1A2D0A7A-18CD-0049-A382-5C0D607A88D9}">
      <dgm:prSet/>
      <dgm:spPr/>
      <dgm:t>
        <a:bodyPr/>
        <a:lstStyle/>
        <a:p>
          <a:endParaRPr lang="fr-FR"/>
        </a:p>
      </dgm:t>
    </dgm:pt>
    <dgm:pt modelId="{FB0898E9-560A-2A4E-B773-BBE02A1E9A3B}" type="sibTrans" cxnId="{1A2D0A7A-18CD-0049-A382-5C0D607A88D9}">
      <dgm:prSet/>
      <dgm:spPr/>
      <dgm:t>
        <a:bodyPr/>
        <a:lstStyle/>
        <a:p>
          <a:endParaRPr lang="fr-FR"/>
        </a:p>
      </dgm:t>
    </dgm:pt>
    <dgm:pt modelId="{882AA656-DCE4-E549-87B3-D7E0D6223606}" type="pres">
      <dgm:prSet presAssocID="{27F545DB-484D-3E46-B0C0-45337DB8268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2D4C20A-D601-AF4D-9894-693405384B81}" type="pres">
      <dgm:prSet presAssocID="{01B0C55C-0852-764B-840E-322D363C23C9}" presName="hierRoot1" presStyleCnt="0"/>
      <dgm:spPr/>
    </dgm:pt>
    <dgm:pt modelId="{B358F002-BF36-3A41-B145-7B9E56DEB4D7}" type="pres">
      <dgm:prSet presAssocID="{01B0C55C-0852-764B-840E-322D363C23C9}" presName="composite" presStyleCnt="0"/>
      <dgm:spPr/>
    </dgm:pt>
    <dgm:pt modelId="{DE250AA8-603D-E44F-86D0-31DCD98F2D1F}" type="pres">
      <dgm:prSet presAssocID="{01B0C55C-0852-764B-840E-322D363C23C9}" presName="background" presStyleLbl="node0" presStyleIdx="0" presStyleCnt="1"/>
      <dgm:spPr/>
    </dgm:pt>
    <dgm:pt modelId="{2C1D0817-5E3A-4E43-B331-1C462DB2FD18}" type="pres">
      <dgm:prSet presAssocID="{01B0C55C-0852-764B-840E-322D363C23C9}" presName="text" presStyleLbl="fgAcc0" presStyleIdx="0" presStyleCnt="1">
        <dgm:presLayoutVars>
          <dgm:chPref val="3"/>
        </dgm:presLayoutVars>
      </dgm:prSet>
      <dgm:spPr/>
    </dgm:pt>
    <dgm:pt modelId="{A55598D4-B8C6-2B4C-B845-FE9824307093}" type="pres">
      <dgm:prSet presAssocID="{01B0C55C-0852-764B-840E-322D363C23C9}" presName="hierChild2" presStyleCnt="0"/>
      <dgm:spPr/>
    </dgm:pt>
    <dgm:pt modelId="{AEBDDF60-D650-204E-A832-217D1A391C35}" type="pres">
      <dgm:prSet presAssocID="{F6E713BC-17D2-2E4C-ADA0-00D62FFEF926}" presName="Name10" presStyleLbl="parChTrans1D2" presStyleIdx="0" presStyleCnt="1"/>
      <dgm:spPr/>
    </dgm:pt>
    <dgm:pt modelId="{627E20D0-FDAE-EA40-BEBE-514A346643CE}" type="pres">
      <dgm:prSet presAssocID="{66955F82-CEA7-9547-9FBC-C8BC09B13D20}" presName="hierRoot2" presStyleCnt="0"/>
      <dgm:spPr/>
    </dgm:pt>
    <dgm:pt modelId="{25736C33-EAC5-714A-8B87-3F5331C9B2D5}" type="pres">
      <dgm:prSet presAssocID="{66955F82-CEA7-9547-9FBC-C8BC09B13D20}" presName="composite2" presStyleCnt="0"/>
      <dgm:spPr/>
    </dgm:pt>
    <dgm:pt modelId="{E62587D7-35BC-0E42-95D5-15AF220F1B5B}" type="pres">
      <dgm:prSet presAssocID="{66955F82-CEA7-9547-9FBC-C8BC09B13D20}" presName="background2" presStyleLbl="node2" presStyleIdx="0" presStyleCnt="1"/>
      <dgm:spPr/>
    </dgm:pt>
    <dgm:pt modelId="{8A6A9B39-5A17-5248-B95E-240BA9668F98}" type="pres">
      <dgm:prSet presAssocID="{66955F82-CEA7-9547-9FBC-C8BC09B13D20}" presName="text2" presStyleLbl="fgAcc2" presStyleIdx="0" presStyleCnt="1">
        <dgm:presLayoutVars>
          <dgm:chPref val="3"/>
        </dgm:presLayoutVars>
      </dgm:prSet>
      <dgm:spPr/>
    </dgm:pt>
    <dgm:pt modelId="{3EE95130-A911-3741-A48C-786FCFE735EC}" type="pres">
      <dgm:prSet presAssocID="{66955F82-CEA7-9547-9FBC-C8BC09B13D20}" presName="hierChild3" presStyleCnt="0"/>
      <dgm:spPr/>
    </dgm:pt>
    <dgm:pt modelId="{671EEED5-38EE-FC4C-AA23-E79666961CE5}" type="pres">
      <dgm:prSet presAssocID="{54BFD224-F946-1B49-BC72-B4EC19D36EA7}" presName="Name17" presStyleLbl="parChTrans1D3" presStyleIdx="0" presStyleCnt="2"/>
      <dgm:spPr/>
    </dgm:pt>
    <dgm:pt modelId="{AA6CBDF2-CC62-8147-A6CB-0F74DC9D4403}" type="pres">
      <dgm:prSet presAssocID="{58AAF671-052D-1245-9F1A-273B6E52370F}" presName="hierRoot3" presStyleCnt="0"/>
      <dgm:spPr/>
    </dgm:pt>
    <dgm:pt modelId="{CD66FFD9-D22C-7143-AF1A-01F954639C9C}" type="pres">
      <dgm:prSet presAssocID="{58AAF671-052D-1245-9F1A-273B6E52370F}" presName="composite3" presStyleCnt="0"/>
      <dgm:spPr/>
    </dgm:pt>
    <dgm:pt modelId="{43EC445E-C927-FD49-8C8D-647D2E8A0770}" type="pres">
      <dgm:prSet presAssocID="{58AAF671-052D-1245-9F1A-273B6E52370F}" presName="background3" presStyleLbl="node3" presStyleIdx="0" presStyleCnt="2"/>
      <dgm:spPr/>
    </dgm:pt>
    <dgm:pt modelId="{2A0B4900-CCEE-5142-BECA-B733ADE6BE23}" type="pres">
      <dgm:prSet presAssocID="{58AAF671-052D-1245-9F1A-273B6E52370F}" presName="text3" presStyleLbl="fgAcc3" presStyleIdx="0" presStyleCnt="2" custLinFactNeighborX="-38048">
        <dgm:presLayoutVars>
          <dgm:chPref val="3"/>
        </dgm:presLayoutVars>
      </dgm:prSet>
      <dgm:spPr/>
    </dgm:pt>
    <dgm:pt modelId="{3AEF42B3-06AD-E040-9971-A54372B8F08E}" type="pres">
      <dgm:prSet presAssocID="{58AAF671-052D-1245-9F1A-273B6E52370F}" presName="hierChild4" presStyleCnt="0"/>
      <dgm:spPr/>
    </dgm:pt>
    <dgm:pt modelId="{10459806-868A-E545-A7CF-56AE9E515A62}" type="pres">
      <dgm:prSet presAssocID="{9A9C390D-1B63-E446-95C7-9C40F9A84B3E}" presName="Name23" presStyleLbl="parChTrans1D4" presStyleIdx="0" presStyleCnt="6"/>
      <dgm:spPr/>
    </dgm:pt>
    <dgm:pt modelId="{02DE306F-E9AD-534B-BD35-5395D132C856}" type="pres">
      <dgm:prSet presAssocID="{3E15987C-BC61-8D40-910D-3D5862428A6A}" presName="hierRoot4" presStyleCnt="0"/>
      <dgm:spPr/>
    </dgm:pt>
    <dgm:pt modelId="{8B4F6C42-1AB6-1D44-940D-5496056A6CA8}" type="pres">
      <dgm:prSet presAssocID="{3E15987C-BC61-8D40-910D-3D5862428A6A}" presName="composite4" presStyleCnt="0"/>
      <dgm:spPr/>
    </dgm:pt>
    <dgm:pt modelId="{983CEF22-F547-0B41-9104-E37A154BF7AD}" type="pres">
      <dgm:prSet presAssocID="{3E15987C-BC61-8D40-910D-3D5862428A6A}" presName="background4" presStyleLbl="node4" presStyleIdx="0" presStyleCnt="6"/>
      <dgm:spPr/>
    </dgm:pt>
    <dgm:pt modelId="{A113C724-203C-C44D-81ED-E6D547C48231}" type="pres">
      <dgm:prSet presAssocID="{3E15987C-BC61-8D40-910D-3D5862428A6A}" presName="text4" presStyleLbl="fgAcc4" presStyleIdx="0" presStyleCnt="6" custLinFactNeighborX="7424">
        <dgm:presLayoutVars>
          <dgm:chPref val="3"/>
        </dgm:presLayoutVars>
      </dgm:prSet>
      <dgm:spPr/>
    </dgm:pt>
    <dgm:pt modelId="{122F4C74-D04B-BE4D-BBCB-DF352C7702AC}" type="pres">
      <dgm:prSet presAssocID="{3E15987C-BC61-8D40-910D-3D5862428A6A}" presName="hierChild5" presStyleCnt="0"/>
      <dgm:spPr/>
    </dgm:pt>
    <dgm:pt modelId="{1305D840-9716-C442-AE1F-5E0650BBAF50}" type="pres">
      <dgm:prSet presAssocID="{E918C542-7001-D24F-B510-6CA1A140C580}" presName="Name23" presStyleLbl="parChTrans1D4" presStyleIdx="1" presStyleCnt="6"/>
      <dgm:spPr/>
    </dgm:pt>
    <dgm:pt modelId="{6DB624B6-6AEA-D047-915F-8098DECF9F61}" type="pres">
      <dgm:prSet presAssocID="{02C42E4E-1B7D-B445-886A-3D00FB84107A}" presName="hierRoot4" presStyleCnt="0"/>
      <dgm:spPr/>
    </dgm:pt>
    <dgm:pt modelId="{FC204496-DE98-5D44-8A8B-3A6A09132B98}" type="pres">
      <dgm:prSet presAssocID="{02C42E4E-1B7D-B445-886A-3D00FB84107A}" presName="composite4" presStyleCnt="0"/>
      <dgm:spPr/>
    </dgm:pt>
    <dgm:pt modelId="{55F43BC2-A29A-0944-98A9-D0171A858996}" type="pres">
      <dgm:prSet presAssocID="{02C42E4E-1B7D-B445-886A-3D00FB84107A}" presName="background4" presStyleLbl="node4" presStyleIdx="1" presStyleCnt="6"/>
      <dgm:spPr/>
    </dgm:pt>
    <dgm:pt modelId="{F6D8CBE7-F75B-F041-B4F7-057EAEC93FCC}" type="pres">
      <dgm:prSet presAssocID="{02C42E4E-1B7D-B445-886A-3D00FB84107A}" presName="text4" presStyleLbl="fgAcc4" presStyleIdx="1" presStyleCnt="6" custLinFactNeighborX="7424" custLinFactNeighborY="1876">
        <dgm:presLayoutVars>
          <dgm:chPref val="3"/>
        </dgm:presLayoutVars>
      </dgm:prSet>
      <dgm:spPr/>
    </dgm:pt>
    <dgm:pt modelId="{26C61744-E169-9549-ACEA-F19B1C247152}" type="pres">
      <dgm:prSet presAssocID="{02C42E4E-1B7D-B445-886A-3D00FB84107A}" presName="hierChild5" presStyleCnt="0"/>
      <dgm:spPr/>
    </dgm:pt>
    <dgm:pt modelId="{DD2837BC-4435-1545-978B-C5FA9EC61500}" type="pres">
      <dgm:prSet presAssocID="{67DB5E13-D544-BA45-AD71-4AD011292CA7}" presName="Name23" presStyleLbl="parChTrans1D4" presStyleIdx="2" presStyleCnt="6"/>
      <dgm:spPr/>
    </dgm:pt>
    <dgm:pt modelId="{7784F0F2-9D36-1D41-BE76-075356FD6421}" type="pres">
      <dgm:prSet presAssocID="{98E9C45B-5A1F-9846-9C36-ACC6B1BB620B}" presName="hierRoot4" presStyleCnt="0"/>
      <dgm:spPr/>
    </dgm:pt>
    <dgm:pt modelId="{4FCC1D3A-18CC-CC40-88B9-C552F01D94D8}" type="pres">
      <dgm:prSet presAssocID="{98E9C45B-5A1F-9846-9C36-ACC6B1BB620B}" presName="composite4" presStyleCnt="0"/>
      <dgm:spPr/>
    </dgm:pt>
    <dgm:pt modelId="{D3DE467D-13DE-724B-94F5-57C467696600}" type="pres">
      <dgm:prSet presAssocID="{98E9C45B-5A1F-9846-9C36-ACC6B1BB620B}" presName="background4" presStyleLbl="node4" presStyleIdx="2" presStyleCnt="6"/>
      <dgm:spPr/>
    </dgm:pt>
    <dgm:pt modelId="{9BD602FC-430B-BC46-9376-6ECDBB12DB51}" type="pres">
      <dgm:prSet presAssocID="{98E9C45B-5A1F-9846-9C36-ACC6B1BB620B}" presName="text4" presStyleLbl="fgAcc4" presStyleIdx="2" presStyleCnt="6" custScaleX="68775" custScaleY="73063" custLinFactX="-100000" custLinFactNeighborX="-134830" custLinFactNeighborY="51431">
        <dgm:presLayoutVars>
          <dgm:chPref val="3"/>
        </dgm:presLayoutVars>
      </dgm:prSet>
      <dgm:spPr/>
    </dgm:pt>
    <dgm:pt modelId="{5908F672-2A17-F54A-994F-BAD5922027CD}" type="pres">
      <dgm:prSet presAssocID="{98E9C45B-5A1F-9846-9C36-ACC6B1BB620B}" presName="hierChild5" presStyleCnt="0"/>
      <dgm:spPr/>
    </dgm:pt>
    <dgm:pt modelId="{55244127-36E8-DC42-AB83-6AFB5F5E1570}" type="pres">
      <dgm:prSet presAssocID="{B566C8B5-73E1-304F-9FDE-A449C1AB7A8A}" presName="Name17" presStyleLbl="parChTrans1D3" presStyleIdx="1" presStyleCnt="2"/>
      <dgm:spPr/>
    </dgm:pt>
    <dgm:pt modelId="{C8E3ECD8-0389-5D45-ABE4-5B6C92E3CA58}" type="pres">
      <dgm:prSet presAssocID="{678B4801-E127-9C4B-AB75-2BCC3060B576}" presName="hierRoot3" presStyleCnt="0"/>
      <dgm:spPr/>
    </dgm:pt>
    <dgm:pt modelId="{82B84AE4-671F-CF4F-8F23-6C489AF03BFF}" type="pres">
      <dgm:prSet presAssocID="{678B4801-E127-9C4B-AB75-2BCC3060B576}" presName="composite3" presStyleCnt="0"/>
      <dgm:spPr/>
    </dgm:pt>
    <dgm:pt modelId="{198C0760-DD15-4845-B444-D48A2FE23554}" type="pres">
      <dgm:prSet presAssocID="{678B4801-E127-9C4B-AB75-2BCC3060B576}" presName="background3" presStyleLbl="node3" presStyleIdx="1" presStyleCnt="2"/>
      <dgm:spPr/>
    </dgm:pt>
    <dgm:pt modelId="{ADEED415-A2CE-584C-B8C0-0183E4A7298E}" type="pres">
      <dgm:prSet presAssocID="{678B4801-E127-9C4B-AB75-2BCC3060B576}" presName="text3" presStyleLbl="fgAcc3" presStyleIdx="1" presStyleCnt="2">
        <dgm:presLayoutVars>
          <dgm:chPref val="3"/>
        </dgm:presLayoutVars>
      </dgm:prSet>
      <dgm:spPr/>
    </dgm:pt>
    <dgm:pt modelId="{959A3C48-1FA9-1C42-8EE9-F7C7A4AAAEA9}" type="pres">
      <dgm:prSet presAssocID="{678B4801-E127-9C4B-AB75-2BCC3060B576}" presName="hierChild4" presStyleCnt="0"/>
      <dgm:spPr/>
    </dgm:pt>
    <dgm:pt modelId="{7EFD8EE1-9A3B-CD42-97E9-3E6A767B2700}" type="pres">
      <dgm:prSet presAssocID="{4152332B-C699-D744-8F2A-F70F83AD44AC}" presName="Name23" presStyleLbl="parChTrans1D4" presStyleIdx="3" presStyleCnt="6"/>
      <dgm:spPr/>
    </dgm:pt>
    <dgm:pt modelId="{4788DF06-02A4-CD40-A988-A98266092866}" type="pres">
      <dgm:prSet presAssocID="{6CCE3F06-93F5-8F49-913B-7E929A080C4C}" presName="hierRoot4" presStyleCnt="0"/>
      <dgm:spPr/>
    </dgm:pt>
    <dgm:pt modelId="{3AD27179-AE9B-F943-8E14-917C5F960579}" type="pres">
      <dgm:prSet presAssocID="{6CCE3F06-93F5-8F49-913B-7E929A080C4C}" presName="composite4" presStyleCnt="0"/>
      <dgm:spPr/>
    </dgm:pt>
    <dgm:pt modelId="{5E498AA7-DCF4-F247-8C28-FCE3C6C4846E}" type="pres">
      <dgm:prSet presAssocID="{6CCE3F06-93F5-8F49-913B-7E929A080C4C}" presName="background4" presStyleLbl="node4" presStyleIdx="3" presStyleCnt="6"/>
      <dgm:spPr/>
    </dgm:pt>
    <dgm:pt modelId="{DD952C33-E7E6-074F-965D-C3CA54102425}" type="pres">
      <dgm:prSet presAssocID="{6CCE3F06-93F5-8F49-913B-7E929A080C4C}" presName="text4" presStyleLbl="fgAcc4" presStyleIdx="3" presStyleCnt="6" custScaleX="74829" custScaleY="51547" custLinFactX="100000" custLinFactNeighborX="116045" custLinFactNeighborY="62091">
        <dgm:presLayoutVars>
          <dgm:chPref val="3"/>
        </dgm:presLayoutVars>
      </dgm:prSet>
      <dgm:spPr/>
    </dgm:pt>
    <dgm:pt modelId="{8979062B-884D-4447-B286-BBAFB039DB8C}" type="pres">
      <dgm:prSet presAssocID="{6CCE3F06-93F5-8F49-913B-7E929A080C4C}" presName="hierChild5" presStyleCnt="0"/>
      <dgm:spPr/>
    </dgm:pt>
    <dgm:pt modelId="{85BC32AE-49D4-F247-8624-06C04CB1749D}" type="pres">
      <dgm:prSet presAssocID="{C53226A8-822F-6D45-AEC1-3992F2BEB406}" presName="Name23" presStyleLbl="parChTrans1D4" presStyleIdx="4" presStyleCnt="6"/>
      <dgm:spPr/>
    </dgm:pt>
    <dgm:pt modelId="{AF016DDD-B9C7-1B4A-A1AF-63E3AA4CD4BC}" type="pres">
      <dgm:prSet presAssocID="{B0D508BE-41DC-9A4F-9D9B-B1AEB451742D}" presName="hierRoot4" presStyleCnt="0"/>
      <dgm:spPr/>
    </dgm:pt>
    <dgm:pt modelId="{C676158C-8020-034D-B876-ADC6249DDFF8}" type="pres">
      <dgm:prSet presAssocID="{B0D508BE-41DC-9A4F-9D9B-B1AEB451742D}" presName="composite4" presStyleCnt="0"/>
      <dgm:spPr/>
    </dgm:pt>
    <dgm:pt modelId="{4EBBC211-E789-7448-BDF5-68270C16393C}" type="pres">
      <dgm:prSet presAssocID="{B0D508BE-41DC-9A4F-9D9B-B1AEB451742D}" presName="background4" presStyleLbl="node4" presStyleIdx="4" presStyleCnt="6"/>
      <dgm:spPr/>
    </dgm:pt>
    <dgm:pt modelId="{1FC2486C-C95C-B24E-A42A-F2417CF056B7}" type="pres">
      <dgm:prSet presAssocID="{B0D508BE-41DC-9A4F-9D9B-B1AEB451742D}" presName="text4" presStyleLbl="fgAcc4" presStyleIdx="4" presStyleCnt="6" custLinFactNeighborX="-48383">
        <dgm:presLayoutVars>
          <dgm:chPref val="3"/>
        </dgm:presLayoutVars>
      </dgm:prSet>
      <dgm:spPr/>
    </dgm:pt>
    <dgm:pt modelId="{3B845C55-3071-5447-9079-E15F93D72ED9}" type="pres">
      <dgm:prSet presAssocID="{B0D508BE-41DC-9A4F-9D9B-B1AEB451742D}" presName="hierChild5" presStyleCnt="0"/>
      <dgm:spPr/>
    </dgm:pt>
    <dgm:pt modelId="{7869F74C-33DE-7B44-819A-2364FD67CD19}" type="pres">
      <dgm:prSet presAssocID="{87662B8B-901F-CC46-A174-DEDFFB663585}" presName="Name23" presStyleLbl="parChTrans1D4" presStyleIdx="5" presStyleCnt="6"/>
      <dgm:spPr/>
    </dgm:pt>
    <dgm:pt modelId="{66B78390-B756-B140-855E-57494291BD57}" type="pres">
      <dgm:prSet presAssocID="{28517CBC-5F59-4741-BFF9-AD9971FBABBA}" presName="hierRoot4" presStyleCnt="0"/>
      <dgm:spPr/>
    </dgm:pt>
    <dgm:pt modelId="{5C7E70B1-BF84-7E42-BE56-E4869B80A534}" type="pres">
      <dgm:prSet presAssocID="{28517CBC-5F59-4741-BFF9-AD9971FBABBA}" presName="composite4" presStyleCnt="0"/>
      <dgm:spPr/>
    </dgm:pt>
    <dgm:pt modelId="{6C627527-9183-D44E-A608-D418C8D6D7AE}" type="pres">
      <dgm:prSet presAssocID="{28517CBC-5F59-4741-BFF9-AD9971FBABBA}" presName="background4" presStyleLbl="node4" presStyleIdx="5" presStyleCnt="6"/>
      <dgm:spPr/>
    </dgm:pt>
    <dgm:pt modelId="{3DDB7862-E58B-E949-B74B-3BEB3C407972}" type="pres">
      <dgm:prSet presAssocID="{28517CBC-5F59-4741-BFF9-AD9971FBABBA}" presName="text4" presStyleLbl="fgAcc4" presStyleIdx="5" presStyleCnt="6" custLinFactNeighborX="-48299">
        <dgm:presLayoutVars>
          <dgm:chPref val="3"/>
        </dgm:presLayoutVars>
      </dgm:prSet>
      <dgm:spPr/>
    </dgm:pt>
    <dgm:pt modelId="{5F61C67E-E742-BA46-A303-02C2DD73AC8B}" type="pres">
      <dgm:prSet presAssocID="{28517CBC-5F59-4741-BFF9-AD9971FBABBA}" presName="hierChild5" presStyleCnt="0"/>
      <dgm:spPr/>
    </dgm:pt>
  </dgm:ptLst>
  <dgm:cxnLst>
    <dgm:cxn modelId="{AFBB9A01-9377-7E4F-9571-A5BC112DB9BF}" type="presOf" srcId="{98E9C45B-5A1F-9846-9C36-ACC6B1BB620B}" destId="{9BD602FC-430B-BC46-9376-6ECDBB12DB51}" srcOrd="0" destOrd="0" presId="urn:microsoft.com/office/officeart/2005/8/layout/hierarchy1"/>
    <dgm:cxn modelId="{0CD9EC0D-FF83-0D44-807C-BA377CBFD37A}" type="presOf" srcId="{3E15987C-BC61-8D40-910D-3D5862428A6A}" destId="{A113C724-203C-C44D-81ED-E6D547C48231}" srcOrd="0" destOrd="0" presId="urn:microsoft.com/office/officeart/2005/8/layout/hierarchy1"/>
    <dgm:cxn modelId="{D99BDA0E-9FD2-DF4E-84B9-7EAB30B0E7B2}" srcId="{66955F82-CEA7-9547-9FBC-C8BC09B13D20}" destId="{58AAF671-052D-1245-9F1A-273B6E52370F}" srcOrd="0" destOrd="0" parTransId="{54BFD224-F946-1B49-BC72-B4EC19D36EA7}" sibTransId="{B5058503-AFF2-1143-AA04-0A8800B63962}"/>
    <dgm:cxn modelId="{ED576917-DCAC-2E44-9B1D-1CBD35A553C6}" type="presOf" srcId="{F6E713BC-17D2-2E4C-ADA0-00D62FFEF926}" destId="{AEBDDF60-D650-204E-A832-217D1A391C35}" srcOrd="0" destOrd="0" presId="urn:microsoft.com/office/officeart/2005/8/layout/hierarchy1"/>
    <dgm:cxn modelId="{D60FAF34-9B0C-3645-BC81-29D821AC2385}" srcId="{58AAF671-052D-1245-9F1A-273B6E52370F}" destId="{98E9C45B-5A1F-9846-9C36-ACC6B1BB620B}" srcOrd="1" destOrd="0" parTransId="{67DB5E13-D544-BA45-AD71-4AD011292CA7}" sibTransId="{82B3A000-5595-BA4A-917A-17BA34B9FDC5}"/>
    <dgm:cxn modelId="{6F69FE34-F95C-944E-821A-C6865362D682}" type="presOf" srcId="{28517CBC-5F59-4741-BFF9-AD9971FBABBA}" destId="{3DDB7862-E58B-E949-B74B-3BEB3C407972}" srcOrd="0" destOrd="0" presId="urn:microsoft.com/office/officeart/2005/8/layout/hierarchy1"/>
    <dgm:cxn modelId="{DF90DC38-286F-0B40-BF97-EB26803B28EA}" type="presOf" srcId="{01B0C55C-0852-764B-840E-322D363C23C9}" destId="{2C1D0817-5E3A-4E43-B331-1C462DB2FD18}" srcOrd="0" destOrd="0" presId="urn:microsoft.com/office/officeart/2005/8/layout/hierarchy1"/>
    <dgm:cxn modelId="{8C05083A-6E97-6D43-9AED-EB8891381E5C}" srcId="{66955F82-CEA7-9547-9FBC-C8BC09B13D20}" destId="{678B4801-E127-9C4B-AB75-2BCC3060B576}" srcOrd="1" destOrd="0" parTransId="{B566C8B5-73E1-304F-9FDE-A449C1AB7A8A}" sibTransId="{EBA2460E-B436-E442-AA2B-162CFE2F345B}"/>
    <dgm:cxn modelId="{C450ED66-67E9-2649-B03D-8499554001FC}" srcId="{27F545DB-484D-3E46-B0C0-45337DB8268C}" destId="{01B0C55C-0852-764B-840E-322D363C23C9}" srcOrd="0" destOrd="0" parTransId="{32975E19-87E7-384E-97F8-7E207C30694E}" sibTransId="{8F851F9A-0550-FA41-8711-79C8A1DB898F}"/>
    <dgm:cxn modelId="{A3D87549-4844-2E45-AD6A-3A479DD8774D}" type="presOf" srcId="{B566C8B5-73E1-304F-9FDE-A449C1AB7A8A}" destId="{55244127-36E8-DC42-AB83-6AFB5F5E1570}" srcOrd="0" destOrd="0" presId="urn:microsoft.com/office/officeart/2005/8/layout/hierarchy1"/>
    <dgm:cxn modelId="{AACDAD49-7729-7146-B297-3E7E2A54F052}" type="presOf" srcId="{E918C542-7001-D24F-B510-6CA1A140C580}" destId="{1305D840-9716-C442-AE1F-5E0650BBAF50}" srcOrd="0" destOrd="0" presId="urn:microsoft.com/office/officeart/2005/8/layout/hierarchy1"/>
    <dgm:cxn modelId="{27564B55-6A2B-0A42-9662-9437F8FC5451}" type="presOf" srcId="{C53226A8-822F-6D45-AEC1-3992F2BEB406}" destId="{85BC32AE-49D4-F247-8624-06C04CB1749D}" srcOrd="0" destOrd="0" presId="urn:microsoft.com/office/officeart/2005/8/layout/hierarchy1"/>
    <dgm:cxn modelId="{1A2D0A7A-18CD-0049-A382-5C0D607A88D9}" srcId="{678B4801-E127-9C4B-AB75-2BCC3060B576}" destId="{6CCE3F06-93F5-8F49-913B-7E929A080C4C}" srcOrd="0" destOrd="0" parTransId="{4152332B-C699-D744-8F2A-F70F83AD44AC}" sibTransId="{FB0898E9-560A-2A4E-B773-BBE02A1E9A3B}"/>
    <dgm:cxn modelId="{35EE1D7D-E8E6-674B-AE5A-84E8708B8009}" srcId="{678B4801-E127-9C4B-AB75-2BCC3060B576}" destId="{B0D508BE-41DC-9A4F-9D9B-B1AEB451742D}" srcOrd="1" destOrd="0" parTransId="{C53226A8-822F-6D45-AEC1-3992F2BEB406}" sibTransId="{EB353ED1-ADD2-F649-B41B-1F8BD287C832}"/>
    <dgm:cxn modelId="{548E3D88-1F1F-2A47-91A4-8F167C618E49}" type="presOf" srcId="{27F545DB-484D-3E46-B0C0-45337DB8268C}" destId="{882AA656-DCE4-E549-87B3-D7E0D6223606}" srcOrd="0" destOrd="0" presId="urn:microsoft.com/office/officeart/2005/8/layout/hierarchy1"/>
    <dgm:cxn modelId="{FD5A898D-095D-8E4A-8BAC-FF8C705F4A98}" type="presOf" srcId="{678B4801-E127-9C4B-AB75-2BCC3060B576}" destId="{ADEED415-A2CE-584C-B8C0-0183E4A7298E}" srcOrd="0" destOrd="0" presId="urn:microsoft.com/office/officeart/2005/8/layout/hierarchy1"/>
    <dgm:cxn modelId="{71B84B8E-3AAB-244E-A677-BD520C8B6AB1}" type="presOf" srcId="{87662B8B-901F-CC46-A174-DEDFFB663585}" destId="{7869F74C-33DE-7B44-819A-2364FD67CD19}" srcOrd="0" destOrd="0" presId="urn:microsoft.com/office/officeart/2005/8/layout/hierarchy1"/>
    <dgm:cxn modelId="{42241B96-C6FC-0E46-A4C0-431811259CFB}" type="presOf" srcId="{9A9C390D-1B63-E446-95C7-9C40F9A84B3E}" destId="{10459806-868A-E545-A7CF-56AE9E515A62}" srcOrd="0" destOrd="0" presId="urn:microsoft.com/office/officeart/2005/8/layout/hierarchy1"/>
    <dgm:cxn modelId="{8E4DAA9D-92FF-BA4B-8806-2A979871FEBC}" type="presOf" srcId="{B0D508BE-41DC-9A4F-9D9B-B1AEB451742D}" destId="{1FC2486C-C95C-B24E-A42A-F2417CF056B7}" srcOrd="0" destOrd="0" presId="urn:microsoft.com/office/officeart/2005/8/layout/hierarchy1"/>
    <dgm:cxn modelId="{4A9CD1A0-4198-1442-9C69-9F7A4E42838D}" type="presOf" srcId="{66955F82-CEA7-9547-9FBC-C8BC09B13D20}" destId="{8A6A9B39-5A17-5248-B95E-240BA9668F98}" srcOrd="0" destOrd="0" presId="urn:microsoft.com/office/officeart/2005/8/layout/hierarchy1"/>
    <dgm:cxn modelId="{ED5B41A1-5C5C-F442-852C-0AE80499F527}" type="presOf" srcId="{4152332B-C699-D744-8F2A-F70F83AD44AC}" destId="{7EFD8EE1-9A3B-CD42-97E9-3E6A767B2700}" srcOrd="0" destOrd="0" presId="urn:microsoft.com/office/officeart/2005/8/layout/hierarchy1"/>
    <dgm:cxn modelId="{E7E3B7B4-A4BA-5843-8364-B536F2D87D34}" type="presOf" srcId="{02C42E4E-1B7D-B445-886A-3D00FB84107A}" destId="{F6D8CBE7-F75B-F041-B4F7-057EAEC93FCC}" srcOrd="0" destOrd="0" presId="urn:microsoft.com/office/officeart/2005/8/layout/hierarchy1"/>
    <dgm:cxn modelId="{404CF0C5-22CC-F349-A4BE-394BAE3B19C2}" type="presOf" srcId="{54BFD224-F946-1B49-BC72-B4EC19D36EA7}" destId="{671EEED5-38EE-FC4C-AA23-E79666961CE5}" srcOrd="0" destOrd="0" presId="urn:microsoft.com/office/officeart/2005/8/layout/hierarchy1"/>
    <dgm:cxn modelId="{DDBE62DC-C96F-5A48-93BD-F5983ECAE327}" type="presOf" srcId="{6CCE3F06-93F5-8F49-913B-7E929A080C4C}" destId="{DD952C33-E7E6-074F-965D-C3CA54102425}" srcOrd="0" destOrd="0" presId="urn:microsoft.com/office/officeart/2005/8/layout/hierarchy1"/>
    <dgm:cxn modelId="{22B710ED-B77A-194A-9A34-93F3611A6DFC}" srcId="{58AAF671-052D-1245-9F1A-273B6E52370F}" destId="{3E15987C-BC61-8D40-910D-3D5862428A6A}" srcOrd="0" destOrd="0" parTransId="{9A9C390D-1B63-E446-95C7-9C40F9A84B3E}" sibTransId="{5CEBAC44-7FAC-B940-8866-DCD758A295B8}"/>
    <dgm:cxn modelId="{17843BED-6CBC-0849-955E-9F3B261C5E6D}" srcId="{B0D508BE-41DC-9A4F-9D9B-B1AEB451742D}" destId="{28517CBC-5F59-4741-BFF9-AD9971FBABBA}" srcOrd="0" destOrd="0" parTransId="{87662B8B-901F-CC46-A174-DEDFFB663585}" sibTransId="{F1FE3EE4-2D3C-704A-86A6-12EF6567B579}"/>
    <dgm:cxn modelId="{C80260ED-177C-4544-822E-772DAC4D2F7F}" type="presOf" srcId="{58AAF671-052D-1245-9F1A-273B6E52370F}" destId="{2A0B4900-CCEE-5142-BECA-B733ADE6BE23}" srcOrd="0" destOrd="0" presId="urn:microsoft.com/office/officeart/2005/8/layout/hierarchy1"/>
    <dgm:cxn modelId="{13B9ADEE-8D11-6D4F-B694-DC5A02EDF728}" type="presOf" srcId="{67DB5E13-D544-BA45-AD71-4AD011292CA7}" destId="{DD2837BC-4435-1545-978B-C5FA9EC61500}" srcOrd="0" destOrd="0" presId="urn:microsoft.com/office/officeart/2005/8/layout/hierarchy1"/>
    <dgm:cxn modelId="{A0F38EF5-B543-2C47-9A7B-2FD8016E9C78}" srcId="{01B0C55C-0852-764B-840E-322D363C23C9}" destId="{66955F82-CEA7-9547-9FBC-C8BC09B13D20}" srcOrd="0" destOrd="0" parTransId="{F6E713BC-17D2-2E4C-ADA0-00D62FFEF926}" sibTransId="{C2FE7B34-E56A-EA4C-905C-45D5BAEECF51}"/>
    <dgm:cxn modelId="{811962FF-1046-4C40-950E-F33020769017}" srcId="{3E15987C-BC61-8D40-910D-3D5862428A6A}" destId="{02C42E4E-1B7D-B445-886A-3D00FB84107A}" srcOrd="0" destOrd="0" parTransId="{E918C542-7001-D24F-B510-6CA1A140C580}" sibTransId="{8B88795A-DC3C-6E41-BE6F-95EB830714AB}"/>
    <dgm:cxn modelId="{0716B338-C7F8-5F4D-B3EF-F684A9AC0A14}" type="presParOf" srcId="{882AA656-DCE4-E549-87B3-D7E0D6223606}" destId="{82D4C20A-D601-AF4D-9894-693405384B81}" srcOrd="0" destOrd="0" presId="urn:microsoft.com/office/officeart/2005/8/layout/hierarchy1"/>
    <dgm:cxn modelId="{3CE7198B-8A1B-9F48-8751-73CD6C04F704}" type="presParOf" srcId="{82D4C20A-D601-AF4D-9894-693405384B81}" destId="{B358F002-BF36-3A41-B145-7B9E56DEB4D7}" srcOrd="0" destOrd="0" presId="urn:microsoft.com/office/officeart/2005/8/layout/hierarchy1"/>
    <dgm:cxn modelId="{C88B18F0-5CF6-2147-908B-77443EB1E1C4}" type="presParOf" srcId="{B358F002-BF36-3A41-B145-7B9E56DEB4D7}" destId="{DE250AA8-603D-E44F-86D0-31DCD98F2D1F}" srcOrd="0" destOrd="0" presId="urn:microsoft.com/office/officeart/2005/8/layout/hierarchy1"/>
    <dgm:cxn modelId="{2F869622-1437-0D43-971F-D1E06260FDC1}" type="presParOf" srcId="{B358F002-BF36-3A41-B145-7B9E56DEB4D7}" destId="{2C1D0817-5E3A-4E43-B331-1C462DB2FD18}" srcOrd="1" destOrd="0" presId="urn:microsoft.com/office/officeart/2005/8/layout/hierarchy1"/>
    <dgm:cxn modelId="{36C7542B-1148-8B41-959F-957C84600E14}" type="presParOf" srcId="{82D4C20A-D601-AF4D-9894-693405384B81}" destId="{A55598D4-B8C6-2B4C-B845-FE9824307093}" srcOrd="1" destOrd="0" presId="urn:microsoft.com/office/officeart/2005/8/layout/hierarchy1"/>
    <dgm:cxn modelId="{2497EA12-3BF0-DE41-9046-8A1DB1A0C5DC}" type="presParOf" srcId="{A55598D4-B8C6-2B4C-B845-FE9824307093}" destId="{AEBDDF60-D650-204E-A832-217D1A391C35}" srcOrd="0" destOrd="0" presId="urn:microsoft.com/office/officeart/2005/8/layout/hierarchy1"/>
    <dgm:cxn modelId="{C726A7BA-00A7-D24D-AEFA-FA3D74AA8711}" type="presParOf" srcId="{A55598D4-B8C6-2B4C-B845-FE9824307093}" destId="{627E20D0-FDAE-EA40-BEBE-514A346643CE}" srcOrd="1" destOrd="0" presId="urn:microsoft.com/office/officeart/2005/8/layout/hierarchy1"/>
    <dgm:cxn modelId="{C6FED46F-BAE0-AB4E-99BE-1AC3C8FABC38}" type="presParOf" srcId="{627E20D0-FDAE-EA40-BEBE-514A346643CE}" destId="{25736C33-EAC5-714A-8B87-3F5331C9B2D5}" srcOrd="0" destOrd="0" presId="urn:microsoft.com/office/officeart/2005/8/layout/hierarchy1"/>
    <dgm:cxn modelId="{B3BDE88E-0B13-674A-BFEB-0B6C85B8216E}" type="presParOf" srcId="{25736C33-EAC5-714A-8B87-3F5331C9B2D5}" destId="{E62587D7-35BC-0E42-95D5-15AF220F1B5B}" srcOrd="0" destOrd="0" presId="urn:microsoft.com/office/officeart/2005/8/layout/hierarchy1"/>
    <dgm:cxn modelId="{3BA79161-AFFE-F443-9676-900B14DFF745}" type="presParOf" srcId="{25736C33-EAC5-714A-8B87-3F5331C9B2D5}" destId="{8A6A9B39-5A17-5248-B95E-240BA9668F98}" srcOrd="1" destOrd="0" presId="urn:microsoft.com/office/officeart/2005/8/layout/hierarchy1"/>
    <dgm:cxn modelId="{95C86E5F-18EB-D240-B2D8-45E249472D38}" type="presParOf" srcId="{627E20D0-FDAE-EA40-BEBE-514A346643CE}" destId="{3EE95130-A911-3741-A48C-786FCFE735EC}" srcOrd="1" destOrd="0" presId="urn:microsoft.com/office/officeart/2005/8/layout/hierarchy1"/>
    <dgm:cxn modelId="{D0C1E714-111F-D345-AD8B-03EF9B2AF925}" type="presParOf" srcId="{3EE95130-A911-3741-A48C-786FCFE735EC}" destId="{671EEED5-38EE-FC4C-AA23-E79666961CE5}" srcOrd="0" destOrd="0" presId="urn:microsoft.com/office/officeart/2005/8/layout/hierarchy1"/>
    <dgm:cxn modelId="{52D2A8C6-93FB-604E-82C6-2BB019361FFA}" type="presParOf" srcId="{3EE95130-A911-3741-A48C-786FCFE735EC}" destId="{AA6CBDF2-CC62-8147-A6CB-0F74DC9D4403}" srcOrd="1" destOrd="0" presId="urn:microsoft.com/office/officeart/2005/8/layout/hierarchy1"/>
    <dgm:cxn modelId="{52171B87-EAAE-664D-B0EE-5C969AFD7634}" type="presParOf" srcId="{AA6CBDF2-CC62-8147-A6CB-0F74DC9D4403}" destId="{CD66FFD9-D22C-7143-AF1A-01F954639C9C}" srcOrd="0" destOrd="0" presId="urn:microsoft.com/office/officeart/2005/8/layout/hierarchy1"/>
    <dgm:cxn modelId="{91AD51EA-E90A-4148-A905-8571EEB4C418}" type="presParOf" srcId="{CD66FFD9-D22C-7143-AF1A-01F954639C9C}" destId="{43EC445E-C927-FD49-8C8D-647D2E8A0770}" srcOrd="0" destOrd="0" presId="urn:microsoft.com/office/officeart/2005/8/layout/hierarchy1"/>
    <dgm:cxn modelId="{7E7D11EC-837E-F447-B032-F8A99009C969}" type="presParOf" srcId="{CD66FFD9-D22C-7143-AF1A-01F954639C9C}" destId="{2A0B4900-CCEE-5142-BECA-B733ADE6BE23}" srcOrd="1" destOrd="0" presId="urn:microsoft.com/office/officeart/2005/8/layout/hierarchy1"/>
    <dgm:cxn modelId="{A51503F3-9E9B-8043-B4D6-BDDBE75A35C3}" type="presParOf" srcId="{AA6CBDF2-CC62-8147-A6CB-0F74DC9D4403}" destId="{3AEF42B3-06AD-E040-9971-A54372B8F08E}" srcOrd="1" destOrd="0" presId="urn:microsoft.com/office/officeart/2005/8/layout/hierarchy1"/>
    <dgm:cxn modelId="{E05F993F-9A8C-954E-880D-4E7E48719AF8}" type="presParOf" srcId="{3AEF42B3-06AD-E040-9971-A54372B8F08E}" destId="{10459806-868A-E545-A7CF-56AE9E515A62}" srcOrd="0" destOrd="0" presId="urn:microsoft.com/office/officeart/2005/8/layout/hierarchy1"/>
    <dgm:cxn modelId="{6E0ADAB0-3584-5F4B-98D6-EC0397279911}" type="presParOf" srcId="{3AEF42B3-06AD-E040-9971-A54372B8F08E}" destId="{02DE306F-E9AD-534B-BD35-5395D132C856}" srcOrd="1" destOrd="0" presId="urn:microsoft.com/office/officeart/2005/8/layout/hierarchy1"/>
    <dgm:cxn modelId="{68491BB7-84B5-014C-B27C-708E691524D6}" type="presParOf" srcId="{02DE306F-E9AD-534B-BD35-5395D132C856}" destId="{8B4F6C42-1AB6-1D44-940D-5496056A6CA8}" srcOrd="0" destOrd="0" presId="urn:microsoft.com/office/officeart/2005/8/layout/hierarchy1"/>
    <dgm:cxn modelId="{78DEBFCD-F2C4-CE44-A396-807036C2A8F3}" type="presParOf" srcId="{8B4F6C42-1AB6-1D44-940D-5496056A6CA8}" destId="{983CEF22-F547-0B41-9104-E37A154BF7AD}" srcOrd="0" destOrd="0" presId="urn:microsoft.com/office/officeart/2005/8/layout/hierarchy1"/>
    <dgm:cxn modelId="{A762F0AF-8EF1-6242-BD31-C03CBF9B0C08}" type="presParOf" srcId="{8B4F6C42-1AB6-1D44-940D-5496056A6CA8}" destId="{A113C724-203C-C44D-81ED-E6D547C48231}" srcOrd="1" destOrd="0" presId="urn:microsoft.com/office/officeart/2005/8/layout/hierarchy1"/>
    <dgm:cxn modelId="{29AC7FB3-208F-924E-BB57-CCDB2F111E77}" type="presParOf" srcId="{02DE306F-E9AD-534B-BD35-5395D132C856}" destId="{122F4C74-D04B-BE4D-BBCB-DF352C7702AC}" srcOrd="1" destOrd="0" presId="urn:microsoft.com/office/officeart/2005/8/layout/hierarchy1"/>
    <dgm:cxn modelId="{8BC022F5-DE59-124C-897A-4DE931453C0C}" type="presParOf" srcId="{122F4C74-D04B-BE4D-BBCB-DF352C7702AC}" destId="{1305D840-9716-C442-AE1F-5E0650BBAF50}" srcOrd="0" destOrd="0" presId="urn:microsoft.com/office/officeart/2005/8/layout/hierarchy1"/>
    <dgm:cxn modelId="{9508EB7F-B52D-9748-8B41-A0767DDB7310}" type="presParOf" srcId="{122F4C74-D04B-BE4D-BBCB-DF352C7702AC}" destId="{6DB624B6-6AEA-D047-915F-8098DECF9F61}" srcOrd="1" destOrd="0" presId="urn:microsoft.com/office/officeart/2005/8/layout/hierarchy1"/>
    <dgm:cxn modelId="{661574A9-B967-414D-8E84-D71B71267D21}" type="presParOf" srcId="{6DB624B6-6AEA-D047-915F-8098DECF9F61}" destId="{FC204496-DE98-5D44-8A8B-3A6A09132B98}" srcOrd="0" destOrd="0" presId="urn:microsoft.com/office/officeart/2005/8/layout/hierarchy1"/>
    <dgm:cxn modelId="{56821782-EB39-0346-A7B5-82A3A43C687F}" type="presParOf" srcId="{FC204496-DE98-5D44-8A8B-3A6A09132B98}" destId="{55F43BC2-A29A-0944-98A9-D0171A858996}" srcOrd="0" destOrd="0" presId="urn:microsoft.com/office/officeart/2005/8/layout/hierarchy1"/>
    <dgm:cxn modelId="{D338524F-3364-8C49-B3A2-3B6222C2743F}" type="presParOf" srcId="{FC204496-DE98-5D44-8A8B-3A6A09132B98}" destId="{F6D8CBE7-F75B-F041-B4F7-057EAEC93FCC}" srcOrd="1" destOrd="0" presId="urn:microsoft.com/office/officeart/2005/8/layout/hierarchy1"/>
    <dgm:cxn modelId="{BD3DF32B-CD26-734B-8ABF-B7E4D3830626}" type="presParOf" srcId="{6DB624B6-6AEA-D047-915F-8098DECF9F61}" destId="{26C61744-E169-9549-ACEA-F19B1C247152}" srcOrd="1" destOrd="0" presId="urn:microsoft.com/office/officeart/2005/8/layout/hierarchy1"/>
    <dgm:cxn modelId="{A7F83ADB-3438-B84F-9B49-9FFEB434A08D}" type="presParOf" srcId="{3AEF42B3-06AD-E040-9971-A54372B8F08E}" destId="{DD2837BC-4435-1545-978B-C5FA9EC61500}" srcOrd="2" destOrd="0" presId="urn:microsoft.com/office/officeart/2005/8/layout/hierarchy1"/>
    <dgm:cxn modelId="{C50E7772-D4F5-7647-BD41-76E84DA69CBF}" type="presParOf" srcId="{3AEF42B3-06AD-E040-9971-A54372B8F08E}" destId="{7784F0F2-9D36-1D41-BE76-075356FD6421}" srcOrd="3" destOrd="0" presId="urn:microsoft.com/office/officeart/2005/8/layout/hierarchy1"/>
    <dgm:cxn modelId="{3E9BF442-6AE2-E940-B2D8-E96AB700BE23}" type="presParOf" srcId="{7784F0F2-9D36-1D41-BE76-075356FD6421}" destId="{4FCC1D3A-18CC-CC40-88B9-C552F01D94D8}" srcOrd="0" destOrd="0" presId="urn:microsoft.com/office/officeart/2005/8/layout/hierarchy1"/>
    <dgm:cxn modelId="{809D3545-F617-4C46-ABAE-23A4B233E609}" type="presParOf" srcId="{4FCC1D3A-18CC-CC40-88B9-C552F01D94D8}" destId="{D3DE467D-13DE-724B-94F5-57C467696600}" srcOrd="0" destOrd="0" presId="urn:microsoft.com/office/officeart/2005/8/layout/hierarchy1"/>
    <dgm:cxn modelId="{5C6817C3-5234-1E44-81B8-D00D383E4769}" type="presParOf" srcId="{4FCC1D3A-18CC-CC40-88B9-C552F01D94D8}" destId="{9BD602FC-430B-BC46-9376-6ECDBB12DB51}" srcOrd="1" destOrd="0" presId="urn:microsoft.com/office/officeart/2005/8/layout/hierarchy1"/>
    <dgm:cxn modelId="{92BFA111-E075-8F4A-A736-DDD87E2D8301}" type="presParOf" srcId="{7784F0F2-9D36-1D41-BE76-075356FD6421}" destId="{5908F672-2A17-F54A-994F-BAD5922027CD}" srcOrd="1" destOrd="0" presId="urn:microsoft.com/office/officeart/2005/8/layout/hierarchy1"/>
    <dgm:cxn modelId="{4BBE2333-3DFD-4643-A392-2C6D15F256B8}" type="presParOf" srcId="{3EE95130-A911-3741-A48C-786FCFE735EC}" destId="{55244127-36E8-DC42-AB83-6AFB5F5E1570}" srcOrd="2" destOrd="0" presId="urn:microsoft.com/office/officeart/2005/8/layout/hierarchy1"/>
    <dgm:cxn modelId="{8F918324-566E-3A41-8B89-53D2FD52147A}" type="presParOf" srcId="{3EE95130-A911-3741-A48C-786FCFE735EC}" destId="{C8E3ECD8-0389-5D45-ABE4-5B6C92E3CA58}" srcOrd="3" destOrd="0" presId="urn:microsoft.com/office/officeart/2005/8/layout/hierarchy1"/>
    <dgm:cxn modelId="{D21399E9-7DE7-5641-8BB7-25A63B46F7AF}" type="presParOf" srcId="{C8E3ECD8-0389-5D45-ABE4-5B6C92E3CA58}" destId="{82B84AE4-671F-CF4F-8F23-6C489AF03BFF}" srcOrd="0" destOrd="0" presId="urn:microsoft.com/office/officeart/2005/8/layout/hierarchy1"/>
    <dgm:cxn modelId="{557B2296-44C2-4448-90E3-2441A8B2E903}" type="presParOf" srcId="{82B84AE4-671F-CF4F-8F23-6C489AF03BFF}" destId="{198C0760-DD15-4845-B444-D48A2FE23554}" srcOrd="0" destOrd="0" presId="urn:microsoft.com/office/officeart/2005/8/layout/hierarchy1"/>
    <dgm:cxn modelId="{489C7A4C-EB1A-8742-9DA6-754987FEE97F}" type="presParOf" srcId="{82B84AE4-671F-CF4F-8F23-6C489AF03BFF}" destId="{ADEED415-A2CE-584C-B8C0-0183E4A7298E}" srcOrd="1" destOrd="0" presId="urn:microsoft.com/office/officeart/2005/8/layout/hierarchy1"/>
    <dgm:cxn modelId="{649DF1EB-3EEB-0646-9217-ACB0C1018FEB}" type="presParOf" srcId="{C8E3ECD8-0389-5D45-ABE4-5B6C92E3CA58}" destId="{959A3C48-1FA9-1C42-8EE9-F7C7A4AAAEA9}" srcOrd="1" destOrd="0" presId="urn:microsoft.com/office/officeart/2005/8/layout/hierarchy1"/>
    <dgm:cxn modelId="{14AB1FBC-8104-E346-878E-7CF0893C2346}" type="presParOf" srcId="{959A3C48-1FA9-1C42-8EE9-F7C7A4AAAEA9}" destId="{7EFD8EE1-9A3B-CD42-97E9-3E6A767B2700}" srcOrd="0" destOrd="0" presId="urn:microsoft.com/office/officeart/2005/8/layout/hierarchy1"/>
    <dgm:cxn modelId="{0367B7E2-9B62-9145-83D1-391AD65BD477}" type="presParOf" srcId="{959A3C48-1FA9-1C42-8EE9-F7C7A4AAAEA9}" destId="{4788DF06-02A4-CD40-A988-A98266092866}" srcOrd="1" destOrd="0" presId="urn:microsoft.com/office/officeart/2005/8/layout/hierarchy1"/>
    <dgm:cxn modelId="{13B18E78-E7E6-464F-B4B9-EA6576F91EF6}" type="presParOf" srcId="{4788DF06-02A4-CD40-A988-A98266092866}" destId="{3AD27179-AE9B-F943-8E14-917C5F960579}" srcOrd="0" destOrd="0" presId="urn:microsoft.com/office/officeart/2005/8/layout/hierarchy1"/>
    <dgm:cxn modelId="{2187A1C5-2F1C-8F40-A175-0DBE0A2CF89B}" type="presParOf" srcId="{3AD27179-AE9B-F943-8E14-917C5F960579}" destId="{5E498AA7-DCF4-F247-8C28-FCE3C6C4846E}" srcOrd="0" destOrd="0" presId="urn:microsoft.com/office/officeart/2005/8/layout/hierarchy1"/>
    <dgm:cxn modelId="{9B13D0AF-481A-7141-B733-D6B70AF3B64B}" type="presParOf" srcId="{3AD27179-AE9B-F943-8E14-917C5F960579}" destId="{DD952C33-E7E6-074F-965D-C3CA54102425}" srcOrd="1" destOrd="0" presId="urn:microsoft.com/office/officeart/2005/8/layout/hierarchy1"/>
    <dgm:cxn modelId="{0FAAC61B-E118-A749-AAF3-12B8E1500D7F}" type="presParOf" srcId="{4788DF06-02A4-CD40-A988-A98266092866}" destId="{8979062B-884D-4447-B286-BBAFB039DB8C}" srcOrd="1" destOrd="0" presId="urn:microsoft.com/office/officeart/2005/8/layout/hierarchy1"/>
    <dgm:cxn modelId="{F2A1F410-0C2A-7446-BA25-BCD52E5B3EF9}" type="presParOf" srcId="{959A3C48-1FA9-1C42-8EE9-F7C7A4AAAEA9}" destId="{85BC32AE-49D4-F247-8624-06C04CB1749D}" srcOrd="2" destOrd="0" presId="urn:microsoft.com/office/officeart/2005/8/layout/hierarchy1"/>
    <dgm:cxn modelId="{E792F8C3-996B-4F46-95A4-EED452F27623}" type="presParOf" srcId="{959A3C48-1FA9-1C42-8EE9-F7C7A4AAAEA9}" destId="{AF016DDD-B9C7-1B4A-A1AF-63E3AA4CD4BC}" srcOrd="3" destOrd="0" presId="urn:microsoft.com/office/officeart/2005/8/layout/hierarchy1"/>
    <dgm:cxn modelId="{2F20FD0A-5725-BF49-8B9F-DA61BDED3363}" type="presParOf" srcId="{AF016DDD-B9C7-1B4A-A1AF-63E3AA4CD4BC}" destId="{C676158C-8020-034D-B876-ADC6249DDFF8}" srcOrd="0" destOrd="0" presId="urn:microsoft.com/office/officeart/2005/8/layout/hierarchy1"/>
    <dgm:cxn modelId="{7D5E333F-C040-334B-888A-D6063BF59685}" type="presParOf" srcId="{C676158C-8020-034D-B876-ADC6249DDFF8}" destId="{4EBBC211-E789-7448-BDF5-68270C16393C}" srcOrd="0" destOrd="0" presId="urn:microsoft.com/office/officeart/2005/8/layout/hierarchy1"/>
    <dgm:cxn modelId="{CA00ABC0-9F88-A145-9DFD-4DAFFF872CBD}" type="presParOf" srcId="{C676158C-8020-034D-B876-ADC6249DDFF8}" destId="{1FC2486C-C95C-B24E-A42A-F2417CF056B7}" srcOrd="1" destOrd="0" presId="urn:microsoft.com/office/officeart/2005/8/layout/hierarchy1"/>
    <dgm:cxn modelId="{8CADD880-B0D1-B14E-8DAB-908846277B38}" type="presParOf" srcId="{AF016DDD-B9C7-1B4A-A1AF-63E3AA4CD4BC}" destId="{3B845C55-3071-5447-9079-E15F93D72ED9}" srcOrd="1" destOrd="0" presId="urn:microsoft.com/office/officeart/2005/8/layout/hierarchy1"/>
    <dgm:cxn modelId="{C54BFFB7-63E4-4447-9113-C48ED4F13A51}" type="presParOf" srcId="{3B845C55-3071-5447-9079-E15F93D72ED9}" destId="{7869F74C-33DE-7B44-819A-2364FD67CD19}" srcOrd="0" destOrd="0" presId="urn:microsoft.com/office/officeart/2005/8/layout/hierarchy1"/>
    <dgm:cxn modelId="{73E25B24-40FA-3141-ADBE-2B6EF0EFCCBF}" type="presParOf" srcId="{3B845C55-3071-5447-9079-E15F93D72ED9}" destId="{66B78390-B756-B140-855E-57494291BD57}" srcOrd="1" destOrd="0" presId="urn:microsoft.com/office/officeart/2005/8/layout/hierarchy1"/>
    <dgm:cxn modelId="{E5D02B30-CADD-7F41-875B-C2DB7E3CC07F}" type="presParOf" srcId="{66B78390-B756-B140-855E-57494291BD57}" destId="{5C7E70B1-BF84-7E42-BE56-E4869B80A534}" srcOrd="0" destOrd="0" presId="urn:microsoft.com/office/officeart/2005/8/layout/hierarchy1"/>
    <dgm:cxn modelId="{539A5CC3-0BBE-E242-84B2-83F8448B02D7}" type="presParOf" srcId="{5C7E70B1-BF84-7E42-BE56-E4869B80A534}" destId="{6C627527-9183-D44E-A608-D418C8D6D7AE}" srcOrd="0" destOrd="0" presId="urn:microsoft.com/office/officeart/2005/8/layout/hierarchy1"/>
    <dgm:cxn modelId="{A985E372-914D-C644-B921-9FE5AEB616C9}" type="presParOf" srcId="{5C7E70B1-BF84-7E42-BE56-E4869B80A534}" destId="{3DDB7862-E58B-E949-B74B-3BEB3C407972}" srcOrd="1" destOrd="0" presId="urn:microsoft.com/office/officeart/2005/8/layout/hierarchy1"/>
    <dgm:cxn modelId="{C52ED3E3-AFC8-5C4E-B5BE-8A0FF6534DD0}" type="presParOf" srcId="{66B78390-B756-B140-855E-57494291BD57}" destId="{5F61C67E-E742-BA46-A303-02C2DD73AC8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69F74C-33DE-7B44-819A-2364FD67CD19}">
      <dsp:nvSpPr>
        <dsp:cNvPr id="0" name=""/>
        <dsp:cNvSpPr/>
      </dsp:nvSpPr>
      <dsp:spPr>
        <a:xfrm>
          <a:off x="5549576" y="4506778"/>
          <a:ext cx="91440" cy="38382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1564"/>
              </a:lnTo>
              <a:lnTo>
                <a:pt x="46828" y="261564"/>
              </a:lnTo>
              <a:lnTo>
                <a:pt x="46828" y="38382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BC32AE-49D4-F247-8624-06C04CB1749D}">
      <dsp:nvSpPr>
        <dsp:cNvPr id="0" name=""/>
        <dsp:cNvSpPr/>
      </dsp:nvSpPr>
      <dsp:spPr>
        <a:xfrm>
          <a:off x="5547694" y="3284922"/>
          <a:ext cx="91440" cy="38382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1564"/>
              </a:lnTo>
              <a:lnTo>
                <a:pt x="47602" y="261564"/>
              </a:lnTo>
              <a:lnTo>
                <a:pt x="47602" y="38382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FD8EE1-9A3B-CD42-97E9-3E6A767B2700}">
      <dsp:nvSpPr>
        <dsp:cNvPr id="0" name=""/>
        <dsp:cNvSpPr/>
      </dsp:nvSpPr>
      <dsp:spPr>
        <a:xfrm>
          <a:off x="5593414" y="3284922"/>
          <a:ext cx="2044719" cy="9041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1907"/>
              </a:lnTo>
              <a:lnTo>
                <a:pt x="2044719" y="781907"/>
              </a:lnTo>
              <a:lnTo>
                <a:pt x="2044719" y="90416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244127-36E8-DC42-AB83-6AFB5F5E1570}">
      <dsp:nvSpPr>
        <dsp:cNvPr id="0" name=""/>
        <dsp:cNvSpPr/>
      </dsp:nvSpPr>
      <dsp:spPr>
        <a:xfrm>
          <a:off x="4166472" y="2063065"/>
          <a:ext cx="1426942" cy="3838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564"/>
              </a:lnTo>
              <a:lnTo>
                <a:pt x="1426942" y="261564"/>
              </a:lnTo>
              <a:lnTo>
                <a:pt x="1426942" y="38382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2837BC-4435-1545-978B-C5FA9EC61500}">
      <dsp:nvSpPr>
        <dsp:cNvPr id="0" name=""/>
        <dsp:cNvSpPr/>
      </dsp:nvSpPr>
      <dsp:spPr>
        <a:xfrm>
          <a:off x="446898" y="3284922"/>
          <a:ext cx="1790498" cy="814832"/>
        </a:xfrm>
        <a:custGeom>
          <a:avLst/>
          <a:gdLst/>
          <a:ahLst/>
          <a:cxnLst/>
          <a:rect l="0" t="0" r="0" b="0"/>
          <a:pathLst>
            <a:path>
              <a:moveTo>
                <a:pt x="1790498" y="0"/>
              </a:moveTo>
              <a:lnTo>
                <a:pt x="1790498" y="692573"/>
              </a:lnTo>
              <a:lnTo>
                <a:pt x="0" y="692573"/>
              </a:lnTo>
              <a:lnTo>
                <a:pt x="0" y="81483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05D840-9716-C442-AE1F-5E0650BBAF50}">
      <dsp:nvSpPr>
        <dsp:cNvPr id="0" name=""/>
        <dsp:cNvSpPr/>
      </dsp:nvSpPr>
      <dsp:spPr>
        <a:xfrm>
          <a:off x="2191325" y="4506778"/>
          <a:ext cx="91440" cy="38699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69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459806-868A-E545-A7CF-56AE9E515A62}">
      <dsp:nvSpPr>
        <dsp:cNvPr id="0" name=""/>
        <dsp:cNvSpPr/>
      </dsp:nvSpPr>
      <dsp:spPr>
        <a:xfrm>
          <a:off x="2191325" y="3284922"/>
          <a:ext cx="91440" cy="383823"/>
        </a:xfrm>
        <a:custGeom>
          <a:avLst/>
          <a:gdLst/>
          <a:ahLst/>
          <a:cxnLst/>
          <a:rect l="0" t="0" r="0" b="0"/>
          <a:pathLst>
            <a:path>
              <a:moveTo>
                <a:pt x="46071" y="0"/>
              </a:moveTo>
              <a:lnTo>
                <a:pt x="46071" y="261564"/>
              </a:lnTo>
              <a:lnTo>
                <a:pt x="45720" y="261564"/>
              </a:lnTo>
              <a:lnTo>
                <a:pt x="45720" y="38382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1EEED5-38EE-FC4C-AA23-E79666961CE5}">
      <dsp:nvSpPr>
        <dsp:cNvPr id="0" name=""/>
        <dsp:cNvSpPr/>
      </dsp:nvSpPr>
      <dsp:spPr>
        <a:xfrm>
          <a:off x="2237396" y="2063065"/>
          <a:ext cx="1929075" cy="383823"/>
        </a:xfrm>
        <a:custGeom>
          <a:avLst/>
          <a:gdLst/>
          <a:ahLst/>
          <a:cxnLst/>
          <a:rect l="0" t="0" r="0" b="0"/>
          <a:pathLst>
            <a:path>
              <a:moveTo>
                <a:pt x="1929075" y="0"/>
              </a:moveTo>
              <a:lnTo>
                <a:pt x="1929075" y="261564"/>
              </a:lnTo>
              <a:lnTo>
                <a:pt x="0" y="261564"/>
              </a:lnTo>
              <a:lnTo>
                <a:pt x="0" y="38382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BDDF60-D650-204E-A832-217D1A391C35}">
      <dsp:nvSpPr>
        <dsp:cNvPr id="0" name=""/>
        <dsp:cNvSpPr/>
      </dsp:nvSpPr>
      <dsp:spPr>
        <a:xfrm>
          <a:off x="4120752" y="841209"/>
          <a:ext cx="91440" cy="38382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382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250AA8-603D-E44F-86D0-31DCD98F2D1F}">
      <dsp:nvSpPr>
        <dsp:cNvPr id="0" name=""/>
        <dsp:cNvSpPr/>
      </dsp:nvSpPr>
      <dsp:spPr>
        <a:xfrm>
          <a:off x="3506604" y="3176"/>
          <a:ext cx="1319736" cy="8380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1D0817-5E3A-4E43-B331-1C462DB2FD18}">
      <dsp:nvSpPr>
        <dsp:cNvPr id="0" name=""/>
        <dsp:cNvSpPr/>
      </dsp:nvSpPr>
      <dsp:spPr>
        <a:xfrm>
          <a:off x="3653241" y="142481"/>
          <a:ext cx="1319736" cy="8380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200 inclus</a:t>
          </a:r>
        </a:p>
      </dsp:txBody>
      <dsp:txXfrm>
        <a:off x="3677786" y="167026"/>
        <a:ext cx="1270646" cy="788942"/>
      </dsp:txXfrm>
    </dsp:sp>
    <dsp:sp modelId="{E62587D7-35BC-0E42-95D5-15AF220F1B5B}">
      <dsp:nvSpPr>
        <dsp:cNvPr id="0" name=""/>
        <dsp:cNvSpPr/>
      </dsp:nvSpPr>
      <dsp:spPr>
        <a:xfrm>
          <a:off x="3506604" y="1225032"/>
          <a:ext cx="1319736" cy="8380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6A9B39-5A17-5248-B95E-240BA9668F98}">
      <dsp:nvSpPr>
        <dsp:cNvPr id="0" name=""/>
        <dsp:cNvSpPr/>
      </dsp:nvSpPr>
      <dsp:spPr>
        <a:xfrm>
          <a:off x="3653241" y="1364338"/>
          <a:ext cx="1319736" cy="8380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199</a:t>
          </a:r>
          <a:endParaRPr lang="fr-FR" sz="13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Randomisés</a:t>
          </a:r>
        </a:p>
      </dsp:txBody>
      <dsp:txXfrm>
        <a:off x="3677786" y="1388883"/>
        <a:ext cx="1270646" cy="788942"/>
      </dsp:txXfrm>
    </dsp:sp>
    <dsp:sp modelId="{43EC445E-C927-FD49-8C8D-647D2E8A0770}">
      <dsp:nvSpPr>
        <dsp:cNvPr id="0" name=""/>
        <dsp:cNvSpPr/>
      </dsp:nvSpPr>
      <dsp:spPr>
        <a:xfrm>
          <a:off x="1577528" y="2446889"/>
          <a:ext cx="1319736" cy="8380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0B4900-CCEE-5142-BECA-B733ADE6BE23}">
      <dsp:nvSpPr>
        <dsp:cNvPr id="0" name=""/>
        <dsp:cNvSpPr/>
      </dsp:nvSpPr>
      <dsp:spPr>
        <a:xfrm>
          <a:off x="1724165" y="2586194"/>
          <a:ext cx="1319736" cy="8380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101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No </a:t>
          </a:r>
          <a:r>
            <a:rPr lang="fr-FR" sz="1600" kern="1200" dirty="0" err="1"/>
            <a:t>Mesh</a:t>
          </a:r>
          <a:endParaRPr lang="fr-FR" sz="1600" kern="1200" dirty="0"/>
        </a:p>
      </dsp:txBody>
      <dsp:txXfrm>
        <a:off x="1748710" y="2610739"/>
        <a:ext cx="1270646" cy="788942"/>
      </dsp:txXfrm>
    </dsp:sp>
    <dsp:sp modelId="{983CEF22-F547-0B41-9104-E37A154BF7AD}">
      <dsp:nvSpPr>
        <dsp:cNvPr id="0" name=""/>
        <dsp:cNvSpPr/>
      </dsp:nvSpPr>
      <dsp:spPr>
        <a:xfrm>
          <a:off x="1577177" y="3668745"/>
          <a:ext cx="1319736" cy="8380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13C724-203C-C44D-81ED-E6D547C48231}">
      <dsp:nvSpPr>
        <dsp:cNvPr id="0" name=""/>
        <dsp:cNvSpPr/>
      </dsp:nvSpPr>
      <dsp:spPr>
        <a:xfrm>
          <a:off x="1723814" y="3808051"/>
          <a:ext cx="1319736" cy="8380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75</a:t>
          </a:r>
        </a:p>
      </dsp:txBody>
      <dsp:txXfrm>
        <a:off x="1748359" y="3832596"/>
        <a:ext cx="1270646" cy="788942"/>
      </dsp:txXfrm>
    </dsp:sp>
    <dsp:sp modelId="{55F43BC2-A29A-0944-98A9-D0171A858996}">
      <dsp:nvSpPr>
        <dsp:cNvPr id="0" name=""/>
        <dsp:cNvSpPr/>
      </dsp:nvSpPr>
      <dsp:spPr>
        <a:xfrm>
          <a:off x="1577177" y="4893778"/>
          <a:ext cx="1319736" cy="8380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D8CBE7-F75B-F041-B4F7-057EAEC93FCC}">
      <dsp:nvSpPr>
        <dsp:cNvPr id="0" name=""/>
        <dsp:cNvSpPr/>
      </dsp:nvSpPr>
      <dsp:spPr>
        <a:xfrm>
          <a:off x="1723814" y="5033084"/>
          <a:ext cx="1319736" cy="8380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65</a:t>
          </a:r>
        </a:p>
      </dsp:txBody>
      <dsp:txXfrm>
        <a:off x="1748359" y="5057629"/>
        <a:ext cx="1270646" cy="788942"/>
      </dsp:txXfrm>
    </dsp:sp>
    <dsp:sp modelId="{D3DE467D-13DE-724B-94F5-57C467696600}">
      <dsp:nvSpPr>
        <dsp:cNvPr id="0" name=""/>
        <dsp:cNvSpPr/>
      </dsp:nvSpPr>
      <dsp:spPr>
        <a:xfrm>
          <a:off x="-6926" y="4099754"/>
          <a:ext cx="907649" cy="6122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D602FC-430B-BC46-9376-6ECDBB12DB51}">
      <dsp:nvSpPr>
        <dsp:cNvPr id="0" name=""/>
        <dsp:cNvSpPr/>
      </dsp:nvSpPr>
      <dsp:spPr>
        <a:xfrm>
          <a:off x="139711" y="4239059"/>
          <a:ext cx="907649" cy="6122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23 DCD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5 </a:t>
          </a:r>
          <a:r>
            <a:rPr lang="fr-FR" sz="1000" kern="1200" dirty="0" err="1"/>
            <a:t>pdv</a:t>
          </a:r>
          <a:endParaRPr lang="fr-FR" sz="1000" kern="1200" dirty="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700" kern="1200" dirty="0"/>
        </a:p>
      </dsp:txBody>
      <dsp:txXfrm>
        <a:off x="157644" y="4256992"/>
        <a:ext cx="871783" cy="576426"/>
      </dsp:txXfrm>
    </dsp:sp>
    <dsp:sp modelId="{198C0760-DD15-4845-B444-D48A2FE23554}">
      <dsp:nvSpPr>
        <dsp:cNvPr id="0" name=""/>
        <dsp:cNvSpPr/>
      </dsp:nvSpPr>
      <dsp:spPr>
        <a:xfrm>
          <a:off x="4933546" y="2446889"/>
          <a:ext cx="1319736" cy="8380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EED415-A2CE-584C-B8C0-0183E4A7298E}">
      <dsp:nvSpPr>
        <dsp:cNvPr id="0" name=""/>
        <dsp:cNvSpPr/>
      </dsp:nvSpPr>
      <dsp:spPr>
        <a:xfrm>
          <a:off x="5080183" y="2586194"/>
          <a:ext cx="1319736" cy="8380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98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 </a:t>
          </a:r>
          <a:r>
            <a:rPr lang="fr-FR" sz="1600" kern="1200" dirty="0" err="1"/>
            <a:t>Mesh</a:t>
          </a:r>
          <a:endParaRPr lang="fr-FR" sz="1600" kern="1200" dirty="0"/>
        </a:p>
      </dsp:txBody>
      <dsp:txXfrm>
        <a:off x="5104728" y="2610739"/>
        <a:ext cx="1270646" cy="788942"/>
      </dsp:txXfrm>
    </dsp:sp>
    <dsp:sp modelId="{5E498AA7-DCF4-F247-8C28-FCE3C6C4846E}">
      <dsp:nvSpPr>
        <dsp:cNvPr id="0" name=""/>
        <dsp:cNvSpPr/>
      </dsp:nvSpPr>
      <dsp:spPr>
        <a:xfrm>
          <a:off x="7144361" y="4189088"/>
          <a:ext cx="987545" cy="4319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952C33-E7E6-074F-965D-C3CA54102425}">
      <dsp:nvSpPr>
        <dsp:cNvPr id="0" name=""/>
        <dsp:cNvSpPr/>
      </dsp:nvSpPr>
      <dsp:spPr>
        <a:xfrm>
          <a:off x="7290998" y="4328394"/>
          <a:ext cx="987545" cy="4319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16 DCD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5 </a:t>
          </a:r>
          <a:r>
            <a:rPr lang="fr-FR" sz="1000" kern="1200" dirty="0" err="1"/>
            <a:t>pdv</a:t>
          </a:r>
          <a:endParaRPr lang="fr-FR" sz="1000" kern="1200" dirty="0"/>
        </a:p>
      </dsp:txBody>
      <dsp:txXfrm>
        <a:off x="7303650" y="4341046"/>
        <a:ext cx="962241" cy="406676"/>
      </dsp:txXfrm>
    </dsp:sp>
    <dsp:sp modelId="{4EBBC211-E789-7448-BDF5-68270C16393C}">
      <dsp:nvSpPr>
        <dsp:cNvPr id="0" name=""/>
        <dsp:cNvSpPr/>
      </dsp:nvSpPr>
      <dsp:spPr>
        <a:xfrm>
          <a:off x="4935428" y="3668745"/>
          <a:ext cx="1319736" cy="8380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C2486C-C95C-B24E-A42A-F2417CF056B7}">
      <dsp:nvSpPr>
        <dsp:cNvPr id="0" name=""/>
        <dsp:cNvSpPr/>
      </dsp:nvSpPr>
      <dsp:spPr>
        <a:xfrm>
          <a:off x="5082065" y="3808051"/>
          <a:ext cx="1319736" cy="8380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79</a:t>
          </a:r>
        </a:p>
      </dsp:txBody>
      <dsp:txXfrm>
        <a:off x="5106610" y="3832596"/>
        <a:ext cx="1270646" cy="788942"/>
      </dsp:txXfrm>
    </dsp:sp>
    <dsp:sp modelId="{6C627527-9183-D44E-A608-D418C8D6D7AE}">
      <dsp:nvSpPr>
        <dsp:cNvPr id="0" name=""/>
        <dsp:cNvSpPr/>
      </dsp:nvSpPr>
      <dsp:spPr>
        <a:xfrm>
          <a:off x="4936536" y="4890602"/>
          <a:ext cx="1319736" cy="8380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DB7862-E58B-E949-B74B-3BEB3C407972}">
      <dsp:nvSpPr>
        <dsp:cNvPr id="0" name=""/>
        <dsp:cNvSpPr/>
      </dsp:nvSpPr>
      <dsp:spPr>
        <a:xfrm>
          <a:off x="5083174" y="5029907"/>
          <a:ext cx="1319736" cy="8380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70</a:t>
          </a:r>
          <a:endParaRPr lang="fr-FR" sz="2900" kern="1200" dirty="0"/>
        </a:p>
      </dsp:txBody>
      <dsp:txXfrm>
        <a:off x="5107719" y="5054452"/>
        <a:ext cx="1270646" cy="7889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A1C550-0364-D447-AB2E-A1B52F26B021}" type="datetimeFigureOut">
              <a:rPr lang="fr-FR"/>
              <a:pPr>
                <a:defRPr/>
              </a:pPr>
              <a:t>03/12/2019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A7A50A0-53DC-D341-BC68-6B156F2864C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61074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FR" dirty="0" err="1">
                <a:latin typeface="Calibri" charset="0"/>
              </a:rPr>
              <a:t>Remerciments</a:t>
            </a:r>
            <a:endParaRPr lang="fr-FR" dirty="0">
              <a:latin typeface="Calibri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Prévention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des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éventrations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péristomiales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(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Greccar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7) Michel Prudhomme </a:t>
            </a:r>
            <a:r>
              <a:rPr lang="fr-FR" sz="1200" b="0" i="1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(</a:t>
            </a:r>
            <a:r>
              <a:rPr lang="fr-FR" sz="1200" b="0" i="1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Nîmes</a:t>
            </a:r>
            <a:r>
              <a:rPr lang="fr-FR" sz="1200" b="0" i="1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) </a:t>
            </a:r>
            <a:endParaRPr lang="fr-FR" sz="1200" b="1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endParaRPr lang="fr-FR" dirty="0">
              <a:latin typeface="Calibri" charset="0"/>
            </a:endParaRPr>
          </a:p>
        </p:txBody>
      </p:sp>
      <p:sp>
        <p:nvSpPr>
          <p:cNvPr id="1638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5345E11-4D18-8B44-9D59-88798519D5EC}" type="slidenum">
              <a:rPr lang="fr-FR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fr-FR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7A50A0-53DC-D341-BC68-6B156F2864C9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26651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ANSM</a:t>
            </a:r>
            <a:r>
              <a:rPr lang="en-GB" baseline="0" noProof="0" dirty="0"/>
              <a:t> : </a:t>
            </a:r>
            <a:r>
              <a:rPr lang="en-GB" baseline="0" noProof="0" dirty="0" err="1"/>
              <a:t>french</a:t>
            </a:r>
            <a:r>
              <a:rPr lang="en-GB" baseline="0" noProof="0" dirty="0"/>
              <a:t> security agency of drug, like FDA to avoid irradiation</a:t>
            </a:r>
          </a:p>
          <a:p>
            <a:r>
              <a:rPr lang="en-GB" baseline="0" noProof="0" dirty="0"/>
              <a:t>The mesh is not seen</a:t>
            </a:r>
          </a:p>
          <a:p>
            <a:r>
              <a:rPr lang="en-GB" baseline="0" noProof="0" dirty="0"/>
              <a:t>The PSH is well described</a:t>
            </a:r>
          </a:p>
          <a:p>
            <a:r>
              <a:rPr lang="en-GB" baseline="0" noProof="0" dirty="0"/>
              <a:t>Incisional hernia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MRI imposed by ANSM if no CT scan necessary for cancer follow-up</a:t>
            </a:r>
          </a:p>
          <a:p>
            <a:endParaRPr lang="en-GB" baseline="0" noProof="0" dirty="0"/>
          </a:p>
          <a:p>
            <a:r>
              <a:rPr lang="en-GB" baseline="0" noProof="0" dirty="0"/>
              <a:t>Si pas de TDM </a:t>
            </a:r>
            <a:r>
              <a:rPr lang="en-GB" baseline="0" noProof="0" dirty="0" err="1"/>
              <a:t>dans</a:t>
            </a:r>
            <a:r>
              <a:rPr lang="en-GB" baseline="0" noProof="0" dirty="0"/>
              <a:t> la surveillance du cancer</a:t>
            </a:r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7A50A0-53DC-D341-BC68-6B156F2864C9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22010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6 centres en suède, 211 patients, ERM double aveugle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7A50A0-53DC-D341-BC68-6B156F2864C9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25241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last</a:t>
            </a:r>
            <a:r>
              <a:rPr lang="fr-FR" baseline="0" dirty="0"/>
              <a:t> </a:t>
            </a:r>
            <a:r>
              <a:rPr lang="fr-FR" baseline="0" dirty="0" err="1"/>
              <a:t>series</a:t>
            </a:r>
            <a:r>
              <a:rPr lang="fr-FR" baseline="0" dirty="0"/>
              <a:t> </a:t>
            </a:r>
            <a:r>
              <a:rPr lang="fr-FR" baseline="0" dirty="0" err="1"/>
              <a:t>from</a:t>
            </a:r>
            <a:r>
              <a:rPr lang="fr-FR" baseline="0" dirty="0"/>
              <a:t> the </a:t>
            </a:r>
            <a:r>
              <a:rPr lang="fr-FR" dirty="0"/>
              <a:t>Dutch </a:t>
            </a:r>
            <a:r>
              <a:rPr lang="fr-FR" dirty="0" err="1"/>
              <a:t>prevent</a:t>
            </a:r>
            <a:r>
              <a:rPr lang="fr-FR" dirty="0"/>
              <a:t> </a:t>
            </a:r>
            <a:r>
              <a:rPr lang="fr-FR" dirty="0" err="1"/>
              <a:t>study</a:t>
            </a:r>
            <a:r>
              <a:rPr lang="fr-FR" dirty="0"/>
              <a:t> group </a:t>
            </a:r>
            <a:r>
              <a:rPr lang="fr-FR" dirty="0" err="1"/>
              <a:t>underline</a:t>
            </a:r>
            <a:r>
              <a:rPr lang="fr-FR" dirty="0"/>
              <a:t> the </a:t>
            </a:r>
            <a:r>
              <a:rPr lang="fr-FR" dirty="0" err="1"/>
              <a:t>efficacity</a:t>
            </a:r>
            <a:r>
              <a:rPr lang="fr-FR" dirty="0"/>
              <a:t> of </a:t>
            </a:r>
            <a:r>
              <a:rPr lang="fr-FR" dirty="0" err="1"/>
              <a:t>placing</a:t>
            </a:r>
            <a:r>
              <a:rPr lang="fr-FR" dirty="0"/>
              <a:t> a </a:t>
            </a:r>
            <a:r>
              <a:rPr lang="fr-FR" dirty="0" err="1"/>
              <a:t>mesh</a:t>
            </a:r>
            <a:r>
              <a:rPr lang="fr-FR" dirty="0"/>
              <a:t> in a </a:t>
            </a:r>
            <a:r>
              <a:rPr lang="fr-FR" dirty="0" err="1"/>
              <a:t>sublay</a:t>
            </a:r>
            <a:r>
              <a:rPr lang="fr-FR" dirty="0"/>
              <a:t> position to </a:t>
            </a:r>
            <a:r>
              <a:rPr lang="fr-FR" dirty="0" err="1"/>
              <a:t>reduce</a:t>
            </a:r>
            <a:r>
              <a:rPr lang="fr-FR" dirty="0"/>
              <a:t> the rate of PSH.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7A50A0-53DC-D341-BC68-6B156F2864C9}" type="slidenum">
              <a:rPr lang="fr-FR" smtClean="0"/>
              <a:pPr>
                <a:defRPr/>
              </a:pPr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00378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Adaptée pour hernie mais pas pour stomie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7A50A0-53DC-D341-BC68-6B156F2864C9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6791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Club </a:t>
            </a:r>
            <a:r>
              <a:rPr lang="fr-FR" dirty="0" err="1"/>
              <a:t>coelio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A38BD-87DD-FE4E-A76A-988AC34C3EFE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25215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>
              <a:latin typeface="Calibri" charset="0"/>
            </a:endParaRPr>
          </a:p>
        </p:txBody>
      </p:sp>
      <p:sp>
        <p:nvSpPr>
          <p:cNvPr id="4710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7E231A4-241B-8A46-8FA5-DF303F260056}" type="slidenum">
              <a:rPr lang="fr-FR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fr-FR" sz="1200"/>
          </a:p>
        </p:txBody>
      </p:sp>
    </p:spTree>
    <p:extLst>
      <p:ext uri="{BB962C8B-B14F-4D97-AF65-F5344CB8AC3E}">
        <p14:creationId xmlns:p14="http://schemas.microsoft.com/office/powerpoint/2010/main" val="10324216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>
              <a:latin typeface="Calibri" charset="0"/>
            </a:endParaRPr>
          </a:p>
        </p:txBody>
      </p:sp>
      <p:sp>
        <p:nvSpPr>
          <p:cNvPr id="5120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54F6979-70D8-9543-9EA6-887B97C316A5}" type="slidenum">
              <a:rPr lang="fr-FR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fr-FR" sz="1200"/>
          </a:p>
        </p:txBody>
      </p:sp>
    </p:spTree>
    <p:extLst>
      <p:ext uri="{BB962C8B-B14F-4D97-AF65-F5344CB8AC3E}">
        <p14:creationId xmlns:p14="http://schemas.microsoft.com/office/powerpoint/2010/main" val="14436917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7A50A0-53DC-D341-BC68-6B156F2864C9}" type="slidenum">
              <a:rPr lang="fr-FR" smtClean="0"/>
              <a:pPr>
                <a:defRPr/>
              </a:pPr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6746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FR" dirty="0">
                <a:latin typeface="Calibri" charset="0"/>
              </a:rPr>
              <a:t>Principale plainte du patient </a:t>
            </a:r>
            <a:r>
              <a:rPr lang="fr-FR" dirty="0" err="1">
                <a:latin typeface="Calibri" charset="0"/>
              </a:rPr>
              <a:t>stomisé</a:t>
            </a:r>
            <a:endParaRPr lang="fr-FR" dirty="0">
              <a:latin typeface="Calibri" charset="0"/>
            </a:endParaRPr>
          </a:p>
        </p:txBody>
      </p:sp>
      <p:sp>
        <p:nvSpPr>
          <p:cNvPr id="5120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00376FE-E191-4746-AB4B-BA14868B5C84}" type="slidenum">
              <a:rPr lang="fr-FR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fr-FR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meta-analysis</a:t>
            </a:r>
            <a:r>
              <a:rPr lang="fr-FR" dirty="0"/>
              <a:t>,</a:t>
            </a:r>
            <a:r>
              <a:rPr lang="fr-FR" baseline="0" dirty="0"/>
              <a:t> a</a:t>
            </a:r>
            <a:r>
              <a:rPr lang="fr-FR" dirty="0"/>
              <a:t> </a:t>
            </a:r>
            <a:r>
              <a:rPr lang="fr-FR" dirty="0" err="1"/>
              <a:t>prophylactic</a:t>
            </a:r>
            <a:r>
              <a:rPr lang="fr-FR" dirty="0"/>
              <a:t> </a:t>
            </a:r>
            <a:r>
              <a:rPr lang="fr-FR" dirty="0" err="1"/>
              <a:t>mesh</a:t>
            </a:r>
            <a:r>
              <a:rPr lang="fr-FR" dirty="0"/>
              <a:t> </a:t>
            </a:r>
            <a:r>
              <a:rPr lang="fr-FR" dirty="0" err="1"/>
              <a:t>decreased</a:t>
            </a:r>
            <a:r>
              <a:rPr lang="fr-FR" baseline="0" dirty="0"/>
              <a:t> the incidence of PH  </a:t>
            </a:r>
            <a:r>
              <a:rPr lang="fr-FR" baseline="0" dirty="0" err="1"/>
              <a:t>detected</a:t>
            </a:r>
            <a:r>
              <a:rPr lang="fr-FR" baseline="0" dirty="0"/>
              <a:t> by </a:t>
            </a:r>
            <a:r>
              <a:rPr lang="fr-FR" baseline="0" dirty="0" err="1"/>
              <a:t>clinical</a:t>
            </a:r>
            <a:r>
              <a:rPr lang="fr-FR" baseline="0" dirty="0"/>
              <a:t> exam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7A50A0-53DC-D341-BC68-6B156F2864C9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6670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Or by a </a:t>
            </a:r>
            <a:r>
              <a:rPr lang="fr-FR" dirty="0" err="1"/>
              <a:t>radiogical</a:t>
            </a:r>
            <a:r>
              <a:rPr lang="fr-FR" dirty="0"/>
              <a:t> exam, It </a:t>
            </a:r>
            <a:r>
              <a:rPr lang="fr-FR" dirty="0" err="1"/>
              <a:t>is</a:t>
            </a:r>
            <a:r>
              <a:rPr lang="fr-FR" dirty="0"/>
              <a:t> important to note </a:t>
            </a:r>
            <a:r>
              <a:rPr lang="fr-FR" dirty="0" err="1"/>
              <a:t>that</a:t>
            </a:r>
            <a:r>
              <a:rPr lang="fr-FR" dirty="0"/>
              <a:t> one patient out of </a:t>
            </a:r>
            <a:r>
              <a:rPr lang="fr-FR" dirty="0" err="1"/>
              <a:t>two</a:t>
            </a:r>
            <a:r>
              <a:rPr lang="fr-FR" dirty="0"/>
              <a:t> have a PH in the control group</a:t>
            </a:r>
            <a:endParaRPr lang="en-US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7A50A0-53DC-D341-BC68-6B156F2864C9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3552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Chirurgien colo rectaux ne pratiquant pas de chirurgie pariétale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7A50A0-53DC-D341-BC68-6B156F2864C9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9190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The primary endpoint is the comparison of the PH incidence in each group. Stoma complications such as infection and quality of life are secondary endpoints. Outpatient follow-up is scheduled every 3 months for 2 years postoperatively. 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177 patients have to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be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included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to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reach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sufficient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power to show a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significant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difference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7A50A0-53DC-D341-BC68-6B156F2864C9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6359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7A50A0-53DC-D341-BC68-6B156F2864C9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811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7A50A0-53DC-D341-BC68-6B156F2864C9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10928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Complications </a:t>
            </a:r>
            <a:r>
              <a:rPr lang="fr-FR" dirty="0" err="1"/>
              <a:t>stomiales</a:t>
            </a:r>
            <a:r>
              <a:rPr lang="fr-FR" dirty="0"/>
              <a:t> non cutanée, Rétraction, sténose, prolapsus, désunion, </a:t>
            </a:r>
            <a:r>
              <a:rPr lang="fr-FR" dirty="0" err="1"/>
              <a:t>necrose</a:t>
            </a:r>
            <a:r>
              <a:rPr lang="fr-FR" dirty="0"/>
              <a:t> abcès</a:t>
            </a:r>
          </a:p>
          <a:p>
            <a:r>
              <a:rPr lang="fr-FR" dirty="0"/>
              <a:t>Abcès en début de l’étude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7A50A0-53DC-D341-BC68-6B156F2864C9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1121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A36A0-F35F-5A4B-8461-3B4FBBF3B33A}" type="datetimeFigureOut">
              <a:rPr lang="fr-FR"/>
              <a:pPr>
                <a:defRPr/>
              </a:pPr>
              <a:t>03/12/2019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237D3-F182-5A48-A816-AF6E0DE2B3F2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6169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A8593-5111-3E43-8A7B-955E8DE28651}" type="datetimeFigureOut">
              <a:rPr lang="fr-FR"/>
              <a:pPr>
                <a:defRPr/>
              </a:pPr>
              <a:t>03/12/2019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A9B10-2125-2D4F-8308-1392A01BCA98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612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4EC95-B4D5-7349-97EC-862067CCCA04}" type="datetimeFigureOut">
              <a:rPr lang="fr-FR"/>
              <a:pPr>
                <a:defRPr/>
              </a:pPr>
              <a:t>03/12/2019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37099-5CDD-FF44-99FB-D6A124568470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74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1B50E-54B3-F644-8ACE-C6E7333BEFB7}" type="datetimeFigureOut">
              <a:rPr lang="fr-FR"/>
              <a:pPr>
                <a:defRPr/>
              </a:pPr>
              <a:t>03/12/2019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DAC07-5B0E-1948-A933-261DE48DB6F8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2601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24579-67BE-5543-B1C3-336ECC399836}" type="datetimeFigureOut">
              <a:rPr lang="fr-FR"/>
              <a:pPr>
                <a:defRPr/>
              </a:pPr>
              <a:t>03/12/2019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71279-495A-DA41-BC2F-7F5162116355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65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0E8F7-1393-754C-AF56-702B0F275441}" type="datetimeFigureOut">
              <a:rPr lang="fr-FR"/>
              <a:pPr>
                <a:defRPr/>
              </a:pPr>
              <a:t>03/12/2019</a:t>
            </a:fld>
            <a:endParaRPr lang="en-GB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CA89D-6820-804A-AAA4-3E359F0C5C9C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215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DF5A0-C944-F141-894C-F4EB319F82E3}" type="datetimeFigureOut">
              <a:rPr lang="fr-FR"/>
              <a:pPr>
                <a:defRPr/>
              </a:pPr>
              <a:t>03/12/2019</a:t>
            </a:fld>
            <a:endParaRPr lang="en-GB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66AEA-1734-5844-A424-42856293364A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124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5D819-6EFA-564B-9D31-F44B0157E193}" type="datetimeFigureOut">
              <a:rPr lang="fr-FR"/>
              <a:pPr>
                <a:defRPr/>
              </a:pPr>
              <a:t>03/12/2019</a:t>
            </a:fld>
            <a:endParaRPr lang="en-GB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E24C4-71F3-AC42-A093-61A47C058465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4772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4A9F0-C7E1-F848-B5B6-A61954235940}" type="datetimeFigureOut">
              <a:rPr lang="fr-FR"/>
              <a:pPr>
                <a:defRPr/>
              </a:pPr>
              <a:t>03/12/2019</a:t>
            </a:fld>
            <a:endParaRPr lang="en-GB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4AF7B-8410-D046-9158-C6BAA78532CB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458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4DF2E-46FC-8246-8239-F2A2F9F24E67}" type="datetimeFigureOut">
              <a:rPr lang="fr-FR"/>
              <a:pPr>
                <a:defRPr/>
              </a:pPr>
              <a:t>03/12/2019</a:t>
            </a:fld>
            <a:endParaRPr lang="en-GB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FF430-A022-D04D-B517-9BC9EB908641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614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C03C4-2806-BC4D-A552-3EA31C09E34C}" type="datetimeFigureOut">
              <a:rPr lang="fr-FR"/>
              <a:pPr>
                <a:defRPr/>
              </a:pPr>
              <a:t>03/12/2019</a:t>
            </a:fld>
            <a:endParaRPr lang="en-GB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CBED1-9CE4-DB44-9A29-95FA03A3D4E5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734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54A19C3-CE87-E644-9D1C-55AC227DE404}" type="datetimeFigureOut">
              <a:rPr lang="fr-FR"/>
              <a:pPr>
                <a:defRPr/>
              </a:pPr>
              <a:t>03/12/2019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180EC6A-D3C1-7B4A-AD76-6B6861C4C0B0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wmf"/><Relationship Id="rId5" Type="http://schemas.openxmlformats.org/officeDocument/2006/relationships/image" Target="../media/image34.emf"/><Relationship Id="rId4" Type="http://schemas.openxmlformats.org/officeDocument/2006/relationships/image" Target="../media/image33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tif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7.emf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0.emf"/><Relationship Id="rId4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re 1"/>
          <p:cNvSpPr>
            <a:spLocks noGrp="1"/>
          </p:cNvSpPr>
          <p:nvPr>
            <p:ph type="ctrTitle"/>
          </p:nvPr>
        </p:nvSpPr>
        <p:spPr>
          <a:xfrm>
            <a:off x="0" y="304801"/>
            <a:ext cx="9132887" cy="2742522"/>
          </a:xfrm>
          <a:ln>
            <a:noFill/>
          </a:ln>
        </p:spPr>
        <p:txBody>
          <a:bodyPr>
            <a:normAutofit/>
          </a:bodyPr>
          <a:lstStyle/>
          <a:p>
            <a:r>
              <a:rPr lang="fr-FR" b="1" dirty="0">
                <a:latin typeface="Comic Sans MS" charset="0"/>
              </a:rPr>
              <a:t>Prévention des éventrations </a:t>
            </a:r>
            <a:r>
              <a:rPr lang="fr-FR" b="1" dirty="0" err="1">
                <a:latin typeface="Comic Sans MS" charset="0"/>
              </a:rPr>
              <a:t>péristomiales</a:t>
            </a:r>
            <a:r>
              <a:rPr lang="fr-FR" b="1" dirty="0">
                <a:latin typeface="Comic Sans MS" charset="0"/>
              </a:rPr>
              <a:t> </a:t>
            </a:r>
            <a:br>
              <a:rPr lang="fr-FR" b="1" dirty="0">
                <a:latin typeface="Comic Sans MS" charset="0"/>
              </a:rPr>
            </a:br>
            <a:r>
              <a:rPr lang="fr-FR" sz="3600" b="1" dirty="0">
                <a:latin typeface="Comic Sans MS" charset="0"/>
              </a:rPr>
              <a:t>GRECCAR 7</a:t>
            </a:r>
            <a:br>
              <a:rPr lang="fr-FR" sz="3600" b="1" dirty="0">
                <a:latin typeface="Comic Sans MS" charset="0"/>
              </a:rPr>
            </a:br>
            <a:endParaRPr lang="fr-FR" sz="2000" b="1" dirty="0">
              <a:latin typeface="Comic Sans MS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799" y="3254832"/>
            <a:ext cx="8131630" cy="2057399"/>
          </a:xfrm>
        </p:spPr>
        <p:txBody>
          <a:bodyPr rtlCol="0">
            <a:normAutofit fontScale="77500" lnSpcReduction="20000"/>
          </a:bodyPr>
          <a:lstStyle/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3100" b="1" u="sng" dirty="0">
                <a:solidFill>
                  <a:schemeClr val="tx1"/>
                </a:solidFill>
                <a:ea typeface="+mn-ea"/>
                <a:cs typeface="+mn-cs"/>
              </a:rPr>
              <a:t>M. Prudhomme</a:t>
            </a:r>
            <a:r>
              <a:rPr lang="fr-FR" sz="3100" dirty="0">
                <a:ea typeface="+mn-ea"/>
                <a:cs typeface="+mn-cs"/>
              </a:rPr>
              <a:t>, E. Rullier, Z. </a:t>
            </a:r>
            <a:r>
              <a:rPr lang="fr-FR" sz="3100" dirty="0" err="1">
                <a:ea typeface="+mn-ea"/>
                <a:cs typeface="+mn-cs"/>
              </a:rPr>
              <a:t>Lakkis</a:t>
            </a:r>
            <a:r>
              <a:rPr lang="fr-FR" sz="3100" dirty="0">
                <a:ea typeface="+mn-ea"/>
                <a:cs typeface="+mn-cs"/>
              </a:rPr>
              <a:t>, E. Cotte, Y. </a:t>
            </a:r>
            <a:r>
              <a:rPr lang="fr-FR" sz="3100" dirty="0" err="1">
                <a:ea typeface="+mn-ea"/>
                <a:cs typeface="+mn-cs"/>
              </a:rPr>
              <a:t>Panis</a:t>
            </a:r>
            <a:r>
              <a:rPr lang="fr-FR" sz="3100" dirty="0">
                <a:ea typeface="+mn-ea"/>
                <a:cs typeface="+mn-cs"/>
              </a:rPr>
              <a:t>, B. Meunier, P. </a:t>
            </a:r>
            <a:r>
              <a:rPr lang="fr-FR" sz="3100" dirty="0" err="1">
                <a:ea typeface="+mn-ea"/>
                <a:cs typeface="+mn-cs"/>
              </a:rPr>
              <a:t>Rouanet</a:t>
            </a:r>
            <a:r>
              <a:rPr lang="fr-FR" sz="3100" dirty="0">
                <a:ea typeface="+mn-ea"/>
                <a:cs typeface="+mn-cs"/>
              </a:rPr>
              <a:t>, J.J. </a:t>
            </a:r>
            <a:r>
              <a:rPr lang="fr-FR" sz="3100" dirty="0" err="1">
                <a:ea typeface="+mn-ea"/>
                <a:cs typeface="+mn-cs"/>
              </a:rPr>
              <a:t>Tuech</a:t>
            </a:r>
            <a:r>
              <a:rPr lang="fr-FR" sz="3100" dirty="0">
                <a:ea typeface="+mn-ea"/>
                <a:cs typeface="+mn-cs"/>
              </a:rPr>
              <a:t>, G. Portier, M. </a:t>
            </a:r>
            <a:r>
              <a:rPr lang="fr-FR" sz="3100" dirty="0" err="1">
                <a:ea typeface="+mn-ea"/>
                <a:cs typeface="+mn-cs"/>
              </a:rPr>
              <a:t>Jafari</a:t>
            </a:r>
            <a:r>
              <a:rPr lang="fr-FR" sz="3100" dirty="0">
                <a:ea typeface="+mn-ea"/>
                <a:cs typeface="+mn-cs"/>
              </a:rPr>
              <a:t>. A. Dubois, M. </a:t>
            </a:r>
            <a:r>
              <a:rPr lang="fr-FR" sz="3100" dirty="0" err="1">
                <a:ea typeface="+mn-ea"/>
                <a:cs typeface="+mn-cs"/>
              </a:rPr>
              <a:t>Ouaissi</a:t>
            </a:r>
            <a:r>
              <a:rPr lang="fr-FR" sz="3100" dirty="0">
                <a:ea typeface="+mn-ea"/>
                <a:cs typeface="+mn-cs"/>
              </a:rPr>
              <a:t>, </a:t>
            </a:r>
            <a:r>
              <a:rPr lang="fr-FR" sz="3100" dirty="0" err="1">
                <a:ea typeface="+mn-ea"/>
                <a:cs typeface="+mn-cs"/>
              </a:rPr>
              <a:t>J.L.Faucheron</a:t>
            </a:r>
            <a:r>
              <a:rPr lang="fr-FR" sz="3100" dirty="0">
                <a:ea typeface="+mn-ea"/>
                <a:cs typeface="+mn-cs"/>
              </a:rPr>
              <a:t>, Y. Parc, G. Meurette, B. Lelong, G. </a:t>
            </a:r>
            <a:r>
              <a:rPr lang="fr-FR" sz="3100" dirty="0" err="1">
                <a:ea typeface="+mn-ea"/>
                <a:cs typeface="+mn-cs"/>
              </a:rPr>
              <a:t>Piessen</a:t>
            </a:r>
            <a:r>
              <a:rPr lang="fr-FR" sz="3100" dirty="0">
                <a:ea typeface="+mn-ea"/>
                <a:cs typeface="+mn-cs"/>
              </a:rPr>
              <a:t>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r-FR" sz="3600" dirty="0">
                <a:solidFill>
                  <a:schemeClr val="tx1"/>
                </a:solidFill>
              </a:rPr>
              <a:t>GRECCAR :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2900" dirty="0">
                <a:ea typeface="+mn-ea"/>
                <a:cs typeface="+mn-cs"/>
              </a:rPr>
              <a:t>Groupe de Recherche Chirurgicale sur les Cancer du Rectum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fr-FR" sz="3600" dirty="0">
              <a:ea typeface="+mn-ea"/>
              <a:cs typeface="+mn-cs"/>
            </a:endParaRPr>
          </a:p>
        </p:txBody>
      </p:sp>
      <p:pic>
        <p:nvPicPr>
          <p:cNvPr id="15365" name="Image 6" descr="logo_seu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0348" y="5410351"/>
            <a:ext cx="2312540" cy="14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97FD109-D308-604E-B743-BC54F8E5B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46713"/>
            <a:ext cx="2819400" cy="1409700"/>
          </a:xfrm>
          <a:prstGeom prst="rect">
            <a:avLst/>
          </a:prstGeom>
        </p:spPr>
      </p:pic>
      <p:sp>
        <p:nvSpPr>
          <p:cNvPr id="7" name="Rectangle à coins arrondis 6">
            <a:extLst>
              <a:ext uri="{FF2B5EF4-FFF2-40B4-BE49-F238E27FC236}">
                <a16:creationId xmlns:a16="http://schemas.microsoft.com/office/drawing/2014/main" id="{F4070F94-0F13-AB44-98F3-7266D889B09B}"/>
              </a:ext>
            </a:extLst>
          </p:cNvPr>
          <p:cNvSpPr/>
          <p:nvPr/>
        </p:nvSpPr>
        <p:spPr>
          <a:xfrm>
            <a:off x="565942" y="206681"/>
            <a:ext cx="8001001" cy="247525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25257F-5784-0547-A8AB-7D7820FECCB3}"/>
              </a:ext>
            </a:extLst>
          </p:cNvPr>
          <p:cNvSpPr/>
          <p:nvPr/>
        </p:nvSpPr>
        <p:spPr>
          <a:xfrm>
            <a:off x="2533874" y="555139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  <a:cs typeface="Comic Sans MS"/>
              </a:rPr>
              <a:t>PHRC national 2011</a:t>
            </a:r>
          </a:p>
          <a:p>
            <a:pPr algn="ctr"/>
            <a:r>
              <a:rPr lang="fr-FR" dirty="0" err="1"/>
              <a:t>ClinicalTrials.gov</a:t>
            </a:r>
            <a:r>
              <a:rPr lang="fr-FR" dirty="0"/>
              <a:t> Identifier: NCT01380860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othèse AFC 2015.m4v">
            <a:hlinkClick r:id="" action="ppaction://media"/>
            <a:extLst>
              <a:ext uri="{FF2B5EF4-FFF2-40B4-BE49-F238E27FC236}">
                <a16:creationId xmlns:a16="http://schemas.microsoft.com/office/drawing/2014/main" id="{0223EBB8-44FE-714E-B30C-DF3E3D888EC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170236"/>
            <a:ext cx="8369976" cy="4708525"/>
          </a:xfrm>
        </p:spPr>
      </p:pic>
    </p:spTree>
    <p:extLst>
      <p:ext uri="{BB962C8B-B14F-4D97-AF65-F5344CB8AC3E}">
        <p14:creationId xmlns:p14="http://schemas.microsoft.com/office/powerpoint/2010/main" val="325254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Méthodes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Objectif principal : </a:t>
            </a:r>
          </a:p>
          <a:p>
            <a:pPr marL="0" indent="0" algn="ctr">
              <a:buNone/>
            </a:pPr>
            <a:r>
              <a:rPr lang="fr-FR" b="1" dirty="0"/>
              <a:t>Taux d’EPS dans chaque groupe</a:t>
            </a:r>
          </a:p>
          <a:p>
            <a:r>
              <a:rPr lang="fr-FR" dirty="0"/>
              <a:t>Objectifs secondaires :</a:t>
            </a:r>
          </a:p>
          <a:p>
            <a:pPr lvl="1"/>
            <a:r>
              <a:rPr lang="fr-FR" dirty="0"/>
              <a:t>Complications </a:t>
            </a:r>
            <a:r>
              <a:rPr lang="fr-FR" dirty="0" err="1"/>
              <a:t>stomiales</a:t>
            </a:r>
            <a:r>
              <a:rPr lang="fr-FR" dirty="0"/>
              <a:t>, douleur</a:t>
            </a:r>
          </a:p>
          <a:p>
            <a:pPr lvl="1"/>
            <a:r>
              <a:rPr lang="fr-FR" dirty="0"/>
              <a:t>Qualité de vie (</a:t>
            </a:r>
            <a:r>
              <a:rPr lang="fr-FR" dirty="0" err="1"/>
              <a:t>Stoma</a:t>
            </a:r>
            <a:r>
              <a:rPr lang="fr-FR" dirty="0"/>
              <a:t> </a:t>
            </a:r>
            <a:r>
              <a:rPr lang="fr-FR" dirty="0" err="1"/>
              <a:t>Qol</a:t>
            </a:r>
            <a:r>
              <a:rPr lang="fr-FR" dirty="0"/>
              <a:t>)</a:t>
            </a:r>
          </a:p>
          <a:p>
            <a:r>
              <a:rPr lang="fr-FR" dirty="0"/>
              <a:t>Patient </a:t>
            </a:r>
            <a:r>
              <a:rPr lang="fr-FR" dirty="0" err="1"/>
              <a:t>follow</a:t>
            </a:r>
            <a:r>
              <a:rPr lang="fr-FR" dirty="0"/>
              <a:t>-up : tous les 3 mois pendant 2 ans</a:t>
            </a:r>
          </a:p>
          <a:p>
            <a:r>
              <a:rPr lang="fr-FR" sz="2400" dirty="0"/>
              <a:t>177 patients devaient être inclus </a:t>
            </a:r>
            <a:r>
              <a:rPr lang="fr-FR" sz="1600" dirty="0"/>
              <a:t>(20% de différence entre les 2 groupes, puissance 80%, α 5%)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4893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Population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116757"/>
              </p:ext>
            </p:extLst>
          </p:nvPr>
        </p:nvGraphicFramePr>
        <p:xfrm>
          <a:off x="0" y="1417638"/>
          <a:ext cx="9144000" cy="43125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4861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No</a:t>
                      </a:r>
                      <a:r>
                        <a:rPr lang="fr-FR" baseline="0" dirty="0"/>
                        <a:t> </a:t>
                      </a:r>
                      <a:r>
                        <a:rPr lang="fr-FR" baseline="0" dirty="0" err="1"/>
                        <a:t>Mesh</a:t>
                      </a:r>
                      <a:endParaRPr lang="fr-FR" baseline="0" dirty="0"/>
                    </a:p>
                    <a:p>
                      <a:pPr algn="ctr"/>
                      <a:r>
                        <a:rPr lang="fr-FR" baseline="0" dirty="0"/>
                        <a:t>(n=101)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Mesh</a:t>
                      </a:r>
                      <a:endParaRPr lang="fr-FR" dirty="0"/>
                    </a:p>
                    <a:p>
                      <a:pPr algn="ctr"/>
                      <a:r>
                        <a:rPr lang="fr-FR" dirty="0"/>
                        <a:t>(n=98)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238">
                <a:tc>
                  <a:txBody>
                    <a:bodyPr/>
                    <a:lstStyle/>
                    <a:p>
                      <a:r>
                        <a:rPr lang="fr-FR" dirty="0" err="1"/>
                        <a:t>Sex</a:t>
                      </a:r>
                      <a:r>
                        <a:rPr lang="fr-FR" dirty="0"/>
                        <a:t> ratio (M/F)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57/44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57/41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0.92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238">
                <a:tc>
                  <a:txBody>
                    <a:bodyPr/>
                    <a:lstStyle/>
                    <a:p>
                      <a:r>
                        <a:rPr lang="fr-FR" dirty="0"/>
                        <a:t>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70.5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67.2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0.04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238">
                <a:tc>
                  <a:txBody>
                    <a:bodyPr/>
                    <a:lstStyle/>
                    <a:p>
                      <a:r>
                        <a:rPr lang="fr-FR" dirty="0"/>
                        <a:t>BMI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24.8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25.6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0.26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238">
                <a:tc>
                  <a:txBody>
                    <a:bodyPr/>
                    <a:lstStyle/>
                    <a:p>
                      <a:r>
                        <a:rPr lang="fr-FR" dirty="0"/>
                        <a:t>BPCO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0.71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238">
                <a:tc>
                  <a:txBody>
                    <a:bodyPr/>
                    <a:lstStyle/>
                    <a:p>
                      <a:r>
                        <a:rPr lang="fr-FR" dirty="0"/>
                        <a:t>Cancer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89.1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83.7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0.36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238">
                <a:tc>
                  <a:txBody>
                    <a:bodyPr/>
                    <a:lstStyle/>
                    <a:p>
                      <a:r>
                        <a:rPr lang="fr-FR" dirty="0"/>
                        <a:t>Incontinence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21.8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22.4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8238">
                <a:tc>
                  <a:txBody>
                    <a:bodyPr/>
                    <a:lstStyle/>
                    <a:p>
                      <a:r>
                        <a:rPr lang="fr-FR" dirty="0"/>
                        <a:t>Echec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0.86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cxnSp>
        <p:nvCxnSpPr>
          <p:cNvPr id="5" name="Connecteur droit 4"/>
          <p:cNvCxnSpPr/>
          <p:nvPr/>
        </p:nvCxnSpPr>
        <p:spPr>
          <a:xfrm flipV="1">
            <a:off x="249382" y="4627418"/>
            <a:ext cx="8645236" cy="138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8602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Intervention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</p:nvPr>
        </p:nvGraphicFramePr>
        <p:xfrm>
          <a:off x="1" y="1600200"/>
          <a:ext cx="9144000" cy="37389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7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2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47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95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3935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No </a:t>
                      </a:r>
                      <a:r>
                        <a:rPr lang="fr-FR" dirty="0" err="1"/>
                        <a:t>Mesh</a:t>
                      </a:r>
                      <a:r>
                        <a:rPr lang="fr-FR" dirty="0"/>
                        <a:t> </a:t>
                      </a:r>
                    </a:p>
                    <a:p>
                      <a:pPr algn="ctr"/>
                      <a:r>
                        <a:rPr lang="fr-FR" dirty="0"/>
                        <a:t>(n = 101)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 </a:t>
                      </a:r>
                      <a:r>
                        <a:rPr lang="fr-FR" dirty="0" err="1"/>
                        <a:t>Mesh</a:t>
                      </a:r>
                      <a:r>
                        <a:rPr lang="fr-FR" dirty="0"/>
                        <a:t> </a:t>
                      </a:r>
                    </a:p>
                    <a:p>
                      <a:pPr algn="ctr"/>
                      <a:r>
                        <a:rPr lang="fr-FR" dirty="0"/>
                        <a:t>(n = 98)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7764">
                <a:tc>
                  <a:txBody>
                    <a:bodyPr/>
                    <a:lstStyle/>
                    <a:p>
                      <a:r>
                        <a:rPr lang="fr-FR" b="1" dirty="0"/>
                        <a:t>Durée opératoire</a:t>
                      </a:r>
                      <a:r>
                        <a:rPr lang="fr-FR" b="1" baseline="0" dirty="0"/>
                        <a:t> </a:t>
                      </a:r>
                      <a:r>
                        <a:rPr lang="fr-FR" b="1" dirty="0"/>
                        <a:t>(H)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3.7 5 (3-5)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4.2 (3-5)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0.43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7764">
                <a:tc>
                  <a:txBody>
                    <a:bodyPr/>
                    <a:lstStyle/>
                    <a:p>
                      <a:r>
                        <a:rPr lang="fr-FR" dirty="0" err="1"/>
                        <a:t>Extraperitoneal</a:t>
                      </a:r>
                      <a:r>
                        <a:rPr lang="fr-FR" dirty="0"/>
                        <a:t>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21.5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16.1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0.45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7764">
                <a:tc>
                  <a:txBody>
                    <a:bodyPr/>
                    <a:lstStyle/>
                    <a:p>
                      <a:r>
                        <a:rPr lang="fr-FR" dirty="0"/>
                        <a:t>Plai</a:t>
                      </a:r>
                      <a:r>
                        <a:rPr lang="fr-FR" baseline="0" dirty="0"/>
                        <a:t>e du grêle </a:t>
                      </a:r>
                      <a:r>
                        <a:rPr lang="fr-FR" dirty="0"/>
                        <a:t> (n=)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7764">
                <a:tc>
                  <a:txBody>
                    <a:bodyPr/>
                    <a:lstStyle/>
                    <a:p>
                      <a:r>
                        <a:rPr lang="fr-FR" dirty="0"/>
                        <a:t>Plaie du colon (n=)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3935">
                <a:tc>
                  <a:txBody>
                    <a:bodyPr/>
                    <a:lstStyle/>
                    <a:p>
                      <a:r>
                        <a:rPr lang="fr-FR" dirty="0"/>
                        <a:t>Difficulté à insérer la </a:t>
                      </a:r>
                      <a:r>
                        <a:rPr lang="fr-FR" dirty="0" err="1"/>
                        <a:t>mesh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8161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1977"/>
            <a:ext cx="8229600" cy="1143000"/>
          </a:xfrm>
        </p:spPr>
        <p:txBody>
          <a:bodyPr/>
          <a:lstStyle/>
          <a:p>
            <a:r>
              <a:rPr lang="fr-FR" b="1" dirty="0"/>
              <a:t>Critères secondaires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3977627"/>
              </p:ext>
            </p:extLst>
          </p:nvPr>
        </p:nvGraphicFramePr>
        <p:xfrm>
          <a:off x="-2" y="1228072"/>
          <a:ext cx="9144004" cy="39817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6223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No</a:t>
                      </a:r>
                      <a:r>
                        <a:rPr lang="fr-FR" baseline="0" dirty="0"/>
                        <a:t> </a:t>
                      </a:r>
                      <a:r>
                        <a:rPr lang="fr-FR" baseline="0" dirty="0" err="1"/>
                        <a:t>Mesh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Mesh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8838">
                <a:tc>
                  <a:txBody>
                    <a:bodyPr/>
                    <a:lstStyle/>
                    <a:p>
                      <a:r>
                        <a:rPr lang="fr-FR" dirty="0"/>
                        <a:t>Douleur stomie (EVA)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 (0-10)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 (0-4)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0.47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8412">
                <a:tc>
                  <a:txBody>
                    <a:bodyPr/>
                    <a:lstStyle/>
                    <a:p>
                      <a:r>
                        <a:rPr lang="fr-FR" baseline="0" dirty="0"/>
                        <a:t>C</a:t>
                      </a:r>
                      <a:r>
                        <a:rPr lang="fr-FR" dirty="0"/>
                        <a:t>omplications </a:t>
                      </a:r>
                      <a:r>
                        <a:rPr lang="fr-FR" dirty="0" err="1"/>
                        <a:t>Stomiales</a:t>
                      </a:r>
                      <a:r>
                        <a:rPr lang="fr-FR" dirty="0"/>
                        <a:t> (n)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32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37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5770">
                <a:tc>
                  <a:txBody>
                    <a:bodyPr/>
                    <a:lstStyle/>
                    <a:p>
                      <a:r>
                        <a:rPr lang="fr-FR" dirty="0"/>
                        <a:t>       Abcès</a:t>
                      </a:r>
                      <a:r>
                        <a:rPr lang="fr-FR" baseline="0" dirty="0"/>
                        <a:t> 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/>
                    </a:p>
                    <a:p>
                      <a:pPr algn="ctr"/>
                      <a:r>
                        <a:rPr lang="fr-FR" dirty="0"/>
                        <a:t>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6223">
                <a:tc>
                  <a:txBody>
                    <a:bodyPr/>
                    <a:lstStyle/>
                    <a:p>
                      <a:r>
                        <a:rPr lang="fr-FR" dirty="0"/>
                        <a:t>       Sténoses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0.75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6223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Ré-intervention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 (2*) 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0.68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6223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Difficultés pour appareillage (EVA)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0.93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-87086" y="5913701"/>
            <a:ext cx="92310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fr-FR" dirty="0"/>
              <a:t>* Sténose serrée cicatricielle de la colostomie : incision de la plaque par voie locale</a:t>
            </a:r>
          </a:p>
          <a:p>
            <a:pPr marL="0" lvl="1"/>
            <a:r>
              <a:rPr lang="fr-FR" dirty="0"/>
              <a:t>   Eventration étranglée (Grêle)</a:t>
            </a:r>
          </a:p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9325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96027E4-E91C-2240-B812-246C65EEF8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 dirty="0"/>
              <a:t>Taux d’éventration ?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E192C4A5-25D5-2441-B4F7-927D9C24AC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Examen clinique</a:t>
            </a:r>
          </a:p>
        </p:txBody>
      </p:sp>
    </p:spTree>
    <p:extLst>
      <p:ext uri="{BB962C8B-B14F-4D97-AF65-F5344CB8AC3E}">
        <p14:creationId xmlns:p14="http://schemas.microsoft.com/office/powerpoint/2010/main" val="1780860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FDE793-A872-444E-959D-52C5242A2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Taux d’EPS à 2 ans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A93CFC70-C8C7-6D45-AC72-B9949A124E13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1" r="3275" b="6123"/>
          <a:stretch/>
        </p:blipFill>
        <p:spPr bwMode="auto">
          <a:xfrm>
            <a:off x="1436915" y="1175657"/>
            <a:ext cx="6085115" cy="4343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0862D74-C3F3-D04C-9B7E-B25FA23ACB43}"/>
              </a:ext>
            </a:extLst>
          </p:cNvPr>
          <p:cNvSpPr txBox="1"/>
          <p:nvPr/>
        </p:nvSpPr>
        <p:spPr>
          <a:xfrm>
            <a:off x="5236030" y="3962400"/>
            <a:ext cx="1371600" cy="3810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P=0.9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BB3F45F-4195-E44D-A0EB-9AB318649E80}"/>
              </a:ext>
            </a:extLst>
          </p:cNvPr>
          <p:cNvSpPr txBox="1"/>
          <p:nvPr/>
        </p:nvSpPr>
        <p:spPr>
          <a:xfrm>
            <a:off x="1692723" y="5364149"/>
            <a:ext cx="64280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27.7 vs 30.6%; p=0.77</a:t>
            </a:r>
          </a:p>
          <a:p>
            <a:pPr algn="ctr"/>
            <a:endParaRPr lang="fr-FR" sz="2800" b="1" dirty="0"/>
          </a:p>
          <a:p>
            <a:pPr algn="ctr"/>
            <a:r>
              <a:rPr lang="fr-FR" sz="2800" b="1" dirty="0"/>
              <a:t>Délai (j) : 184 vs 272; p=0.19</a:t>
            </a:r>
            <a:endParaRPr lang="fr-FR" b="1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F41B60D-7552-4A46-AEAF-BD6F1DBC9391}"/>
              </a:ext>
            </a:extLst>
          </p:cNvPr>
          <p:cNvCxnSpPr/>
          <p:nvPr/>
        </p:nvCxnSpPr>
        <p:spPr>
          <a:xfrm>
            <a:off x="2928246" y="5867400"/>
            <a:ext cx="5334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CE181A90-04DA-C44D-885A-8CD3D5C7F039}"/>
              </a:ext>
            </a:extLst>
          </p:cNvPr>
          <p:cNvCxnSpPr/>
          <p:nvPr/>
        </p:nvCxnSpPr>
        <p:spPr>
          <a:xfrm>
            <a:off x="4245427" y="5867400"/>
            <a:ext cx="533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007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Eventrations </a:t>
            </a:r>
            <a:r>
              <a:rPr lang="fr-FR" b="1" dirty="0" err="1"/>
              <a:t>péristomiales</a:t>
            </a:r>
            <a:endParaRPr lang="fr-FR" b="1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8002008"/>
              </p:ext>
            </p:extLst>
          </p:nvPr>
        </p:nvGraphicFramePr>
        <p:xfrm>
          <a:off x="-2" y="1665514"/>
          <a:ext cx="9144004" cy="41523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8021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No</a:t>
                      </a:r>
                      <a:r>
                        <a:rPr lang="fr-FR" baseline="0" dirty="0"/>
                        <a:t> </a:t>
                      </a:r>
                      <a:r>
                        <a:rPr lang="fr-FR" baseline="0" dirty="0" err="1"/>
                        <a:t>Mesh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Mesh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9468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rgbClr val="FF0000"/>
                          </a:solidFill>
                        </a:rPr>
                        <a:t>(%)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rgbClr val="FF0000"/>
                          </a:solidFill>
                        </a:rPr>
                        <a:t>27.7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rgbClr val="FF0000"/>
                          </a:solidFill>
                        </a:rPr>
                        <a:t>30.6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rgbClr val="FF0000"/>
                          </a:solidFill>
                        </a:rPr>
                        <a:t>0.77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8912">
                <a:tc>
                  <a:txBody>
                    <a:bodyPr/>
                    <a:lstStyle/>
                    <a:p>
                      <a:r>
                        <a:rPr lang="fr-FR" baseline="0" dirty="0"/>
                        <a:t>Symptomatique (%)</a:t>
                      </a:r>
                      <a:endParaRPr lang="fr-FR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12.9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12.2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8912">
                <a:tc>
                  <a:txBody>
                    <a:bodyPr/>
                    <a:lstStyle/>
                    <a:p>
                      <a:r>
                        <a:rPr lang="fr-FR" dirty="0"/>
                        <a:t>Imagerie* (%)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*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*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4400153"/>
                  </a:ext>
                </a:extLst>
              </a:tr>
              <a:tr h="857043">
                <a:tc>
                  <a:txBody>
                    <a:bodyPr/>
                    <a:lstStyle/>
                    <a:p>
                      <a:r>
                        <a:rPr lang="fr-FR" dirty="0"/>
                        <a:t> </a:t>
                      </a:r>
                      <a:r>
                        <a:rPr lang="fr-FR" dirty="0" err="1"/>
                        <a:t>Réintervention</a:t>
                      </a:r>
                      <a:r>
                        <a:rPr lang="fr-FR" baseline="0" dirty="0"/>
                        <a:t> (%)</a:t>
                      </a:r>
                      <a:endParaRPr lang="fr-FR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0988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GRECCAR 7 : Imagerie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6965"/>
            <a:ext cx="3773721" cy="377372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8" y="3127829"/>
            <a:ext cx="3773721" cy="377372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57" y="3136965"/>
            <a:ext cx="3744686" cy="3744686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31" y="3127829"/>
            <a:ext cx="3744686" cy="374468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376" y="3127852"/>
            <a:ext cx="3782834" cy="378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75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E4297EFA-9DEE-394D-A710-0514E55DF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Discussion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C7E2347-B0A5-8140-84D0-160785CDB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1" y="1611085"/>
            <a:ext cx="8915400" cy="4525963"/>
          </a:xfrm>
        </p:spPr>
        <p:txBody>
          <a:bodyPr/>
          <a:lstStyle/>
          <a:p>
            <a:pPr marL="0" indent="0">
              <a:buNone/>
            </a:pPr>
            <a:r>
              <a:rPr lang="fr-FR" b="1" dirty="0"/>
              <a:t>Pas de différence sur le taux d’éventration</a:t>
            </a:r>
          </a:p>
          <a:p>
            <a:r>
              <a:rPr lang="fr-FR" dirty="0"/>
              <a:t>Double aveugle, multicentrique</a:t>
            </a:r>
          </a:p>
          <a:p>
            <a:r>
              <a:rPr lang="fr-FR" dirty="0"/>
              <a:t>Taux d’EPS bas dans le groupe contrôle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EEDA1F3-63C7-9842-98CA-039871528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797" y="3526971"/>
            <a:ext cx="4109178" cy="310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806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7B3E5CF-80FF-8645-B780-8BE0DCA7CF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3270" y="551996"/>
            <a:ext cx="7772400" cy="1470025"/>
          </a:xfrm>
        </p:spPr>
        <p:txBody>
          <a:bodyPr>
            <a:normAutofit/>
          </a:bodyPr>
          <a:lstStyle/>
          <a:p>
            <a:r>
              <a:rPr lang="en-GB" b="1" dirty="0"/>
              <a:t>Eventrations </a:t>
            </a:r>
            <a:r>
              <a:rPr lang="en-GB" b="1" dirty="0" err="1"/>
              <a:t>péristomiales</a:t>
            </a:r>
            <a:br>
              <a:rPr lang="en-GB" dirty="0"/>
            </a:b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4A9E6A8-BBA8-8A44-935A-326DBFEE1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975" y="1436914"/>
            <a:ext cx="4949372" cy="371202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8C07C90-45AE-164C-916D-E35BA06FAD85}"/>
              </a:ext>
            </a:extLst>
          </p:cNvPr>
          <p:cNvSpPr txBox="1"/>
          <p:nvPr/>
        </p:nvSpPr>
        <p:spPr>
          <a:xfrm>
            <a:off x="783770" y="5236028"/>
            <a:ext cx="80554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sz="2400" dirty="0">
                <a:solidFill>
                  <a:srgbClr val="000000"/>
                </a:solidFill>
              </a:rPr>
              <a:t>Environ 80 000 </a:t>
            </a:r>
            <a:r>
              <a:rPr lang="fr-FR" sz="2400" dirty="0" err="1">
                <a:solidFill>
                  <a:srgbClr val="000000"/>
                </a:solidFill>
              </a:rPr>
              <a:t>stomisés</a:t>
            </a:r>
            <a:r>
              <a:rPr lang="fr-FR" sz="2400" dirty="0">
                <a:solidFill>
                  <a:srgbClr val="000000"/>
                </a:solidFill>
              </a:rPr>
              <a:t> en France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r-FR" sz="2400" dirty="0">
                <a:solidFill>
                  <a:srgbClr val="000000"/>
                </a:solidFill>
                <a:latin typeface="Comic Sans MS" pitchFamily="66" charset="0"/>
              </a:rPr>
              <a:t> 7.5/10 000 habitants in UK ont une stomie terminale</a:t>
            </a:r>
          </a:p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52E6C2A-97FF-254A-9EFF-870C9F3CFA6B}"/>
              </a:ext>
            </a:extLst>
          </p:cNvPr>
          <p:cNvSpPr txBox="1"/>
          <p:nvPr/>
        </p:nvSpPr>
        <p:spPr>
          <a:xfrm>
            <a:off x="1491344" y="6139112"/>
            <a:ext cx="70539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 eaLnBrk="1" fontAlgn="auto" hangingPunct="1">
              <a:spcAft>
                <a:spcPts val="0"/>
              </a:spcAft>
              <a:buNone/>
              <a:defRPr/>
            </a:pPr>
            <a:r>
              <a:rPr lang="fr-FR" b="1" i="1" dirty="0" err="1">
                <a:solidFill>
                  <a:srgbClr val="FF6600"/>
                </a:solidFill>
              </a:rPr>
              <a:t>Ripoche</a:t>
            </a:r>
            <a:r>
              <a:rPr lang="fr-FR" b="1" i="1" dirty="0">
                <a:solidFill>
                  <a:srgbClr val="FF6600"/>
                </a:solidFill>
              </a:rPr>
              <a:t> J, J </a:t>
            </a:r>
            <a:r>
              <a:rPr lang="fr-FR" b="1" i="1" dirty="0" err="1">
                <a:solidFill>
                  <a:srgbClr val="FF6600"/>
                </a:solidFill>
              </a:rPr>
              <a:t>visc</a:t>
            </a:r>
            <a:r>
              <a:rPr lang="fr-FR" b="1" i="1" dirty="0">
                <a:solidFill>
                  <a:srgbClr val="FF6600"/>
                </a:solidFill>
              </a:rPr>
              <a:t> </a:t>
            </a:r>
            <a:r>
              <a:rPr lang="fr-FR" b="1" i="1" dirty="0" err="1">
                <a:solidFill>
                  <a:srgbClr val="FF6600"/>
                </a:solidFill>
              </a:rPr>
              <a:t>Surg</a:t>
            </a:r>
            <a:r>
              <a:rPr lang="fr-FR" b="1" i="1" dirty="0">
                <a:solidFill>
                  <a:srgbClr val="FF6600"/>
                </a:solidFill>
              </a:rPr>
              <a:t>, 2011</a:t>
            </a:r>
          </a:p>
          <a:p>
            <a:pPr lvl="1" algn="r" eaLnBrk="1" fontAlgn="auto" hangingPunct="1">
              <a:spcAft>
                <a:spcPts val="0"/>
              </a:spcAft>
              <a:buNone/>
              <a:defRPr/>
            </a:pPr>
            <a:r>
              <a:rPr lang="fr-FR" b="1" i="1" dirty="0" err="1">
                <a:solidFill>
                  <a:srgbClr val="FF6600"/>
                </a:solidFill>
              </a:rPr>
              <a:t>Hotouras</a:t>
            </a:r>
            <a:r>
              <a:rPr lang="fr-FR" b="1" i="1" dirty="0">
                <a:solidFill>
                  <a:srgbClr val="FF6600"/>
                </a:solidFill>
              </a:rPr>
              <a:t> A, Colorectal Dis, 2013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43773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E4297EFA-9DEE-394D-A710-0514E55DF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Discussion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C7E2347-B0A5-8140-84D0-160785CDB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457" y="1611085"/>
            <a:ext cx="8730343" cy="4525963"/>
          </a:xfrm>
        </p:spPr>
        <p:txBody>
          <a:bodyPr/>
          <a:lstStyle/>
          <a:p>
            <a:r>
              <a:rPr lang="fr-FR" dirty="0"/>
              <a:t>Pas de morbidité importante</a:t>
            </a:r>
          </a:p>
          <a:p>
            <a:pPr lvl="1"/>
            <a:r>
              <a:rPr lang="fr-FR" dirty="0"/>
              <a:t>Une éventration étranglée</a:t>
            </a:r>
          </a:p>
          <a:p>
            <a:pPr lvl="1"/>
            <a:r>
              <a:rPr lang="fr-FR" dirty="0"/>
              <a:t>Une ré-intervention pour sténose de la prothèse</a:t>
            </a:r>
          </a:p>
          <a:p>
            <a:r>
              <a:rPr lang="fr-FR" dirty="0"/>
              <a:t>Pas de douleur spécifique </a:t>
            </a:r>
          </a:p>
          <a:p>
            <a:r>
              <a:rPr lang="fr-FR" dirty="0"/>
              <a:t>Qualité de vie comparable</a:t>
            </a:r>
          </a:p>
          <a:p>
            <a:r>
              <a:rPr lang="fr-FR" sz="1800" dirty="0"/>
              <a:t>Facile et rapide à réaliser</a:t>
            </a:r>
          </a:p>
          <a:p>
            <a:r>
              <a:rPr lang="fr-FR" sz="1800" dirty="0"/>
              <a:t>Adaptée à des chirurgiens colorectaux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54003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4E6132-8785-5E48-A87B-BEEFA142F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4038"/>
            <a:ext cx="8229600" cy="773600"/>
          </a:xfrm>
        </p:spPr>
        <p:txBody>
          <a:bodyPr/>
          <a:lstStyle/>
          <a:p>
            <a:r>
              <a:rPr lang="fr-FR" dirty="0"/>
              <a:t>La seule étude négative ?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F1EBC21C-992E-814D-8D08-CE47A4D5D4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5817" y="3243943"/>
            <a:ext cx="7639471" cy="361405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38A8877-6945-BA41-B87B-71DEFFE9D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20" y="1678181"/>
            <a:ext cx="6553200" cy="14478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10B37FD-7A1F-684A-B871-F879DA634E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30" t="6236" r="7588" b="5228"/>
          <a:stretch/>
        </p:blipFill>
        <p:spPr>
          <a:xfrm>
            <a:off x="6466113" y="1399896"/>
            <a:ext cx="2677887" cy="184404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F24F307-AC12-B948-A5D5-BA01C93EBB03}"/>
              </a:ext>
            </a:extLst>
          </p:cNvPr>
          <p:cNvSpPr txBox="1"/>
          <p:nvPr/>
        </p:nvSpPr>
        <p:spPr>
          <a:xfrm>
            <a:off x="185057" y="174171"/>
            <a:ext cx="640866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March 2019 </a:t>
            </a:r>
            <a:r>
              <a:rPr lang="fr-FR" dirty="0" err="1"/>
              <a:t>Annals</a:t>
            </a:r>
            <a:r>
              <a:rPr lang="fr-FR" dirty="0"/>
              <a:t> of </a:t>
            </a:r>
            <a:r>
              <a:rPr lang="fr-FR" dirty="0" err="1"/>
              <a:t>Surgery</a:t>
            </a:r>
            <a:r>
              <a:rPr lang="fr-FR" dirty="0"/>
              <a:t>, Volume 269, </a:t>
            </a:r>
            <a:r>
              <a:rPr lang="fr-FR" dirty="0" err="1"/>
              <a:t>Number</a:t>
            </a:r>
            <a:r>
              <a:rPr lang="fr-FR" dirty="0"/>
              <a:t> 3, </a:t>
            </a:r>
          </a:p>
          <a:p>
            <a:endParaRPr lang="fr-FR" dirty="0"/>
          </a:p>
        </p:txBody>
      </p:sp>
      <p:sp>
        <p:nvSpPr>
          <p:cNvPr id="6" name="Rectangle à coins arrondis 5">
            <a:extLst>
              <a:ext uri="{FF2B5EF4-FFF2-40B4-BE49-F238E27FC236}">
                <a16:creationId xmlns:a16="http://schemas.microsoft.com/office/drawing/2014/main" id="{0A3F592C-6D97-8B48-9984-F59512C04327}"/>
              </a:ext>
            </a:extLst>
          </p:cNvPr>
          <p:cNvSpPr/>
          <p:nvPr/>
        </p:nvSpPr>
        <p:spPr>
          <a:xfrm>
            <a:off x="4103913" y="3897086"/>
            <a:ext cx="4071258" cy="192677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742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228600"/>
            <a:ext cx="7039102" cy="13589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7800" y="18573"/>
            <a:ext cx="1346200" cy="1867853"/>
          </a:xfrm>
          <a:prstGeom prst="rect">
            <a:avLst/>
          </a:prstGeom>
        </p:spPr>
      </p:pic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559833"/>
              </p:ext>
            </p:extLst>
          </p:nvPr>
        </p:nvGraphicFramePr>
        <p:xfrm>
          <a:off x="1055914" y="3690065"/>
          <a:ext cx="7010400" cy="279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Mesh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No </a:t>
                      </a:r>
                      <a:r>
                        <a:rPr lang="fr-FR" dirty="0" err="1"/>
                        <a:t>Mesh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r>
                        <a:rPr lang="fr-FR" dirty="0"/>
                        <a:t>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r>
                        <a:rPr lang="fr-FR" dirty="0"/>
                        <a:t>PSH</a:t>
                      </a:r>
                      <a:r>
                        <a:rPr lang="fr-FR" baseline="0" dirty="0"/>
                        <a:t> </a:t>
                      </a:r>
                      <a:r>
                        <a:rPr lang="fr-FR" dirty="0"/>
                        <a:t>(n=)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r>
                        <a:rPr lang="fr-FR" dirty="0"/>
                        <a:t>PSH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4.5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24.2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r>
                        <a:rPr lang="fr-FR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0.0011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715" y="6484065"/>
            <a:ext cx="4890904" cy="320715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EA1B6E50-BCE3-6044-B9FB-33C79EE1A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56" r="19551"/>
          <a:stretch>
            <a:fillRect/>
          </a:stretch>
        </p:blipFill>
        <p:spPr bwMode="auto">
          <a:xfrm>
            <a:off x="1768998" y="1745429"/>
            <a:ext cx="5289631" cy="170922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1A7EB7D-EF9F-4241-8BD3-034566B02159}"/>
              </a:ext>
            </a:extLst>
          </p:cNvPr>
          <p:cNvSpPr txBox="1"/>
          <p:nvPr/>
        </p:nvSpPr>
        <p:spPr>
          <a:xfrm>
            <a:off x="7347857" y="2600041"/>
            <a:ext cx="1382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/>
              <a:t>Sublay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16445934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0A039C-EE87-6E49-9B75-8BFB20BAA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Défaut technique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766331-BFBA-E644-8D0C-22572638E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Le chirurgien ou le centre ?</a:t>
            </a:r>
          </a:p>
          <a:p>
            <a:pPr lvl="1"/>
            <a:r>
              <a:rPr lang="fr-FR" dirty="0"/>
              <a:t>Colo rectal / pariétal</a:t>
            </a:r>
          </a:p>
          <a:p>
            <a:pPr lvl="1"/>
            <a:r>
              <a:rPr lang="fr-FR" dirty="0"/>
              <a:t>Formation</a:t>
            </a:r>
          </a:p>
          <a:p>
            <a:r>
              <a:rPr lang="fr-FR" dirty="0"/>
              <a:t>Le design de la prothèse ?</a:t>
            </a:r>
          </a:p>
          <a:p>
            <a:r>
              <a:rPr lang="fr-FR" dirty="0"/>
              <a:t>Le découpage de la prothèse : </a:t>
            </a:r>
            <a:r>
              <a:rPr lang="fr-FR" dirty="0" err="1"/>
              <a:t>shrinkage</a:t>
            </a:r>
            <a:endParaRPr lang="fr-FR" dirty="0"/>
          </a:p>
          <a:p>
            <a:r>
              <a:rPr lang="fr-FR" dirty="0"/>
              <a:t>La fixation ?</a:t>
            </a:r>
          </a:p>
          <a:p>
            <a:r>
              <a:rPr lang="fr-FR" dirty="0"/>
              <a:t>La position de la prothèse ?</a:t>
            </a:r>
          </a:p>
          <a:p>
            <a:pPr marL="457200" lvl="1" indent="0">
              <a:buNone/>
            </a:pPr>
            <a:r>
              <a:rPr lang="fr-FR" b="1" dirty="0"/>
              <a:t>	</a:t>
            </a:r>
            <a:r>
              <a:rPr lang="fr-FR" b="1" dirty="0" err="1"/>
              <a:t>Rétromusculaire</a:t>
            </a:r>
            <a:r>
              <a:rPr lang="fr-FR" b="1" dirty="0"/>
              <a:t> vs intrapéritonéale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20819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61" y="233768"/>
            <a:ext cx="7231844" cy="159503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61" y="2399412"/>
            <a:ext cx="4358169" cy="373557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508204" y="2254101"/>
            <a:ext cx="478465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AAP, n = 29, 2008-2014</a:t>
            </a:r>
          </a:p>
          <a:p>
            <a:r>
              <a:rPr lang="fr-FR" sz="2800" dirty="0"/>
              <a:t>24 laparoscopies</a:t>
            </a:r>
          </a:p>
          <a:p>
            <a:r>
              <a:rPr lang="fr-FR" sz="2800" dirty="0"/>
              <a:t>15 minutes (12-20)</a:t>
            </a:r>
          </a:p>
          <a:p>
            <a:r>
              <a:rPr lang="fr-FR" sz="2800" dirty="0"/>
              <a:t>Suivi médian = 48 mois</a:t>
            </a:r>
          </a:p>
          <a:p>
            <a:r>
              <a:rPr lang="fr-FR" sz="2800" dirty="0"/>
              <a:t>Pas d’infection de prothèse</a:t>
            </a:r>
          </a:p>
          <a:p>
            <a:r>
              <a:rPr lang="fr-FR" sz="2800" dirty="0"/>
              <a:t>EPS = 7 %</a:t>
            </a:r>
          </a:p>
          <a:p>
            <a:r>
              <a:rPr lang="fr-FR" sz="2800" dirty="0">
                <a:latin typeface="Comic Sans MS" charset="0"/>
                <a:cs typeface="Comic Sans MS" charset="0"/>
              </a:rPr>
              <a:t>Pas de rétraction de la prothèse autour du colon</a:t>
            </a:r>
          </a:p>
          <a:p>
            <a:endParaRPr lang="fr-FR" sz="2800" dirty="0"/>
          </a:p>
          <a:p>
            <a:endParaRPr lang="fr-FR" sz="2800" dirty="0"/>
          </a:p>
          <a:p>
            <a:endParaRPr lang="fr-FR" sz="28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0557" y="887817"/>
            <a:ext cx="2588322" cy="57947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0072" y="101007"/>
            <a:ext cx="1406212" cy="78680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080F69F-9C9E-404D-A93F-106F0251A93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881" t="21395" r="15358" b="6825"/>
          <a:stretch/>
        </p:blipFill>
        <p:spPr>
          <a:xfrm>
            <a:off x="75461" y="2109549"/>
            <a:ext cx="4432743" cy="36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re 1"/>
          <p:cNvSpPr>
            <a:spLocks noGrp="1"/>
          </p:cNvSpPr>
          <p:nvPr>
            <p:ph type="title"/>
          </p:nvPr>
        </p:nvSpPr>
        <p:spPr>
          <a:xfrm>
            <a:off x="77054" y="274638"/>
            <a:ext cx="4750127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fr-FR" sz="3600" b="1" dirty="0" err="1">
                <a:solidFill>
                  <a:srgbClr val="000000"/>
                </a:solidFill>
                <a:latin typeface="Comic Sans MS" charset="0"/>
                <a:cs typeface="Comic Sans MS" charset="0"/>
              </a:rPr>
              <a:t>Intrapéritonéale</a:t>
            </a:r>
            <a:endParaRPr lang="fr-FR" sz="3600" dirty="0">
              <a:solidFill>
                <a:srgbClr val="00000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46082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2875"/>
            <a:ext cx="8229600" cy="4713288"/>
          </a:xfrm>
        </p:spPr>
        <p:txBody>
          <a:bodyPr/>
          <a:lstStyle/>
          <a:p>
            <a:pPr lvl="1" eaLnBrk="1" hangingPunct="1"/>
            <a:r>
              <a:rPr lang="fr-FR" dirty="0">
                <a:solidFill>
                  <a:srgbClr val="000000"/>
                </a:solidFill>
                <a:latin typeface="Comic Sans MS" charset="0"/>
                <a:cs typeface="Comic Sans MS" charset="0"/>
              </a:rPr>
              <a:t>Laparoscopie ou laparotomie</a:t>
            </a:r>
          </a:p>
          <a:p>
            <a:pPr lvl="1" eaLnBrk="1" hangingPunct="1"/>
            <a:r>
              <a:rPr lang="fr-FR" dirty="0">
                <a:solidFill>
                  <a:srgbClr val="000000"/>
                </a:solidFill>
                <a:latin typeface="Comic Sans MS" charset="0"/>
                <a:cs typeface="Comic Sans MS" charset="0"/>
              </a:rPr>
              <a:t>Traitement de EPS</a:t>
            </a:r>
          </a:p>
          <a:p>
            <a:pPr lvl="1" eaLnBrk="1" hangingPunct="1"/>
            <a:r>
              <a:rPr lang="fr-FR" dirty="0">
                <a:solidFill>
                  <a:srgbClr val="000000"/>
                </a:solidFill>
                <a:latin typeface="Comic Sans MS" charset="0"/>
                <a:cs typeface="Comic Sans MS" charset="0"/>
              </a:rPr>
              <a:t>Difficile en laparoscopie</a:t>
            </a:r>
          </a:p>
          <a:p>
            <a:pPr lvl="1" eaLnBrk="1" hangingPunct="1"/>
            <a:r>
              <a:rPr lang="fr-FR" dirty="0">
                <a:solidFill>
                  <a:srgbClr val="000000"/>
                </a:solidFill>
                <a:latin typeface="Comic Sans MS" charset="0"/>
                <a:cs typeface="Comic Sans MS" charset="0"/>
              </a:rPr>
              <a:t>Temps opératoire : 12 à 15 min.?</a:t>
            </a:r>
          </a:p>
          <a:p>
            <a:pPr lvl="1" eaLnBrk="1" hangingPunct="1"/>
            <a:r>
              <a:rPr lang="fr-FR" dirty="0">
                <a:solidFill>
                  <a:srgbClr val="000000"/>
                </a:solidFill>
                <a:latin typeface="Comic Sans MS" charset="0"/>
                <a:cs typeface="Comic Sans MS" charset="0"/>
              </a:rPr>
              <a:t>Adhérence, occlusion</a:t>
            </a:r>
          </a:p>
          <a:p>
            <a:pPr lvl="1" eaLnBrk="1" hangingPunct="1"/>
            <a:endParaRPr lang="fr-FR" dirty="0">
              <a:latin typeface="Calibri" charset="0"/>
            </a:endParaRPr>
          </a:p>
          <a:p>
            <a:pPr eaLnBrk="1" hangingPunct="1"/>
            <a:endParaRPr lang="fr-FR" dirty="0">
              <a:latin typeface="Calibri" charset="0"/>
            </a:endParaRPr>
          </a:p>
        </p:txBody>
      </p:sp>
      <p:pic>
        <p:nvPicPr>
          <p:cNvPr id="46083" name="Picture 6" descr="Sugarbak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0" b="7153"/>
          <a:stretch>
            <a:fillRect/>
          </a:stretch>
        </p:blipFill>
        <p:spPr bwMode="auto">
          <a:xfrm>
            <a:off x="4333462" y="220174"/>
            <a:ext cx="4733484" cy="1192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553745"/>
            <a:ext cx="6718300" cy="20066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3399" y="5390707"/>
            <a:ext cx="3453547" cy="29968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5500" y="3529741"/>
            <a:ext cx="1342556" cy="186279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336465" y="5986130"/>
            <a:ext cx="1520456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26 vs 64% à 2 ans, n =52!</a:t>
            </a:r>
          </a:p>
        </p:txBody>
      </p:sp>
    </p:spTree>
    <p:extLst>
      <p:ext uri="{BB962C8B-B14F-4D97-AF65-F5344CB8AC3E}">
        <p14:creationId xmlns:p14="http://schemas.microsoft.com/office/powerpoint/2010/main" val="21225015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re 1"/>
          <p:cNvSpPr>
            <a:spLocks noGrp="1"/>
          </p:cNvSpPr>
          <p:nvPr>
            <p:ph type="title"/>
          </p:nvPr>
        </p:nvSpPr>
        <p:spPr>
          <a:xfrm>
            <a:off x="457200" y="3556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4000" b="1" dirty="0">
                <a:solidFill>
                  <a:srgbClr val="000000"/>
                </a:solidFill>
                <a:latin typeface="Comic Sans MS" charset="0"/>
                <a:cs typeface="Comic Sans MS" charset="0"/>
              </a:rPr>
              <a:t>Plaque </a:t>
            </a:r>
            <a:r>
              <a:rPr lang="fr-FR" sz="4000" b="1" dirty="0" err="1">
                <a:solidFill>
                  <a:srgbClr val="000000"/>
                </a:solidFill>
                <a:latin typeface="Comic Sans MS" charset="0"/>
                <a:cs typeface="Comic Sans MS" charset="0"/>
              </a:rPr>
              <a:t>rétromusculaire</a:t>
            </a:r>
            <a:r>
              <a:rPr lang="fr-FR" sz="4000" b="1" dirty="0">
                <a:solidFill>
                  <a:srgbClr val="000000"/>
                </a:solidFill>
                <a:latin typeface="Comic Sans MS" charset="0"/>
                <a:cs typeface="Comic Sans MS" charset="0"/>
              </a:rPr>
              <a:t> (</a:t>
            </a:r>
            <a:r>
              <a:rPr lang="fr-FR" sz="4000" b="1" dirty="0" err="1">
                <a:solidFill>
                  <a:srgbClr val="000000"/>
                </a:solidFill>
                <a:latin typeface="Comic Sans MS" charset="0"/>
                <a:cs typeface="Comic Sans MS" charset="0"/>
              </a:rPr>
              <a:t>Sublay</a:t>
            </a:r>
            <a:r>
              <a:rPr lang="fr-FR" sz="4000" b="1" dirty="0">
                <a:solidFill>
                  <a:srgbClr val="000000"/>
                </a:solidFill>
                <a:latin typeface="Comic Sans MS" charset="0"/>
                <a:cs typeface="Comic Sans MS" charset="0"/>
              </a:rPr>
              <a:t>)</a:t>
            </a:r>
            <a:br>
              <a:rPr lang="fr-FR" sz="4000" b="1" dirty="0">
                <a:solidFill>
                  <a:srgbClr val="000000"/>
                </a:solidFill>
                <a:latin typeface="Comic Sans MS" charset="0"/>
                <a:cs typeface="Comic Sans MS" charset="0"/>
              </a:rPr>
            </a:br>
            <a:endParaRPr lang="fr-FR" sz="4000" dirty="0">
              <a:solidFill>
                <a:srgbClr val="00000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50178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dirty="0">
                <a:solidFill>
                  <a:srgbClr val="000000"/>
                </a:solidFill>
                <a:latin typeface="Comic Sans MS" charset="0"/>
                <a:cs typeface="Comic Sans MS" charset="0"/>
              </a:rPr>
              <a:t>Pas de contact avec les anses grêles</a:t>
            </a:r>
          </a:p>
          <a:p>
            <a:pPr eaLnBrk="1" hangingPunct="1">
              <a:lnSpc>
                <a:spcPct val="90000"/>
              </a:lnSpc>
            </a:pPr>
            <a:r>
              <a:rPr lang="fr-FR" dirty="0">
                <a:solidFill>
                  <a:srgbClr val="000000"/>
                </a:solidFill>
                <a:latin typeface="Comic Sans MS" charset="0"/>
                <a:cs typeface="Comic Sans MS" charset="0"/>
              </a:rPr>
              <a:t>Pression intra abdominale applique la plaque</a:t>
            </a:r>
          </a:p>
          <a:p>
            <a:pPr eaLnBrk="1" hangingPunct="1">
              <a:lnSpc>
                <a:spcPct val="90000"/>
              </a:lnSpc>
            </a:pPr>
            <a:r>
              <a:rPr lang="fr-FR" dirty="0">
                <a:solidFill>
                  <a:srgbClr val="000000"/>
                </a:solidFill>
                <a:latin typeface="Comic Sans MS" charset="0"/>
                <a:cs typeface="Comic Sans MS" charset="0"/>
              </a:rPr>
              <a:t>Technique habituelle des cures d’éventration</a:t>
            </a:r>
          </a:p>
          <a:p>
            <a:pPr eaLnBrk="1" hangingPunct="1">
              <a:lnSpc>
                <a:spcPct val="90000"/>
              </a:lnSpc>
            </a:pPr>
            <a:r>
              <a:rPr lang="fr-FR" dirty="0">
                <a:solidFill>
                  <a:srgbClr val="000000"/>
                </a:solidFill>
                <a:latin typeface="Comic Sans MS" charset="0"/>
                <a:cs typeface="Comic Sans MS" charset="0"/>
              </a:rPr>
              <a:t>« Aisée »</a:t>
            </a:r>
          </a:p>
          <a:p>
            <a:pPr eaLnBrk="1" hangingPunct="1">
              <a:lnSpc>
                <a:spcPct val="90000"/>
              </a:lnSpc>
            </a:pPr>
            <a:r>
              <a:rPr lang="fr-FR" dirty="0">
                <a:solidFill>
                  <a:srgbClr val="000000"/>
                </a:solidFill>
                <a:latin typeface="Comic Sans MS" charset="0"/>
                <a:cs typeface="Comic Sans MS" charset="0"/>
              </a:rPr>
              <a:t>Laparoscopie ou laparotomie</a:t>
            </a:r>
          </a:p>
          <a:p>
            <a:pPr algn="r" eaLnBrk="1" hangingPunct="1">
              <a:lnSpc>
                <a:spcPct val="90000"/>
              </a:lnSpc>
              <a:buFont typeface="Arial" charset="0"/>
              <a:buNone/>
            </a:pPr>
            <a:r>
              <a:rPr lang="fr-FR" sz="18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Serra </a:t>
            </a:r>
            <a:r>
              <a:rPr lang="fr-FR" sz="1800" b="1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Aracil</a:t>
            </a:r>
            <a:r>
              <a:rPr lang="fr-FR" sz="18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(EPR), Ann </a:t>
            </a:r>
            <a:r>
              <a:rPr lang="fr-FR" sz="1800" b="1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Surg</a:t>
            </a:r>
            <a:r>
              <a:rPr lang="fr-FR" sz="18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, 2009</a:t>
            </a:r>
          </a:p>
          <a:p>
            <a:pPr algn="r" eaLnBrk="1" hangingPunct="1">
              <a:lnSpc>
                <a:spcPct val="90000"/>
              </a:lnSpc>
              <a:buFont typeface="Arial" charset="0"/>
              <a:buNone/>
            </a:pPr>
            <a:r>
              <a:rPr lang="fr-FR" sz="1800" b="1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Janes</a:t>
            </a:r>
            <a:r>
              <a:rPr lang="fr-FR" sz="18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, (EPR), WJS, 2009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fr-FR" sz="1800" dirty="0">
              <a:solidFill>
                <a:srgbClr val="FF0000"/>
              </a:solidFill>
              <a:latin typeface="Calibri" charset="0"/>
            </a:endParaRPr>
          </a:p>
          <a:p>
            <a:pPr algn="r" eaLnBrk="1" hangingPunct="1">
              <a:lnSpc>
                <a:spcPct val="90000"/>
              </a:lnSpc>
              <a:buFont typeface="Arial" charset="0"/>
              <a:buNone/>
            </a:pPr>
            <a:endParaRPr lang="fr-FR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7189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8DAF22-71B5-3A47-A8D0-2DE2CD059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Avenir</a:t>
            </a:r>
            <a:r>
              <a:rPr lang="fr-FR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B185805-91D3-5642-863E-B53DE2B411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r-FR" sz="3600" b="1" dirty="0"/>
              <a:t>Remet en cause la mise en place d’une prothèse préventive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DF4F6C5-7653-0D4F-86BE-7910AE5A9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229" y="2919520"/>
            <a:ext cx="5527970" cy="367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9816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4639D2-CA45-EB4E-AA9A-9DF93C997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GRECCAR 7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6C5B9E25-FA66-FA4D-8766-4B615C6540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7089605"/>
              </p:ext>
            </p:extLst>
          </p:nvPr>
        </p:nvGraphicFramePr>
        <p:xfrm>
          <a:off x="941613" y="1219199"/>
          <a:ext cx="7260773" cy="5638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49F70E3C-A94F-574A-AC2E-1C77F69F7B49}"/>
              </a:ext>
            </a:extLst>
          </p:cNvPr>
          <p:cNvSpPr txBox="1"/>
          <p:nvPr/>
        </p:nvSpPr>
        <p:spPr>
          <a:xfrm>
            <a:off x="930165" y="5819209"/>
            <a:ext cx="3436095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/>
              <a:t>Bendjeddou</a:t>
            </a:r>
            <a:r>
              <a:rPr lang="fr-FR" dirty="0"/>
              <a:t> L.</a:t>
            </a:r>
          </a:p>
          <a:p>
            <a:r>
              <a:rPr lang="fr-FR" dirty="0" err="1"/>
              <a:t>Coneau</a:t>
            </a:r>
            <a:r>
              <a:rPr lang="fr-FR" dirty="0"/>
              <a:t> N.</a:t>
            </a:r>
          </a:p>
          <a:p>
            <a:r>
              <a:rPr lang="fr-FR" dirty="0" err="1"/>
              <a:t>Demattei</a:t>
            </a:r>
            <a:r>
              <a:rPr lang="fr-FR" dirty="0"/>
              <a:t> C. BESPIM Nîmes</a:t>
            </a:r>
          </a:p>
        </p:txBody>
      </p:sp>
    </p:spTree>
    <p:extLst>
      <p:ext uri="{BB962C8B-B14F-4D97-AF65-F5344CB8AC3E}">
        <p14:creationId xmlns:p14="http://schemas.microsoft.com/office/powerpoint/2010/main" val="47033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4573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4000" b="1">
                <a:latin typeface="Comic Sans MS" charset="0"/>
              </a:rPr>
              <a:t>Eventrations péri-stomiales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457199" y="1506072"/>
            <a:ext cx="8100509" cy="795142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fr-FR" sz="2800" b="1" dirty="0">
                <a:solidFill>
                  <a:srgbClr val="000000"/>
                </a:solidFill>
                <a:latin typeface="Comic Sans MS" pitchFamily="66" charset="0"/>
                <a:ea typeface="+mn-ea"/>
                <a:cs typeface="+mn-cs"/>
              </a:rPr>
              <a:t>Fréquence des éventrations : 30 à 50 % !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FR" sz="2800" dirty="0">
              <a:solidFill>
                <a:srgbClr val="000000"/>
              </a:solidFill>
              <a:latin typeface="Comic Sans MS" pitchFamily="66" charset="0"/>
              <a:ea typeface="+mn-ea"/>
              <a:cs typeface="+mn-cs"/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fr-FR" sz="2400" dirty="0">
              <a:solidFill>
                <a:srgbClr val="000000"/>
              </a:solidFill>
              <a:latin typeface="Comic Sans MS" pitchFamily="66" charset="0"/>
              <a:ea typeface="+mn-ea"/>
            </a:endParaRPr>
          </a:p>
          <a:p>
            <a:pPr lvl="1"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fr-FR" sz="1900" b="1" i="1" dirty="0">
              <a:solidFill>
                <a:srgbClr val="000000"/>
              </a:solidFill>
              <a:latin typeface="Comic Sans MS" pitchFamily="66" charset="0"/>
              <a:ea typeface="+mn-ea"/>
            </a:endParaRPr>
          </a:p>
          <a:p>
            <a:pPr lvl="1"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fr-FR" sz="1900" b="1" i="1" dirty="0">
              <a:solidFill>
                <a:srgbClr val="FF0000"/>
              </a:solidFill>
              <a:latin typeface="Comic Sans MS" pitchFamily="66" charset="0"/>
              <a:ea typeface="+mn-ea"/>
            </a:endParaRPr>
          </a:p>
          <a:p>
            <a:pPr lvl="1"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fr-FR" sz="1900" b="1" i="1" dirty="0">
              <a:solidFill>
                <a:srgbClr val="FF0000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2" name="Rectangle à coins arrondis 1"/>
          <p:cNvSpPr/>
          <p:nvPr/>
        </p:nvSpPr>
        <p:spPr>
          <a:xfrm>
            <a:off x="457199" y="1506071"/>
            <a:ext cx="8100509" cy="70670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DE638CA-33A2-D148-B34F-A6B33CEF96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33" r="5000"/>
          <a:stretch/>
        </p:blipFill>
        <p:spPr>
          <a:xfrm>
            <a:off x="5159829" y="2380091"/>
            <a:ext cx="3526971" cy="334134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86B24FE-3E33-B440-A365-1CA36437A5F5}"/>
              </a:ext>
            </a:extLst>
          </p:cNvPr>
          <p:cNvSpPr txBox="1"/>
          <p:nvPr/>
        </p:nvSpPr>
        <p:spPr>
          <a:xfrm>
            <a:off x="250369" y="2413054"/>
            <a:ext cx="4757059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fr-FR" sz="2800" dirty="0">
                <a:solidFill>
                  <a:srgbClr val="000000"/>
                </a:solidFill>
                <a:latin typeface="Comic Sans MS" pitchFamily="66" charset="0"/>
              </a:rPr>
              <a:t>Responsable d’une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fr-FR" sz="2800" dirty="0">
                <a:solidFill>
                  <a:srgbClr val="000000"/>
                </a:solidFill>
                <a:latin typeface="Comic Sans MS" pitchFamily="66" charset="0"/>
              </a:rPr>
              <a:t>difficulté d’appareillage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fr-FR" dirty="0">
                <a:solidFill>
                  <a:srgbClr val="000000"/>
                </a:solidFill>
                <a:latin typeface="Comic Sans MS" pitchFamily="66" charset="0"/>
              </a:rPr>
              <a:t>Fuites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fr-FR" dirty="0">
                <a:solidFill>
                  <a:srgbClr val="000000"/>
                </a:solidFill>
                <a:latin typeface="Comic Sans MS" pitchFamily="66" charset="0"/>
              </a:rPr>
              <a:t>Brûlures cutanées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fr-FR" dirty="0">
                <a:solidFill>
                  <a:srgbClr val="000000"/>
                </a:solidFill>
                <a:latin typeface="Comic Sans MS" pitchFamily="66" charset="0"/>
              </a:rPr>
              <a:t>Douleurs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fr-FR" sz="2800" dirty="0">
                <a:solidFill>
                  <a:srgbClr val="000000"/>
                </a:solidFill>
                <a:latin typeface="Comic Sans MS" pitchFamily="66" charset="0"/>
              </a:rPr>
              <a:t>Compromet l’irrigation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fr-FR" sz="2800" dirty="0">
                <a:solidFill>
                  <a:srgbClr val="000000"/>
                </a:solidFill>
                <a:latin typeface="Comic Sans MS" pitchFamily="66" charset="0"/>
              </a:rPr>
              <a:t>Altère la qualité de vie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fr-FR" sz="2800" dirty="0">
                <a:solidFill>
                  <a:srgbClr val="000000"/>
                </a:solidFill>
                <a:latin typeface="Comic Sans MS" pitchFamily="66" charset="0"/>
              </a:rPr>
              <a:t>Risque majeur :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fr-FR" dirty="0">
                <a:solidFill>
                  <a:srgbClr val="000000"/>
                </a:solidFill>
                <a:latin typeface="Comic Sans MS" pitchFamily="66" charset="0"/>
              </a:rPr>
              <a:t>Occlusion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fr-FR" dirty="0">
                <a:solidFill>
                  <a:srgbClr val="000000"/>
                </a:solidFill>
                <a:latin typeface="Comic Sans MS" pitchFamily="66" charset="0"/>
              </a:rPr>
              <a:t>Strangulation</a:t>
            </a:r>
            <a:endParaRPr lang="fr-FR" sz="1600" b="1" i="1" dirty="0">
              <a:solidFill>
                <a:srgbClr val="FF0000"/>
              </a:solidFill>
              <a:latin typeface="Comic Sans MS" pitchFamily="66" charset="0"/>
            </a:endParaRPr>
          </a:p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C0AEBAC-F395-A242-A116-AB6411531B97}"/>
              </a:ext>
            </a:extLst>
          </p:cNvPr>
          <p:cNvSpPr txBox="1"/>
          <p:nvPr/>
        </p:nvSpPr>
        <p:spPr>
          <a:xfrm>
            <a:off x="3944584" y="5823732"/>
            <a:ext cx="48942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b="1" i="1" dirty="0">
                <a:solidFill>
                  <a:srgbClr val="FF0000"/>
                </a:solidFill>
                <a:latin typeface="Comic Sans MS" pitchFamily="66" charset="0"/>
              </a:rPr>
              <a:t>Carne, Br J </a:t>
            </a:r>
            <a:r>
              <a:rPr lang="fr-FR" b="1" i="1" dirty="0" err="1">
                <a:solidFill>
                  <a:srgbClr val="FF0000"/>
                </a:solidFill>
                <a:latin typeface="Comic Sans MS" pitchFamily="66" charset="0"/>
              </a:rPr>
              <a:t>Surg</a:t>
            </a:r>
            <a:r>
              <a:rPr lang="fr-FR" b="1" i="1" dirty="0">
                <a:solidFill>
                  <a:srgbClr val="FF0000"/>
                </a:solidFill>
                <a:latin typeface="Comic Sans MS" pitchFamily="66" charset="0"/>
              </a:rPr>
              <a:t>, 2003</a:t>
            </a:r>
          </a:p>
          <a:p>
            <a:pPr lvl="1" algn="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fr-FR" b="1" i="1" dirty="0" err="1">
                <a:solidFill>
                  <a:srgbClr val="FF0000"/>
                </a:solidFill>
              </a:rPr>
              <a:t>Ripoche</a:t>
            </a:r>
            <a:r>
              <a:rPr lang="fr-FR" b="1" i="1" dirty="0">
                <a:solidFill>
                  <a:srgbClr val="FF0000"/>
                </a:solidFill>
              </a:rPr>
              <a:t> J, J </a:t>
            </a:r>
            <a:r>
              <a:rPr lang="fr-FR" b="1" i="1" dirty="0" err="1">
                <a:solidFill>
                  <a:srgbClr val="FF0000"/>
                </a:solidFill>
              </a:rPr>
              <a:t>visc</a:t>
            </a:r>
            <a:r>
              <a:rPr lang="fr-FR" b="1" i="1" dirty="0">
                <a:solidFill>
                  <a:srgbClr val="FF0000"/>
                </a:solidFill>
              </a:rPr>
              <a:t> </a:t>
            </a:r>
            <a:r>
              <a:rPr lang="fr-FR" b="1" i="1" dirty="0" err="1">
                <a:solidFill>
                  <a:srgbClr val="FF0000"/>
                </a:solidFill>
              </a:rPr>
              <a:t>Surg</a:t>
            </a:r>
            <a:r>
              <a:rPr lang="fr-FR" b="1" i="1" dirty="0">
                <a:solidFill>
                  <a:srgbClr val="FF0000"/>
                </a:solidFill>
              </a:rPr>
              <a:t>, 2011</a:t>
            </a:r>
          </a:p>
          <a:p>
            <a:pPr lvl="1" algn="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fr-FR" b="1" i="1" dirty="0" err="1">
                <a:solidFill>
                  <a:srgbClr val="FF0000"/>
                </a:solidFill>
              </a:rPr>
              <a:t>Hotouras</a:t>
            </a:r>
            <a:r>
              <a:rPr lang="fr-FR" b="1" i="1" dirty="0">
                <a:solidFill>
                  <a:srgbClr val="FF0000"/>
                </a:solidFill>
              </a:rPr>
              <a:t> A, Colorectal Dis, 2013</a:t>
            </a:r>
          </a:p>
          <a:p>
            <a:endParaRPr lang="fr-FR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75927B-9227-CF43-B908-0FD511C9E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EPS cliniques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708181D7-6E79-AE4F-A0C0-319B103FC9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4504673"/>
              </p:ext>
            </p:extLst>
          </p:nvPr>
        </p:nvGraphicFramePr>
        <p:xfrm>
          <a:off x="0" y="1785257"/>
          <a:ext cx="9143999" cy="49049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3948">
                  <a:extLst>
                    <a:ext uri="{9D8B030D-6E8A-4147-A177-3AD203B41FA5}">
                      <a16:colId xmlns:a16="http://schemas.microsoft.com/office/drawing/2014/main" val="1474045891"/>
                    </a:ext>
                  </a:extLst>
                </a:gridCol>
                <a:gridCol w="649395">
                  <a:extLst>
                    <a:ext uri="{9D8B030D-6E8A-4147-A177-3AD203B41FA5}">
                      <a16:colId xmlns:a16="http://schemas.microsoft.com/office/drawing/2014/main" val="2640546360"/>
                    </a:ext>
                  </a:extLst>
                </a:gridCol>
                <a:gridCol w="946103">
                  <a:extLst>
                    <a:ext uri="{9D8B030D-6E8A-4147-A177-3AD203B41FA5}">
                      <a16:colId xmlns:a16="http://schemas.microsoft.com/office/drawing/2014/main" val="3924936638"/>
                    </a:ext>
                  </a:extLst>
                </a:gridCol>
                <a:gridCol w="1710011">
                  <a:extLst>
                    <a:ext uri="{9D8B030D-6E8A-4147-A177-3AD203B41FA5}">
                      <a16:colId xmlns:a16="http://schemas.microsoft.com/office/drawing/2014/main" val="2034401370"/>
                    </a:ext>
                  </a:extLst>
                </a:gridCol>
                <a:gridCol w="1480457">
                  <a:extLst>
                    <a:ext uri="{9D8B030D-6E8A-4147-A177-3AD203B41FA5}">
                      <a16:colId xmlns:a16="http://schemas.microsoft.com/office/drawing/2014/main" val="456624290"/>
                    </a:ext>
                  </a:extLst>
                </a:gridCol>
                <a:gridCol w="1382486">
                  <a:extLst>
                    <a:ext uri="{9D8B030D-6E8A-4147-A177-3AD203B41FA5}">
                      <a16:colId xmlns:a16="http://schemas.microsoft.com/office/drawing/2014/main" val="703184474"/>
                    </a:ext>
                  </a:extLst>
                </a:gridCol>
                <a:gridCol w="1371599">
                  <a:extLst>
                    <a:ext uri="{9D8B030D-6E8A-4147-A177-3AD203B41FA5}">
                      <a16:colId xmlns:a16="http://schemas.microsoft.com/office/drawing/2014/main" val="1175750551"/>
                    </a:ext>
                  </a:extLst>
                </a:gridCol>
              </a:tblGrid>
              <a:tr h="424974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Follow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No </a:t>
                      </a:r>
                      <a:r>
                        <a:rPr lang="fr-FR" dirty="0" err="1"/>
                        <a:t>Mesh</a:t>
                      </a:r>
                      <a:r>
                        <a:rPr lang="fr-FR" dirty="0"/>
                        <a:t>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Mesh</a:t>
                      </a:r>
                      <a:r>
                        <a:rPr lang="fr-FR" dirty="0"/>
                        <a:t>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comment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9668464"/>
                  </a:ext>
                </a:extLst>
              </a:tr>
              <a:tr h="602046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G7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199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u="sng" dirty="0">
                          <a:solidFill>
                            <a:srgbClr val="FF0000"/>
                          </a:solidFill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u="none" dirty="0">
                          <a:solidFill>
                            <a:srgbClr val="FF0000"/>
                          </a:solidFill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>
                          <a:solidFill>
                            <a:srgbClr val="FF0000"/>
                          </a:solidFill>
                        </a:rPr>
                        <a:t>sub</a:t>
                      </a:r>
                      <a:endParaRPr lang="fr-FR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rgbClr val="FF0000"/>
                          </a:solidFill>
                        </a:rPr>
                        <a:t>Attendu (25/5)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986341"/>
                  </a:ext>
                </a:extLst>
              </a:tr>
              <a:tr h="430877">
                <a:tc>
                  <a:txBody>
                    <a:bodyPr/>
                    <a:lstStyle/>
                    <a:p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Stomamesh</a:t>
                      </a:r>
                      <a:endParaRPr lang="fr-F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232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u="sng" dirty="0">
                          <a:solidFill>
                            <a:srgbClr val="FF0000"/>
                          </a:solidFill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>
                          <a:solidFill>
                            <a:srgbClr val="FF0000"/>
                          </a:solidFill>
                        </a:rPr>
                        <a:t>sub</a:t>
                      </a:r>
                      <a:endParaRPr lang="fr-FR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5960543"/>
                  </a:ext>
                </a:extLst>
              </a:tr>
              <a:tr h="430877">
                <a:tc>
                  <a:txBody>
                    <a:bodyPr/>
                    <a:lstStyle/>
                    <a:p>
                      <a:r>
                        <a:rPr lang="fr-FR" dirty="0" err="1"/>
                        <a:t>Prevent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/>
                        <a:t>sub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Intention?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6001356"/>
                  </a:ext>
                </a:extLst>
              </a:tr>
              <a:tr h="430877">
                <a:tc>
                  <a:txBody>
                    <a:bodyPr/>
                    <a:lstStyle/>
                    <a:p>
                      <a:r>
                        <a:rPr lang="fr-FR" dirty="0"/>
                        <a:t>Lopez </a:t>
                      </a:r>
                      <a:r>
                        <a:rPr lang="fr-FR" dirty="0" err="1"/>
                        <a:t>cano</a:t>
                      </a:r>
                      <a:r>
                        <a:rPr lang="fr-FR" dirty="0"/>
                        <a:t> </a:t>
                      </a:r>
                      <a:r>
                        <a:rPr lang="fr-FR" sz="1400" dirty="0"/>
                        <a:t>12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Non calculées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819831"/>
                  </a:ext>
                </a:extLst>
              </a:tr>
              <a:tr h="430877">
                <a:tc>
                  <a:txBody>
                    <a:bodyPr/>
                    <a:lstStyle/>
                    <a:p>
                      <a:r>
                        <a:rPr lang="fr-FR" dirty="0"/>
                        <a:t>Lopez </a:t>
                      </a:r>
                      <a:r>
                        <a:rPr lang="fr-FR" dirty="0" err="1"/>
                        <a:t>cano</a:t>
                      </a:r>
                      <a:r>
                        <a:rPr lang="fr-FR" dirty="0"/>
                        <a:t> </a:t>
                      </a:r>
                      <a:r>
                        <a:rPr lang="fr-FR" sz="1400" dirty="0"/>
                        <a:t>16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Non calculées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576495"/>
                  </a:ext>
                </a:extLst>
              </a:tr>
              <a:tr h="430877">
                <a:tc>
                  <a:txBody>
                    <a:bodyPr/>
                    <a:lstStyle/>
                    <a:p>
                      <a:r>
                        <a:rPr lang="fr-FR" dirty="0" err="1"/>
                        <a:t>Janes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/>
                        <a:t>sub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371576"/>
                  </a:ext>
                </a:extLst>
              </a:tr>
              <a:tr h="430877">
                <a:tc>
                  <a:txBody>
                    <a:bodyPr/>
                    <a:lstStyle/>
                    <a:p>
                      <a:r>
                        <a:rPr lang="fr-FR" dirty="0"/>
                        <a:t>Serra </a:t>
                      </a:r>
                      <a:r>
                        <a:rPr lang="fr-FR" dirty="0" err="1"/>
                        <a:t>Aracil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/>
                        <a:t>sub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5563187"/>
                  </a:ext>
                </a:extLst>
              </a:tr>
              <a:tr h="430877">
                <a:tc>
                  <a:txBody>
                    <a:bodyPr/>
                    <a:lstStyle/>
                    <a:p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Veirimaa</a:t>
                      </a:r>
                      <a:endParaRPr lang="fr-F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rgbClr val="FF0000"/>
                          </a:solidFill>
                        </a:rPr>
                        <a:t>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5794238"/>
                  </a:ext>
                </a:extLst>
              </a:tr>
              <a:tr h="430877">
                <a:tc>
                  <a:txBody>
                    <a:bodyPr/>
                    <a:lstStyle/>
                    <a:p>
                      <a:r>
                        <a:rPr lang="fr-FR" dirty="0" err="1"/>
                        <a:t>Lambrecht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/>
                        <a:t>sub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2946544"/>
                  </a:ext>
                </a:extLst>
              </a:tr>
              <a:tr h="430877">
                <a:tc>
                  <a:txBody>
                    <a:bodyPr/>
                    <a:lstStyle/>
                    <a:p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Fleshman</a:t>
                      </a:r>
                      <a:endParaRPr lang="fr-F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113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>
                          <a:solidFill>
                            <a:srgbClr val="FF0000"/>
                          </a:solidFill>
                        </a:rPr>
                        <a:t>sub</a:t>
                      </a:r>
                      <a:endParaRPr lang="fr-FR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02735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5706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75927B-9227-CF43-B908-0FD511C9E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EPS Radiologiques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708181D7-6E79-AE4F-A0C0-319B103FC9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379006"/>
              </p:ext>
            </p:extLst>
          </p:nvPr>
        </p:nvGraphicFramePr>
        <p:xfrm>
          <a:off x="0" y="1785257"/>
          <a:ext cx="9143999" cy="49049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1474045891"/>
                    </a:ext>
                  </a:extLst>
                </a:gridCol>
                <a:gridCol w="713619">
                  <a:extLst>
                    <a:ext uri="{9D8B030D-6E8A-4147-A177-3AD203B41FA5}">
                      <a16:colId xmlns:a16="http://schemas.microsoft.com/office/drawing/2014/main" val="2640546360"/>
                    </a:ext>
                  </a:extLst>
                </a:gridCol>
                <a:gridCol w="1403047">
                  <a:extLst>
                    <a:ext uri="{9D8B030D-6E8A-4147-A177-3AD203B41FA5}">
                      <a16:colId xmlns:a16="http://schemas.microsoft.com/office/drawing/2014/main" val="3924936638"/>
                    </a:ext>
                  </a:extLst>
                </a:gridCol>
                <a:gridCol w="1838476">
                  <a:extLst>
                    <a:ext uri="{9D8B030D-6E8A-4147-A177-3AD203B41FA5}">
                      <a16:colId xmlns:a16="http://schemas.microsoft.com/office/drawing/2014/main" val="2034401370"/>
                    </a:ext>
                  </a:extLst>
                </a:gridCol>
                <a:gridCol w="1971524">
                  <a:extLst>
                    <a:ext uri="{9D8B030D-6E8A-4147-A177-3AD203B41FA5}">
                      <a16:colId xmlns:a16="http://schemas.microsoft.com/office/drawing/2014/main" val="456624290"/>
                    </a:ext>
                  </a:extLst>
                </a:gridCol>
                <a:gridCol w="1475619">
                  <a:extLst>
                    <a:ext uri="{9D8B030D-6E8A-4147-A177-3AD203B41FA5}">
                      <a16:colId xmlns:a16="http://schemas.microsoft.com/office/drawing/2014/main" val="1175750551"/>
                    </a:ext>
                  </a:extLst>
                </a:gridCol>
              </a:tblGrid>
              <a:tr h="424974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Follow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No </a:t>
                      </a:r>
                      <a:r>
                        <a:rPr lang="fr-FR" dirty="0" err="1"/>
                        <a:t>Mesh</a:t>
                      </a:r>
                      <a:r>
                        <a:rPr lang="fr-FR" dirty="0"/>
                        <a:t>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Mesh</a:t>
                      </a:r>
                      <a:r>
                        <a:rPr lang="fr-FR" dirty="0"/>
                        <a:t>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Réalisé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9668464"/>
                  </a:ext>
                </a:extLst>
              </a:tr>
              <a:tr h="602046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G7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199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u="sng" dirty="0">
                          <a:solidFill>
                            <a:srgbClr val="FF0000"/>
                          </a:solidFill>
                        </a:rPr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rgbClr val="FF0000"/>
                          </a:solidFill>
                        </a:rPr>
                        <a:t>70%?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986341"/>
                  </a:ext>
                </a:extLst>
              </a:tr>
              <a:tr h="430877">
                <a:tc>
                  <a:txBody>
                    <a:bodyPr/>
                    <a:lstStyle/>
                    <a:p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Stomamesh</a:t>
                      </a:r>
                      <a:endParaRPr lang="fr-F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232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u="sng" dirty="0">
                          <a:solidFill>
                            <a:srgbClr val="FF0000"/>
                          </a:solidFill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rgbClr val="FF0000"/>
                          </a:solidFill>
                        </a:rPr>
                        <a:t>99/99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5960543"/>
                  </a:ext>
                </a:extLst>
              </a:tr>
              <a:tr h="430877">
                <a:tc>
                  <a:txBody>
                    <a:bodyPr/>
                    <a:lstStyle/>
                    <a:p>
                      <a:r>
                        <a:rPr lang="fr-FR" dirty="0" err="1"/>
                        <a:t>Prevent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Pour confirmer!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6001356"/>
                  </a:ext>
                </a:extLst>
              </a:tr>
              <a:tr h="430877">
                <a:tc>
                  <a:txBody>
                    <a:bodyPr/>
                    <a:lstStyle/>
                    <a:p>
                      <a:r>
                        <a:rPr lang="fr-FR" dirty="0"/>
                        <a:t>Lopez </a:t>
                      </a:r>
                      <a:r>
                        <a:rPr lang="fr-FR" dirty="0" err="1"/>
                        <a:t>cano</a:t>
                      </a:r>
                      <a:r>
                        <a:rPr lang="fr-FR" dirty="0"/>
                        <a:t> </a:t>
                      </a:r>
                      <a:r>
                        <a:rPr lang="fr-FR" sz="1400" dirty="0"/>
                        <a:t>12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tous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8520890"/>
                  </a:ext>
                </a:extLst>
              </a:tr>
              <a:tr h="430877">
                <a:tc>
                  <a:txBody>
                    <a:bodyPr/>
                    <a:lstStyle/>
                    <a:p>
                      <a:r>
                        <a:rPr lang="fr-FR" dirty="0"/>
                        <a:t>Lopez </a:t>
                      </a:r>
                      <a:r>
                        <a:rPr lang="fr-FR" dirty="0" err="1"/>
                        <a:t>cano</a:t>
                      </a:r>
                      <a:r>
                        <a:rPr lang="fr-FR" dirty="0"/>
                        <a:t> </a:t>
                      </a:r>
                      <a:r>
                        <a:rPr lang="fr-FR" sz="1200" dirty="0"/>
                        <a:t>16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tous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576495"/>
                  </a:ext>
                </a:extLst>
              </a:tr>
              <a:tr h="430877">
                <a:tc>
                  <a:txBody>
                    <a:bodyPr/>
                    <a:lstStyle/>
                    <a:p>
                      <a:r>
                        <a:rPr lang="fr-FR" dirty="0" err="1"/>
                        <a:t>Janes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Non réalisé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371576"/>
                  </a:ext>
                </a:extLst>
              </a:tr>
              <a:tr h="430877">
                <a:tc>
                  <a:txBody>
                    <a:bodyPr/>
                    <a:lstStyle/>
                    <a:p>
                      <a:r>
                        <a:rPr lang="fr-FR" dirty="0"/>
                        <a:t>Serra </a:t>
                      </a:r>
                      <a:r>
                        <a:rPr lang="fr-FR" dirty="0" err="1"/>
                        <a:t>Aracil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tous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5563187"/>
                  </a:ext>
                </a:extLst>
              </a:tr>
              <a:tr h="430877">
                <a:tc>
                  <a:txBody>
                    <a:bodyPr/>
                    <a:lstStyle/>
                    <a:p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Veirimaa</a:t>
                      </a:r>
                      <a:endParaRPr lang="fr-F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5794238"/>
                  </a:ext>
                </a:extLst>
              </a:tr>
              <a:tr h="430877">
                <a:tc>
                  <a:txBody>
                    <a:bodyPr/>
                    <a:lstStyle/>
                    <a:p>
                      <a:r>
                        <a:rPr lang="fr-FR" dirty="0" err="1"/>
                        <a:t>Lambrecht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tous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2946544"/>
                  </a:ext>
                </a:extLst>
              </a:tr>
              <a:tr h="430877">
                <a:tc>
                  <a:txBody>
                    <a:bodyPr/>
                    <a:lstStyle/>
                    <a:p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Fleshman</a:t>
                      </a:r>
                      <a:endParaRPr lang="fr-F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113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rgbClr val="FF0000"/>
                          </a:solidFill>
                        </a:rPr>
                        <a:t>Non calculé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02735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51290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26D59D1B-BE5B-844D-B741-41BB14B9B6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7476121"/>
              </p:ext>
            </p:extLst>
          </p:nvPr>
        </p:nvGraphicFramePr>
        <p:xfrm>
          <a:off x="434897" y="730404"/>
          <a:ext cx="8519531" cy="58711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E155ADC6-E696-494C-AA11-CC91D5096F18}"/>
              </a:ext>
            </a:extLst>
          </p:cNvPr>
          <p:cNvSpPr txBox="1"/>
          <p:nvPr/>
        </p:nvSpPr>
        <p:spPr>
          <a:xfrm>
            <a:off x="3836019" y="4795024"/>
            <a:ext cx="118203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12 mois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BA3C728-8835-DE43-9FED-246010A919AD}"/>
              </a:ext>
            </a:extLst>
          </p:cNvPr>
          <p:cNvSpPr txBox="1"/>
          <p:nvPr/>
        </p:nvSpPr>
        <p:spPr>
          <a:xfrm>
            <a:off x="3836019" y="5932440"/>
            <a:ext cx="118202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24 mois</a:t>
            </a:r>
          </a:p>
        </p:txBody>
      </p:sp>
    </p:spTree>
    <p:extLst>
      <p:ext uri="{BB962C8B-B14F-4D97-AF65-F5344CB8AC3E}">
        <p14:creationId xmlns:p14="http://schemas.microsoft.com/office/powerpoint/2010/main" val="38894208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b="1" dirty="0">
                <a:latin typeface="Comic Sans MS" charset="0"/>
              </a:rPr>
              <a:t>Traitement des EPS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13466"/>
          <a:stretch/>
        </p:blipFill>
        <p:spPr>
          <a:xfrm>
            <a:off x="6120013" y="1810805"/>
            <a:ext cx="3095992" cy="2877427"/>
          </a:xfrm>
          <a:prstGeom prst="rect">
            <a:avLst/>
          </a:prstGeom>
        </p:spPr>
      </p:pic>
      <p:pic>
        <p:nvPicPr>
          <p:cNvPr id="4" name="Picture 9" descr="image tecnhiqs copy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519" r="-6642"/>
          <a:stretch>
            <a:fillRect/>
          </a:stretch>
        </p:blipFill>
        <p:spPr>
          <a:xfrm>
            <a:off x="7707641" y="-1173163"/>
            <a:ext cx="1655763" cy="8205788"/>
          </a:xfrm>
        </p:spPr>
      </p:pic>
      <p:sp>
        <p:nvSpPr>
          <p:cNvPr id="5" name="ZoneTexte 4"/>
          <p:cNvSpPr txBox="1"/>
          <p:nvPr/>
        </p:nvSpPr>
        <p:spPr>
          <a:xfrm>
            <a:off x="308008" y="1844675"/>
            <a:ext cx="7288180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3200" dirty="0">
                <a:latin typeface="+mn-lt"/>
                <a:ea typeface="+mn-ea"/>
                <a:cs typeface="+mn-cs"/>
              </a:rPr>
              <a:t>Indication ?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28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Multiples</a:t>
            </a:r>
            <a:r>
              <a:rPr lang="fr-FR" sz="2800" dirty="0">
                <a:latin typeface="+mn-lt"/>
                <a:ea typeface="+mn-ea"/>
                <a:cs typeface="+mn-cs"/>
              </a:rPr>
              <a:t> techniques opératoires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dirty="0">
                <a:latin typeface="+mn-lt"/>
                <a:ea typeface="+mn-ea"/>
                <a:cs typeface="+mn-cs"/>
              </a:rPr>
              <a:t>	</a:t>
            </a:r>
            <a:r>
              <a:rPr lang="fr-FR" sz="2400" dirty="0">
                <a:latin typeface="+mn-lt"/>
                <a:ea typeface="+mn-ea"/>
                <a:cs typeface="+mn-cs"/>
              </a:rPr>
              <a:t>abord direct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+mn-lt"/>
                <a:ea typeface="+mn-ea"/>
                <a:cs typeface="+mn-cs"/>
              </a:rPr>
              <a:t>	transposition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+mn-lt"/>
                <a:ea typeface="+mn-ea"/>
                <a:cs typeface="+mn-cs"/>
              </a:rPr>
              <a:t>	prothèses en milieu contaminé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latin typeface="+mn-lt"/>
                <a:ea typeface="+mn-ea"/>
                <a:cs typeface="+mn-cs"/>
              </a:rPr>
              <a:t>	Laparoscopie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2800" dirty="0">
                <a:solidFill>
                  <a:srgbClr val="FF0000"/>
                </a:solidFill>
              </a:rPr>
              <a:t>Aucune étude comparative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2800" dirty="0"/>
              <a:t>Majorité des suivis maximum à 2 ans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2800" dirty="0"/>
              <a:t>Difficultés per opératoires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2800" dirty="0">
                <a:solidFill>
                  <a:srgbClr val="FF0000"/>
                </a:solidFill>
              </a:rPr>
              <a:t>Morbidité </a:t>
            </a:r>
            <a:r>
              <a:rPr lang="fr-FR" sz="2800" dirty="0"/>
              <a:t>post opératoire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+mn-lt"/>
              <a:ea typeface="+mn-ea"/>
              <a:cs typeface="+mn-cs"/>
            </a:endParaRPr>
          </a:p>
        </p:txBody>
      </p:sp>
      <p:sp>
        <p:nvSpPr>
          <p:cNvPr id="58372" name="ZoneTexte 2"/>
          <p:cNvSpPr txBox="1">
            <a:spLocks noChangeArrowheads="1"/>
          </p:cNvSpPr>
          <p:nvPr/>
        </p:nvSpPr>
        <p:spPr bwMode="auto">
          <a:xfrm>
            <a:off x="2771775" y="6092825"/>
            <a:ext cx="4752975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r-FR" sz="1800" b="1" i="1">
                <a:solidFill>
                  <a:srgbClr val="FF0000"/>
                </a:solidFill>
              </a:rPr>
              <a:t>Hansson B, Ann Surg, 2012</a:t>
            </a:r>
          </a:p>
          <a:p>
            <a:pPr marL="0" lvl="1" algn="r" eaLnBrk="1" hangingPunct="1"/>
            <a:r>
              <a:rPr lang="fr-FR" sz="1800" b="1" i="1">
                <a:solidFill>
                  <a:srgbClr val="FF0000"/>
                </a:solidFill>
              </a:rPr>
              <a:t> Carne, Br J Surg, 2003</a:t>
            </a:r>
          </a:p>
          <a:p>
            <a:pPr eaLnBrk="1" hangingPunct="1"/>
            <a:endParaRPr lang="fr-FR" sz="1800" i="1">
              <a:solidFill>
                <a:srgbClr val="FF66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9548BC1-3B05-A04E-800E-C7282B359745}"/>
              </a:ext>
            </a:extLst>
          </p:cNvPr>
          <p:cNvSpPr txBox="1"/>
          <p:nvPr/>
        </p:nvSpPr>
        <p:spPr>
          <a:xfrm rot="19112618">
            <a:off x="1255353" y="4107386"/>
            <a:ext cx="4781019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PREVENTION !</a:t>
            </a:r>
          </a:p>
        </p:txBody>
      </p:sp>
    </p:spTree>
    <p:extLst>
      <p:ext uri="{BB962C8B-B14F-4D97-AF65-F5344CB8AC3E}">
        <p14:creationId xmlns:p14="http://schemas.microsoft.com/office/powerpoint/2010/main" val="193546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- Εικόνα" descr="C:\Users\Σταύρος Αντωνίου\Desktop\csm_logo_dd9d9e6b30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4408" y="857250"/>
            <a:ext cx="899592" cy="843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Σταύρος Αντωνίου\Desktop\509004_CComp_EHS_Banner-website-sm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7251"/>
            <a:ext cx="8172400" cy="832375"/>
          </a:xfrm>
          <a:prstGeom prst="rect">
            <a:avLst/>
          </a:prstGeom>
          <a:noFill/>
        </p:spPr>
      </p:pic>
      <p:sp>
        <p:nvSpPr>
          <p:cNvPr id="6" name="3 - TextBox"/>
          <p:cNvSpPr txBox="1">
            <a:spLocks noChangeArrowheads="1"/>
          </p:cNvSpPr>
          <p:nvPr/>
        </p:nvSpPr>
        <p:spPr bwMode="auto">
          <a:xfrm>
            <a:off x="200547" y="2537582"/>
            <a:ext cx="835292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l-GR" sz="2800" b="1" u="sng" dirty="0"/>
          </a:p>
          <a:p>
            <a:pPr algn="ctr"/>
            <a:r>
              <a:rPr lang="it-IT" sz="2400" b="1" dirty="0"/>
              <a:t>Are there techniques for stoma creation</a:t>
            </a:r>
            <a:r>
              <a:rPr lang="el-GR" sz="2400" b="1" dirty="0"/>
              <a:t> </a:t>
            </a:r>
            <a:r>
              <a:rPr lang="it-IT" sz="2400" b="1" dirty="0"/>
              <a:t>without prophylactic mesh </a:t>
            </a:r>
            <a:r>
              <a:rPr lang="en-US" sz="2400" b="1" dirty="0"/>
              <a:t>use</a:t>
            </a:r>
            <a:r>
              <a:rPr lang="it-IT" sz="2400" b="1" dirty="0"/>
              <a:t> that result in fewer parastomal hernias?</a:t>
            </a:r>
            <a:endParaRPr lang="el-GR" sz="2400" b="1" dirty="0"/>
          </a:p>
        </p:txBody>
      </p:sp>
      <p:sp>
        <p:nvSpPr>
          <p:cNvPr id="8" name="4 - TextBox"/>
          <p:cNvSpPr txBox="1">
            <a:spLocks noChangeArrowheads="1"/>
          </p:cNvSpPr>
          <p:nvPr/>
        </p:nvSpPr>
        <p:spPr bwMode="auto">
          <a:xfrm>
            <a:off x="251520" y="4293097"/>
            <a:ext cx="856895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err="1"/>
              <a:t>Ferdinando</a:t>
            </a:r>
            <a:r>
              <a:rPr lang="en-US" sz="2000" dirty="0"/>
              <a:t> </a:t>
            </a:r>
            <a:r>
              <a:rPr lang="en-US" sz="2000" dirty="0" err="1"/>
              <a:t>Agresta</a:t>
            </a:r>
            <a:r>
              <a:rPr lang="en-US" sz="2000" dirty="0"/>
              <a:t>, MD</a:t>
            </a:r>
            <a:endParaRPr lang="en-US" dirty="0"/>
          </a:p>
          <a:p>
            <a:pPr algn="ctr"/>
            <a:r>
              <a:rPr lang="en-US" dirty="0"/>
              <a:t>Italy</a:t>
            </a:r>
          </a:p>
          <a:p>
            <a:pPr algn="ctr"/>
            <a:endParaRPr lang="en-US" dirty="0"/>
          </a:p>
          <a:p>
            <a:pPr algn="ctr"/>
            <a:r>
              <a:rPr lang="en-US" sz="1400" dirty="0">
                <a:solidFill>
                  <a:srgbClr val="0070C0"/>
                </a:solidFill>
              </a:rPr>
              <a:t>Subgroup composition:</a:t>
            </a:r>
          </a:p>
          <a:p>
            <a:pPr algn="ctr"/>
            <a:r>
              <a:rPr lang="en-US" sz="1400" dirty="0" err="1">
                <a:solidFill>
                  <a:srgbClr val="0070C0"/>
                </a:solidFill>
              </a:rPr>
              <a:t>Ferdinando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err="1">
                <a:solidFill>
                  <a:srgbClr val="0070C0"/>
                </a:solidFill>
              </a:rPr>
              <a:t>Agresta</a:t>
            </a:r>
            <a:r>
              <a:rPr lang="en-US" sz="1400" dirty="0">
                <a:solidFill>
                  <a:srgbClr val="0070C0"/>
                </a:solidFill>
              </a:rPr>
              <a:t>, Alexander </a:t>
            </a:r>
            <a:r>
              <a:rPr lang="en-US" sz="1400" dirty="0" err="1">
                <a:solidFill>
                  <a:srgbClr val="0070C0"/>
                </a:solidFill>
              </a:rPr>
              <a:t>Hotouras</a:t>
            </a:r>
            <a:r>
              <a:rPr lang="en-US" sz="1400" dirty="0">
                <a:solidFill>
                  <a:srgbClr val="0070C0"/>
                </a:solidFill>
              </a:rPr>
              <a:t>, Michel </a:t>
            </a:r>
            <a:r>
              <a:rPr lang="en-US" sz="1400" dirty="0" err="1">
                <a:solidFill>
                  <a:srgbClr val="0070C0"/>
                </a:solidFill>
              </a:rPr>
              <a:t>Prudhomme</a:t>
            </a:r>
            <a:r>
              <a:rPr lang="en-US" sz="1400" dirty="0">
                <a:solidFill>
                  <a:srgbClr val="0070C0"/>
                </a:solidFill>
              </a:rPr>
              <a:t>, Arthur </a:t>
            </a:r>
            <a:r>
              <a:rPr lang="de-DE" sz="1400" dirty="0" err="1">
                <a:solidFill>
                  <a:srgbClr val="0070C0"/>
                </a:solidFill>
              </a:rPr>
              <a:t>Jänes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721224" y="2043952"/>
            <a:ext cx="5190564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RECOMMENDATIONS EHS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83048C3-CD09-A144-AFE6-3CA01CB130A0}"/>
              </a:ext>
            </a:extLst>
          </p:cNvPr>
          <p:cNvSpPr txBox="1"/>
          <p:nvPr/>
        </p:nvSpPr>
        <p:spPr>
          <a:xfrm>
            <a:off x="6988629" y="4168798"/>
            <a:ext cx="140425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NON !</a:t>
            </a:r>
          </a:p>
        </p:txBody>
      </p:sp>
    </p:spTree>
    <p:extLst>
      <p:ext uri="{BB962C8B-B14F-4D97-AF65-F5344CB8AC3E}">
        <p14:creationId xmlns:p14="http://schemas.microsoft.com/office/powerpoint/2010/main" val="135998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54"/>
    </mc:Choice>
    <mc:Fallback xmlns="">
      <p:transition spd="slow" advTm="26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- Εικόνα" descr="C:\Users\Σταύρος Αντωνίου\Desktop\csm_logo_dd9d9e6b30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4408" y="857250"/>
            <a:ext cx="899592" cy="843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Σταύρος Αντωνίου\Desktop\509004_CComp_EHS_Banner-website-sm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57251"/>
            <a:ext cx="8172400" cy="832375"/>
          </a:xfrm>
          <a:prstGeom prst="rect">
            <a:avLst/>
          </a:prstGeom>
          <a:noFill/>
        </p:spPr>
      </p:pic>
      <p:sp>
        <p:nvSpPr>
          <p:cNvPr id="6" name="3 - TextBox"/>
          <p:cNvSpPr txBox="1">
            <a:spLocks noChangeArrowheads="1"/>
          </p:cNvSpPr>
          <p:nvPr/>
        </p:nvSpPr>
        <p:spPr bwMode="auto">
          <a:xfrm>
            <a:off x="251520" y="2556267"/>
            <a:ext cx="8352928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l-GR" sz="2800" b="1" u="sng" dirty="0"/>
          </a:p>
          <a:p>
            <a:pPr algn="ctr"/>
            <a:endParaRPr lang="el-GR" sz="2400" b="1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163" y="1882587"/>
            <a:ext cx="7765641" cy="4361759"/>
          </a:xfrm>
          <a:prstGeom prst="rect">
            <a:avLst/>
          </a:prstGeom>
        </p:spPr>
      </p:pic>
      <p:sp>
        <p:nvSpPr>
          <p:cNvPr id="3" name="Rectangle à coins arrondis 2"/>
          <p:cNvSpPr/>
          <p:nvPr/>
        </p:nvSpPr>
        <p:spPr>
          <a:xfrm>
            <a:off x="739588" y="4894729"/>
            <a:ext cx="6790765" cy="41685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4639235" y="4787153"/>
            <a:ext cx="874059" cy="69924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292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61"/>
    </mc:Choice>
    <mc:Fallback xmlns="">
      <p:transition spd="slow" advTm="25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55" y="128380"/>
            <a:ext cx="6565900" cy="20955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3496" y="0"/>
            <a:ext cx="1550504" cy="209255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0735" y="6430920"/>
            <a:ext cx="4013265" cy="44284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6"/>
          <a:srcRect l="1849" t="10567"/>
          <a:stretch/>
        </p:blipFill>
        <p:spPr>
          <a:xfrm>
            <a:off x="0" y="2764877"/>
            <a:ext cx="9144001" cy="248504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977461" y="5568452"/>
            <a:ext cx="3121574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/>
              <a:t>Clinically</a:t>
            </a:r>
            <a:r>
              <a:rPr lang="fr-FR" sz="2400" b="1" dirty="0"/>
              <a:t> </a:t>
            </a:r>
            <a:r>
              <a:rPr lang="fr-FR" sz="2400" b="1" dirty="0" err="1"/>
              <a:t>detected</a:t>
            </a:r>
            <a:endParaRPr lang="fr-FR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4959926" y="5569530"/>
            <a:ext cx="2633569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10.8% vs 32.4%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960090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55" y="128380"/>
            <a:ext cx="6565900" cy="20955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3496" y="0"/>
            <a:ext cx="1550504" cy="209255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0735" y="6403222"/>
            <a:ext cx="4013265" cy="44284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2822537"/>
            <a:ext cx="9381503" cy="235953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977461" y="5651582"/>
            <a:ext cx="3121574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/>
              <a:t>Radiologically</a:t>
            </a:r>
            <a:r>
              <a:rPr lang="fr-FR" sz="2400" b="1" dirty="0"/>
              <a:t> </a:t>
            </a:r>
            <a:r>
              <a:rPr lang="fr-FR" sz="2400" b="1" dirty="0" err="1"/>
              <a:t>detected</a:t>
            </a:r>
            <a:endParaRPr lang="fr-FR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4391891" y="5665447"/>
            <a:ext cx="2575164" cy="738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/>
              <a:t>34.6 vs 55.3 %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7107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Sujet d’actualité </a:t>
            </a:r>
            <a:r>
              <a:rPr lang="mr-IN" dirty="0"/>
              <a:t>…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75956"/>
            <a:ext cx="6248400" cy="17272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7948" y="1694449"/>
            <a:ext cx="2043226" cy="5197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58" y="3045724"/>
            <a:ext cx="6591300" cy="18669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/>
          <a:srcRect b="17614"/>
          <a:stretch/>
        </p:blipFill>
        <p:spPr>
          <a:xfrm>
            <a:off x="5632176" y="3914639"/>
            <a:ext cx="3368472" cy="2122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57" y="5391150"/>
            <a:ext cx="6272637" cy="107315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0375" y="6166493"/>
            <a:ext cx="3689327" cy="3094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100" y="2654300"/>
            <a:ext cx="7021074" cy="15494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59653F6-4B79-4548-9FCD-BF4B48546855}"/>
              </a:ext>
            </a:extLst>
          </p:cNvPr>
          <p:cNvSpPr txBox="1"/>
          <p:nvPr/>
        </p:nvSpPr>
        <p:spPr>
          <a:xfrm>
            <a:off x="800100" y="4331970"/>
            <a:ext cx="7021074" cy="209288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800" dirty="0">
                <a:solidFill>
                  <a:srgbClr val="FF0000"/>
                </a:solidFill>
                <a:latin typeface="Comic Sans MS"/>
                <a:cs typeface="Comic Sans MS"/>
              </a:rPr>
              <a:t>Prothèse et prévention EPS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fr-FR" sz="2800" dirty="0">
                <a:solidFill>
                  <a:srgbClr val="000000"/>
                </a:solidFill>
                <a:latin typeface="Comic Sans MS"/>
                <a:cs typeface="Comic Sans MS"/>
              </a:rPr>
              <a:t>Efficacité 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fr-FR" sz="2800" dirty="0">
                <a:solidFill>
                  <a:srgbClr val="000000"/>
                </a:solidFill>
                <a:latin typeface="Comic Sans MS"/>
                <a:cs typeface="Comic Sans MS"/>
              </a:rPr>
              <a:t>Faible risque infectieux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fr-FR" sz="2800" dirty="0">
                <a:solidFill>
                  <a:srgbClr val="000000"/>
                </a:solidFill>
                <a:latin typeface="Comic Sans MS"/>
                <a:cs typeface="Comic Sans MS"/>
              </a:rPr>
              <a:t>Synthétique</a:t>
            </a:r>
          </a:p>
          <a:p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D9B414F-7A4E-704C-8CCC-80CC09DFD918}"/>
              </a:ext>
            </a:extLst>
          </p:cNvPr>
          <p:cNvSpPr txBox="1"/>
          <p:nvPr/>
        </p:nvSpPr>
        <p:spPr>
          <a:xfrm>
            <a:off x="582930" y="4899341"/>
            <a:ext cx="7383780" cy="8002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cs typeface="Comic Sans MS"/>
              </a:rPr>
              <a:t>Etude GRECCAR 7 : PHRC national 2011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376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3285" y="274637"/>
            <a:ext cx="8501743" cy="1325563"/>
          </a:xfrm>
        </p:spPr>
        <p:txBody>
          <a:bodyPr>
            <a:normAutofit fontScale="90000"/>
          </a:bodyPr>
          <a:lstStyle/>
          <a:p>
            <a:r>
              <a:rPr lang="fr-FR" altLang="fr-FR" sz="2400" b="1" dirty="0">
                <a:latin typeface="Calibri" charset="0"/>
              </a:rPr>
              <a:t>Prévention primaire des éventrations </a:t>
            </a:r>
            <a:r>
              <a:rPr lang="fr-FR" altLang="fr-FR" sz="2400" b="1" dirty="0" err="1">
                <a:latin typeface="Calibri" charset="0"/>
              </a:rPr>
              <a:t>péristomiales</a:t>
            </a:r>
            <a:r>
              <a:rPr lang="fr-FR" altLang="fr-FR" sz="2400" b="1" dirty="0">
                <a:latin typeface="Calibri" charset="0"/>
              </a:rPr>
              <a:t> par prothèse pariétale : un essai randomisé, multicentrique, en double aveugle : GRECCAR 7</a:t>
            </a:r>
            <a:br>
              <a:rPr lang="fr-FR" altLang="fr-FR" sz="2400" b="1" dirty="0">
                <a:latin typeface="Calibri" charset="0"/>
              </a:rPr>
            </a:br>
            <a:endParaRPr lang="fr-FR" sz="2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1355" y="1600200"/>
            <a:ext cx="8634045" cy="4525963"/>
          </a:xfrm>
        </p:spPr>
        <p:txBody>
          <a:bodyPr>
            <a:normAutofit/>
          </a:bodyPr>
          <a:lstStyle/>
          <a:p>
            <a:r>
              <a:rPr lang="fr-FR" altLang="fr-FR" dirty="0"/>
              <a:t>200 patients nécessitant une colostomie </a:t>
            </a:r>
          </a:p>
          <a:p>
            <a:pPr lvl="1"/>
            <a:r>
              <a:rPr lang="fr-FR" altLang="fr-FR" sz="3200" dirty="0"/>
              <a:t>Groupe contrôle</a:t>
            </a:r>
          </a:p>
          <a:p>
            <a:pPr lvl="1"/>
            <a:r>
              <a:rPr lang="fr-FR" altLang="fr-FR" sz="3200" dirty="0"/>
              <a:t>Groupe </a:t>
            </a:r>
            <a:r>
              <a:rPr lang="fr-FR" altLang="fr-FR" sz="3200" dirty="0" err="1"/>
              <a:t>mesh</a:t>
            </a:r>
            <a:r>
              <a:rPr lang="fr-FR" altLang="fr-FR" sz="3200" dirty="0"/>
              <a:t> : </a:t>
            </a:r>
            <a:r>
              <a:rPr lang="fr-FR" altLang="fr-FR" sz="3200" dirty="0" err="1"/>
              <a:t>sublay</a:t>
            </a:r>
            <a:r>
              <a:rPr lang="fr-FR" altLang="fr-FR" sz="3200" dirty="0"/>
              <a:t>, </a:t>
            </a:r>
            <a:r>
              <a:rPr lang="fr-FR" altLang="fr-FR" sz="3200" dirty="0" err="1"/>
              <a:t>monofilament</a:t>
            </a:r>
            <a:r>
              <a:rPr lang="fr-FR" altLang="fr-FR" sz="3200" dirty="0"/>
              <a:t>, faible grammage (&lt; 50 g/m2), polyester</a:t>
            </a:r>
          </a:p>
          <a:p>
            <a:r>
              <a:rPr lang="fr-FR" altLang="fr-FR" dirty="0"/>
              <a:t>Chirurgiens colorectaux (18 CHU)</a:t>
            </a:r>
          </a:p>
          <a:p>
            <a:r>
              <a:rPr lang="fr-FR" altLang="fr-FR" dirty="0"/>
              <a:t>Double aveugle : examen clinique</a:t>
            </a:r>
          </a:p>
          <a:p>
            <a:r>
              <a:rPr lang="fr-FR" altLang="fr-FR" dirty="0"/>
              <a:t>TDM ou IRM à 24 mois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81355" y="5855666"/>
            <a:ext cx="909124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sz="2000" b="1" i="1" dirty="0">
                <a:solidFill>
                  <a:srgbClr val="FF0000"/>
                </a:solidFill>
              </a:rPr>
              <a:t>GRECCAR 07 </a:t>
            </a:r>
            <a:br>
              <a:rPr lang="fr-FR" altLang="fr-FR" sz="2000" b="1" i="1" dirty="0">
                <a:solidFill>
                  <a:srgbClr val="FF0000"/>
                </a:solidFill>
              </a:rPr>
            </a:br>
            <a:r>
              <a:rPr lang="fr-FR" altLang="fr-FR" sz="2000" b="1" i="1" dirty="0">
                <a:solidFill>
                  <a:srgbClr val="FF0000"/>
                </a:solidFill>
              </a:rPr>
              <a:t>(Groupe de Recherche Chirurgicale sur le Cancer du Rectum)</a:t>
            </a:r>
          </a:p>
          <a:p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281355" y="161365"/>
            <a:ext cx="8634045" cy="133125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0BAA834-EDAB-D54F-AA9D-AA293F995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451" y="1600200"/>
            <a:ext cx="5357410" cy="386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2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03"/>
    </mc:Choice>
    <mc:Fallback xmlns="">
      <p:transition spd="slow" advTm="30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"/>
</p:tagLst>
</file>

<file path=ppt/theme/theme1.xml><?xml version="1.0" encoding="utf-8"?>
<a:theme xmlns:a="http://schemas.openxmlformats.org/drawingml/2006/main" name="Bdx 2013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nalisé 1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Bdx 2013.thmx</Template>
  <TotalTime>2569</TotalTime>
  <Words>1333</Words>
  <Application>Microsoft Office PowerPoint</Application>
  <PresentationFormat>Affichage à l'écran (4:3)</PresentationFormat>
  <Paragraphs>450</Paragraphs>
  <Slides>33</Slides>
  <Notes>18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Comic Sans MS</vt:lpstr>
      <vt:lpstr>Bdx 2013</vt:lpstr>
      <vt:lpstr>Prévention des éventrations péristomiales  GRECCAR 7 </vt:lpstr>
      <vt:lpstr>Eventrations péristomiales </vt:lpstr>
      <vt:lpstr>Eventrations péri-stomiales</vt:lpstr>
      <vt:lpstr>Présentation PowerPoint</vt:lpstr>
      <vt:lpstr>Présentation PowerPoint</vt:lpstr>
      <vt:lpstr>Présentation PowerPoint</vt:lpstr>
      <vt:lpstr>Présentation PowerPoint</vt:lpstr>
      <vt:lpstr>Sujet d’actualité …</vt:lpstr>
      <vt:lpstr>Prévention primaire des éventrations péristomiales par prothèse pariétale : un essai randomisé, multicentrique, en double aveugle : GRECCAR 7 </vt:lpstr>
      <vt:lpstr>Présentation PowerPoint</vt:lpstr>
      <vt:lpstr>Méthodes</vt:lpstr>
      <vt:lpstr>Population</vt:lpstr>
      <vt:lpstr>Intervention</vt:lpstr>
      <vt:lpstr>Critères secondaires</vt:lpstr>
      <vt:lpstr>Taux d’éventration ?</vt:lpstr>
      <vt:lpstr>Taux d’EPS à 2 ans</vt:lpstr>
      <vt:lpstr>Eventrations péristomiales</vt:lpstr>
      <vt:lpstr>GRECCAR 7 : Imagerie</vt:lpstr>
      <vt:lpstr>Discussion</vt:lpstr>
      <vt:lpstr>Discussion</vt:lpstr>
      <vt:lpstr>La seule étude négative ?</vt:lpstr>
      <vt:lpstr>Présentation PowerPoint</vt:lpstr>
      <vt:lpstr>Défaut technique ?</vt:lpstr>
      <vt:lpstr>Présentation PowerPoint</vt:lpstr>
      <vt:lpstr>Intrapéritonéale</vt:lpstr>
      <vt:lpstr>Plaque rétromusculaire (Sublay) </vt:lpstr>
      <vt:lpstr>Avenir </vt:lpstr>
      <vt:lpstr>GRECCAR 7</vt:lpstr>
      <vt:lpstr>Présentation PowerPoint</vt:lpstr>
      <vt:lpstr>EPS cliniques</vt:lpstr>
      <vt:lpstr>EPS Radiologiques</vt:lpstr>
      <vt:lpstr>Présentation PowerPoint</vt:lpstr>
      <vt:lpstr>Traitement des EPS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stomies digestives 6 A 14</dc:title>
  <dc:subject/>
  <dc:creator>Michel</dc:creator>
  <cp:keywords/>
  <dc:description/>
  <cp:lastModifiedBy>Jean Pascal</cp:lastModifiedBy>
  <cp:revision>329</cp:revision>
  <dcterms:created xsi:type="dcterms:W3CDTF">2014-05-10T07:07:02Z</dcterms:created>
  <dcterms:modified xsi:type="dcterms:W3CDTF">2019-12-03T18:24:14Z</dcterms:modified>
  <cp:category/>
</cp:coreProperties>
</file>