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2" r:id="rId1"/>
  </p:sldMasterIdLst>
  <p:notesMasterIdLst>
    <p:notesMasterId r:id="rId36"/>
  </p:notesMasterIdLst>
  <p:sldIdLst>
    <p:sldId id="256" r:id="rId2"/>
    <p:sldId id="429" r:id="rId3"/>
    <p:sldId id="443" r:id="rId4"/>
    <p:sldId id="441" r:id="rId5"/>
    <p:sldId id="449" r:id="rId6"/>
    <p:sldId id="450" r:id="rId7"/>
    <p:sldId id="447" r:id="rId8"/>
    <p:sldId id="442" r:id="rId9"/>
    <p:sldId id="453" r:id="rId10"/>
    <p:sldId id="454" r:id="rId11"/>
    <p:sldId id="462" r:id="rId12"/>
    <p:sldId id="479" r:id="rId13"/>
    <p:sldId id="478" r:id="rId14"/>
    <p:sldId id="461" r:id="rId15"/>
    <p:sldId id="457" r:id="rId16"/>
    <p:sldId id="445" r:id="rId17"/>
    <p:sldId id="451" r:id="rId18"/>
    <p:sldId id="460" r:id="rId19"/>
    <p:sldId id="463" r:id="rId20"/>
    <p:sldId id="464" r:id="rId21"/>
    <p:sldId id="465" r:id="rId22"/>
    <p:sldId id="455" r:id="rId23"/>
    <p:sldId id="467" r:id="rId24"/>
    <p:sldId id="466" r:id="rId25"/>
    <p:sldId id="468" r:id="rId26"/>
    <p:sldId id="444" r:id="rId27"/>
    <p:sldId id="469" r:id="rId28"/>
    <p:sldId id="470" r:id="rId29"/>
    <p:sldId id="471" r:id="rId30"/>
    <p:sldId id="472" r:id="rId31"/>
    <p:sldId id="473" r:id="rId32"/>
    <p:sldId id="474" r:id="rId33"/>
    <p:sldId id="477" r:id="rId34"/>
    <p:sldId id="432" r:id="rId35"/>
  </p:sldIdLst>
  <p:sldSz cx="9144000" cy="6858000" type="screen4x3"/>
  <p:notesSz cx="7099300" cy="10234613"/>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800080"/>
    <a:srgbClr val="008E40"/>
    <a:srgbClr val="DFDFF5"/>
    <a:srgbClr val="D3B815"/>
    <a:srgbClr val="FFFF66"/>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62" autoAdjust="0"/>
  </p:normalViewPr>
  <p:slideViewPr>
    <p:cSldViewPr>
      <p:cViewPr varScale="1">
        <p:scale>
          <a:sx n="80" d="100"/>
          <a:sy n="80" d="100"/>
        </p:scale>
        <p:origin x="-965"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9048" tIns="49524" rIns="99048" bIns="49524" rtlCol="0"/>
          <a:lstStyle>
            <a:lvl1pPr algn="l">
              <a:defRPr sz="1300">
                <a:latin typeface="Arial" charset="0"/>
                <a:cs typeface="+mn-cs"/>
              </a:defRPr>
            </a:lvl1pPr>
          </a:lstStyle>
          <a:p>
            <a:pPr>
              <a:defRPr/>
            </a:pPr>
            <a:endParaRPr lang="fr-FR"/>
          </a:p>
        </p:txBody>
      </p:sp>
      <p:sp>
        <p:nvSpPr>
          <p:cNvPr id="3" name="Espace réservé de la date 2"/>
          <p:cNvSpPr>
            <a:spLocks noGrp="1"/>
          </p:cNvSpPr>
          <p:nvPr>
            <p:ph type="dt" idx="1"/>
          </p:nvPr>
        </p:nvSpPr>
        <p:spPr>
          <a:xfrm>
            <a:off x="4021138" y="0"/>
            <a:ext cx="3076575" cy="511175"/>
          </a:xfrm>
          <a:prstGeom prst="rect">
            <a:avLst/>
          </a:prstGeom>
        </p:spPr>
        <p:txBody>
          <a:bodyPr vert="horz" lIns="99048" tIns="49524" rIns="99048" bIns="49524" rtlCol="0"/>
          <a:lstStyle>
            <a:lvl1pPr algn="r">
              <a:defRPr sz="1300">
                <a:latin typeface="Arial" charset="0"/>
                <a:cs typeface="+mn-cs"/>
              </a:defRPr>
            </a:lvl1pPr>
          </a:lstStyle>
          <a:p>
            <a:pPr>
              <a:defRPr/>
            </a:pPr>
            <a:fld id="{4B1F6D48-DC57-4EB1-8573-1C6C6EB2787E}" type="datetimeFigureOut">
              <a:rPr lang="fr-FR"/>
              <a:pPr>
                <a:defRPr/>
              </a:pPr>
              <a:t>13/06/2019</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fr-FR" noProof="0"/>
          </a:p>
        </p:txBody>
      </p:sp>
      <p:sp>
        <p:nvSpPr>
          <p:cNvPr id="5" name="Espace réservé des commentaires 4"/>
          <p:cNvSpPr>
            <a:spLocks noGrp="1"/>
          </p:cNvSpPr>
          <p:nvPr>
            <p:ph type="body" sz="quarter" idx="3"/>
          </p:nvPr>
        </p:nvSpPr>
        <p:spPr>
          <a:xfrm>
            <a:off x="709613" y="4860925"/>
            <a:ext cx="5680075" cy="4605338"/>
          </a:xfrm>
          <a:prstGeom prst="rect">
            <a:avLst/>
          </a:prstGeom>
        </p:spPr>
        <p:txBody>
          <a:bodyPr vert="horz" lIns="99048" tIns="49524" rIns="99048" bIns="49524"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a:defRPr sz="1300">
                <a:latin typeface="Arial" charset="0"/>
                <a:cs typeface="+mn-cs"/>
              </a:defRPr>
            </a:lvl1pPr>
          </a:lstStyle>
          <a:p>
            <a:pPr>
              <a:defRPr/>
            </a:pPr>
            <a:endParaRPr lang="fr-FR"/>
          </a:p>
        </p:txBody>
      </p:sp>
      <p:sp>
        <p:nvSpPr>
          <p:cNvPr id="7" name="Espace réservé du numéro de diapositive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a:defRPr sz="1300">
                <a:latin typeface="Arial" charset="0"/>
                <a:cs typeface="+mn-cs"/>
              </a:defRPr>
            </a:lvl1pPr>
          </a:lstStyle>
          <a:p>
            <a:pPr>
              <a:defRPr/>
            </a:pPr>
            <a:fld id="{2287CCE5-44AD-419F-998C-BCD8B83518DD}"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Grade : 2000</a:t>
            </a:r>
            <a:endParaRPr lang="fr-FR" dirty="0"/>
          </a:p>
        </p:txBody>
      </p:sp>
      <p:sp>
        <p:nvSpPr>
          <p:cNvPr id="4" name="Espace réservé du numéro de diapositive 3"/>
          <p:cNvSpPr>
            <a:spLocks noGrp="1"/>
          </p:cNvSpPr>
          <p:nvPr>
            <p:ph type="sldNum" sz="quarter" idx="10"/>
          </p:nvPr>
        </p:nvSpPr>
        <p:spPr/>
        <p:txBody>
          <a:bodyPr/>
          <a:lstStyle/>
          <a:p>
            <a:pPr>
              <a:defRPr/>
            </a:pPr>
            <a:fld id="{2287CCE5-44AD-419F-998C-BCD8B83518DD}" type="slidenum">
              <a:rPr lang="fr-FR" smtClean="0"/>
              <a:pPr>
                <a:defRPr/>
              </a:pPr>
              <a:t>15</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SIGN : 1993</a:t>
            </a:r>
            <a:endParaRPr lang="fr-FR" dirty="0"/>
          </a:p>
        </p:txBody>
      </p:sp>
      <p:sp>
        <p:nvSpPr>
          <p:cNvPr id="4" name="Espace réservé du numéro de diapositive 3"/>
          <p:cNvSpPr>
            <a:spLocks noGrp="1"/>
          </p:cNvSpPr>
          <p:nvPr>
            <p:ph type="sldNum" sz="quarter" idx="10"/>
          </p:nvPr>
        </p:nvSpPr>
        <p:spPr/>
        <p:txBody>
          <a:bodyPr/>
          <a:lstStyle/>
          <a:p>
            <a:pPr>
              <a:defRPr/>
            </a:pPr>
            <a:fld id="{2287CCE5-44AD-419F-998C-BCD8B83518DD}" type="slidenum">
              <a:rPr lang="fr-FR" smtClean="0"/>
              <a:pPr>
                <a:defRPr/>
              </a:pPr>
              <a:t>16</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miter lim="800000"/>
            <a:headEnd/>
            <a:tailEnd/>
          </a:ln>
        </p:spPr>
        <p:txBody>
          <a:bodyPr/>
          <a:lstStyle/>
          <a:p>
            <a:fld id="{9ED149A5-96EB-46AD-AE72-FEBE8C896A90}" type="slidenum">
              <a:rPr lang="en-US" altLang="nl-NL"/>
              <a:pPr/>
              <a:t>22</a:t>
            </a:fld>
            <a:endParaRPr lang="en-US" altLang="nl-NL"/>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CA" altLang="nl-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miter lim="800000"/>
            <a:headEnd/>
            <a:tailEnd/>
          </a:ln>
        </p:spPr>
        <p:txBody>
          <a:bodyPr/>
          <a:lstStyle/>
          <a:p>
            <a:fld id="{9ED149A5-96EB-46AD-AE72-FEBE8C896A90}" type="slidenum">
              <a:rPr lang="en-US" altLang="nl-NL"/>
              <a:pPr/>
              <a:t>23</a:t>
            </a:fld>
            <a:endParaRPr lang="en-US" altLang="nl-NL"/>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CA" altLang="nl-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miter lim="800000"/>
            <a:headEnd/>
            <a:tailEnd/>
          </a:ln>
        </p:spPr>
        <p:txBody>
          <a:bodyPr/>
          <a:lstStyle/>
          <a:p>
            <a:fld id="{9ED149A5-96EB-46AD-AE72-FEBE8C896A90}" type="slidenum">
              <a:rPr lang="en-US" altLang="nl-NL"/>
              <a:pPr/>
              <a:t>24</a:t>
            </a:fld>
            <a:endParaRPr lang="en-US" altLang="nl-NL"/>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CA" altLang="nl-N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miter lim="800000"/>
            <a:headEnd/>
            <a:tailEnd/>
          </a:ln>
        </p:spPr>
        <p:txBody>
          <a:bodyPr/>
          <a:lstStyle/>
          <a:p>
            <a:fld id="{9ED149A5-96EB-46AD-AE72-FEBE8C896A90}" type="slidenum">
              <a:rPr lang="en-US" altLang="nl-NL"/>
              <a:pPr/>
              <a:t>25</a:t>
            </a:fld>
            <a:endParaRPr lang="en-US" altLang="nl-NL"/>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CA" altLang="nl-N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For many of the Key Questions that were researched, there were no high quality studies available. While some strong recommendations could be made according to GRADE, the guidelines also contain good practice statements and clinical expertise guidance which are distinct from recommendations that have been formally categorized using GRADE</a:t>
            </a:r>
            <a:endParaRPr lang="fr-FR" dirty="0"/>
          </a:p>
        </p:txBody>
      </p:sp>
      <p:sp>
        <p:nvSpPr>
          <p:cNvPr id="4" name="Espace réservé du numéro de diapositive 3"/>
          <p:cNvSpPr>
            <a:spLocks noGrp="1"/>
          </p:cNvSpPr>
          <p:nvPr>
            <p:ph type="sldNum" sz="quarter" idx="10"/>
          </p:nvPr>
        </p:nvSpPr>
        <p:spPr/>
        <p:txBody>
          <a:bodyPr/>
          <a:lstStyle/>
          <a:p>
            <a:pPr>
              <a:defRPr/>
            </a:pPr>
            <a:fld id="{2287CCE5-44AD-419F-998C-BCD8B83518DD}" type="slidenum">
              <a:rPr lang="fr-FR" smtClean="0"/>
              <a:pPr>
                <a:defRPr/>
              </a:pPr>
              <a:t>33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ECC61752-D81D-4BBB-895E-703160AD79F0}" type="slidenum">
              <a:rPr lang="fr-FR" altLang="fr-FR"/>
              <a:pPr>
                <a:defRPr/>
              </a:pPr>
              <a:t>‹N°›</a:t>
            </a:fld>
            <a:endParaRPr lang="fr-FR" alt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240BDA82-A757-4A40-8ABC-EC8007BDF355}" type="slidenum">
              <a:rPr lang="fr-FR" altLang="fr-FR"/>
              <a:pPr>
                <a:defRPr/>
              </a:pPr>
              <a:t>‹N°›</a:t>
            </a:fld>
            <a:endParaRPr lang="fr-FR" alt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3156635A-FF61-41A8-B1E2-E742233CCD03}" type="slidenum">
              <a:rPr lang="fr-FR" altLang="fr-FR"/>
              <a:pPr>
                <a:defRPr/>
              </a:pPr>
              <a:t>‹N°›</a:t>
            </a:fld>
            <a:endParaRPr lang="fr-FR" alt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76200" y="0"/>
            <a:ext cx="6553200" cy="762000"/>
          </a:xfrm>
        </p:spPr>
        <p:txBody>
          <a:bodyPr/>
          <a:lstStyle/>
          <a:p>
            <a:r>
              <a:rPr lang="nl-NL" smtClean="0"/>
              <a:t>Titelstijl van model bewerken</a:t>
            </a:r>
            <a:endParaRPr lang="nl-NL"/>
          </a:p>
        </p:txBody>
      </p:sp>
      <p:sp>
        <p:nvSpPr>
          <p:cNvPr id="3" name="Tijdelijke aanduiding voor tabel 2"/>
          <p:cNvSpPr>
            <a:spLocks noGrp="1"/>
          </p:cNvSpPr>
          <p:nvPr>
            <p:ph type="tbl" idx="1"/>
          </p:nvPr>
        </p:nvSpPr>
        <p:spPr>
          <a:xfrm>
            <a:off x="381000" y="1265238"/>
            <a:ext cx="8229600" cy="4525962"/>
          </a:xfrm>
        </p:spPr>
        <p:txBody>
          <a:bodyPr/>
          <a:lstStyle/>
          <a:p>
            <a:pPr lvl="0"/>
            <a:endParaRPr lang="nl-NL" noProof="0" smtClean="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3896DE4E-FFD9-431E-93D5-81D9657C0E2A}" type="slidenum">
              <a:rPr lang="fr-FR" altLang="fr-FR"/>
              <a:pPr>
                <a:defRPr/>
              </a:pPr>
              <a:t>‹N°›</a:t>
            </a:fld>
            <a:endParaRPr lang="fr-FR" alt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00C4A0B7-9C9E-444B-BAD0-C3B11AA678E7}" type="slidenum">
              <a:rPr lang="fr-FR" altLang="fr-FR"/>
              <a:pPr>
                <a:defRPr/>
              </a:pPr>
              <a:t>‹N°›</a:t>
            </a:fld>
            <a:endParaRPr lang="fr-FR" alt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FA96C07D-BEA7-40C1-B54D-150694CE85BA}" type="slidenum">
              <a:rPr lang="fr-FR" altLang="fr-FR"/>
              <a:pPr>
                <a:defRPr/>
              </a:pPr>
              <a:t>‹N°›</a:t>
            </a:fld>
            <a:endParaRPr lang="fr-FR" alt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9" name="Rectangle 6"/>
          <p:cNvSpPr>
            <a:spLocks noGrp="1" noChangeArrowheads="1"/>
          </p:cNvSpPr>
          <p:nvPr>
            <p:ph type="sldNum" sz="quarter" idx="12"/>
          </p:nvPr>
        </p:nvSpPr>
        <p:spPr>
          <a:ln/>
        </p:spPr>
        <p:txBody>
          <a:bodyPr/>
          <a:lstStyle>
            <a:lvl1pPr>
              <a:defRPr/>
            </a:lvl1pPr>
          </a:lstStyle>
          <a:p>
            <a:pPr>
              <a:defRPr/>
            </a:pPr>
            <a:fld id="{F20A84FF-B815-4177-A944-C738DE140C5C}" type="slidenum">
              <a:rPr lang="fr-FR" altLang="fr-FR"/>
              <a:pPr>
                <a:defRPr/>
              </a:pPr>
              <a:t>‹N°›</a:t>
            </a:fld>
            <a:endParaRPr lang="fr-FR" alt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6"/>
          <p:cNvSpPr>
            <a:spLocks noGrp="1" noChangeArrowheads="1"/>
          </p:cNvSpPr>
          <p:nvPr>
            <p:ph type="sldNum" sz="quarter" idx="12"/>
          </p:nvPr>
        </p:nvSpPr>
        <p:spPr>
          <a:ln/>
        </p:spPr>
        <p:txBody>
          <a:bodyPr/>
          <a:lstStyle>
            <a:lvl1pPr>
              <a:defRPr/>
            </a:lvl1pPr>
          </a:lstStyle>
          <a:p>
            <a:pPr>
              <a:defRPr/>
            </a:pPr>
            <a:fld id="{07C937A1-38F8-4795-AC86-8039335F3554}" type="slidenum">
              <a:rPr lang="fr-FR" altLang="fr-FR"/>
              <a:pPr>
                <a:defRPr/>
              </a:pPr>
              <a:t>‹N°›</a:t>
            </a:fld>
            <a:endParaRPr lang="fr-FR" alt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4" name="Rectangle 6"/>
          <p:cNvSpPr>
            <a:spLocks noGrp="1" noChangeArrowheads="1"/>
          </p:cNvSpPr>
          <p:nvPr>
            <p:ph type="sldNum" sz="quarter" idx="12"/>
          </p:nvPr>
        </p:nvSpPr>
        <p:spPr>
          <a:ln/>
        </p:spPr>
        <p:txBody>
          <a:bodyPr/>
          <a:lstStyle>
            <a:lvl1pPr>
              <a:defRPr/>
            </a:lvl1pPr>
          </a:lstStyle>
          <a:p>
            <a:pPr>
              <a:defRPr/>
            </a:pPr>
            <a:fld id="{E8F07EBE-754E-4E07-8AF6-8884AC828C6F}" type="slidenum">
              <a:rPr lang="fr-FR" altLang="fr-FR"/>
              <a:pPr>
                <a:defRPr/>
              </a:pPr>
              <a:t>‹N°›</a:t>
            </a:fld>
            <a:endParaRPr lang="fr-FR" alt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FA8FE107-822D-45DC-BE2F-89102D5AECBB}" type="slidenum">
              <a:rPr lang="fr-FR" altLang="fr-FR"/>
              <a:pPr>
                <a:defRPr/>
              </a:pPr>
              <a:t>‹N°›</a:t>
            </a:fld>
            <a:endParaRPr lang="fr-FR" alt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0027A2B9-4D98-4818-8CF3-12C7D6E33DBC}" type="slidenum">
              <a:rPr lang="fr-FR" altLang="fr-FR"/>
              <a:pPr>
                <a:defRPr/>
              </a:pPr>
              <a:t>‹N°›</a:t>
            </a:fld>
            <a:endParaRPr lang="fr-FR" alt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fr-FR" altLang="fr-FR"/>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fr-FR" altLang="fr-FR"/>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4E762CCA-1103-44E3-9FCD-63569C30C411}"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7" descr="Résultat de recherche d'images pour &quot;chu reims&quot;"/>
          <p:cNvSpPr>
            <a:spLocks noChangeAspect="1" noChangeArrowheads="1"/>
          </p:cNvSpPr>
          <p:nvPr/>
        </p:nvSpPr>
        <p:spPr bwMode="auto">
          <a:xfrm>
            <a:off x="2815407" y="3587750"/>
            <a:ext cx="304800" cy="304800"/>
          </a:xfrm>
          <a:prstGeom prst="rect">
            <a:avLst/>
          </a:prstGeom>
          <a:noFill/>
          <a:ln w="9525">
            <a:noFill/>
            <a:miter lim="800000"/>
            <a:headEnd/>
            <a:tailEnd/>
          </a:ln>
        </p:spPr>
        <p:txBody>
          <a:bodyPr/>
          <a:lstStyle/>
          <a:p>
            <a:endParaRPr lang="en-US" altLang="fr-FR">
              <a:latin typeface="+mn-lt"/>
              <a:cs typeface="Times New Roman" pitchFamily="18" charset="0"/>
            </a:endParaRPr>
          </a:p>
        </p:txBody>
      </p:sp>
      <p:sp>
        <p:nvSpPr>
          <p:cNvPr id="2051" name="AutoShape 9" descr="Résultat de recherche d'images pour &quot;chu reims&quot;"/>
          <p:cNvSpPr>
            <a:spLocks noChangeAspect="1" noChangeArrowheads="1"/>
          </p:cNvSpPr>
          <p:nvPr/>
        </p:nvSpPr>
        <p:spPr bwMode="auto">
          <a:xfrm>
            <a:off x="2815407" y="3587750"/>
            <a:ext cx="304800" cy="304800"/>
          </a:xfrm>
          <a:prstGeom prst="rect">
            <a:avLst/>
          </a:prstGeom>
          <a:noFill/>
          <a:ln w="9525">
            <a:noFill/>
            <a:miter lim="800000"/>
            <a:headEnd/>
            <a:tailEnd/>
          </a:ln>
        </p:spPr>
        <p:txBody>
          <a:bodyPr/>
          <a:lstStyle/>
          <a:p>
            <a:endParaRPr lang="en-US" altLang="fr-FR">
              <a:latin typeface="+mn-lt"/>
              <a:cs typeface="Times New Roman" pitchFamily="18" charset="0"/>
            </a:endParaRPr>
          </a:p>
        </p:txBody>
      </p:sp>
      <p:pic>
        <p:nvPicPr>
          <p:cNvPr id="2052" name="Picture 3" descr="E:\H.jpg"/>
          <p:cNvPicPr>
            <a:picLocks noChangeAspect="1" noChangeArrowheads="1"/>
          </p:cNvPicPr>
          <p:nvPr/>
        </p:nvPicPr>
        <p:blipFill>
          <a:blip r:embed="rId2" cstate="print"/>
          <a:srcRect t="16669" b="16656"/>
          <a:stretch>
            <a:fillRect/>
          </a:stretch>
        </p:blipFill>
        <p:spPr bwMode="auto">
          <a:xfrm>
            <a:off x="468313" y="5918826"/>
            <a:ext cx="3599631" cy="678823"/>
          </a:xfrm>
          <a:prstGeom prst="rect">
            <a:avLst/>
          </a:prstGeom>
          <a:solidFill>
            <a:srgbClr val="EDEDED"/>
          </a:solidFill>
          <a:ln w="88900" cap="sq">
            <a:solidFill>
              <a:srgbClr val="FFFFFF"/>
            </a:solidFill>
            <a:miter lim="800000"/>
            <a:headEnd/>
            <a:tailEnd/>
          </a:ln>
        </p:spPr>
      </p:pic>
      <p:pic>
        <p:nvPicPr>
          <p:cNvPr id="2053" name="Picture 2" descr="http://www.digischool.fr/images/article/2170_1.jpg"/>
          <p:cNvPicPr>
            <a:picLocks noChangeAspect="1" noChangeArrowheads="1"/>
          </p:cNvPicPr>
          <p:nvPr/>
        </p:nvPicPr>
        <p:blipFill>
          <a:blip r:embed="rId3" cstate="print"/>
          <a:srcRect l="20854" r="15819"/>
          <a:stretch>
            <a:fillRect/>
          </a:stretch>
        </p:blipFill>
        <p:spPr bwMode="auto">
          <a:xfrm>
            <a:off x="5940425" y="5890107"/>
            <a:ext cx="1727919" cy="896456"/>
          </a:xfrm>
          <a:prstGeom prst="rect">
            <a:avLst/>
          </a:prstGeom>
          <a:noFill/>
          <a:ln w="9525">
            <a:noFill/>
            <a:miter lim="800000"/>
            <a:headEnd/>
            <a:tailEnd/>
          </a:ln>
        </p:spPr>
      </p:pic>
      <p:sp>
        <p:nvSpPr>
          <p:cNvPr id="2055" name="Rectangle 15"/>
          <p:cNvSpPr>
            <a:spLocks noChangeArrowheads="1"/>
          </p:cNvSpPr>
          <p:nvPr/>
        </p:nvSpPr>
        <p:spPr bwMode="auto">
          <a:xfrm>
            <a:off x="1770882" y="4653136"/>
            <a:ext cx="2393851" cy="872034"/>
          </a:xfrm>
          <a:prstGeom prst="rect">
            <a:avLst/>
          </a:prstGeom>
          <a:noFill/>
          <a:ln w="9525">
            <a:noFill/>
            <a:miter lim="800000"/>
            <a:headEnd/>
            <a:tailEnd/>
          </a:ln>
        </p:spPr>
        <p:txBody>
          <a:bodyPr wrap="square">
            <a:spAutoFit/>
          </a:bodyPr>
          <a:lstStyle/>
          <a:p>
            <a:pPr algn="ctr">
              <a:lnSpc>
                <a:spcPct val="150000"/>
              </a:lnSpc>
            </a:pPr>
            <a:r>
              <a:rPr lang="en-US" dirty="0" smtClean="0">
                <a:latin typeface="+mn-lt"/>
                <a:cs typeface="Times New Roman" pitchFamily="18" charset="0"/>
              </a:rPr>
              <a:t>Y. RENARD</a:t>
            </a:r>
          </a:p>
          <a:p>
            <a:pPr algn="ctr">
              <a:lnSpc>
                <a:spcPct val="150000"/>
              </a:lnSpc>
            </a:pPr>
            <a:r>
              <a:rPr lang="en-US" altLang="fr-FR" dirty="0" smtClean="0">
                <a:latin typeface="+mn-lt"/>
                <a:cs typeface="Times New Roman" pitchFamily="18" charset="0"/>
              </a:rPr>
              <a:t>CHU Reims</a:t>
            </a:r>
            <a:endParaRPr lang="en-US" dirty="0">
              <a:latin typeface="+mn-lt"/>
              <a:cs typeface="Times New Roman" pitchFamily="18" charset="0"/>
            </a:endParaRPr>
          </a:p>
        </p:txBody>
      </p:sp>
      <p:sp>
        <p:nvSpPr>
          <p:cNvPr id="11" name="Rectangle 10"/>
          <p:cNvSpPr/>
          <p:nvPr/>
        </p:nvSpPr>
        <p:spPr>
          <a:xfrm>
            <a:off x="179512" y="4077072"/>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International Ventral Guidelines</a:t>
            </a:r>
          </a:p>
        </p:txBody>
      </p:sp>
      <p:pic>
        <p:nvPicPr>
          <p:cNvPr id="2" name="Picture 2"/>
          <p:cNvPicPr>
            <a:picLocks noChangeAspect="1" noChangeArrowheads="1"/>
          </p:cNvPicPr>
          <p:nvPr/>
        </p:nvPicPr>
        <p:blipFill>
          <a:blip r:embed="rId4" cstate="print"/>
          <a:srcRect/>
          <a:stretch>
            <a:fillRect/>
          </a:stretch>
        </p:blipFill>
        <p:spPr bwMode="auto">
          <a:xfrm>
            <a:off x="807807" y="332657"/>
            <a:ext cx="4320000" cy="1961113"/>
          </a:xfrm>
          <a:prstGeom prst="rect">
            <a:avLst/>
          </a:prstGeom>
          <a:noFill/>
          <a:ln w="9525">
            <a:solidFill>
              <a:schemeClr val="accent1"/>
            </a:solidFill>
            <a:miter lim="800000"/>
            <a:headEnd/>
            <a:tailEnd/>
          </a:ln>
        </p:spPr>
      </p:pic>
      <p:pic>
        <p:nvPicPr>
          <p:cNvPr id="3" name="Picture 3"/>
          <p:cNvPicPr>
            <a:picLocks noChangeAspect="1" noChangeArrowheads="1"/>
          </p:cNvPicPr>
          <p:nvPr/>
        </p:nvPicPr>
        <p:blipFill>
          <a:blip r:embed="rId5" cstate="print"/>
          <a:srcRect/>
          <a:stretch>
            <a:fillRect/>
          </a:stretch>
        </p:blipFill>
        <p:spPr bwMode="auto">
          <a:xfrm>
            <a:off x="807807" y="2636912"/>
            <a:ext cx="4320000" cy="996923"/>
          </a:xfrm>
          <a:prstGeom prst="rect">
            <a:avLst/>
          </a:prstGeom>
          <a:noFill/>
          <a:ln w="9525">
            <a:solidFill>
              <a:schemeClr val="accent1"/>
            </a:solid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6084168" y="836712"/>
            <a:ext cx="2592288" cy="4160111"/>
          </a:xfrm>
          <a:prstGeom prst="rect">
            <a:avLst/>
          </a:prstGeom>
          <a:noFill/>
          <a:ln w="9525">
            <a:solidFill>
              <a:schemeClr val="accent2"/>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METHODOLOGIE</a:t>
            </a:r>
          </a:p>
        </p:txBody>
      </p:sp>
      <p:sp>
        <p:nvSpPr>
          <p:cNvPr id="20" name="Rectangle 19"/>
          <p:cNvSpPr/>
          <p:nvPr/>
        </p:nvSpPr>
        <p:spPr>
          <a:xfrm>
            <a:off x="323528" y="1124744"/>
            <a:ext cx="3600400" cy="369332"/>
          </a:xfrm>
          <a:prstGeom prst="rect">
            <a:avLst/>
          </a:prstGeom>
          <a:solidFill>
            <a:schemeClr val="accent2">
              <a:lumMod val="20000"/>
              <a:lumOff val="80000"/>
            </a:schemeClr>
          </a:solidFill>
        </p:spPr>
        <p:txBody>
          <a:bodyPr wrap="square">
            <a:spAutoFit/>
          </a:bodyPr>
          <a:lstStyle/>
          <a:p>
            <a:pPr algn="ctr">
              <a:defRPr/>
            </a:pPr>
            <a:r>
              <a:rPr lang="fr-FR" b="1" dirty="0" smtClean="0">
                <a:latin typeface="+mn-lt"/>
                <a:cs typeface="Times New Roman" pitchFamily="18" charset="0"/>
              </a:rPr>
              <a:t>TEAM</a:t>
            </a:r>
            <a:endParaRPr lang="fr-FR" dirty="0">
              <a:latin typeface="+mn-lt"/>
              <a:cs typeface="Times New Roman" pitchFamily="18" charset="0"/>
            </a:endParaRPr>
          </a:p>
        </p:txBody>
      </p:sp>
      <p:sp>
        <p:nvSpPr>
          <p:cNvPr id="72707" name="Rectangle 3"/>
          <p:cNvSpPr>
            <a:spLocks noChangeArrowheads="1"/>
          </p:cNvSpPr>
          <p:nvPr/>
        </p:nvSpPr>
        <p:spPr bwMode="auto">
          <a:xfrm>
            <a:off x="6078461" y="3013794"/>
            <a:ext cx="2808312" cy="1200329"/>
          </a:xfrm>
          <a:prstGeom prst="rect">
            <a:avLst/>
          </a:prstGeom>
          <a:ln>
            <a:solidFill>
              <a:schemeClr val="accent6">
                <a:lumMod val="60000"/>
                <a:lumOff val="40000"/>
              </a:schemeClr>
            </a:solidFill>
          </a:ln>
        </p:spPr>
        <p:txBody>
          <a:bodyPr wrap="square">
            <a:spAutoFit/>
          </a:bodyPr>
          <a:lstStyle/>
          <a:p>
            <a:pPr marL="0" marR="0" lvl="0" indent="0" algn="ctr" defTabSz="914400" eaLnBrk="0" latinLnBrk="0" hangingPunct="0">
              <a:lnSpc>
                <a:spcPct val="100000"/>
              </a:lnSpc>
              <a:buClrTx/>
              <a:buSzTx/>
              <a:buFontTx/>
              <a:buNone/>
              <a:tabLst/>
            </a:pPr>
            <a:r>
              <a:rPr lang="en-US" dirty="0" smtClean="0">
                <a:latin typeface="+mn-lt"/>
              </a:rPr>
              <a:t>William Hope (US)</a:t>
            </a:r>
          </a:p>
          <a:p>
            <a:pPr marL="0" marR="0" lvl="0" indent="0" algn="ctr" defTabSz="914400" eaLnBrk="0" latinLnBrk="0" hangingPunct="0">
              <a:lnSpc>
                <a:spcPct val="100000"/>
              </a:lnSpc>
              <a:buClrTx/>
              <a:buSzTx/>
              <a:buFontTx/>
              <a:buNone/>
              <a:tabLst/>
            </a:pPr>
            <a:r>
              <a:rPr lang="en-US" dirty="0" smtClean="0">
                <a:latin typeface="+mn-lt"/>
              </a:rPr>
              <a:t>John Fischer (US)</a:t>
            </a:r>
          </a:p>
          <a:p>
            <a:pPr marL="0" marR="0" lvl="0" indent="0" algn="ctr" defTabSz="914400" eaLnBrk="0" latinLnBrk="0" hangingPunct="0">
              <a:lnSpc>
                <a:spcPct val="100000"/>
              </a:lnSpc>
              <a:buClrTx/>
              <a:buSzTx/>
              <a:buFontTx/>
              <a:buNone/>
              <a:tabLst/>
            </a:pPr>
            <a:r>
              <a:rPr lang="en-US" dirty="0" smtClean="0">
                <a:latin typeface="+mn-lt"/>
              </a:rPr>
              <a:t>Sergio Roll (Brazil)</a:t>
            </a:r>
          </a:p>
          <a:p>
            <a:pPr marL="0" marR="0" lvl="0" indent="0" algn="ctr" defTabSz="914400" eaLnBrk="0" latinLnBrk="0" hangingPunct="0">
              <a:lnSpc>
                <a:spcPct val="100000"/>
              </a:lnSpc>
              <a:buClrTx/>
              <a:buSzTx/>
              <a:buFontTx/>
              <a:buNone/>
              <a:tabLst/>
            </a:pPr>
            <a:r>
              <a:rPr lang="en-US" dirty="0" smtClean="0">
                <a:latin typeface="+mn-lt"/>
              </a:rPr>
              <a:t>Dennis </a:t>
            </a:r>
            <a:r>
              <a:rPr lang="en-US" dirty="0" err="1" smtClean="0">
                <a:latin typeface="+mn-lt"/>
              </a:rPr>
              <a:t>Klassen</a:t>
            </a:r>
            <a:r>
              <a:rPr lang="en-US" dirty="0" smtClean="0">
                <a:latin typeface="+mn-lt"/>
              </a:rPr>
              <a:t> (Canada)</a:t>
            </a:r>
            <a:endParaRPr lang="fr-FR" dirty="0" smtClean="0">
              <a:latin typeface="+mn-lt"/>
            </a:endParaRPr>
          </a:p>
        </p:txBody>
      </p:sp>
      <p:pic>
        <p:nvPicPr>
          <p:cNvPr id="21" name="Picture 2"/>
          <p:cNvPicPr>
            <a:picLocks noChangeAspect="1" noChangeArrowheads="1"/>
          </p:cNvPicPr>
          <p:nvPr/>
        </p:nvPicPr>
        <p:blipFill>
          <a:blip r:embed="rId2" cstate="print"/>
          <a:srcRect l="9281" t="25298" r="15960" b="10907"/>
          <a:stretch>
            <a:fillRect/>
          </a:stretch>
        </p:blipFill>
        <p:spPr bwMode="auto">
          <a:xfrm>
            <a:off x="5148064" y="4797152"/>
            <a:ext cx="2952328" cy="1889490"/>
          </a:xfrm>
          <a:prstGeom prst="rect">
            <a:avLst/>
          </a:prstGeom>
          <a:noFill/>
          <a:ln w="9525">
            <a:noFill/>
            <a:miter lim="800000"/>
            <a:headEnd/>
            <a:tailEnd/>
          </a:ln>
          <a:effectLst>
            <a:softEdge rad="63500"/>
          </a:effectLst>
        </p:spPr>
      </p:pic>
      <p:pic>
        <p:nvPicPr>
          <p:cNvPr id="72708" name="Picture 4"/>
          <p:cNvPicPr>
            <a:picLocks noChangeAspect="1" noChangeArrowheads="1"/>
          </p:cNvPicPr>
          <p:nvPr/>
        </p:nvPicPr>
        <p:blipFill>
          <a:blip r:embed="rId3" cstate="print"/>
          <a:srcRect l="3296" r="10764"/>
          <a:stretch>
            <a:fillRect/>
          </a:stretch>
        </p:blipFill>
        <p:spPr bwMode="auto">
          <a:xfrm>
            <a:off x="971600" y="5301208"/>
            <a:ext cx="3960440" cy="1211626"/>
          </a:xfrm>
          <a:prstGeom prst="rect">
            <a:avLst/>
          </a:prstGeom>
          <a:noFill/>
          <a:ln w="9525">
            <a:noFill/>
            <a:miter lim="800000"/>
            <a:headEnd/>
            <a:tailEnd/>
          </a:ln>
          <a:effectLst>
            <a:softEdge rad="63500"/>
          </a:effectLst>
        </p:spPr>
      </p:pic>
      <p:pic>
        <p:nvPicPr>
          <p:cNvPr id="22" name="Image 21" descr="Logo-EHS-high.png"/>
          <p:cNvPicPr>
            <a:picLocks noChangeAspect="1"/>
          </p:cNvPicPr>
          <p:nvPr/>
        </p:nvPicPr>
        <p:blipFill>
          <a:blip r:embed="rId4" cstate="print"/>
          <a:stretch>
            <a:fillRect/>
          </a:stretch>
        </p:blipFill>
        <p:spPr>
          <a:xfrm>
            <a:off x="179512" y="1628800"/>
            <a:ext cx="1587639" cy="1835960"/>
          </a:xfrm>
          <a:prstGeom prst="rect">
            <a:avLst/>
          </a:prstGeom>
          <a:ln>
            <a:solidFill>
              <a:schemeClr val="accent2"/>
            </a:solidFill>
          </a:ln>
        </p:spPr>
      </p:pic>
      <p:sp>
        <p:nvSpPr>
          <p:cNvPr id="23" name="Rectangle 22"/>
          <p:cNvSpPr/>
          <p:nvPr/>
        </p:nvSpPr>
        <p:spPr>
          <a:xfrm>
            <a:off x="1835696" y="1628800"/>
            <a:ext cx="3672408" cy="2585323"/>
          </a:xfrm>
          <a:prstGeom prst="rect">
            <a:avLst/>
          </a:prstGeom>
          <a:ln>
            <a:solidFill>
              <a:schemeClr val="accent2"/>
            </a:solidFill>
          </a:ln>
        </p:spPr>
        <p:txBody>
          <a:bodyPr wrap="square">
            <a:spAutoFit/>
          </a:bodyPr>
          <a:lstStyle/>
          <a:p>
            <a:pPr marL="0" marR="0" lvl="0" indent="0" algn="ctr" defTabSz="914400" eaLnBrk="0" latinLnBrk="0" hangingPunct="0">
              <a:lnSpc>
                <a:spcPct val="100000"/>
              </a:lnSpc>
              <a:buClrTx/>
              <a:buSzTx/>
              <a:buFontTx/>
              <a:buNone/>
              <a:tabLst/>
            </a:pPr>
            <a:r>
              <a:rPr lang="en-US" dirty="0" err="1" smtClean="0">
                <a:latin typeface="+mn-lt"/>
              </a:rPr>
              <a:t>Agneta</a:t>
            </a:r>
            <a:r>
              <a:rPr lang="en-US" dirty="0" smtClean="0">
                <a:latin typeface="+mn-lt"/>
              </a:rPr>
              <a:t> Montgomery (Sweden)</a:t>
            </a:r>
          </a:p>
          <a:p>
            <a:pPr marL="0" marR="0" lvl="0" indent="0" algn="ctr" defTabSz="914400" eaLnBrk="0" latinLnBrk="0" hangingPunct="0">
              <a:lnSpc>
                <a:spcPct val="100000"/>
              </a:lnSpc>
              <a:buClrTx/>
              <a:buSzTx/>
              <a:buFontTx/>
              <a:buNone/>
              <a:tabLst/>
            </a:pPr>
            <a:r>
              <a:rPr lang="en-US" dirty="0" err="1" smtClean="0">
                <a:latin typeface="+mn-lt"/>
              </a:rPr>
              <a:t>Frederik</a:t>
            </a:r>
            <a:r>
              <a:rPr lang="en-US" dirty="0" smtClean="0">
                <a:latin typeface="+mn-lt"/>
              </a:rPr>
              <a:t> </a:t>
            </a:r>
            <a:r>
              <a:rPr lang="en-US" dirty="0" err="1" smtClean="0">
                <a:latin typeface="+mn-lt"/>
              </a:rPr>
              <a:t>Berrevoet</a:t>
            </a:r>
            <a:r>
              <a:rPr lang="en-US" dirty="0" smtClean="0">
                <a:latin typeface="+mn-lt"/>
              </a:rPr>
              <a:t> (Belgium)</a:t>
            </a:r>
          </a:p>
          <a:p>
            <a:pPr marL="0" marR="0" lvl="0" indent="0" algn="ctr" defTabSz="914400" eaLnBrk="0" latinLnBrk="0" hangingPunct="0">
              <a:lnSpc>
                <a:spcPct val="100000"/>
              </a:lnSpc>
              <a:buClrTx/>
              <a:buSzTx/>
              <a:buFontTx/>
              <a:buNone/>
              <a:tabLst/>
            </a:pPr>
            <a:r>
              <a:rPr lang="en-US" dirty="0" smtClean="0">
                <a:latin typeface="+mn-lt"/>
              </a:rPr>
              <a:t>Ralf Lorenz (Germany)</a:t>
            </a:r>
          </a:p>
          <a:p>
            <a:pPr marL="0" marR="0" lvl="0" indent="0" algn="ctr" defTabSz="914400" eaLnBrk="0" latinLnBrk="0" hangingPunct="0">
              <a:lnSpc>
                <a:spcPct val="100000"/>
              </a:lnSpc>
              <a:buClrTx/>
              <a:buSzTx/>
              <a:buFontTx/>
              <a:buNone/>
              <a:tabLst/>
            </a:pPr>
            <a:r>
              <a:rPr lang="en-US" dirty="0" err="1" smtClean="0">
                <a:latin typeface="+mn-lt"/>
              </a:rPr>
              <a:t>Yohann</a:t>
            </a:r>
            <a:r>
              <a:rPr lang="en-US" dirty="0" smtClean="0">
                <a:latin typeface="+mn-lt"/>
              </a:rPr>
              <a:t> </a:t>
            </a:r>
            <a:r>
              <a:rPr lang="en-US" dirty="0" err="1" smtClean="0">
                <a:latin typeface="+mn-lt"/>
              </a:rPr>
              <a:t>Renard</a:t>
            </a:r>
            <a:r>
              <a:rPr lang="en-US" dirty="0" smtClean="0">
                <a:latin typeface="+mn-lt"/>
              </a:rPr>
              <a:t> (France)</a:t>
            </a:r>
          </a:p>
          <a:p>
            <a:pPr marL="0" marR="0" lvl="0" indent="0" algn="ctr" defTabSz="914400" eaLnBrk="0" latinLnBrk="0" hangingPunct="0">
              <a:lnSpc>
                <a:spcPct val="100000"/>
              </a:lnSpc>
              <a:buClrTx/>
              <a:buSzTx/>
              <a:buFontTx/>
              <a:buNone/>
              <a:tabLst/>
            </a:pPr>
            <a:r>
              <a:rPr lang="en-US" dirty="0" smtClean="0">
                <a:latin typeface="+mn-lt"/>
              </a:rPr>
              <a:t>Miguel Garcia </a:t>
            </a:r>
            <a:r>
              <a:rPr lang="en-US" dirty="0" err="1" smtClean="0">
                <a:latin typeface="+mn-lt"/>
              </a:rPr>
              <a:t>Urena</a:t>
            </a:r>
            <a:r>
              <a:rPr lang="en-US" dirty="0" smtClean="0">
                <a:latin typeface="+mn-lt"/>
              </a:rPr>
              <a:t> (Spain)</a:t>
            </a:r>
          </a:p>
          <a:p>
            <a:pPr marL="0" marR="0" lvl="0" indent="0" algn="ctr" defTabSz="914400" eaLnBrk="0" latinLnBrk="0" hangingPunct="0">
              <a:lnSpc>
                <a:spcPct val="100000"/>
              </a:lnSpc>
              <a:buClrTx/>
              <a:buSzTx/>
              <a:buFontTx/>
              <a:buNone/>
              <a:tabLst/>
            </a:pPr>
            <a:r>
              <a:rPr lang="en-US" dirty="0" smtClean="0">
                <a:latin typeface="+mn-lt"/>
              </a:rPr>
              <a:t>Maarten Simons (Netherlands)</a:t>
            </a:r>
          </a:p>
          <a:p>
            <a:pPr marL="0" marR="0" lvl="0" indent="0" algn="ctr" defTabSz="914400" eaLnBrk="0" latinLnBrk="0" hangingPunct="0">
              <a:lnSpc>
                <a:spcPct val="100000"/>
              </a:lnSpc>
              <a:buClrTx/>
              <a:buSzTx/>
              <a:buFontTx/>
              <a:buNone/>
              <a:tabLst/>
            </a:pPr>
            <a:r>
              <a:rPr lang="en-US" dirty="0" smtClean="0">
                <a:latin typeface="+mn-lt"/>
              </a:rPr>
              <a:t>Nadia </a:t>
            </a:r>
            <a:r>
              <a:rPr lang="en-US" dirty="0" err="1" smtClean="0">
                <a:latin typeface="+mn-lt"/>
              </a:rPr>
              <a:t>Henriksen</a:t>
            </a:r>
            <a:r>
              <a:rPr lang="en-US" dirty="0" smtClean="0">
                <a:latin typeface="+mn-lt"/>
              </a:rPr>
              <a:t> (Denmark)</a:t>
            </a:r>
          </a:p>
          <a:p>
            <a:pPr marL="0" marR="0" lvl="0" indent="0" algn="ctr" defTabSz="914400" eaLnBrk="0" latinLnBrk="0" hangingPunct="0">
              <a:lnSpc>
                <a:spcPct val="100000"/>
              </a:lnSpc>
              <a:buClrTx/>
              <a:buSzTx/>
              <a:buFontTx/>
              <a:buNone/>
              <a:tabLst/>
            </a:pPr>
            <a:r>
              <a:rPr lang="en-US" dirty="0" smtClean="0">
                <a:latin typeface="+mn-lt"/>
              </a:rPr>
              <a:t>Ruth Kaufmann (Netherlands)</a:t>
            </a:r>
          </a:p>
          <a:p>
            <a:pPr marL="0" marR="0" lvl="0" indent="0" algn="ctr" defTabSz="914400" eaLnBrk="0" latinLnBrk="0" hangingPunct="0">
              <a:lnSpc>
                <a:spcPct val="100000"/>
              </a:lnSpc>
              <a:buClrTx/>
              <a:buSzTx/>
              <a:buFontTx/>
              <a:buNone/>
              <a:tabLst/>
            </a:pPr>
            <a:r>
              <a:rPr lang="en-US" dirty="0" err="1" smtClean="0">
                <a:latin typeface="+mn-lt"/>
              </a:rPr>
              <a:t>Barbora</a:t>
            </a:r>
            <a:r>
              <a:rPr lang="en-US" dirty="0" smtClean="0">
                <a:latin typeface="+mn-lt"/>
              </a:rPr>
              <a:t> East (</a:t>
            </a:r>
            <a:r>
              <a:rPr lang="en-US" dirty="0" err="1" smtClean="0">
                <a:latin typeface="+mn-lt"/>
              </a:rPr>
              <a:t>Czeck</a:t>
            </a:r>
            <a:r>
              <a:rPr lang="en-US" dirty="0" smtClean="0">
                <a:latin typeface="+mn-lt"/>
              </a:rPr>
              <a:t> Republic)</a:t>
            </a:r>
            <a:endParaRPr lang="fr-FR" dirty="0" smtClean="0">
              <a:latin typeface="+mn-lt"/>
            </a:endParaRPr>
          </a:p>
        </p:txBody>
      </p:sp>
      <p:pic>
        <p:nvPicPr>
          <p:cNvPr id="24" name="Picture 1"/>
          <p:cNvPicPr>
            <a:picLocks noChangeAspect="1" noChangeArrowheads="1"/>
          </p:cNvPicPr>
          <p:nvPr/>
        </p:nvPicPr>
        <p:blipFill>
          <a:blip r:embed="rId5" cstate="print"/>
          <a:srcRect t="66088" b="4998"/>
          <a:stretch>
            <a:fillRect/>
          </a:stretch>
        </p:blipFill>
        <p:spPr bwMode="auto">
          <a:xfrm>
            <a:off x="5881861" y="1628800"/>
            <a:ext cx="3201512" cy="1224136"/>
          </a:xfrm>
          <a:prstGeom prst="rect">
            <a:avLst/>
          </a:prstGeom>
          <a:noFill/>
          <a:ln w="9525">
            <a:solidFill>
              <a:schemeClr val="accent2"/>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METHODOLOGIE</a:t>
            </a:r>
          </a:p>
        </p:txBody>
      </p:sp>
      <p:sp>
        <p:nvSpPr>
          <p:cNvPr id="20" name="Rectangle 19"/>
          <p:cNvSpPr/>
          <p:nvPr/>
        </p:nvSpPr>
        <p:spPr>
          <a:xfrm>
            <a:off x="323528" y="1124744"/>
            <a:ext cx="3600400" cy="369332"/>
          </a:xfrm>
          <a:prstGeom prst="rect">
            <a:avLst/>
          </a:prstGeom>
          <a:solidFill>
            <a:schemeClr val="accent2">
              <a:lumMod val="20000"/>
              <a:lumOff val="80000"/>
            </a:schemeClr>
          </a:solidFill>
        </p:spPr>
        <p:txBody>
          <a:bodyPr wrap="square">
            <a:spAutoFit/>
          </a:bodyPr>
          <a:lstStyle/>
          <a:p>
            <a:pPr algn="ctr">
              <a:defRPr/>
            </a:pPr>
            <a:r>
              <a:rPr lang="fr-FR" b="1" dirty="0" smtClean="0">
                <a:latin typeface="+mn-lt"/>
                <a:cs typeface="Times New Roman" pitchFamily="18" charset="0"/>
              </a:rPr>
              <a:t>Key-Questions</a:t>
            </a:r>
            <a:endParaRPr lang="fr-FR" dirty="0">
              <a:latin typeface="+mn-lt"/>
              <a:cs typeface="Times New Roman" pitchFamily="18" charset="0"/>
            </a:endParaRPr>
          </a:p>
        </p:txBody>
      </p:sp>
      <p:sp>
        <p:nvSpPr>
          <p:cNvPr id="86017" name="Rectangle 1"/>
          <p:cNvSpPr>
            <a:spLocks noChangeArrowheads="1"/>
          </p:cNvSpPr>
          <p:nvPr/>
        </p:nvSpPr>
        <p:spPr bwMode="auto">
          <a:xfrm>
            <a:off x="179512" y="1700808"/>
            <a:ext cx="5256000" cy="2308324"/>
          </a:xfrm>
          <a:prstGeom prst="rect">
            <a:avLst/>
          </a:prstGeom>
          <a:ln>
            <a:solidFill>
              <a:schemeClr val="accent6">
                <a:lumMod val="60000"/>
                <a:lumOff val="40000"/>
              </a:schemeClr>
            </a:solidFill>
          </a:ln>
        </p:spPr>
        <p:txBody>
          <a:bodyPr wrap="square">
            <a:spAutoFit/>
          </a:bodyPr>
          <a:lstStyle/>
          <a:p>
            <a:pPr algn="ctr" eaLnBrk="0" hangingPunct="0"/>
            <a:r>
              <a:rPr lang="en-US" dirty="0" smtClean="0">
                <a:latin typeface="+mn-lt"/>
              </a:rPr>
              <a:t>Introduction, diagnostic, risk factors …</a:t>
            </a:r>
            <a:endParaRPr lang="fr-FR" dirty="0" smtClean="0">
              <a:latin typeface="+mn-lt"/>
            </a:endParaRPr>
          </a:p>
          <a:p>
            <a:pPr algn="ctr" eaLnBrk="0" hangingPunct="0"/>
            <a:r>
              <a:rPr lang="en-US" dirty="0" smtClean="0">
                <a:latin typeface="+mn-lt"/>
              </a:rPr>
              <a:t>Surgical technique and emergency repair</a:t>
            </a:r>
            <a:endParaRPr lang="fr-FR" dirty="0" smtClean="0">
              <a:latin typeface="+mn-lt"/>
            </a:endParaRPr>
          </a:p>
          <a:p>
            <a:pPr algn="ctr" eaLnBrk="0" hangingPunct="0"/>
            <a:r>
              <a:rPr lang="en-US" dirty="0" smtClean="0">
                <a:latin typeface="+mn-lt"/>
              </a:rPr>
              <a:t>Open repairs</a:t>
            </a:r>
            <a:endParaRPr lang="fr-FR" dirty="0" smtClean="0">
              <a:latin typeface="+mn-lt"/>
            </a:endParaRPr>
          </a:p>
          <a:p>
            <a:pPr algn="ctr" eaLnBrk="0" hangingPunct="0"/>
            <a:r>
              <a:rPr lang="en-US" dirty="0" err="1" smtClean="0">
                <a:latin typeface="+mn-lt"/>
              </a:rPr>
              <a:t>Laparoendoscopic</a:t>
            </a:r>
            <a:r>
              <a:rPr lang="en-US" dirty="0" smtClean="0">
                <a:latin typeface="+mn-lt"/>
              </a:rPr>
              <a:t> repairs</a:t>
            </a:r>
            <a:endParaRPr lang="fr-FR" dirty="0" smtClean="0">
              <a:latin typeface="+mn-lt"/>
            </a:endParaRPr>
          </a:p>
          <a:p>
            <a:pPr algn="ctr" eaLnBrk="0" hangingPunct="0"/>
            <a:r>
              <a:rPr lang="en-US" dirty="0" smtClean="0">
                <a:latin typeface="+mn-lt"/>
              </a:rPr>
              <a:t>Complications and special conditions</a:t>
            </a:r>
            <a:endParaRPr lang="fr-FR" dirty="0" smtClean="0">
              <a:latin typeface="+mn-lt"/>
            </a:endParaRPr>
          </a:p>
          <a:p>
            <a:pPr algn="ctr" eaLnBrk="0" hangingPunct="0"/>
            <a:r>
              <a:rPr lang="en-US" dirty="0" err="1" smtClean="0">
                <a:latin typeface="+mn-lt"/>
              </a:rPr>
              <a:t>Spigellian</a:t>
            </a:r>
            <a:r>
              <a:rPr lang="en-US" dirty="0" smtClean="0">
                <a:latin typeface="+mn-lt"/>
              </a:rPr>
              <a:t> hernias</a:t>
            </a:r>
            <a:endParaRPr lang="fr-FR" dirty="0" smtClean="0">
              <a:latin typeface="+mn-lt"/>
            </a:endParaRPr>
          </a:p>
          <a:p>
            <a:pPr algn="ctr" eaLnBrk="0" hangingPunct="0"/>
            <a:r>
              <a:rPr lang="en-US" dirty="0" smtClean="0">
                <a:latin typeface="+mn-lt"/>
              </a:rPr>
              <a:t>Lumbar hernias</a:t>
            </a:r>
            <a:endParaRPr lang="fr-FR" dirty="0" smtClean="0">
              <a:latin typeface="+mn-lt"/>
            </a:endParaRPr>
          </a:p>
          <a:p>
            <a:pPr algn="ctr" eaLnBrk="0" hangingPunct="0"/>
            <a:r>
              <a:rPr lang="en-US" dirty="0" smtClean="0">
                <a:latin typeface="+mn-lt"/>
              </a:rPr>
              <a:t>Cost, quality, research, training and dissemination</a:t>
            </a:r>
          </a:p>
        </p:txBody>
      </p:sp>
      <p:pic>
        <p:nvPicPr>
          <p:cNvPr id="13" name="Picture 2"/>
          <p:cNvPicPr>
            <a:picLocks noChangeAspect="1" noChangeArrowheads="1"/>
          </p:cNvPicPr>
          <p:nvPr/>
        </p:nvPicPr>
        <p:blipFill>
          <a:blip r:embed="rId2" cstate="print"/>
          <a:srcRect l="24441" t="26163" r="25776" b="4496"/>
          <a:stretch>
            <a:fillRect/>
          </a:stretch>
        </p:blipFill>
        <p:spPr bwMode="auto">
          <a:xfrm>
            <a:off x="5580112" y="1124744"/>
            <a:ext cx="3168352" cy="2942042"/>
          </a:xfrm>
          <a:prstGeom prst="rect">
            <a:avLst/>
          </a:prstGeom>
          <a:noFill/>
          <a:ln w="9525">
            <a:noFill/>
            <a:miter lim="800000"/>
            <a:headEnd/>
            <a:tailEnd/>
          </a:ln>
          <a:effectLst>
            <a:softEdge rad="63500"/>
          </a:effectLst>
        </p:spPr>
      </p:pic>
      <p:sp>
        <p:nvSpPr>
          <p:cNvPr id="7" name="Rectangle 1"/>
          <p:cNvSpPr>
            <a:spLocks noChangeArrowheads="1"/>
          </p:cNvSpPr>
          <p:nvPr/>
        </p:nvSpPr>
        <p:spPr bwMode="auto">
          <a:xfrm>
            <a:off x="1115617" y="4330258"/>
            <a:ext cx="6912768" cy="2339102"/>
          </a:xfrm>
          <a:prstGeom prst="rect">
            <a:avLst/>
          </a:prstGeom>
          <a:ln>
            <a:solidFill>
              <a:schemeClr val="accent6">
                <a:lumMod val="60000"/>
                <a:lumOff val="40000"/>
              </a:schemeClr>
            </a:solidFill>
          </a:ln>
        </p:spPr>
        <p:txBody>
          <a:bodyPr wrap="square">
            <a:spAutoFit/>
          </a:bodyPr>
          <a:lstStyle/>
          <a:p>
            <a:pPr marL="0" marR="0" lvl="0" indent="0" algn="ctr" defTabSz="914400" eaLnBrk="0" latinLnBrk="0" hangingPunct="0">
              <a:lnSpc>
                <a:spcPct val="100000"/>
              </a:lnSpc>
              <a:buClrTx/>
              <a:buSzTx/>
              <a:buFontTx/>
              <a:buNone/>
              <a:tabLst/>
            </a:pPr>
            <a:r>
              <a:rPr lang="da-DK" sz="1600" b="1" dirty="0" smtClean="0">
                <a:latin typeface="+mn-lt"/>
              </a:rPr>
              <a:t>Laparoendoscopic repairs of </a:t>
            </a:r>
            <a:r>
              <a:rPr lang="en-US" sz="1600" b="1" dirty="0" smtClean="0">
                <a:latin typeface="+mn-lt"/>
              </a:rPr>
              <a:t>umbilical and </a:t>
            </a:r>
            <a:r>
              <a:rPr lang="en-US" sz="1600" b="1" dirty="0" err="1" smtClean="0">
                <a:latin typeface="+mn-lt"/>
              </a:rPr>
              <a:t>epigastric</a:t>
            </a:r>
            <a:r>
              <a:rPr lang="en-US" sz="1600" b="1" dirty="0" smtClean="0">
                <a:latin typeface="+mn-lt"/>
              </a:rPr>
              <a:t> hernia</a:t>
            </a:r>
          </a:p>
          <a:p>
            <a:pPr marL="0" marR="0" lvl="0" indent="0" algn="ctr" defTabSz="914400" eaLnBrk="0" latinLnBrk="0" hangingPunct="0">
              <a:lnSpc>
                <a:spcPct val="100000"/>
              </a:lnSpc>
              <a:buClrTx/>
              <a:buSzTx/>
              <a:buFontTx/>
              <a:buNone/>
              <a:tabLst/>
            </a:pPr>
            <a:r>
              <a:rPr lang="en-US" sz="1600" b="1" dirty="0" smtClean="0">
                <a:latin typeface="+mn-lt"/>
              </a:rPr>
              <a:t> </a:t>
            </a:r>
            <a:endParaRPr lang="fr-FR" sz="1600" b="1" dirty="0" smtClean="0">
              <a:latin typeface="+mn-lt"/>
            </a:endParaRPr>
          </a:p>
          <a:p>
            <a:pPr marL="0" marR="0" lvl="0" indent="0" algn="ctr" defTabSz="914400" eaLnBrk="0" latinLnBrk="0" hangingPunct="0">
              <a:lnSpc>
                <a:spcPct val="100000"/>
              </a:lnSpc>
              <a:buClrTx/>
              <a:buSzTx/>
              <a:tabLst/>
            </a:pPr>
            <a:r>
              <a:rPr lang="en-US" sz="1600" dirty="0" smtClean="0">
                <a:latin typeface="+mn-lt"/>
              </a:rPr>
              <a:t>Which is the preferred method ?</a:t>
            </a:r>
            <a:endParaRPr lang="fr-FR" sz="1600" dirty="0" smtClean="0">
              <a:latin typeface="+mn-lt"/>
            </a:endParaRPr>
          </a:p>
          <a:p>
            <a:pPr marL="0" marR="0" lvl="0" indent="0" algn="ctr" defTabSz="914400" eaLnBrk="0" latinLnBrk="0" hangingPunct="0">
              <a:lnSpc>
                <a:spcPct val="100000"/>
              </a:lnSpc>
              <a:buClrTx/>
              <a:buSzTx/>
              <a:tabLst/>
            </a:pPr>
            <a:r>
              <a:rPr lang="en-US" sz="1600" dirty="0" smtClean="0">
                <a:latin typeface="+mn-lt"/>
              </a:rPr>
              <a:t>Which is the preferred layer for mesh placement ?</a:t>
            </a:r>
            <a:endParaRPr lang="fr-FR" sz="1600" dirty="0" smtClean="0">
              <a:latin typeface="+mn-lt"/>
            </a:endParaRPr>
          </a:p>
          <a:p>
            <a:pPr marL="0" marR="0" lvl="0" indent="0" algn="ctr" defTabSz="914400" eaLnBrk="0" latinLnBrk="0" hangingPunct="0">
              <a:lnSpc>
                <a:spcPct val="100000"/>
              </a:lnSpc>
              <a:buClrTx/>
              <a:buSzTx/>
              <a:tabLst/>
            </a:pPr>
            <a:r>
              <a:rPr lang="en-US" sz="1600" dirty="0" smtClean="0">
                <a:latin typeface="+mn-lt"/>
              </a:rPr>
              <a:t>Which is the preferred mesh overlap ?</a:t>
            </a:r>
            <a:endParaRPr lang="fr-FR" sz="1600" dirty="0" smtClean="0">
              <a:latin typeface="+mn-lt"/>
            </a:endParaRPr>
          </a:p>
          <a:p>
            <a:pPr marL="0" marR="0" lvl="0" indent="0" algn="ctr" defTabSz="914400" eaLnBrk="0" latinLnBrk="0" hangingPunct="0">
              <a:lnSpc>
                <a:spcPct val="100000"/>
              </a:lnSpc>
              <a:buClrTx/>
              <a:buSzTx/>
              <a:tabLst/>
            </a:pPr>
            <a:r>
              <a:rPr lang="en-US" sz="1600" dirty="0" smtClean="0">
                <a:latin typeface="+mn-lt"/>
              </a:rPr>
              <a:t>Is it beneficial to close the defect ?</a:t>
            </a:r>
            <a:endParaRPr lang="fr-FR" sz="1600" dirty="0" smtClean="0">
              <a:latin typeface="+mn-lt"/>
            </a:endParaRPr>
          </a:p>
          <a:p>
            <a:pPr marL="0" marR="0" lvl="0" indent="0" algn="ctr" defTabSz="914400" eaLnBrk="0" latinLnBrk="0" hangingPunct="0">
              <a:lnSpc>
                <a:spcPct val="100000"/>
              </a:lnSpc>
              <a:buClrTx/>
              <a:buSzTx/>
              <a:tabLst/>
            </a:pPr>
            <a:r>
              <a:rPr lang="en-US" sz="1600" dirty="0" smtClean="0">
                <a:latin typeface="+mn-lt"/>
              </a:rPr>
              <a:t>Which type of suture is preferred if closing the defect when ?</a:t>
            </a:r>
            <a:endParaRPr lang="fr-FR" sz="1600" dirty="0" smtClean="0">
              <a:latin typeface="+mn-lt"/>
            </a:endParaRPr>
          </a:p>
          <a:p>
            <a:pPr marL="0" marR="0" lvl="0" indent="0" algn="ctr" defTabSz="914400" eaLnBrk="0" latinLnBrk="0" hangingPunct="0">
              <a:lnSpc>
                <a:spcPct val="100000"/>
              </a:lnSpc>
              <a:buClrTx/>
              <a:buSzTx/>
              <a:tabLst/>
            </a:pPr>
            <a:r>
              <a:rPr lang="en-US" sz="1600" dirty="0" smtClean="0">
                <a:latin typeface="+mn-lt"/>
              </a:rPr>
              <a:t>Which is the preferred method of mesh fixation ?</a:t>
            </a:r>
            <a:endParaRPr lang="fr-FR" sz="1600" dirty="0" smtClean="0">
              <a:latin typeface="+mn-lt"/>
            </a:endParaRPr>
          </a:p>
          <a:p>
            <a:pPr marL="0" marR="0" lvl="0" indent="0" algn="ctr" defTabSz="914400" eaLnBrk="0" latinLnBrk="0" hangingPunct="0">
              <a:lnSpc>
                <a:spcPct val="100000"/>
              </a:lnSpc>
              <a:buClrTx/>
              <a:buSzTx/>
              <a:tabLst/>
            </a:pPr>
            <a:r>
              <a:rPr lang="en-US" sz="1600" dirty="0" smtClean="0">
                <a:latin typeface="+mn-lt"/>
              </a:rPr>
              <a:t>Is there a place for robot-assisted repair?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124744"/>
            <a:ext cx="3600400" cy="369332"/>
          </a:xfrm>
          <a:prstGeom prst="rect">
            <a:avLst/>
          </a:prstGeom>
          <a:solidFill>
            <a:schemeClr val="accent2">
              <a:lumMod val="20000"/>
              <a:lumOff val="80000"/>
            </a:schemeClr>
          </a:solidFill>
        </p:spPr>
        <p:txBody>
          <a:bodyPr wrap="square">
            <a:spAutoFit/>
          </a:bodyPr>
          <a:lstStyle/>
          <a:p>
            <a:pPr algn="ctr">
              <a:defRPr/>
            </a:pPr>
            <a:r>
              <a:rPr lang="fr-FR" b="1" dirty="0" smtClean="0">
                <a:latin typeface="+mn-lt"/>
                <a:cs typeface="Times New Roman" pitchFamily="18" charset="0"/>
              </a:rPr>
              <a:t>Key-Questions</a:t>
            </a:r>
            <a:endParaRPr lang="fr-FR" dirty="0">
              <a:latin typeface="+mn-lt"/>
              <a:cs typeface="Times New Roman" pitchFamily="18" charset="0"/>
            </a:endParaRPr>
          </a:p>
        </p:txBody>
      </p:sp>
      <p:pic>
        <p:nvPicPr>
          <p:cNvPr id="6" name="Picture 2"/>
          <p:cNvPicPr>
            <a:picLocks noChangeAspect="1" noChangeArrowheads="1"/>
          </p:cNvPicPr>
          <p:nvPr/>
        </p:nvPicPr>
        <p:blipFill>
          <a:blip r:embed="rId2" cstate="print"/>
          <a:srcRect l="26419" t="31108" r="64020" b="50100"/>
          <a:stretch>
            <a:fillRect/>
          </a:stretch>
        </p:blipFill>
        <p:spPr bwMode="auto">
          <a:xfrm>
            <a:off x="4795787" y="1628800"/>
            <a:ext cx="1648421" cy="2160000"/>
          </a:xfrm>
          <a:prstGeom prst="rect">
            <a:avLst/>
          </a:prstGeom>
          <a:noFill/>
          <a:ln w="9525">
            <a:noFill/>
            <a:miter lim="800000"/>
            <a:headEnd/>
            <a:tailEnd/>
          </a:ln>
          <a:effectLst>
            <a:softEdge rad="63500"/>
          </a:effectLst>
        </p:spPr>
      </p:pic>
      <p:pic>
        <p:nvPicPr>
          <p:cNvPr id="7" name="Picture 2"/>
          <p:cNvPicPr>
            <a:picLocks noChangeAspect="1" noChangeArrowheads="1"/>
          </p:cNvPicPr>
          <p:nvPr/>
        </p:nvPicPr>
        <p:blipFill>
          <a:blip r:embed="rId2" cstate="print"/>
          <a:srcRect l="60998" t="33029" r="29770" b="47190"/>
          <a:stretch>
            <a:fillRect/>
          </a:stretch>
        </p:blipFill>
        <p:spPr bwMode="auto">
          <a:xfrm>
            <a:off x="6516216" y="1628800"/>
            <a:ext cx="1512000" cy="2160000"/>
          </a:xfrm>
          <a:prstGeom prst="rect">
            <a:avLst/>
          </a:prstGeom>
          <a:noFill/>
          <a:ln w="9525">
            <a:noFill/>
            <a:miter lim="800000"/>
            <a:headEnd/>
            <a:tailEnd/>
          </a:ln>
          <a:effectLst>
            <a:softEdge rad="63500"/>
          </a:effectLst>
        </p:spPr>
      </p:pic>
      <p:sp>
        <p:nvSpPr>
          <p:cNvPr id="8" name="Rectangle 7"/>
          <p:cNvSpPr/>
          <p:nvPr/>
        </p:nvSpPr>
        <p:spPr>
          <a:xfrm>
            <a:off x="395536" y="1829723"/>
            <a:ext cx="3960440" cy="2031325"/>
          </a:xfrm>
          <a:prstGeom prst="rect">
            <a:avLst/>
          </a:prstGeom>
        </p:spPr>
        <p:txBody>
          <a:bodyPr wrap="square">
            <a:spAutoFit/>
          </a:bodyPr>
          <a:lstStyle/>
          <a:p>
            <a:pPr eaLnBrk="0" hangingPunct="0"/>
            <a:r>
              <a:rPr lang="en-US" dirty="0" smtClean="0">
                <a:latin typeface="+mn-lt"/>
              </a:rPr>
              <a:t>Team 1. </a:t>
            </a:r>
            <a:r>
              <a:rPr lang="en-US" dirty="0" err="1" smtClean="0">
                <a:latin typeface="+mn-lt"/>
              </a:rPr>
              <a:t>Barbora</a:t>
            </a:r>
            <a:r>
              <a:rPr lang="en-US" dirty="0" smtClean="0">
                <a:latin typeface="+mn-lt"/>
              </a:rPr>
              <a:t> and </a:t>
            </a:r>
            <a:r>
              <a:rPr lang="en-US" dirty="0" err="1" smtClean="0">
                <a:latin typeface="+mn-lt"/>
              </a:rPr>
              <a:t>Frederik</a:t>
            </a:r>
            <a:endParaRPr lang="fr-FR" dirty="0" smtClean="0">
              <a:latin typeface="+mn-lt"/>
            </a:endParaRPr>
          </a:p>
          <a:p>
            <a:pPr eaLnBrk="0" hangingPunct="0"/>
            <a:r>
              <a:rPr lang="en-US" dirty="0" smtClean="0">
                <a:latin typeface="+mn-lt"/>
              </a:rPr>
              <a:t>Team 2. Ruth and Sergio</a:t>
            </a:r>
            <a:endParaRPr lang="fr-FR" dirty="0" smtClean="0">
              <a:latin typeface="+mn-lt"/>
            </a:endParaRPr>
          </a:p>
          <a:p>
            <a:pPr eaLnBrk="0" hangingPunct="0"/>
            <a:r>
              <a:rPr lang="en-US" dirty="0" smtClean="0">
                <a:latin typeface="+mn-lt"/>
              </a:rPr>
              <a:t>Team 3. John and Miguel</a:t>
            </a:r>
            <a:endParaRPr lang="fr-FR" dirty="0" smtClean="0">
              <a:latin typeface="+mn-lt"/>
            </a:endParaRPr>
          </a:p>
          <a:p>
            <a:pPr eaLnBrk="0" hangingPunct="0"/>
            <a:r>
              <a:rPr lang="en-US" dirty="0" smtClean="0">
                <a:latin typeface="+mn-lt"/>
              </a:rPr>
              <a:t>Team 4. </a:t>
            </a:r>
            <a:r>
              <a:rPr lang="en-US" dirty="0" err="1" smtClean="0">
                <a:latin typeface="+mn-lt"/>
              </a:rPr>
              <a:t>Yohann</a:t>
            </a:r>
            <a:r>
              <a:rPr lang="en-US" dirty="0" smtClean="0">
                <a:latin typeface="+mn-lt"/>
              </a:rPr>
              <a:t> and William</a:t>
            </a:r>
            <a:endParaRPr lang="fr-FR" dirty="0" smtClean="0">
              <a:latin typeface="+mn-lt"/>
            </a:endParaRPr>
          </a:p>
          <a:p>
            <a:pPr eaLnBrk="0" hangingPunct="0"/>
            <a:r>
              <a:rPr lang="en-US" dirty="0" smtClean="0">
                <a:latin typeface="+mn-lt"/>
              </a:rPr>
              <a:t>Team 5. Nadia and </a:t>
            </a:r>
            <a:r>
              <a:rPr lang="en-US" dirty="0" err="1" smtClean="0">
                <a:latin typeface="+mn-lt"/>
              </a:rPr>
              <a:t>Agneta</a:t>
            </a:r>
            <a:endParaRPr lang="fr-FR" dirty="0" smtClean="0">
              <a:latin typeface="+mn-lt"/>
            </a:endParaRPr>
          </a:p>
          <a:p>
            <a:pPr eaLnBrk="0" hangingPunct="0"/>
            <a:r>
              <a:rPr lang="en-US" dirty="0" smtClean="0">
                <a:latin typeface="+mn-lt"/>
              </a:rPr>
              <a:t>Team 6. Dennis and Ralph </a:t>
            </a:r>
            <a:endParaRPr lang="fr-FR" dirty="0" smtClean="0">
              <a:latin typeface="+mn-lt"/>
            </a:endParaRPr>
          </a:p>
          <a:p>
            <a:pPr eaLnBrk="0" hangingPunct="0"/>
            <a:r>
              <a:rPr lang="en-US" dirty="0" smtClean="0">
                <a:latin typeface="+mn-lt"/>
              </a:rPr>
              <a:t>Team 7. </a:t>
            </a:r>
            <a:r>
              <a:rPr lang="en-US" dirty="0" err="1" smtClean="0">
                <a:latin typeface="+mn-lt"/>
              </a:rPr>
              <a:t>Barbora</a:t>
            </a:r>
            <a:r>
              <a:rPr lang="en-US" dirty="0" smtClean="0">
                <a:latin typeface="+mn-lt"/>
              </a:rPr>
              <a:t>, John and Maarten </a:t>
            </a:r>
            <a:endParaRPr lang="fr-FR" dirty="0" smtClean="0">
              <a:latin typeface="+mn-lt"/>
            </a:endParaRPr>
          </a:p>
        </p:txBody>
      </p:sp>
      <p:sp>
        <p:nvSpPr>
          <p:cNvPr id="10" name="Rectangle 9"/>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METHODOLOGIE</a:t>
            </a:r>
          </a:p>
        </p:txBody>
      </p:sp>
      <p:sp>
        <p:nvSpPr>
          <p:cNvPr id="11" name="Rectangle 1"/>
          <p:cNvSpPr>
            <a:spLocks noChangeArrowheads="1"/>
          </p:cNvSpPr>
          <p:nvPr/>
        </p:nvSpPr>
        <p:spPr bwMode="auto">
          <a:xfrm>
            <a:off x="1115617" y="4330258"/>
            <a:ext cx="6912768" cy="2339102"/>
          </a:xfrm>
          <a:prstGeom prst="rect">
            <a:avLst/>
          </a:prstGeom>
          <a:ln>
            <a:solidFill>
              <a:schemeClr val="accent6">
                <a:lumMod val="60000"/>
                <a:lumOff val="40000"/>
              </a:schemeClr>
            </a:solidFill>
          </a:ln>
        </p:spPr>
        <p:txBody>
          <a:bodyPr wrap="square">
            <a:spAutoFit/>
          </a:bodyPr>
          <a:lstStyle/>
          <a:p>
            <a:pPr marL="0" marR="0" lvl="0" indent="0" algn="ctr" defTabSz="914400" eaLnBrk="0" latinLnBrk="0" hangingPunct="0">
              <a:lnSpc>
                <a:spcPct val="100000"/>
              </a:lnSpc>
              <a:buClrTx/>
              <a:buSzTx/>
              <a:buFontTx/>
              <a:buNone/>
              <a:tabLst/>
            </a:pPr>
            <a:r>
              <a:rPr lang="da-DK" sz="1600" b="1" dirty="0" smtClean="0">
                <a:latin typeface="+mn-lt"/>
              </a:rPr>
              <a:t>Laparoendoscopic repairs of </a:t>
            </a:r>
            <a:r>
              <a:rPr lang="en-US" sz="1600" b="1" dirty="0" smtClean="0">
                <a:latin typeface="+mn-lt"/>
              </a:rPr>
              <a:t>umbilical and </a:t>
            </a:r>
            <a:r>
              <a:rPr lang="en-US" sz="1600" b="1" dirty="0" err="1" smtClean="0">
                <a:latin typeface="+mn-lt"/>
              </a:rPr>
              <a:t>epigastric</a:t>
            </a:r>
            <a:r>
              <a:rPr lang="en-US" sz="1600" b="1" dirty="0" smtClean="0">
                <a:latin typeface="+mn-lt"/>
              </a:rPr>
              <a:t> hernia</a:t>
            </a:r>
          </a:p>
          <a:p>
            <a:pPr marL="0" marR="0" lvl="0" indent="0" algn="ctr" defTabSz="914400" eaLnBrk="0" latinLnBrk="0" hangingPunct="0">
              <a:lnSpc>
                <a:spcPct val="100000"/>
              </a:lnSpc>
              <a:buClrTx/>
              <a:buSzTx/>
              <a:buFontTx/>
              <a:buNone/>
              <a:tabLst/>
            </a:pPr>
            <a:r>
              <a:rPr lang="en-US" sz="1600" b="1" dirty="0" smtClean="0">
                <a:latin typeface="+mn-lt"/>
              </a:rPr>
              <a:t> </a:t>
            </a:r>
            <a:endParaRPr lang="fr-FR" sz="1600" b="1" dirty="0" smtClean="0">
              <a:latin typeface="+mn-lt"/>
            </a:endParaRPr>
          </a:p>
          <a:p>
            <a:pPr marL="0" marR="0" lvl="0" indent="0" algn="ctr" defTabSz="914400" eaLnBrk="0" latinLnBrk="0" hangingPunct="0">
              <a:lnSpc>
                <a:spcPct val="100000"/>
              </a:lnSpc>
              <a:buClrTx/>
              <a:buSzTx/>
              <a:tabLst/>
            </a:pPr>
            <a:r>
              <a:rPr lang="en-US" sz="1600" dirty="0" smtClean="0">
                <a:latin typeface="+mn-lt"/>
              </a:rPr>
              <a:t>Which is the preferred method ?</a:t>
            </a:r>
            <a:endParaRPr lang="fr-FR" sz="1600" dirty="0" smtClean="0">
              <a:latin typeface="+mn-lt"/>
            </a:endParaRPr>
          </a:p>
          <a:p>
            <a:pPr marL="0" marR="0" lvl="0" indent="0" algn="ctr" defTabSz="914400" eaLnBrk="0" latinLnBrk="0" hangingPunct="0">
              <a:lnSpc>
                <a:spcPct val="100000"/>
              </a:lnSpc>
              <a:buClrTx/>
              <a:buSzTx/>
              <a:tabLst/>
            </a:pPr>
            <a:r>
              <a:rPr lang="en-US" sz="1600" dirty="0" smtClean="0">
                <a:latin typeface="+mn-lt"/>
              </a:rPr>
              <a:t>Which is the preferred layer for mesh placement ?</a:t>
            </a:r>
            <a:endParaRPr lang="fr-FR" sz="1600" dirty="0" smtClean="0">
              <a:latin typeface="+mn-lt"/>
            </a:endParaRPr>
          </a:p>
          <a:p>
            <a:pPr marL="0" marR="0" lvl="0" indent="0" algn="ctr" defTabSz="914400" eaLnBrk="0" latinLnBrk="0" hangingPunct="0">
              <a:lnSpc>
                <a:spcPct val="100000"/>
              </a:lnSpc>
              <a:buClrTx/>
              <a:buSzTx/>
              <a:tabLst/>
            </a:pPr>
            <a:r>
              <a:rPr lang="en-US" sz="1600" dirty="0" smtClean="0">
                <a:latin typeface="+mn-lt"/>
              </a:rPr>
              <a:t>Which is the preferred mesh overlap ?</a:t>
            </a:r>
            <a:endParaRPr lang="fr-FR" sz="1600" dirty="0" smtClean="0">
              <a:latin typeface="+mn-lt"/>
            </a:endParaRPr>
          </a:p>
          <a:p>
            <a:pPr marL="0" marR="0" lvl="0" indent="0" algn="ctr" defTabSz="914400" eaLnBrk="0" latinLnBrk="0" hangingPunct="0">
              <a:lnSpc>
                <a:spcPct val="100000"/>
              </a:lnSpc>
              <a:buClrTx/>
              <a:buSzTx/>
              <a:tabLst/>
            </a:pPr>
            <a:r>
              <a:rPr lang="en-US" sz="1600" dirty="0" smtClean="0">
                <a:latin typeface="+mn-lt"/>
              </a:rPr>
              <a:t>Is it beneficial to close the defect ?</a:t>
            </a:r>
            <a:endParaRPr lang="fr-FR" sz="1600" dirty="0" smtClean="0">
              <a:latin typeface="+mn-lt"/>
            </a:endParaRPr>
          </a:p>
          <a:p>
            <a:pPr marL="0" marR="0" lvl="0" indent="0" algn="ctr" defTabSz="914400" eaLnBrk="0" latinLnBrk="0" hangingPunct="0">
              <a:lnSpc>
                <a:spcPct val="100000"/>
              </a:lnSpc>
              <a:buClrTx/>
              <a:buSzTx/>
              <a:tabLst/>
            </a:pPr>
            <a:r>
              <a:rPr lang="en-US" sz="1600" dirty="0" smtClean="0">
                <a:latin typeface="+mn-lt"/>
              </a:rPr>
              <a:t>Which type of suture is preferred if closing the defect when ?</a:t>
            </a:r>
            <a:endParaRPr lang="fr-FR" sz="1600" dirty="0" smtClean="0">
              <a:latin typeface="+mn-lt"/>
            </a:endParaRPr>
          </a:p>
          <a:p>
            <a:pPr marL="0" marR="0" lvl="0" indent="0" algn="ctr" defTabSz="914400" eaLnBrk="0" latinLnBrk="0" hangingPunct="0">
              <a:lnSpc>
                <a:spcPct val="100000"/>
              </a:lnSpc>
              <a:buClrTx/>
              <a:buSzTx/>
              <a:tabLst/>
            </a:pPr>
            <a:r>
              <a:rPr lang="en-US" sz="1600" dirty="0" smtClean="0">
                <a:latin typeface="+mn-lt"/>
              </a:rPr>
              <a:t>Which is the preferred method of mesh fixation ?</a:t>
            </a:r>
            <a:endParaRPr lang="fr-FR" sz="1600" dirty="0" smtClean="0">
              <a:latin typeface="+mn-lt"/>
            </a:endParaRPr>
          </a:p>
          <a:p>
            <a:pPr marL="0" marR="0" lvl="0" indent="0" algn="ctr" defTabSz="914400" eaLnBrk="0" latinLnBrk="0" hangingPunct="0">
              <a:lnSpc>
                <a:spcPct val="100000"/>
              </a:lnSpc>
              <a:buClrTx/>
              <a:buSzTx/>
              <a:tabLst/>
            </a:pPr>
            <a:r>
              <a:rPr lang="en-US" sz="1600" dirty="0" smtClean="0">
                <a:latin typeface="+mn-lt"/>
              </a:rPr>
              <a:t>Is there a place for robot-assisted repair?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a:effectLst>
            <a:softEdge rad="127000"/>
          </a:effectLst>
        </p:spPr>
      </p:pic>
      <p:pic>
        <p:nvPicPr>
          <p:cNvPr id="3" name="Picture 4"/>
          <p:cNvPicPr>
            <a:picLocks noChangeAspect="1" noChangeArrowheads="1"/>
          </p:cNvPicPr>
          <p:nvPr/>
        </p:nvPicPr>
        <p:blipFill>
          <a:blip r:embed="rId3" cstate="print"/>
          <a:srcRect l="3296" r="10764"/>
          <a:stretch>
            <a:fillRect/>
          </a:stretch>
        </p:blipFill>
        <p:spPr bwMode="auto">
          <a:xfrm>
            <a:off x="251520" y="201150"/>
            <a:ext cx="3960440" cy="1211626"/>
          </a:xfrm>
          <a:prstGeom prst="rect">
            <a:avLst/>
          </a:prstGeom>
          <a:noFill/>
          <a:ln w="9525">
            <a:noFill/>
            <a:miter lim="800000"/>
            <a:headEnd/>
            <a:tailEnd/>
          </a:ln>
          <a:effectLst>
            <a:softEdge rad="63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METHODOLOGIE</a:t>
            </a:r>
          </a:p>
        </p:txBody>
      </p:sp>
      <p:pic>
        <p:nvPicPr>
          <p:cNvPr id="9" name="Picture 3"/>
          <p:cNvPicPr>
            <a:picLocks noChangeAspect="1" noChangeArrowheads="1"/>
          </p:cNvPicPr>
          <p:nvPr/>
        </p:nvPicPr>
        <p:blipFill>
          <a:blip r:embed="rId2" cstate="print"/>
          <a:srcRect/>
          <a:stretch>
            <a:fillRect/>
          </a:stretch>
        </p:blipFill>
        <p:spPr bwMode="auto">
          <a:xfrm>
            <a:off x="323529" y="1340769"/>
            <a:ext cx="8388000" cy="330403"/>
          </a:xfrm>
          <a:prstGeom prst="rect">
            <a:avLst/>
          </a:prstGeom>
          <a:noFill/>
          <a:ln w="9525">
            <a:solidFill>
              <a:schemeClr val="accent2"/>
            </a:solidFill>
            <a:miter lim="800000"/>
            <a:headEnd/>
            <a:tailEnd/>
          </a:ln>
        </p:spPr>
      </p:pic>
      <p:sp>
        <p:nvSpPr>
          <p:cNvPr id="10" name="Rectangle 2"/>
          <p:cNvSpPr txBox="1">
            <a:spLocks noChangeArrowheads="1"/>
          </p:cNvSpPr>
          <p:nvPr/>
        </p:nvSpPr>
        <p:spPr>
          <a:xfrm>
            <a:off x="479280" y="3140968"/>
            <a:ext cx="3672408" cy="923330"/>
          </a:xfrm>
          <a:prstGeom prst="rect">
            <a:avLst/>
          </a:prstGeom>
          <a:noFill/>
          <a:ln>
            <a:solidFill>
              <a:schemeClr val="accent2"/>
            </a:solidFill>
          </a:ln>
        </p:spPr>
        <p:txBody>
          <a:bodyPr wrap="square" rtlCol="0">
            <a:spAutoFit/>
          </a:bodyPr>
          <a:lstStyle/>
          <a:p>
            <a:pPr marL="0" marR="0" lvl="0" indent="0" algn="ctr" defTabSz="914400" eaLnBrk="1" latinLnBrk="0" hangingPunct="1">
              <a:lnSpc>
                <a:spcPct val="100000"/>
              </a:lnSpc>
              <a:buClrTx/>
              <a:buSzTx/>
              <a:buFontTx/>
              <a:buNone/>
              <a:tabLst/>
              <a:defRPr/>
            </a:pPr>
            <a:r>
              <a:rPr lang="en-US" altLang="nl-NL" b="1" dirty="0" smtClean="0">
                <a:latin typeface="+mn-lt"/>
              </a:rPr>
              <a:t>G</a:t>
            </a:r>
            <a:r>
              <a:rPr lang="en-US" altLang="nl-NL" dirty="0" smtClean="0">
                <a:latin typeface="+mn-lt"/>
              </a:rPr>
              <a:t>rading of </a:t>
            </a:r>
            <a:r>
              <a:rPr lang="en-US" altLang="nl-NL" b="1" dirty="0" smtClean="0">
                <a:latin typeface="+mn-lt"/>
              </a:rPr>
              <a:t>R</a:t>
            </a:r>
            <a:r>
              <a:rPr lang="en-US" altLang="nl-NL" dirty="0" smtClean="0">
                <a:latin typeface="+mn-lt"/>
              </a:rPr>
              <a:t>ecommendations </a:t>
            </a:r>
            <a:r>
              <a:rPr lang="en-US" altLang="nl-NL" b="1" dirty="0" smtClean="0">
                <a:latin typeface="+mn-lt"/>
              </a:rPr>
              <a:t>A</a:t>
            </a:r>
            <a:r>
              <a:rPr lang="en-US" altLang="nl-NL" dirty="0" smtClean="0">
                <a:latin typeface="+mn-lt"/>
              </a:rPr>
              <a:t>ssessment, </a:t>
            </a:r>
            <a:r>
              <a:rPr lang="en-US" altLang="nl-NL" b="1" dirty="0" smtClean="0">
                <a:latin typeface="+mn-lt"/>
              </a:rPr>
              <a:t>D</a:t>
            </a:r>
            <a:r>
              <a:rPr lang="en-US" altLang="nl-NL" dirty="0" smtClean="0">
                <a:latin typeface="+mn-lt"/>
              </a:rPr>
              <a:t>evelopment, and </a:t>
            </a:r>
            <a:r>
              <a:rPr lang="en-US" altLang="nl-NL" b="1" dirty="0" smtClean="0">
                <a:latin typeface="+mn-lt"/>
              </a:rPr>
              <a:t>E</a:t>
            </a:r>
            <a:r>
              <a:rPr lang="en-US" altLang="nl-NL" dirty="0" smtClean="0">
                <a:latin typeface="+mn-lt"/>
              </a:rPr>
              <a:t>valuation</a:t>
            </a:r>
          </a:p>
        </p:txBody>
      </p:sp>
      <p:sp>
        <p:nvSpPr>
          <p:cNvPr id="11" name="Rectangle 3"/>
          <p:cNvSpPr txBox="1">
            <a:spLocks noChangeArrowheads="1"/>
          </p:cNvSpPr>
          <p:nvPr/>
        </p:nvSpPr>
        <p:spPr>
          <a:xfrm>
            <a:off x="715284" y="5877272"/>
            <a:ext cx="3200400" cy="369332"/>
          </a:xfrm>
          <a:prstGeom prst="rect">
            <a:avLst/>
          </a:prstGeom>
          <a:noFill/>
          <a:ln>
            <a:solidFill>
              <a:schemeClr val="accent2"/>
            </a:solidFill>
          </a:ln>
          <a:extLst>
            <a:ext uri="{909E8E84-426E-40DD-AFC4-6F175D3DCCD1}"/>
            <a:ext uri="{91240B29-F687-4F45-9708-019B960494DF}"/>
            <a:ext uri="{AF507438-7753-43E0-B8FC-AC1667EBCBE1}"/>
            <a:ext uri="{FAA26D3D-D897-4be2-8F04-BA451C77F1D7}"/>
          </a:extLst>
        </p:spPr>
        <p:txBody>
          <a:bodyPr wrap="square" rtlCol="0">
            <a:spAutoFit/>
          </a:bodyPr>
          <a:lstStyle/>
          <a:p>
            <a:pPr algn="ctr">
              <a:defRPr/>
            </a:pPr>
            <a:r>
              <a:rPr lang="en-US" altLang="nl-NL" dirty="0" smtClean="0">
                <a:latin typeface="+mn-lt"/>
              </a:rPr>
              <a:t>www.gradeworkinggroup.org</a:t>
            </a:r>
          </a:p>
        </p:txBody>
      </p:sp>
      <p:pic>
        <p:nvPicPr>
          <p:cNvPr id="12" name="Picture 4" descr="GRADE"/>
          <p:cNvPicPr>
            <a:picLocks noChangeAspect="1" noChangeArrowheads="1"/>
          </p:cNvPicPr>
          <p:nvPr/>
        </p:nvPicPr>
        <p:blipFill>
          <a:blip r:embed="rId3" cstate="print"/>
          <a:srcRect/>
          <a:stretch>
            <a:fillRect/>
          </a:stretch>
        </p:blipFill>
        <p:spPr bwMode="auto">
          <a:xfrm>
            <a:off x="1167528" y="4653136"/>
            <a:ext cx="2295913" cy="795838"/>
          </a:xfrm>
          <a:prstGeom prst="rect">
            <a:avLst/>
          </a:prstGeom>
          <a:noFill/>
          <a:ln w="9525">
            <a:noFill/>
            <a:miter lim="800000"/>
            <a:headEnd/>
            <a:tailEnd/>
          </a:ln>
        </p:spPr>
      </p:pic>
      <p:pic>
        <p:nvPicPr>
          <p:cNvPr id="72706" name="Picture 2"/>
          <p:cNvPicPr>
            <a:picLocks noChangeAspect="1" noChangeArrowheads="1"/>
          </p:cNvPicPr>
          <p:nvPr/>
        </p:nvPicPr>
        <p:blipFill>
          <a:blip r:embed="rId4" cstate="print"/>
          <a:srcRect/>
          <a:stretch>
            <a:fillRect/>
          </a:stretch>
        </p:blipFill>
        <p:spPr bwMode="auto">
          <a:xfrm>
            <a:off x="4601992" y="3212976"/>
            <a:ext cx="4073674" cy="2564906"/>
          </a:xfrm>
          <a:prstGeom prst="rect">
            <a:avLst/>
          </a:prstGeom>
          <a:noFill/>
          <a:ln w="9525">
            <a:noFill/>
            <a:miter lim="800000"/>
            <a:headEnd/>
            <a:tailEnd/>
          </a:ln>
        </p:spPr>
      </p:pic>
      <p:sp>
        <p:nvSpPr>
          <p:cNvPr id="18" name="Rectangle 17"/>
          <p:cNvSpPr/>
          <p:nvPr/>
        </p:nvSpPr>
        <p:spPr>
          <a:xfrm>
            <a:off x="137496" y="2636912"/>
            <a:ext cx="4355976" cy="3960440"/>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4637488" y="2636912"/>
            <a:ext cx="4355976" cy="3960440"/>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b="5000"/>
          <a:stretch>
            <a:fillRect/>
          </a:stretch>
        </p:blipFill>
        <p:spPr bwMode="auto">
          <a:xfrm>
            <a:off x="203111" y="1052736"/>
            <a:ext cx="8737778" cy="4104456"/>
          </a:xfrm>
          <a:prstGeom prst="rect">
            <a:avLst/>
          </a:prstGeom>
          <a:noFill/>
          <a:ln w="9525">
            <a:solidFill>
              <a:schemeClr val="accent6">
                <a:lumMod val="60000"/>
                <a:lumOff val="40000"/>
              </a:schemeClr>
            </a:solidFill>
            <a:miter lim="800000"/>
            <a:headEnd/>
            <a:tailEnd/>
          </a:ln>
        </p:spPr>
      </p:pic>
      <p:pic>
        <p:nvPicPr>
          <p:cNvPr id="3" name="Picture 2"/>
          <p:cNvPicPr>
            <a:picLocks noChangeAspect="1" noChangeArrowheads="1"/>
          </p:cNvPicPr>
          <p:nvPr/>
        </p:nvPicPr>
        <p:blipFill>
          <a:blip r:embed="rId4" cstate="print"/>
          <a:srcRect t="91450" r="47588"/>
          <a:stretch>
            <a:fillRect/>
          </a:stretch>
        </p:blipFill>
        <p:spPr bwMode="auto">
          <a:xfrm>
            <a:off x="2213992" y="5661248"/>
            <a:ext cx="4716016" cy="302940"/>
          </a:xfrm>
          <a:prstGeom prst="rect">
            <a:avLst/>
          </a:prstGeom>
          <a:noFill/>
          <a:ln w="9525">
            <a:solidFill>
              <a:schemeClr val="accent6">
                <a:lumMod val="60000"/>
                <a:lumOff val="40000"/>
              </a:schemeClr>
            </a:solidFill>
            <a:miter lim="800000"/>
            <a:headEnd/>
            <a:tailEnd/>
          </a:ln>
        </p:spPr>
      </p:pic>
      <p:sp>
        <p:nvSpPr>
          <p:cNvPr id="4" name="Rectangle 3"/>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METHODOLOGIE GRADE</a:t>
            </a:r>
          </a:p>
        </p:txBody>
      </p:sp>
      <p:sp>
        <p:nvSpPr>
          <p:cNvPr id="5" name="Rectangle 4"/>
          <p:cNvSpPr/>
          <p:nvPr/>
        </p:nvSpPr>
        <p:spPr>
          <a:xfrm>
            <a:off x="251520" y="1484784"/>
            <a:ext cx="2880320" cy="3600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3731" name="Picture 3"/>
          <p:cNvPicPr>
            <a:picLocks noChangeAspect="1" noChangeArrowheads="1"/>
          </p:cNvPicPr>
          <p:nvPr/>
        </p:nvPicPr>
        <p:blipFill>
          <a:blip r:embed="rId5" cstate="print"/>
          <a:srcRect/>
          <a:stretch>
            <a:fillRect/>
          </a:stretch>
        </p:blipFill>
        <p:spPr bwMode="auto">
          <a:xfrm>
            <a:off x="3862388" y="6093296"/>
            <a:ext cx="1419225" cy="552450"/>
          </a:xfrm>
          <a:prstGeom prst="rect">
            <a:avLst/>
          </a:prstGeom>
          <a:noFill/>
          <a:ln w="9525">
            <a:noFill/>
            <a:miter lim="800000"/>
            <a:headEnd/>
            <a:tailEnd/>
          </a:ln>
        </p:spPr>
      </p:pic>
      <p:sp>
        <p:nvSpPr>
          <p:cNvPr id="7" name="Rectangle 6"/>
          <p:cNvSpPr/>
          <p:nvPr/>
        </p:nvSpPr>
        <p:spPr>
          <a:xfrm>
            <a:off x="4572000" y="6488668"/>
            <a:ext cx="4572000" cy="369332"/>
          </a:xfrm>
          <a:prstGeom prst="rect">
            <a:avLst/>
          </a:prstGeom>
        </p:spPr>
        <p:txBody>
          <a:bodyPr>
            <a:spAutoFit/>
          </a:bodyPr>
          <a:lstStyle/>
          <a:p>
            <a:pPr algn="r"/>
            <a:r>
              <a:rPr lang="fr-FR" i="1" dirty="0" err="1" smtClean="0">
                <a:solidFill>
                  <a:srgbClr val="C00000"/>
                </a:solidFill>
                <a:latin typeface="+mn-lt"/>
                <a:cs typeface="Arial" charset="0"/>
              </a:rPr>
              <a:t>Guyatt</a:t>
            </a:r>
            <a:r>
              <a:rPr lang="fr-FR" i="1" dirty="0" smtClean="0">
                <a:solidFill>
                  <a:srgbClr val="C00000"/>
                </a:solidFill>
                <a:latin typeface="+mn-lt"/>
                <a:cs typeface="Arial" charset="0"/>
              </a:rPr>
              <a:t> et al. BMJ. 2008</a:t>
            </a:r>
          </a:p>
        </p:txBody>
      </p:sp>
      <p:sp>
        <p:nvSpPr>
          <p:cNvPr id="8" name="Rectangle 7"/>
          <p:cNvSpPr/>
          <p:nvPr/>
        </p:nvSpPr>
        <p:spPr>
          <a:xfrm>
            <a:off x="467544" y="4365104"/>
            <a:ext cx="2376264" cy="646331"/>
          </a:xfrm>
          <a:prstGeom prst="rect">
            <a:avLst/>
          </a:prstGeom>
          <a:solidFill>
            <a:schemeClr val="bg1"/>
          </a:solidFill>
          <a:ln>
            <a:solidFill>
              <a:schemeClr val="accent6">
                <a:lumMod val="60000"/>
                <a:lumOff val="40000"/>
              </a:schemeClr>
            </a:solidFill>
          </a:ln>
        </p:spPr>
        <p:txBody>
          <a:bodyPr wrap="square">
            <a:spAutoFit/>
          </a:bodyPr>
          <a:lstStyle/>
          <a:p>
            <a:pPr algn="ctr">
              <a:defRPr/>
            </a:pPr>
            <a:r>
              <a:rPr lang="fr-FR" b="1" dirty="0" smtClean="0">
                <a:solidFill>
                  <a:srgbClr val="FF0000"/>
                </a:solidFill>
                <a:latin typeface="+mn-lt"/>
                <a:cs typeface="Times New Roman" pitchFamily="18" charset="0"/>
              </a:rPr>
              <a:t>Définir des niveaux de preuve</a:t>
            </a:r>
            <a:endParaRPr lang="fr-FR" dirty="0">
              <a:solidFill>
                <a:srgbClr val="FF0000"/>
              </a:solidFill>
              <a:latin typeface="+mn-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 presetClass="entr" presetSubtype="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3" cstate="print"/>
          <a:srcRect l="41324" t="76660" r="40709" b="18549"/>
          <a:stretch>
            <a:fillRect/>
          </a:stretch>
        </p:blipFill>
        <p:spPr bwMode="auto">
          <a:xfrm>
            <a:off x="5724128" y="3789040"/>
            <a:ext cx="1440158" cy="288032"/>
          </a:xfrm>
          <a:prstGeom prst="rect">
            <a:avLst/>
          </a:prstGeom>
          <a:noFill/>
          <a:ln w="9525">
            <a:noFill/>
            <a:miter lim="800000"/>
            <a:headEnd/>
            <a:tailEnd/>
          </a:ln>
        </p:spPr>
      </p:pic>
      <p:sp>
        <p:nvSpPr>
          <p:cNvPr id="4" name="Rectangle 3"/>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METHODOLOGIE GRADE</a:t>
            </a:r>
          </a:p>
        </p:txBody>
      </p:sp>
      <p:sp>
        <p:nvSpPr>
          <p:cNvPr id="5" name="Rectangle 4"/>
          <p:cNvSpPr/>
          <p:nvPr/>
        </p:nvSpPr>
        <p:spPr>
          <a:xfrm>
            <a:off x="323528" y="1124744"/>
            <a:ext cx="3600400" cy="369332"/>
          </a:xfrm>
          <a:prstGeom prst="rect">
            <a:avLst/>
          </a:prstGeom>
          <a:solidFill>
            <a:schemeClr val="accent2">
              <a:lumMod val="20000"/>
              <a:lumOff val="80000"/>
            </a:schemeClr>
          </a:solidFill>
        </p:spPr>
        <p:txBody>
          <a:bodyPr wrap="square">
            <a:spAutoFit/>
          </a:bodyPr>
          <a:lstStyle/>
          <a:p>
            <a:pPr algn="ctr">
              <a:defRPr/>
            </a:pPr>
            <a:r>
              <a:rPr lang="fr-FR" b="1" dirty="0" smtClean="0">
                <a:latin typeface="+mn-lt"/>
                <a:cs typeface="Times New Roman" pitchFamily="18" charset="0"/>
              </a:rPr>
              <a:t>Niveau de preuve</a:t>
            </a:r>
            <a:endParaRPr lang="fr-FR" dirty="0">
              <a:latin typeface="+mn-lt"/>
              <a:cs typeface="Times New Roman" pitchFamily="18" charset="0"/>
            </a:endParaRPr>
          </a:p>
        </p:txBody>
      </p:sp>
      <p:sp>
        <p:nvSpPr>
          <p:cNvPr id="6" name="Rectangle 5"/>
          <p:cNvSpPr/>
          <p:nvPr/>
        </p:nvSpPr>
        <p:spPr>
          <a:xfrm>
            <a:off x="971600" y="1894761"/>
            <a:ext cx="2232248" cy="1754326"/>
          </a:xfrm>
          <a:prstGeom prst="rect">
            <a:avLst/>
          </a:prstGeom>
          <a:ln>
            <a:solidFill>
              <a:schemeClr val="accent6">
                <a:lumMod val="60000"/>
                <a:lumOff val="40000"/>
              </a:schemeClr>
            </a:solidFill>
          </a:ln>
        </p:spPr>
        <p:txBody>
          <a:bodyPr wrap="square">
            <a:spAutoFit/>
          </a:bodyPr>
          <a:lstStyle/>
          <a:p>
            <a:pPr algn="ctr"/>
            <a:r>
              <a:rPr lang="en-US" dirty="0" err="1" smtClean="0">
                <a:latin typeface="+mn-lt"/>
              </a:rPr>
              <a:t>Pubmed</a:t>
            </a:r>
            <a:endParaRPr lang="en-US" dirty="0" smtClean="0">
              <a:latin typeface="+mn-lt"/>
            </a:endParaRPr>
          </a:p>
          <a:p>
            <a:pPr algn="ctr"/>
            <a:r>
              <a:rPr lang="en-US" dirty="0" smtClean="0">
                <a:latin typeface="+mn-lt"/>
              </a:rPr>
              <a:t>EMBASE</a:t>
            </a:r>
          </a:p>
          <a:p>
            <a:pPr algn="ctr"/>
            <a:r>
              <a:rPr lang="en-US" dirty="0" err="1" smtClean="0">
                <a:latin typeface="+mn-lt"/>
              </a:rPr>
              <a:t>Cinahl</a:t>
            </a:r>
            <a:endParaRPr lang="en-US" dirty="0" smtClean="0">
              <a:latin typeface="+mn-lt"/>
            </a:endParaRPr>
          </a:p>
          <a:p>
            <a:pPr algn="ctr"/>
            <a:r>
              <a:rPr lang="en-US" dirty="0" smtClean="0">
                <a:latin typeface="+mn-lt"/>
              </a:rPr>
              <a:t>Web-of-Science</a:t>
            </a:r>
          </a:p>
          <a:p>
            <a:pPr algn="ctr"/>
            <a:r>
              <a:rPr lang="en-US" dirty="0" smtClean="0">
                <a:latin typeface="+mn-lt"/>
              </a:rPr>
              <a:t>Google Scholar</a:t>
            </a:r>
          </a:p>
          <a:p>
            <a:pPr algn="ctr"/>
            <a:r>
              <a:rPr lang="en-US" dirty="0" smtClean="0">
                <a:latin typeface="+mn-lt"/>
              </a:rPr>
              <a:t>Cochrane Library</a:t>
            </a:r>
            <a:endParaRPr lang="fr-FR" dirty="0">
              <a:latin typeface="+mn-lt"/>
            </a:endParaRPr>
          </a:p>
        </p:txBody>
      </p:sp>
      <p:sp>
        <p:nvSpPr>
          <p:cNvPr id="8" name="Rectangle 7"/>
          <p:cNvSpPr/>
          <p:nvPr/>
        </p:nvSpPr>
        <p:spPr>
          <a:xfrm>
            <a:off x="395536" y="4725144"/>
            <a:ext cx="2376264" cy="369332"/>
          </a:xfrm>
          <a:prstGeom prst="rect">
            <a:avLst/>
          </a:prstGeom>
          <a:noFill/>
          <a:ln>
            <a:solidFill>
              <a:schemeClr val="accent6">
                <a:lumMod val="60000"/>
                <a:lumOff val="40000"/>
              </a:schemeClr>
            </a:solidFill>
          </a:ln>
        </p:spPr>
        <p:txBody>
          <a:bodyPr wrap="square">
            <a:spAutoFit/>
          </a:bodyPr>
          <a:lstStyle/>
          <a:p>
            <a:pPr algn="ctr">
              <a:defRPr/>
            </a:pPr>
            <a:r>
              <a:rPr lang="fr-FR" b="1" dirty="0" smtClean="0">
                <a:latin typeface="+mn-lt"/>
                <a:cs typeface="Times New Roman" pitchFamily="18" charset="0"/>
              </a:rPr>
              <a:t>ALGORITHME SIGN</a:t>
            </a:r>
            <a:endParaRPr lang="fr-FR" dirty="0">
              <a:latin typeface="+mn-lt"/>
              <a:cs typeface="Times New Roman" pitchFamily="18" charset="0"/>
            </a:endParaRPr>
          </a:p>
        </p:txBody>
      </p:sp>
      <p:sp>
        <p:nvSpPr>
          <p:cNvPr id="9" name="Rectangle 8"/>
          <p:cNvSpPr/>
          <p:nvPr/>
        </p:nvSpPr>
        <p:spPr>
          <a:xfrm>
            <a:off x="3419872" y="6211669"/>
            <a:ext cx="5724128" cy="646331"/>
          </a:xfrm>
          <a:prstGeom prst="rect">
            <a:avLst/>
          </a:prstGeom>
        </p:spPr>
        <p:txBody>
          <a:bodyPr wrap="square">
            <a:spAutoFit/>
          </a:bodyPr>
          <a:lstStyle/>
          <a:p>
            <a:pPr algn="r"/>
            <a:r>
              <a:rPr lang="en-US" i="1" dirty="0" smtClean="0">
                <a:solidFill>
                  <a:srgbClr val="C00000"/>
                </a:solidFill>
                <a:latin typeface="+mn-lt"/>
                <a:cs typeface="Arial" charset="0"/>
              </a:rPr>
              <a:t>http://www.sign.ac.uk/methodology/checklists.html Accessed 9 June 2019</a:t>
            </a:r>
            <a:endParaRPr lang="fr-FR" i="1" dirty="0" smtClean="0">
              <a:solidFill>
                <a:srgbClr val="C00000"/>
              </a:solidFill>
              <a:latin typeface="+mn-lt"/>
              <a:cs typeface="Arial" charset="0"/>
            </a:endParaRPr>
          </a:p>
        </p:txBody>
      </p:sp>
      <p:grpSp>
        <p:nvGrpSpPr>
          <p:cNvPr id="12" name="Groupe 11"/>
          <p:cNvGrpSpPr/>
          <p:nvPr/>
        </p:nvGrpSpPr>
        <p:grpSpPr>
          <a:xfrm>
            <a:off x="3707904" y="4725144"/>
            <a:ext cx="4806522" cy="1080000"/>
            <a:chOff x="3437886" y="4437112"/>
            <a:chExt cx="4806522" cy="1080000"/>
          </a:xfrm>
        </p:grpSpPr>
        <p:pic>
          <p:nvPicPr>
            <p:cNvPr id="7" name="Picture 2"/>
            <p:cNvPicPr>
              <a:picLocks noChangeAspect="1" noChangeArrowheads="1"/>
            </p:cNvPicPr>
            <p:nvPr/>
          </p:nvPicPr>
          <p:blipFill>
            <a:blip r:embed="rId4" cstate="print"/>
            <a:srcRect l="80105" b="81818"/>
            <a:stretch>
              <a:fillRect/>
            </a:stretch>
          </p:blipFill>
          <p:spPr bwMode="auto">
            <a:xfrm>
              <a:off x="6813878" y="4437112"/>
              <a:ext cx="1430530" cy="108000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r="52729" b="82171"/>
            <a:stretch>
              <a:fillRect/>
            </a:stretch>
          </p:blipFill>
          <p:spPr bwMode="auto">
            <a:xfrm>
              <a:off x="3437886" y="4437112"/>
              <a:ext cx="3466305" cy="1080000"/>
            </a:xfrm>
            <a:prstGeom prst="rect">
              <a:avLst/>
            </a:prstGeom>
            <a:noFill/>
            <a:ln w="9525">
              <a:noFill/>
              <a:miter lim="800000"/>
              <a:headEnd/>
              <a:tailEnd/>
            </a:ln>
          </p:spPr>
        </p:pic>
      </p:grpSp>
      <p:graphicFrame>
        <p:nvGraphicFramePr>
          <p:cNvPr id="11" name="Tableau 10"/>
          <p:cNvGraphicFramePr>
            <a:graphicFrameLocks noGrp="1"/>
          </p:cNvGraphicFramePr>
          <p:nvPr/>
        </p:nvGraphicFramePr>
        <p:xfrm>
          <a:off x="3995936" y="1844824"/>
          <a:ext cx="4968552" cy="1854200"/>
        </p:xfrm>
        <a:graphic>
          <a:graphicData uri="http://schemas.openxmlformats.org/drawingml/2006/table">
            <a:tbl>
              <a:tblPr firstRow="1" bandRow="1">
                <a:tableStyleId>{21E4AEA4-8DFA-4A89-87EB-49C32662AFE0}</a:tableStyleId>
              </a:tblPr>
              <a:tblGrid>
                <a:gridCol w="2736304"/>
                <a:gridCol w="2232248"/>
              </a:tblGrid>
              <a:tr h="370840">
                <a:tc>
                  <a:txBody>
                    <a:bodyPr/>
                    <a:lstStyle/>
                    <a:p>
                      <a:pPr algn="ctr"/>
                      <a:r>
                        <a:rPr lang="fr-FR" dirty="0" smtClean="0"/>
                        <a:t>Études</a:t>
                      </a:r>
                      <a:endParaRPr lang="fr-FR" dirty="0"/>
                    </a:p>
                  </a:txBody>
                  <a:tcPr/>
                </a:tc>
                <a:tc>
                  <a:txBody>
                    <a:bodyPr/>
                    <a:lstStyle/>
                    <a:p>
                      <a:pPr algn="ctr"/>
                      <a:r>
                        <a:rPr lang="fr-FR" dirty="0" smtClean="0"/>
                        <a:t>Niveau de preuve</a:t>
                      </a:r>
                      <a:endParaRPr lang="fr-FR" dirty="0"/>
                    </a:p>
                  </a:txBody>
                  <a:tcPr/>
                </a:tc>
              </a:tr>
              <a:tr h="370840">
                <a:tc>
                  <a:txBody>
                    <a:bodyPr/>
                    <a:lstStyle/>
                    <a:p>
                      <a:pPr algn="ctr"/>
                      <a:r>
                        <a:rPr lang="fr-FR" dirty="0" err="1" smtClean="0"/>
                        <a:t>Review</a:t>
                      </a:r>
                      <a:r>
                        <a:rPr lang="fr-FR" baseline="0" dirty="0" smtClean="0"/>
                        <a:t> &amp; Meta-analyses</a:t>
                      </a:r>
                      <a:endParaRPr lang="fr-FR" dirty="0"/>
                    </a:p>
                  </a:txBody>
                  <a:tcPr/>
                </a:tc>
                <a:tc>
                  <a:txBody>
                    <a:bodyPr/>
                    <a:lstStyle/>
                    <a:p>
                      <a:pPr algn="ctr"/>
                      <a:r>
                        <a:rPr lang="fr-FR" dirty="0" smtClean="0"/>
                        <a:t>High</a:t>
                      </a:r>
                      <a:endParaRPr lang="fr-FR" dirty="0"/>
                    </a:p>
                  </a:txBody>
                  <a:tcPr/>
                </a:tc>
              </a:tr>
              <a:tr h="370840">
                <a:tc>
                  <a:txBody>
                    <a:bodyPr/>
                    <a:lstStyle/>
                    <a:p>
                      <a:pPr algn="ctr"/>
                      <a:r>
                        <a:rPr lang="fr-FR" dirty="0" smtClean="0"/>
                        <a:t>RCT</a:t>
                      </a:r>
                      <a:endParaRPr lang="fr-FR" dirty="0"/>
                    </a:p>
                  </a:txBody>
                  <a:tcPr/>
                </a:tc>
                <a:tc>
                  <a:txBody>
                    <a:bodyPr/>
                    <a:lstStyle/>
                    <a:p>
                      <a:pPr algn="ctr"/>
                      <a:r>
                        <a:rPr lang="fr-FR" dirty="0" smtClean="0"/>
                        <a:t>High</a:t>
                      </a:r>
                      <a:endParaRPr lang="fr-FR" dirty="0"/>
                    </a:p>
                  </a:txBody>
                  <a:tcPr/>
                </a:tc>
              </a:tr>
              <a:tr h="370840">
                <a:tc>
                  <a:txBody>
                    <a:bodyPr/>
                    <a:lstStyle/>
                    <a:p>
                      <a:pPr algn="ctr"/>
                      <a:r>
                        <a:rPr lang="fr-FR" dirty="0" err="1" smtClean="0"/>
                        <a:t>Cohort</a:t>
                      </a:r>
                      <a:r>
                        <a:rPr lang="fr-FR" dirty="0" smtClean="0"/>
                        <a:t> – observationnel</a:t>
                      </a:r>
                      <a:endParaRPr lang="fr-FR" dirty="0"/>
                    </a:p>
                  </a:txBody>
                  <a:tcPr/>
                </a:tc>
                <a:tc>
                  <a:txBody>
                    <a:bodyPr/>
                    <a:lstStyle/>
                    <a:p>
                      <a:pPr algn="ctr"/>
                      <a:r>
                        <a:rPr lang="fr-FR" dirty="0" err="1" smtClean="0"/>
                        <a:t>Low</a:t>
                      </a:r>
                      <a:endParaRPr lang="fr-FR" dirty="0"/>
                    </a:p>
                  </a:txBody>
                  <a:tcPr/>
                </a:tc>
              </a:tr>
              <a:tr h="370840">
                <a:tc>
                  <a:txBody>
                    <a:bodyPr/>
                    <a:lstStyle/>
                    <a:p>
                      <a:pPr algn="ctr"/>
                      <a:r>
                        <a:rPr lang="fr-FR" dirty="0" smtClean="0"/>
                        <a:t>Case-</a:t>
                      </a:r>
                      <a:r>
                        <a:rPr lang="fr-FR" dirty="0" err="1" smtClean="0"/>
                        <a:t>series</a:t>
                      </a:r>
                      <a:r>
                        <a:rPr lang="fr-FR" dirty="0" smtClean="0"/>
                        <a:t>,</a:t>
                      </a:r>
                      <a:r>
                        <a:rPr lang="fr-FR" baseline="0" dirty="0" smtClean="0"/>
                        <a:t> </a:t>
                      </a:r>
                      <a:endParaRPr lang="fr-FR" dirty="0"/>
                    </a:p>
                  </a:txBody>
                  <a:tcPr/>
                </a:tc>
                <a:tc>
                  <a:txBody>
                    <a:bodyPr/>
                    <a:lstStyle/>
                    <a:p>
                      <a:pPr algn="ctr"/>
                      <a:r>
                        <a:rPr lang="fr-FR" dirty="0" err="1" smtClean="0"/>
                        <a:t>Very</a:t>
                      </a:r>
                      <a:r>
                        <a:rPr lang="fr-FR" dirty="0" smtClean="0"/>
                        <a:t> </a:t>
                      </a:r>
                      <a:r>
                        <a:rPr lang="fr-FR" dirty="0" err="1" smtClean="0"/>
                        <a:t>low</a:t>
                      </a:r>
                      <a:endParaRPr lang="fr-FR" dirty="0"/>
                    </a:p>
                  </a:txBody>
                  <a:tcPr/>
                </a:tc>
              </a:tr>
            </a:tbl>
          </a:graphicData>
        </a:graphic>
      </p:graphicFrame>
      <p:sp>
        <p:nvSpPr>
          <p:cNvPr id="13" name="Rectangle 12"/>
          <p:cNvSpPr/>
          <p:nvPr/>
        </p:nvSpPr>
        <p:spPr>
          <a:xfrm>
            <a:off x="395536" y="5363924"/>
            <a:ext cx="2376264" cy="369332"/>
          </a:xfrm>
          <a:prstGeom prst="rect">
            <a:avLst/>
          </a:prstGeom>
          <a:noFill/>
          <a:ln>
            <a:solidFill>
              <a:schemeClr val="accent6">
                <a:lumMod val="60000"/>
                <a:lumOff val="40000"/>
              </a:schemeClr>
            </a:solidFill>
          </a:ln>
        </p:spPr>
        <p:txBody>
          <a:bodyPr wrap="square">
            <a:spAutoFit/>
          </a:bodyPr>
          <a:lstStyle/>
          <a:p>
            <a:pPr algn="ctr">
              <a:defRPr/>
            </a:pPr>
            <a:r>
              <a:rPr lang="fr-FR" b="1" dirty="0" smtClean="0">
                <a:latin typeface="+mn-lt"/>
                <a:cs typeface="Times New Roman" pitchFamily="18" charset="0"/>
              </a:rPr>
              <a:t>(</a:t>
            </a:r>
            <a:r>
              <a:rPr lang="fr-FR" b="1" dirty="0" err="1" smtClean="0">
                <a:latin typeface="+mn-lt"/>
                <a:cs typeface="Times New Roman" pitchFamily="18" charset="0"/>
              </a:rPr>
              <a:t>checklist</a:t>
            </a:r>
            <a:r>
              <a:rPr lang="fr-FR" b="1" dirty="0" smtClean="0">
                <a:latin typeface="+mn-lt"/>
                <a:cs typeface="Times New Roman" pitchFamily="18" charset="0"/>
              </a:rPr>
              <a:t>)</a:t>
            </a:r>
            <a:endParaRPr lang="fr-FR" dirty="0">
              <a:latin typeface="+mn-lt"/>
              <a:cs typeface="Times New Roman" pitchFamily="18" charset="0"/>
            </a:endParaRPr>
          </a:p>
        </p:txBody>
      </p:sp>
      <p:sp>
        <p:nvSpPr>
          <p:cNvPr id="14" name="Rectangle 13"/>
          <p:cNvSpPr/>
          <p:nvPr/>
        </p:nvSpPr>
        <p:spPr>
          <a:xfrm>
            <a:off x="3995936" y="2204864"/>
            <a:ext cx="4968552"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8388424" y="2276872"/>
            <a:ext cx="432048" cy="646331"/>
          </a:xfrm>
          <a:prstGeom prst="rect">
            <a:avLst/>
          </a:prstGeom>
          <a:solidFill>
            <a:schemeClr val="bg1"/>
          </a:solidFill>
          <a:ln>
            <a:solidFill>
              <a:schemeClr val="accent6">
                <a:lumMod val="60000"/>
                <a:lumOff val="40000"/>
              </a:schemeClr>
            </a:solidFill>
          </a:ln>
        </p:spPr>
        <p:txBody>
          <a:bodyPr wrap="square">
            <a:spAutoFit/>
          </a:bodyPr>
          <a:lstStyle/>
          <a:p>
            <a:pPr algn="ctr">
              <a:defRPr/>
            </a:pPr>
            <a:r>
              <a:rPr lang="fr-FR" b="1" dirty="0" smtClean="0">
                <a:solidFill>
                  <a:srgbClr val="FF0000"/>
                </a:solidFill>
                <a:latin typeface="+mn-lt"/>
                <a:cs typeface="Times New Roman" pitchFamily="18" charset="0"/>
              </a:rPr>
              <a:t>?</a:t>
            </a:r>
          </a:p>
          <a:p>
            <a:pPr algn="ctr">
              <a:defRPr/>
            </a:pPr>
            <a:r>
              <a:rPr lang="fr-FR" b="1" dirty="0" smtClean="0">
                <a:solidFill>
                  <a:srgbClr val="FF0000"/>
                </a:solidFill>
                <a:latin typeface="+mn-lt"/>
                <a:cs typeface="Times New Roman" pitchFamily="18" charset="0"/>
              </a:rPr>
              <a:t>?</a:t>
            </a:r>
            <a:endParaRPr lang="fr-FR" dirty="0">
              <a:solidFill>
                <a:srgbClr val="FF0000"/>
              </a:solidFill>
              <a:latin typeface="+mn-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2" cstate="print"/>
          <a:srcRect b="22814"/>
          <a:stretch>
            <a:fillRect/>
          </a:stretch>
        </p:blipFill>
        <p:spPr bwMode="auto">
          <a:xfrm>
            <a:off x="1835696" y="881336"/>
            <a:ext cx="6096275" cy="4779912"/>
          </a:xfrm>
          <a:prstGeom prst="rect">
            <a:avLst/>
          </a:prstGeom>
          <a:noFill/>
          <a:ln w="9525">
            <a:solidFill>
              <a:schemeClr val="accent6">
                <a:lumMod val="60000"/>
                <a:lumOff val="40000"/>
              </a:schemeClr>
            </a:solidFill>
            <a:miter lim="800000"/>
            <a:headEnd/>
            <a:tailEnd/>
          </a:ln>
        </p:spPr>
      </p:pic>
      <p:sp>
        <p:nvSpPr>
          <p:cNvPr id="3" name="Rectangle 2"/>
          <p:cNvSpPr/>
          <p:nvPr/>
        </p:nvSpPr>
        <p:spPr>
          <a:xfrm>
            <a:off x="323528" y="179348"/>
            <a:ext cx="3960000" cy="369332"/>
          </a:xfrm>
          <a:prstGeom prst="rect">
            <a:avLst/>
          </a:prstGeom>
          <a:solidFill>
            <a:schemeClr val="accent2">
              <a:lumMod val="20000"/>
              <a:lumOff val="80000"/>
            </a:schemeClr>
          </a:solidFill>
        </p:spPr>
        <p:txBody>
          <a:bodyPr wrap="square">
            <a:spAutoFit/>
          </a:bodyPr>
          <a:lstStyle/>
          <a:p>
            <a:pPr algn="ctr">
              <a:defRPr/>
            </a:pPr>
            <a:r>
              <a:rPr lang="fr-FR" b="1" dirty="0" smtClean="0">
                <a:latin typeface="+mn-lt"/>
                <a:cs typeface="Times New Roman" pitchFamily="18" charset="0"/>
              </a:rPr>
              <a:t>Niveau de preuve de chaque étude</a:t>
            </a:r>
            <a:endParaRPr lang="fr-FR" dirty="0">
              <a:latin typeface="+mn-lt"/>
              <a:cs typeface="Times New Roman" pitchFamily="18" charset="0"/>
            </a:endParaRPr>
          </a:p>
        </p:txBody>
      </p:sp>
      <p:sp>
        <p:nvSpPr>
          <p:cNvPr id="4" name="Rectangle 3"/>
          <p:cNvSpPr/>
          <p:nvPr/>
        </p:nvSpPr>
        <p:spPr>
          <a:xfrm>
            <a:off x="3419872" y="6211669"/>
            <a:ext cx="5724128" cy="646331"/>
          </a:xfrm>
          <a:prstGeom prst="rect">
            <a:avLst/>
          </a:prstGeom>
        </p:spPr>
        <p:txBody>
          <a:bodyPr wrap="square">
            <a:spAutoFit/>
          </a:bodyPr>
          <a:lstStyle/>
          <a:p>
            <a:pPr algn="r"/>
            <a:r>
              <a:rPr lang="en-US" i="1" dirty="0" smtClean="0">
                <a:solidFill>
                  <a:srgbClr val="C00000"/>
                </a:solidFill>
                <a:latin typeface="+mn-lt"/>
                <a:cs typeface="Arial" charset="0"/>
              </a:rPr>
              <a:t>http://www.sign.ac.uk/methodology/checklists.html Accessed 9 June 2019</a:t>
            </a:r>
            <a:endParaRPr lang="fr-FR" i="1" dirty="0" smtClean="0">
              <a:solidFill>
                <a:srgbClr val="C00000"/>
              </a:solidFill>
              <a:latin typeface="+mn-lt"/>
              <a:cs typeface="Arial" charset="0"/>
            </a:endParaRPr>
          </a:p>
        </p:txBody>
      </p:sp>
      <p:sp>
        <p:nvSpPr>
          <p:cNvPr id="5" name="Rectangle 4"/>
          <p:cNvSpPr/>
          <p:nvPr/>
        </p:nvSpPr>
        <p:spPr>
          <a:xfrm>
            <a:off x="3347864" y="3573016"/>
            <a:ext cx="3672408"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251520" y="260648"/>
            <a:ext cx="4271353" cy="6372000"/>
          </a:xfrm>
          <a:prstGeom prst="rect">
            <a:avLst/>
          </a:prstGeom>
          <a:noFill/>
          <a:ln w="9525">
            <a:solidFill>
              <a:schemeClr val="accent2"/>
            </a:solid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4572000" y="260648"/>
            <a:ext cx="4407300" cy="6372000"/>
          </a:xfrm>
          <a:prstGeom prst="rect">
            <a:avLst/>
          </a:prstGeom>
          <a:noFill/>
          <a:ln w="9525">
            <a:solidFill>
              <a:schemeClr val="accent2"/>
            </a:solidFill>
            <a:miter lim="800000"/>
            <a:headEnd/>
            <a:tailEnd/>
          </a:ln>
        </p:spPr>
      </p:pic>
      <p:sp>
        <p:nvSpPr>
          <p:cNvPr id="5" name="Rectangle 4"/>
          <p:cNvSpPr/>
          <p:nvPr/>
        </p:nvSpPr>
        <p:spPr>
          <a:xfrm>
            <a:off x="2465480" y="2132856"/>
            <a:ext cx="198000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419920" y="2285256"/>
            <a:ext cx="183600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755576" y="332656"/>
            <a:ext cx="37444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l="16238" t="23750" r="24254" b="10101"/>
          <a:stretch>
            <a:fillRect/>
          </a:stretch>
        </p:blipFill>
        <p:spPr bwMode="auto">
          <a:xfrm>
            <a:off x="1174703" y="2420888"/>
            <a:ext cx="6794595" cy="4248472"/>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t="30512" b="54797"/>
          <a:stretch>
            <a:fillRect/>
          </a:stretch>
        </p:blipFill>
        <p:spPr bwMode="auto">
          <a:xfrm>
            <a:off x="827584" y="548680"/>
            <a:ext cx="7458508" cy="1584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7" descr="Résultat de recherche d'images pour &quot;chu reims&quot;"/>
          <p:cNvSpPr>
            <a:spLocks noChangeAspect="1" noChangeArrowheads="1"/>
          </p:cNvSpPr>
          <p:nvPr/>
        </p:nvSpPr>
        <p:spPr bwMode="auto">
          <a:xfrm>
            <a:off x="2511388" y="3587750"/>
            <a:ext cx="304800" cy="304800"/>
          </a:xfrm>
          <a:prstGeom prst="rect">
            <a:avLst/>
          </a:prstGeom>
          <a:noFill/>
          <a:ln w="9525">
            <a:noFill/>
            <a:miter lim="800000"/>
            <a:headEnd/>
            <a:tailEnd/>
          </a:ln>
        </p:spPr>
        <p:txBody>
          <a:bodyPr/>
          <a:lstStyle/>
          <a:p>
            <a:endParaRPr lang="en-US" altLang="fr-FR">
              <a:latin typeface="+mn-lt"/>
              <a:cs typeface="Times New Roman" pitchFamily="18" charset="0"/>
            </a:endParaRPr>
          </a:p>
        </p:txBody>
      </p:sp>
      <p:pic>
        <p:nvPicPr>
          <p:cNvPr id="2052" name="Picture 3" descr="E:\H.jpg"/>
          <p:cNvPicPr>
            <a:picLocks noChangeAspect="1" noChangeArrowheads="1"/>
          </p:cNvPicPr>
          <p:nvPr/>
        </p:nvPicPr>
        <p:blipFill>
          <a:blip r:embed="rId2" cstate="print"/>
          <a:srcRect t="16669" b="16656"/>
          <a:stretch>
            <a:fillRect/>
          </a:stretch>
        </p:blipFill>
        <p:spPr bwMode="auto">
          <a:xfrm>
            <a:off x="468313" y="5918826"/>
            <a:ext cx="3599631" cy="678823"/>
          </a:xfrm>
          <a:prstGeom prst="rect">
            <a:avLst/>
          </a:prstGeom>
          <a:solidFill>
            <a:srgbClr val="EDEDED"/>
          </a:solidFill>
          <a:ln w="88900" cap="sq">
            <a:solidFill>
              <a:srgbClr val="FFFFFF"/>
            </a:solidFill>
            <a:miter lim="800000"/>
            <a:headEnd/>
            <a:tailEnd/>
          </a:ln>
        </p:spPr>
      </p:pic>
      <p:pic>
        <p:nvPicPr>
          <p:cNvPr id="2053" name="Picture 2" descr="http://www.digischool.fr/images/article/2170_1.jpg"/>
          <p:cNvPicPr>
            <a:picLocks noChangeAspect="1" noChangeArrowheads="1"/>
          </p:cNvPicPr>
          <p:nvPr/>
        </p:nvPicPr>
        <p:blipFill>
          <a:blip r:embed="rId3" cstate="print"/>
          <a:srcRect l="20854" r="15819"/>
          <a:stretch>
            <a:fillRect/>
          </a:stretch>
        </p:blipFill>
        <p:spPr bwMode="auto">
          <a:xfrm>
            <a:off x="5940425" y="5890107"/>
            <a:ext cx="1727919" cy="896456"/>
          </a:xfrm>
          <a:prstGeom prst="rect">
            <a:avLst/>
          </a:prstGeom>
          <a:noFill/>
          <a:ln w="9525">
            <a:noFill/>
            <a:miter lim="800000"/>
            <a:headEnd/>
            <a:tailEnd/>
          </a:ln>
        </p:spPr>
      </p:pic>
      <p:sp>
        <p:nvSpPr>
          <p:cNvPr id="14" name="Rectangle 14"/>
          <p:cNvSpPr>
            <a:spLocks noChangeArrowheads="1"/>
          </p:cNvSpPr>
          <p:nvPr/>
        </p:nvSpPr>
        <p:spPr bwMode="auto">
          <a:xfrm>
            <a:off x="827584" y="4149080"/>
            <a:ext cx="4464496" cy="523220"/>
          </a:xfrm>
          <a:prstGeom prst="rect">
            <a:avLst/>
          </a:prstGeom>
          <a:noFill/>
          <a:ln w="9525">
            <a:noFill/>
            <a:miter lim="800000"/>
            <a:headEnd/>
            <a:tailEnd/>
          </a:ln>
        </p:spPr>
        <p:txBody>
          <a:bodyPr wrap="square">
            <a:spAutoFit/>
          </a:bodyPr>
          <a:lstStyle/>
          <a:p>
            <a:pPr algn="ctr"/>
            <a:r>
              <a:rPr lang="en-US" sz="2800" b="1" dirty="0" smtClean="0">
                <a:solidFill>
                  <a:srgbClr val="FF0000"/>
                </a:solidFill>
                <a:latin typeface="+mn-lt"/>
                <a:cs typeface="Times New Roman" pitchFamily="18" charset="0"/>
              </a:rPr>
              <a:t>Disclosure of interest</a:t>
            </a:r>
            <a:endParaRPr lang="en-US" sz="2800" b="1" u="sng" dirty="0">
              <a:solidFill>
                <a:srgbClr val="FF0000"/>
              </a:solidFill>
              <a:latin typeface="+mn-lt"/>
              <a:cs typeface="Times New Roman" pitchFamily="18" charset="0"/>
            </a:endParaRPr>
          </a:p>
        </p:txBody>
      </p:sp>
      <p:sp>
        <p:nvSpPr>
          <p:cNvPr id="15" name="Rectangle 15"/>
          <p:cNvSpPr>
            <a:spLocks noChangeArrowheads="1"/>
          </p:cNvSpPr>
          <p:nvPr/>
        </p:nvSpPr>
        <p:spPr bwMode="auto">
          <a:xfrm>
            <a:off x="467544" y="4581128"/>
            <a:ext cx="5328592" cy="872034"/>
          </a:xfrm>
          <a:prstGeom prst="rect">
            <a:avLst/>
          </a:prstGeom>
          <a:noFill/>
          <a:ln w="9525">
            <a:noFill/>
            <a:miter lim="800000"/>
            <a:headEnd/>
            <a:tailEnd/>
          </a:ln>
        </p:spPr>
        <p:txBody>
          <a:bodyPr wrap="square">
            <a:spAutoFit/>
          </a:bodyPr>
          <a:lstStyle/>
          <a:p>
            <a:pPr algn="ctr">
              <a:lnSpc>
                <a:spcPct val="150000"/>
              </a:lnSpc>
              <a:buFont typeface="Arial" pitchFamily="34" charset="0"/>
              <a:buChar char="•"/>
            </a:pPr>
            <a:r>
              <a:rPr lang="en-US" dirty="0" smtClean="0">
                <a:latin typeface="+mn-lt"/>
                <a:cs typeface="Times New Roman" pitchFamily="18" charset="0"/>
              </a:rPr>
              <a:t>Bard® : consulting</a:t>
            </a:r>
          </a:p>
          <a:p>
            <a:pPr algn="ctr">
              <a:lnSpc>
                <a:spcPct val="150000"/>
              </a:lnSpc>
              <a:buFont typeface="Arial" pitchFamily="34" charset="0"/>
              <a:buChar char="•"/>
            </a:pPr>
            <a:r>
              <a:rPr lang="en-US" dirty="0" smtClean="0">
                <a:latin typeface="+mn-lt"/>
                <a:cs typeface="Times New Roman" pitchFamily="18" charset="0"/>
              </a:rPr>
              <a:t>Medtronic® : fees</a:t>
            </a:r>
            <a:endParaRPr lang="en-US" dirty="0">
              <a:latin typeface="+mn-lt"/>
              <a:cs typeface="Times New Roman" pitchFamily="18" charset="0"/>
            </a:endParaRPr>
          </a:p>
        </p:txBody>
      </p:sp>
      <p:pic>
        <p:nvPicPr>
          <p:cNvPr id="10" name="Picture 4"/>
          <p:cNvPicPr>
            <a:picLocks noChangeAspect="1" noChangeArrowheads="1"/>
          </p:cNvPicPr>
          <p:nvPr/>
        </p:nvPicPr>
        <p:blipFill>
          <a:blip r:embed="rId4" cstate="print"/>
          <a:srcRect/>
          <a:stretch>
            <a:fillRect/>
          </a:stretch>
        </p:blipFill>
        <p:spPr bwMode="auto">
          <a:xfrm>
            <a:off x="6084168" y="836712"/>
            <a:ext cx="2592288" cy="4160111"/>
          </a:xfrm>
          <a:prstGeom prst="rect">
            <a:avLst/>
          </a:prstGeom>
          <a:noFill/>
          <a:ln w="9525">
            <a:solidFill>
              <a:schemeClr val="accent2"/>
            </a:solidFill>
            <a:miter lim="800000"/>
            <a:headEnd/>
            <a:tailEnd/>
          </a:ln>
        </p:spPr>
      </p:pic>
      <p:pic>
        <p:nvPicPr>
          <p:cNvPr id="11" name="Picture 2"/>
          <p:cNvPicPr>
            <a:picLocks noChangeAspect="1" noChangeArrowheads="1"/>
          </p:cNvPicPr>
          <p:nvPr/>
        </p:nvPicPr>
        <p:blipFill>
          <a:blip r:embed="rId5" cstate="print"/>
          <a:srcRect/>
          <a:stretch>
            <a:fillRect/>
          </a:stretch>
        </p:blipFill>
        <p:spPr bwMode="auto">
          <a:xfrm>
            <a:off x="807807" y="332657"/>
            <a:ext cx="4320000" cy="1961113"/>
          </a:xfrm>
          <a:prstGeom prst="rect">
            <a:avLst/>
          </a:prstGeom>
          <a:noFill/>
          <a:ln w="9525">
            <a:solidFill>
              <a:schemeClr val="accent1"/>
            </a:solidFill>
            <a:miter lim="800000"/>
            <a:headEnd/>
            <a:tailEnd/>
          </a:ln>
        </p:spPr>
      </p:pic>
      <p:pic>
        <p:nvPicPr>
          <p:cNvPr id="12" name="Picture 3"/>
          <p:cNvPicPr>
            <a:picLocks noChangeAspect="1" noChangeArrowheads="1"/>
          </p:cNvPicPr>
          <p:nvPr/>
        </p:nvPicPr>
        <p:blipFill>
          <a:blip r:embed="rId6" cstate="print"/>
          <a:srcRect/>
          <a:stretch>
            <a:fillRect/>
          </a:stretch>
        </p:blipFill>
        <p:spPr bwMode="auto">
          <a:xfrm>
            <a:off x="807807" y="2636912"/>
            <a:ext cx="4320000" cy="996923"/>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725" b="11985"/>
          <a:stretch>
            <a:fillRect/>
          </a:stretch>
        </p:blipFill>
        <p:spPr bwMode="auto">
          <a:xfrm>
            <a:off x="2987824" y="2636912"/>
            <a:ext cx="5807968" cy="4032448"/>
          </a:xfrm>
          <a:prstGeom prst="rect">
            <a:avLst/>
          </a:prstGeom>
          <a:noFill/>
          <a:ln w="9525">
            <a:noFill/>
            <a:miter lim="800000"/>
            <a:headEnd/>
            <a:tailEnd/>
          </a:ln>
          <a:effectLst>
            <a:softEdge rad="127000"/>
          </a:effectLst>
        </p:spPr>
      </p:pic>
      <p:sp>
        <p:nvSpPr>
          <p:cNvPr id="3" name="Rectangle 2"/>
          <p:cNvSpPr/>
          <p:nvPr/>
        </p:nvSpPr>
        <p:spPr>
          <a:xfrm>
            <a:off x="611560" y="476672"/>
            <a:ext cx="3600400" cy="369332"/>
          </a:xfrm>
          <a:prstGeom prst="rect">
            <a:avLst/>
          </a:prstGeom>
          <a:solidFill>
            <a:schemeClr val="accent2">
              <a:lumMod val="20000"/>
              <a:lumOff val="80000"/>
            </a:schemeClr>
          </a:solidFill>
        </p:spPr>
        <p:txBody>
          <a:bodyPr wrap="square">
            <a:spAutoFit/>
          </a:bodyPr>
          <a:lstStyle/>
          <a:p>
            <a:pPr algn="ctr">
              <a:defRPr/>
            </a:pPr>
            <a:r>
              <a:rPr lang="fr-FR" b="1" dirty="0" smtClean="0">
                <a:latin typeface="+mn-lt"/>
                <a:cs typeface="Times New Roman" pitchFamily="18" charset="0"/>
              </a:rPr>
              <a:t>AMSTERDAM, Septembre 2018</a:t>
            </a:r>
            <a:endParaRPr lang="fr-FR" dirty="0">
              <a:latin typeface="+mn-lt"/>
              <a:cs typeface="Times New Roman" pitchFamily="18" charset="0"/>
            </a:endParaRPr>
          </a:p>
        </p:txBody>
      </p:sp>
      <p:sp>
        <p:nvSpPr>
          <p:cNvPr id="4" name="Rectangle 3"/>
          <p:cNvSpPr/>
          <p:nvPr/>
        </p:nvSpPr>
        <p:spPr>
          <a:xfrm>
            <a:off x="899592" y="980728"/>
            <a:ext cx="4968000" cy="1477328"/>
          </a:xfrm>
          <a:prstGeom prst="rect">
            <a:avLst/>
          </a:prstGeom>
          <a:ln>
            <a:solidFill>
              <a:schemeClr val="accent6">
                <a:lumMod val="60000"/>
                <a:lumOff val="40000"/>
              </a:schemeClr>
            </a:solidFill>
          </a:ln>
        </p:spPr>
        <p:txBody>
          <a:bodyPr wrap="square">
            <a:spAutoFit/>
          </a:bodyPr>
          <a:lstStyle/>
          <a:p>
            <a:pPr algn="ctr">
              <a:buFont typeface="Arial" pitchFamily="34" charset="0"/>
              <a:buChar char="•"/>
            </a:pPr>
            <a:r>
              <a:rPr lang="fr-FR" dirty="0" smtClean="0">
                <a:latin typeface="+mn-lt"/>
              </a:rPr>
              <a:t> Confirmation des évaluations SIGN</a:t>
            </a:r>
          </a:p>
          <a:p>
            <a:pPr algn="ctr">
              <a:buFont typeface="Arial" pitchFamily="34" charset="0"/>
              <a:buChar char="•"/>
            </a:pPr>
            <a:endParaRPr lang="fr-FR" dirty="0" smtClean="0">
              <a:latin typeface="+mn-lt"/>
            </a:endParaRPr>
          </a:p>
          <a:p>
            <a:pPr algn="ctr">
              <a:buFont typeface="Arial" pitchFamily="34" charset="0"/>
              <a:buChar char="•"/>
            </a:pPr>
            <a:r>
              <a:rPr lang="fr-FR" dirty="0" smtClean="0">
                <a:latin typeface="+mn-lt"/>
              </a:rPr>
              <a:t> 1</a:t>
            </a:r>
            <a:r>
              <a:rPr lang="fr-FR" baseline="30000" dirty="0" smtClean="0">
                <a:latin typeface="+mn-lt"/>
              </a:rPr>
              <a:t>er</a:t>
            </a:r>
            <a:r>
              <a:rPr lang="fr-FR" dirty="0" smtClean="0">
                <a:latin typeface="+mn-lt"/>
              </a:rPr>
              <a:t> </a:t>
            </a:r>
            <a:r>
              <a:rPr lang="fr-FR" dirty="0" err="1" smtClean="0">
                <a:latin typeface="+mn-lt"/>
              </a:rPr>
              <a:t>manuscript</a:t>
            </a:r>
            <a:r>
              <a:rPr lang="fr-FR" dirty="0" smtClean="0">
                <a:latin typeface="+mn-lt"/>
              </a:rPr>
              <a:t> sur les Key-questions simples</a:t>
            </a:r>
          </a:p>
          <a:p>
            <a:pPr algn="ctr">
              <a:buFont typeface="Arial" pitchFamily="34" charset="0"/>
              <a:buChar char="•"/>
            </a:pPr>
            <a:endParaRPr lang="fr-FR" dirty="0" smtClean="0">
              <a:latin typeface="+mn-lt"/>
            </a:endParaRPr>
          </a:p>
          <a:p>
            <a:pPr algn="ctr">
              <a:buFont typeface="Arial" pitchFamily="34" charset="0"/>
              <a:buChar char="•"/>
            </a:pPr>
            <a:r>
              <a:rPr lang="fr-FR" dirty="0" smtClean="0">
                <a:latin typeface="+mn-lt"/>
              </a:rPr>
              <a:t> Débat sur les </a:t>
            </a:r>
            <a:r>
              <a:rPr lang="fr-FR" dirty="0" err="1" smtClean="0">
                <a:latin typeface="+mn-lt"/>
              </a:rPr>
              <a:t>key</a:t>
            </a:r>
            <a:r>
              <a:rPr lang="fr-FR" dirty="0" smtClean="0">
                <a:latin typeface="+mn-lt"/>
              </a:rPr>
              <a:t>-questions difficiles</a:t>
            </a:r>
            <a:endParaRPr lang="fr-FR" dirty="0">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b="6667"/>
          <a:stretch>
            <a:fillRect/>
          </a:stretch>
        </p:blipFill>
        <p:spPr bwMode="auto">
          <a:xfrm>
            <a:off x="203110" y="1052736"/>
            <a:ext cx="8737778" cy="4032448"/>
          </a:xfrm>
          <a:prstGeom prst="rect">
            <a:avLst/>
          </a:prstGeom>
          <a:noFill/>
          <a:ln w="9525">
            <a:solidFill>
              <a:schemeClr val="accent6">
                <a:lumMod val="60000"/>
                <a:lumOff val="40000"/>
              </a:schemeClr>
            </a:solidFill>
            <a:miter lim="800000"/>
            <a:headEnd/>
            <a:tailEnd/>
          </a:ln>
        </p:spPr>
      </p:pic>
      <p:pic>
        <p:nvPicPr>
          <p:cNvPr id="3" name="Picture 2"/>
          <p:cNvPicPr>
            <a:picLocks noChangeAspect="1" noChangeArrowheads="1"/>
          </p:cNvPicPr>
          <p:nvPr/>
        </p:nvPicPr>
        <p:blipFill>
          <a:blip r:embed="rId3" cstate="print"/>
          <a:srcRect t="91450" r="47588"/>
          <a:stretch>
            <a:fillRect/>
          </a:stretch>
        </p:blipFill>
        <p:spPr bwMode="auto">
          <a:xfrm>
            <a:off x="2195736" y="5934372"/>
            <a:ext cx="4716016" cy="302940"/>
          </a:xfrm>
          <a:prstGeom prst="rect">
            <a:avLst/>
          </a:prstGeom>
          <a:noFill/>
          <a:ln w="9525">
            <a:solidFill>
              <a:schemeClr val="accent6">
                <a:lumMod val="60000"/>
                <a:lumOff val="40000"/>
              </a:schemeClr>
            </a:solidFill>
            <a:miter lim="800000"/>
            <a:headEnd/>
            <a:tailEnd/>
          </a:ln>
        </p:spPr>
      </p:pic>
      <p:sp>
        <p:nvSpPr>
          <p:cNvPr id="4" name="Rectangle 3"/>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METHODOLOGIE GRADE</a:t>
            </a:r>
          </a:p>
        </p:txBody>
      </p:sp>
      <p:sp>
        <p:nvSpPr>
          <p:cNvPr id="5" name="Rectangle 4"/>
          <p:cNvSpPr/>
          <p:nvPr/>
        </p:nvSpPr>
        <p:spPr>
          <a:xfrm>
            <a:off x="3491880" y="1484784"/>
            <a:ext cx="5472608" cy="3600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419872" y="5157192"/>
            <a:ext cx="5472608" cy="646331"/>
          </a:xfrm>
          <a:prstGeom prst="rect">
            <a:avLst/>
          </a:prstGeom>
          <a:solidFill>
            <a:schemeClr val="bg1"/>
          </a:solidFill>
          <a:ln>
            <a:solidFill>
              <a:srgbClr val="FF0000"/>
            </a:solidFill>
          </a:ln>
        </p:spPr>
        <p:txBody>
          <a:bodyPr wrap="square">
            <a:spAutoFit/>
          </a:bodyPr>
          <a:lstStyle/>
          <a:p>
            <a:pPr algn="ctr">
              <a:defRPr/>
            </a:pPr>
            <a:r>
              <a:rPr lang="fr-FR" b="1" dirty="0" smtClean="0">
                <a:solidFill>
                  <a:srgbClr val="FF0000"/>
                </a:solidFill>
                <a:latin typeface="+mn-lt"/>
                <a:cs typeface="Times New Roman" pitchFamily="18" charset="0"/>
              </a:rPr>
              <a:t>Définir des niveaux de preuve aux recommandations</a:t>
            </a:r>
            <a:endParaRPr lang="fr-FR" dirty="0">
              <a:solidFill>
                <a:srgbClr val="FF0000"/>
              </a:solidFill>
              <a:latin typeface="+mn-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AutoShape 3"/>
          <p:cNvSpPr>
            <a:spLocks noChangeArrowheads="1"/>
          </p:cNvSpPr>
          <p:nvPr/>
        </p:nvSpPr>
        <p:spPr bwMode="auto">
          <a:xfrm>
            <a:off x="611560" y="5931024"/>
            <a:ext cx="1219200" cy="808856"/>
          </a:xfrm>
          <a:prstGeom prst="cube">
            <a:avLst>
              <a:gd name="adj" fmla="val 25000"/>
            </a:avLst>
          </a:prstGeom>
          <a:solidFill>
            <a:srgbClr val="FFCC00">
              <a:alpha val="45097"/>
            </a:srgbClr>
          </a:solidFill>
          <a:ln w="9525">
            <a:solidFill>
              <a:schemeClr val="tx1"/>
            </a:solidFill>
            <a:miter lim="800000"/>
            <a:headEnd/>
            <a:tailEnd/>
          </a:ln>
        </p:spPr>
        <p:txBody>
          <a:bodyPr wrap="none" anchor="ctr"/>
          <a:lstStyle/>
          <a:p>
            <a:pPr eaLnBrk="1" hangingPunct="1"/>
            <a:endParaRPr lang="nl-NL">
              <a:latin typeface="+mn-lt"/>
            </a:endParaRPr>
          </a:p>
        </p:txBody>
      </p:sp>
      <p:sp>
        <p:nvSpPr>
          <p:cNvPr id="21508" name="AutoShape 4"/>
          <p:cNvSpPr>
            <a:spLocks noChangeArrowheads="1"/>
          </p:cNvSpPr>
          <p:nvPr/>
        </p:nvSpPr>
        <p:spPr bwMode="auto">
          <a:xfrm>
            <a:off x="611560" y="5169024"/>
            <a:ext cx="1219200" cy="808856"/>
          </a:xfrm>
          <a:prstGeom prst="cube">
            <a:avLst>
              <a:gd name="adj" fmla="val 25000"/>
            </a:avLst>
          </a:prstGeom>
          <a:solidFill>
            <a:srgbClr val="FFCC00">
              <a:alpha val="59999"/>
            </a:srgbClr>
          </a:solidFill>
          <a:ln w="9525">
            <a:solidFill>
              <a:schemeClr val="tx1"/>
            </a:solidFill>
            <a:miter lim="800000"/>
            <a:headEnd/>
            <a:tailEnd/>
          </a:ln>
        </p:spPr>
        <p:txBody>
          <a:bodyPr wrap="none" anchor="ctr"/>
          <a:lstStyle/>
          <a:p>
            <a:pPr eaLnBrk="1" hangingPunct="1"/>
            <a:endParaRPr lang="nl-NL">
              <a:latin typeface="+mn-lt"/>
            </a:endParaRPr>
          </a:p>
        </p:txBody>
      </p:sp>
      <p:sp>
        <p:nvSpPr>
          <p:cNvPr id="21509" name="AutoShape 5"/>
          <p:cNvSpPr>
            <a:spLocks noChangeArrowheads="1"/>
          </p:cNvSpPr>
          <p:nvPr/>
        </p:nvSpPr>
        <p:spPr bwMode="auto">
          <a:xfrm>
            <a:off x="611560" y="4407024"/>
            <a:ext cx="1219200" cy="808856"/>
          </a:xfrm>
          <a:prstGeom prst="cube">
            <a:avLst>
              <a:gd name="adj" fmla="val 25000"/>
            </a:avLst>
          </a:prstGeom>
          <a:solidFill>
            <a:srgbClr val="FFCC00">
              <a:alpha val="79999"/>
            </a:srgbClr>
          </a:solidFill>
          <a:ln w="9525">
            <a:solidFill>
              <a:schemeClr val="tx1"/>
            </a:solidFill>
            <a:miter lim="800000"/>
            <a:headEnd/>
            <a:tailEnd/>
          </a:ln>
        </p:spPr>
        <p:txBody>
          <a:bodyPr wrap="none" anchor="ctr"/>
          <a:lstStyle/>
          <a:p>
            <a:pPr eaLnBrk="1" hangingPunct="1"/>
            <a:endParaRPr lang="nl-NL">
              <a:latin typeface="+mn-lt"/>
            </a:endParaRPr>
          </a:p>
        </p:txBody>
      </p:sp>
      <p:sp>
        <p:nvSpPr>
          <p:cNvPr id="21510" name="AutoShape 6"/>
          <p:cNvSpPr>
            <a:spLocks noChangeArrowheads="1"/>
          </p:cNvSpPr>
          <p:nvPr/>
        </p:nvSpPr>
        <p:spPr bwMode="auto">
          <a:xfrm>
            <a:off x="611560" y="3645024"/>
            <a:ext cx="1219200" cy="808856"/>
          </a:xfrm>
          <a:prstGeom prst="cube">
            <a:avLst>
              <a:gd name="adj" fmla="val 25000"/>
            </a:avLst>
          </a:prstGeom>
          <a:solidFill>
            <a:srgbClr val="FFCC00"/>
          </a:solidFill>
          <a:ln w="9525">
            <a:solidFill>
              <a:schemeClr val="tx1"/>
            </a:solidFill>
            <a:miter lim="800000"/>
            <a:headEnd/>
            <a:tailEnd/>
          </a:ln>
        </p:spPr>
        <p:txBody>
          <a:bodyPr wrap="none" anchor="ctr"/>
          <a:lstStyle/>
          <a:p>
            <a:pPr eaLnBrk="1" hangingPunct="1"/>
            <a:endParaRPr lang="nl-NL">
              <a:latin typeface="+mn-lt"/>
            </a:endParaRPr>
          </a:p>
        </p:txBody>
      </p:sp>
      <p:sp>
        <p:nvSpPr>
          <p:cNvPr id="21511" name="Oval 7"/>
          <p:cNvSpPr>
            <a:spLocks noChangeArrowheads="1"/>
          </p:cNvSpPr>
          <p:nvPr/>
        </p:nvSpPr>
        <p:spPr bwMode="auto">
          <a:xfrm>
            <a:off x="687760" y="6243328"/>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21512" name="Oval 8"/>
          <p:cNvSpPr>
            <a:spLocks noChangeArrowheads="1"/>
          </p:cNvSpPr>
          <p:nvPr/>
        </p:nvSpPr>
        <p:spPr bwMode="auto">
          <a:xfrm>
            <a:off x="916360" y="6243328"/>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21513" name="Oval 9"/>
          <p:cNvSpPr>
            <a:spLocks noChangeArrowheads="1"/>
          </p:cNvSpPr>
          <p:nvPr/>
        </p:nvSpPr>
        <p:spPr bwMode="auto">
          <a:xfrm>
            <a:off x="1144960" y="6243328"/>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21514" name="Oval 10"/>
          <p:cNvSpPr>
            <a:spLocks noChangeArrowheads="1"/>
          </p:cNvSpPr>
          <p:nvPr/>
        </p:nvSpPr>
        <p:spPr bwMode="auto">
          <a:xfrm>
            <a:off x="1373560" y="6243328"/>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21515" name="Oval 11"/>
          <p:cNvSpPr>
            <a:spLocks noChangeArrowheads="1"/>
          </p:cNvSpPr>
          <p:nvPr/>
        </p:nvSpPr>
        <p:spPr bwMode="auto">
          <a:xfrm>
            <a:off x="687760" y="5557528"/>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21516" name="Oval 12"/>
          <p:cNvSpPr>
            <a:spLocks noChangeArrowheads="1"/>
          </p:cNvSpPr>
          <p:nvPr/>
        </p:nvSpPr>
        <p:spPr bwMode="auto">
          <a:xfrm>
            <a:off x="916360" y="5557528"/>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21517" name="Oval 13"/>
          <p:cNvSpPr>
            <a:spLocks noChangeArrowheads="1"/>
          </p:cNvSpPr>
          <p:nvPr/>
        </p:nvSpPr>
        <p:spPr bwMode="auto">
          <a:xfrm>
            <a:off x="687760" y="4795528"/>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21518" name="Oval 14"/>
          <p:cNvSpPr>
            <a:spLocks noChangeArrowheads="1"/>
          </p:cNvSpPr>
          <p:nvPr/>
        </p:nvSpPr>
        <p:spPr bwMode="auto">
          <a:xfrm>
            <a:off x="687760" y="3957328"/>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21519" name="Oval 15"/>
          <p:cNvSpPr>
            <a:spLocks noChangeArrowheads="1"/>
          </p:cNvSpPr>
          <p:nvPr/>
        </p:nvSpPr>
        <p:spPr bwMode="auto">
          <a:xfrm>
            <a:off x="916360" y="4795528"/>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21520" name="Oval 16"/>
          <p:cNvSpPr>
            <a:spLocks noChangeArrowheads="1"/>
          </p:cNvSpPr>
          <p:nvPr/>
        </p:nvSpPr>
        <p:spPr bwMode="auto">
          <a:xfrm>
            <a:off x="916360" y="3957328"/>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21521" name="Oval 17"/>
          <p:cNvSpPr>
            <a:spLocks noChangeArrowheads="1"/>
          </p:cNvSpPr>
          <p:nvPr/>
        </p:nvSpPr>
        <p:spPr bwMode="auto">
          <a:xfrm>
            <a:off x="1144960" y="4795528"/>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21522" name="Oval 18"/>
          <p:cNvSpPr>
            <a:spLocks noChangeArrowheads="1"/>
          </p:cNvSpPr>
          <p:nvPr/>
        </p:nvSpPr>
        <p:spPr bwMode="auto">
          <a:xfrm>
            <a:off x="1144960" y="3957328"/>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21523" name="Oval 19"/>
          <p:cNvSpPr>
            <a:spLocks noChangeArrowheads="1"/>
          </p:cNvSpPr>
          <p:nvPr/>
        </p:nvSpPr>
        <p:spPr bwMode="auto">
          <a:xfrm>
            <a:off x="1373560" y="3957328"/>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21524" name="Oval 20"/>
          <p:cNvSpPr>
            <a:spLocks noChangeArrowheads="1"/>
          </p:cNvSpPr>
          <p:nvPr/>
        </p:nvSpPr>
        <p:spPr bwMode="auto">
          <a:xfrm>
            <a:off x="1373560" y="4795528"/>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21525" name="Oval 21"/>
          <p:cNvSpPr>
            <a:spLocks noChangeArrowheads="1"/>
          </p:cNvSpPr>
          <p:nvPr/>
        </p:nvSpPr>
        <p:spPr bwMode="auto">
          <a:xfrm>
            <a:off x="1144960" y="5557528"/>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21526" name="Oval 22"/>
          <p:cNvSpPr>
            <a:spLocks noChangeArrowheads="1"/>
          </p:cNvSpPr>
          <p:nvPr/>
        </p:nvSpPr>
        <p:spPr bwMode="auto">
          <a:xfrm>
            <a:off x="1373560" y="5557528"/>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21527" name="Rectangle 23"/>
          <p:cNvSpPr>
            <a:spLocks noChangeArrowheads="1"/>
          </p:cNvSpPr>
          <p:nvPr/>
        </p:nvSpPr>
        <p:spPr bwMode="auto">
          <a:xfrm>
            <a:off x="1835696" y="3789040"/>
            <a:ext cx="1676400" cy="2862322"/>
          </a:xfrm>
          <a:prstGeom prst="rect">
            <a:avLst/>
          </a:prstGeom>
          <a:noFill/>
          <a:ln w="9525">
            <a:noFill/>
            <a:miter lim="800000"/>
            <a:headEnd/>
            <a:tailEnd/>
          </a:ln>
        </p:spPr>
        <p:txBody>
          <a:bodyPr>
            <a:spAutoFit/>
          </a:bodyPr>
          <a:lstStyle/>
          <a:p>
            <a:pPr eaLnBrk="1" hangingPunct="1"/>
            <a:r>
              <a:rPr lang="en-GB" altLang="nl-NL" b="1" dirty="0">
                <a:latin typeface="+mn-lt"/>
              </a:rPr>
              <a:t>High</a:t>
            </a:r>
          </a:p>
          <a:p>
            <a:pPr eaLnBrk="1" hangingPunct="1"/>
            <a:r>
              <a:rPr lang="en-GB" altLang="nl-NL" b="1" dirty="0">
                <a:latin typeface="+mn-lt"/>
              </a:rPr>
              <a:t>       </a:t>
            </a:r>
            <a:endParaRPr lang="en-GB" altLang="nl-NL" b="1" dirty="0" smtClean="0">
              <a:latin typeface="+mn-lt"/>
            </a:endParaRPr>
          </a:p>
          <a:p>
            <a:pPr eaLnBrk="1" hangingPunct="1"/>
            <a:r>
              <a:rPr lang="en-GB" altLang="nl-NL" b="1" dirty="0" smtClean="0">
                <a:latin typeface="+mn-lt"/>
              </a:rPr>
              <a:t>          </a:t>
            </a:r>
            <a:endParaRPr lang="en-GB" altLang="nl-NL" b="1" dirty="0">
              <a:latin typeface="+mn-lt"/>
            </a:endParaRPr>
          </a:p>
          <a:p>
            <a:pPr eaLnBrk="1" hangingPunct="1"/>
            <a:r>
              <a:rPr lang="en-GB" altLang="nl-NL" b="1" dirty="0">
                <a:latin typeface="+mn-lt"/>
              </a:rPr>
              <a:t>Moderate         </a:t>
            </a:r>
          </a:p>
          <a:p>
            <a:pPr eaLnBrk="1" hangingPunct="1"/>
            <a:endParaRPr lang="en-GB" altLang="nl-NL" b="1" dirty="0" smtClean="0">
              <a:latin typeface="+mn-lt"/>
            </a:endParaRPr>
          </a:p>
          <a:p>
            <a:pPr eaLnBrk="1" hangingPunct="1"/>
            <a:endParaRPr lang="en-GB" altLang="nl-NL" b="1" dirty="0">
              <a:latin typeface="+mn-lt"/>
            </a:endParaRPr>
          </a:p>
          <a:p>
            <a:pPr eaLnBrk="1" hangingPunct="1"/>
            <a:r>
              <a:rPr lang="en-GB" altLang="nl-NL" b="1" dirty="0">
                <a:latin typeface="+mn-lt"/>
              </a:rPr>
              <a:t>Low                  </a:t>
            </a:r>
          </a:p>
          <a:p>
            <a:pPr eaLnBrk="1" hangingPunct="1"/>
            <a:endParaRPr lang="en-GB" altLang="nl-NL" b="1" dirty="0" smtClean="0">
              <a:latin typeface="+mn-lt"/>
            </a:endParaRPr>
          </a:p>
          <a:p>
            <a:pPr eaLnBrk="1" hangingPunct="1"/>
            <a:endParaRPr lang="en-GB" altLang="nl-NL" b="1" dirty="0">
              <a:latin typeface="+mn-lt"/>
            </a:endParaRPr>
          </a:p>
          <a:p>
            <a:pPr eaLnBrk="1" hangingPunct="1"/>
            <a:r>
              <a:rPr lang="en-GB" altLang="nl-NL" b="1" dirty="0">
                <a:latin typeface="+mn-lt"/>
              </a:rPr>
              <a:t>Very Low</a:t>
            </a:r>
            <a:endParaRPr lang="en-US" altLang="nl-NL" b="1" dirty="0">
              <a:latin typeface="+mn-lt"/>
            </a:endParaRPr>
          </a:p>
        </p:txBody>
      </p:sp>
      <p:sp>
        <p:nvSpPr>
          <p:cNvPr id="38" name="Rectangle 37"/>
          <p:cNvSpPr/>
          <p:nvPr/>
        </p:nvSpPr>
        <p:spPr>
          <a:xfrm>
            <a:off x="395536" y="476672"/>
            <a:ext cx="3600400" cy="369332"/>
          </a:xfrm>
          <a:prstGeom prst="rect">
            <a:avLst/>
          </a:prstGeom>
          <a:solidFill>
            <a:schemeClr val="accent2">
              <a:lumMod val="20000"/>
              <a:lumOff val="80000"/>
            </a:schemeClr>
          </a:solidFill>
        </p:spPr>
        <p:txBody>
          <a:bodyPr wrap="square">
            <a:spAutoFit/>
          </a:bodyPr>
          <a:lstStyle/>
          <a:p>
            <a:pPr algn="ctr">
              <a:defRPr/>
            </a:pPr>
            <a:r>
              <a:rPr lang="fr-FR" b="1" dirty="0" smtClean="0">
                <a:latin typeface="+mn-lt"/>
                <a:cs typeface="Times New Roman" pitchFamily="18" charset="0"/>
              </a:rPr>
              <a:t>Rédaction recommandations</a:t>
            </a:r>
            <a:endParaRPr lang="fr-FR" dirty="0">
              <a:latin typeface="+mn-lt"/>
              <a:cs typeface="Times New Roman" pitchFamily="18" charset="0"/>
            </a:endParaRPr>
          </a:p>
        </p:txBody>
      </p:sp>
      <p:pic>
        <p:nvPicPr>
          <p:cNvPr id="39" name="Picture 2"/>
          <p:cNvPicPr>
            <a:picLocks noChangeAspect="1" noChangeArrowheads="1"/>
          </p:cNvPicPr>
          <p:nvPr/>
        </p:nvPicPr>
        <p:blipFill>
          <a:blip r:embed="rId3" cstate="print"/>
          <a:srcRect r="73226" b="35135"/>
          <a:stretch>
            <a:fillRect/>
          </a:stretch>
        </p:blipFill>
        <p:spPr bwMode="auto">
          <a:xfrm>
            <a:off x="4644008" y="4437112"/>
            <a:ext cx="1566353" cy="1728192"/>
          </a:xfrm>
          <a:prstGeom prst="rect">
            <a:avLst/>
          </a:prstGeom>
          <a:noFill/>
          <a:ln w="9525">
            <a:solidFill>
              <a:schemeClr val="accent2"/>
            </a:solidFill>
            <a:miter lim="800000"/>
            <a:headEnd/>
            <a:tailEnd/>
          </a:ln>
        </p:spPr>
      </p:pic>
      <p:pic>
        <p:nvPicPr>
          <p:cNvPr id="82945" name="Picture 1"/>
          <p:cNvPicPr>
            <a:picLocks noChangeAspect="1" noChangeArrowheads="1"/>
          </p:cNvPicPr>
          <p:nvPr/>
        </p:nvPicPr>
        <p:blipFill>
          <a:blip r:embed="rId4" cstate="print"/>
          <a:srcRect l="11472" r="49524" b="89866"/>
          <a:stretch>
            <a:fillRect/>
          </a:stretch>
        </p:blipFill>
        <p:spPr bwMode="auto">
          <a:xfrm>
            <a:off x="4499992" y="3573016"/>
            <a:ext cx="2448272" cy="360040"/>
          </a:xfrm>
          <a:prstGeom prst="rect">
            <a:avLst/>
          </a:prstGeom>
          <a:noFill/>
          <a:ln w="9525">
            <a:solidFill>
              <a:schemeClr val="accent2"/>
            </a:solidFill>
            <a:miter lim="800000"/>
            <a:headEnd/>
            <a:tailEnd/>
          </a:ln>
        </p:spPr>
      </p:pic>
      <p:pic>
        <p:nvPicPr>
          <p:cNvPr id="28673" name="Picture 1"/>
          <p:cNvPicPr>
            <a:picLocks noChangeAspect="1" noChangeArrowheads="1"/>
          </p:cNvPicPr>
          <p:nvPr/>
        </p:nvPicPr>
        <p:blipFill>
          <a:blip r:embed="rId5" cstate="print"/>
          <a:srcRect/>
          <a:stretch>
            <a:fillRect/>
          </a:stretch>
        </p:blipFill>
        <p:spPr bwMode="auto">
          <a:xfrm>
            <a:off x="899592" y="1124744"/>
            <a:ext cx="7694179" cy="2376264"/>
          </a:xfrm>
          <a:prstGeom prst="rect">
            <a:avLst/>
          </a:prstGeom>
          <a:noFill/>
          <a:ln w="9525">
            <a:noFill/>
            <a:miter lim="800000"/>
            <a:headEnd/>
            <a:tailEnd/>
          </a:ln>
        </p:spPr>
      </p:pic>
      <p:sp>
        <p:nvSpPr>
          <p:cNvPr id="27" name="Rectangle 26"/>
          <p:cNvSpPr/>
          <p:nvPr/>
        </p:nvSpPr>
        <p:spPr>
          <a:xfrm>
            <a:off x="4572000" y="6488668"/>
            <a:ext cx="4572000" cy="369332"/>
          </a:xfrm>
          <a:prstGeom prst="rect">
            <a:avLst/>
          </a:prstGeom>
        </p:spPr>
        <p:txBody>
          <a:bodyPr wrap="square">
            <a:spAutoFit/>
          </a:bodyPr>
          <a:lstStyle/>
          <a:p>
            <a:pPr algn="r"/>
            <a:r>
              <a:rPr lang="de-DE" i="1" dirty="0" err="1" smtClean="0">
                <a:solidFill>
                  <a:srgbClr val="C00000"/>
                </a:solidFill>
                <a:latin typeface="+mn-lt"/>
                <a:cs typeface="Arial" charset="0"/>
              </a:rPr>
              <a:t>Balshem</a:t>
            </a:r>
            <a:r>
              <a:rPr lang="de-DE" i="1" dirty="0" smtClean="0">
                <a:solidFill>
                  <a:srgbClr val="C00000"/>
                </a:solidFill>
                <a:latin typeface="+mn-lt"/>
                <a:cs typeface="Arial" charset="0"/>
              </a:rPr>
              <a:t> et al. </a:t>
            </a:r>
            <a:r>
              <a:rPr lang="fr-FR" i="1" dirty="0" err="1" smtClean="0">
                <a:solidFill>
                  <a:srgbClr val="C00000"/>
                </a:solidFill>
                <a:latin typeface="+mn-lt"/>
                <a:cs typeface="Arial" charset="0"/>
              </a:rPr>
              <a:t>Epidemiol</a:t>
            </a:r>
            <a:r>
              <a:rPr lang="fr-FR" i="1" dirty="0" smtClean="0">
                <a:solidFill>
                  <a:srgbClr val="C00000"/>
                </a:solidFill>
                <a:latin typeface="+mn-lt"/>
                <a:cs typeface="Arial" charset="0"/>
              </a:rPr>
              <a:t>. 2011</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5"/>
          <p:cNvPicPr>
            <a:picLocks noChangeAspect="1"/>
          </p:cNvPicPr>
          <p:nvPr/>
        </p:nvPicPr>
        <p:blipFill>
          <a:blip r:embed="rId3" cstate="print"/>
          <a:srcRect t="30765" r="10514" b="50303"/>
          <a:stretch>
            <a:fillRect/>
          </a:stretch>
        </p:blipFill>
        <p:spPr>
          <a:xfrm>
            <a:off x="2987824" y="1412776"/>
            <a:ext cx="5832648" cy="576064"/>
          </a:xfrm>
          <a:prstGeom prst="rect">
            <a:avLst/>
          </a:prstGeom>
        </p:spPr>
      </p:pic>
      <p:pic>
        <p:nvPicPr>
          <p:cNvPr id="37" name="Picture 6"/>
          <p:cNvPicPr>
            <a:picLocks noChangeAspect="1"/>
          </p:cNvPicPr>
          <p:nvPr/>
        </p:nvPicPr>
        <p:blipFill>
          <a:blip r:embed="rId4" cstate="print"/>
          <a:srcRect r="1345" b="2621"/>
          <a:stretch>
            <a:fillRect/>
          </a:stretch>
        </p:blipFill>
        <p:spPr>
          <a:xfrm>
            <a:off x="3347864" y="2420888"/>
            <a:ext cx="5472608" cy="3960440"/>
          </a:xfrm>
          <a:prstGeom prst="rect">
            <a:avLst/>
          </a:prstGeom>
          <a:ln>
            <a:solidFill>
              <a:schemeClr val="accent2"/>
            </a:solidFill>
          </a:ln>
        </p:spPr>
      </p:pic>
      <p:sp>
        <p:nvSpPr>
          <p:cNvPr id="38" name="Rectangle 37"/>
          <p:cNvSpPr/>
          <p:nvPr/>
        </p:nvSpPr>
        <p:spPr>
          <a:xfrm>
            <a:off x="395536" y="476672"/>
            <a:ext cx="3600400" cy="369332"/>
          </a:xfrm>
          <a:prstGeom prst="rect">
            <a:avLst/>
          </a:prstGeom>
          <a:solidFill>
            <a:schemeClr val="accent2">
              <a:lumMod val="20000"/>
              <a:lumOff val="80000"/>
            </a:schemeClr>
          </a:solidFill>
        </p:spPr>
        <p:txBody>
          <a:bodyPr wrap="square">
            <a:spAutoFit/>
          </a:bodyPr>
          <a:lstStyle/>
          <a:p>
            <a:pPr algn="ctr">
              <a:defRPr/>
            </a:pPr>
            <a:r>
              <a:rPr lang="fr-FR" b="1" dirty="0" smtClean="0">
                <a:latin typeface="+mn-lt"/>
                <a:cs typeface="Times New Roman" pitchFamily="18" charset="0"/>
              </a:rPr>
              <a:t>Rédaction recommandations</a:t>
            </a:r>
            <a:endParaRPr lang="fr-FR" dirty="0">
              <a:latin typeface="+mn-lt"/>
              <a:cs typeface="Times New Roman" pitchFamily="18" charset="0"/>
            </a:endParaRPr>
          </a:p>
        </p:txBody>
      </p:sp>
      <p:sp>
        <p:nvSpPr>
          <p:cNvPr id="26" name="AutoShape 3"/>
          <p:cNvSpPr>
            <a:spLocks noChangeArrowheads="1"/>
          </p:cNvSpPr>
          <p:nvPr/>
        </p:nvSpPr>
        <p:spPr bwMode="auto">
          <a:xfrm>
            <a:off x="395536" y="4994920"/>
            <a:ext cx="1219200" cy="808856"/>
          </a:xfrm>
          <a:prstGeom prst="cube">
            <a:avLst>
              <a:gd name="adj" fmla="val 25000"/>
            </a:avLst>
          </a:prstGeom>
          <a:solidFill>
            <a:srgbClr val="FFCC00">
              <a:alpha val="45097"/>
            </a:srgbClr>
          </a:solidFill>
          <a:ln w="9525">
            <a:solidFill>
              <a:schemeClr val="tx1"/>
            </a:solidFill>
            <a:miter lim="800000"/>
            <a:headEnd/>
            <a:tailEnd/>
          </a:ln>
        </p:spPr>
        <p:txBody>
          <a:bodyPr wrap="none" anchor="ctr"/>
          <a:lstStyle/>
          <a:p>
            <a:pPr eaLnBrk="1" hangingPunct="1"/>
            <a:endParaRPr lang="nl-NL">
              <a:latin typeface="+mn-lt"/>
            </a:endParaRPr>
          </a:p>
        </p:txBody>
      </p:sp>
      <p:sp>
        <p:nvSpPr>
          <p:cNvPr id="27" name="AutoShape 4"/>
          <p:cNvSpPr>
            <a:spLocks noChangeArrowheads="1"/>
          </p:cNvSpPr>
          <p:nvPr/>
        </p:nvSpPr>
        <p:spPr bwMode="auto">
          <a:xfrm>
            <a:off x="395536" y="4232920"/>
            <a:ext cx="1219200" cy="808856"/>
          </a:xfrm>
          <a:prstGeom prst="cube">
            <a:avLst>
              <a:gd name="adj" fmla="val 25000"/>
            </a:avLst>
          </a:prstGeom>
          <a:solidFill>
            <a:srgbClr val="FFCC00">
              <a:alpha val="59999"/>
            </a:srgbClr>
          </a:solidFill>
          <a:ln w="9525">
            <a:solidFill>
              <a:schemeClr val="tx1"/>
            </a:solidFill>
            <a:miter lim="800000"/>
            <a:headEnd/>
            <a:tailEnd/>
          </a:ln>
        </p:spPr>
        <p:txBody>
          <a:bodyPr wrap="none" anchor="ctr"/>
          <a:lstStyle/>
          <a:p>
            <a:pPr eaLnBrk="1" hangingPunct="1"/>
            <a:endParaRPr lang="nl-NL">
              <a:latin typeface="+mn-lt"/>
            </a:endParaRPr>
          </a:p>
        </p:txBody>
      </p:sp>
      <p:sp>
        <p:nvSpPr>
          <p:cNvPr id="28" name="AutoShape 5"/>
          <p:cNvSpPr>
            <a:spLocks noChangeArrowheads="1"/>
          </p:cNvSpPr>
          <p:nvPr/>
        </p:nvSpPr>
        <p:spPr bwMode="auto">
          <a:xfrm>
            <a:off x="395536" y="3470920"/>
            <a:ext cx="1219200" cy="808856"/>
          </a:xfrm>
          <a:prstGeom prst="cube">
            <a:avLst>
              <a:gd name="adj" fmla="val 25000"/>
            </a:avLst>
          </a:prstGeom>
          <a:solidFill>
            <a:srgbClr val="FFCC00">
              <a:alpha val="79999"/>
            </a:srgbClr>
          </a:solidFill>
          <a:ln w="9525">
            <a:solidFill>
              <a:schemeClr val="tx1"/>
            </a:solidFill>
            <a:miter lim="800000"/>
            <a:headEnd/>
            <a:tailEnd/>
          </a:ln>
        </p:spPr>
        <p:txBody>
          <a:bodyPr wrap="none" anchor="ctr"/>
          <a:lstStyle/>
          <a:p>
            <a:pPr eaLnBrk="1" hangingPunct="1"/>
            <a:endParaRPr lang="nl-NL">
              <a:latin typeface="+mn-lt"/>
            </a:endParaRPr>
          </a:p>
        </p:txBody>
      </p:sp>
      <p:sp>
        <p:nvSpPr>
          <p:cNvPr id="29" name="AutoShape 6"/>
          <p:cNvSpPr>
            <a:spLocks noChangeArrowheads="1"/>
          </p:cNvSpPr>
          <p:nvPr/>
        </p:nvSpPr>
        <p:spPr bwMode="auto">
          <a:xfrm>
            <a:off x="395536" y="2708920"/>
            <a:ext cx="1219200" cy="808856"/>
          </a:xfrm>
          <a:prstGeom prst="cube">
            <a:avLst>
              <a:gd name="adj" fmla="val 25000"/>
            </a:avLst>
          </a:prstGeom>
          <a:solidFill>
            <a:srgbClr val="FFCC00"/>
          </a:solidFill>
          <a:ln w="9525">
            <a:solidFill>
              <a:schemeClr val="tx1"/>
            </a:solidFill>
            <a:miter lim="800000"/>
            <a:headEnd/>
            <a:tailEnd/>
          </a:ln>
        </p:spPr>
        <p:txBody>
          <a:bodyPr wrap="none" anchor="ctr"/>
          <a:lstStyle/>
          <a:p>
            <a:pPr eaLnBrk="1" hangingPunct="1"/>
            <a:endParaRPr lang="nl-NL">
              <a:latin typeface="+mn-lt"/>
            </a:endParaRPr>
          </a:p>
        </p:txBody>
      </p:sp>
      <p:sp>
        <p:nvSpPr>
          <p:cNvPr id="30" name="Oval 7"/>
          <p:cNvSpPr>
            <a:spLocks noChangeArrowheads="1"/>
          </p:cNvSpPr>
          <p:nvPr/>
        </p:nvSpPr>
        <p:spPr bwMode="auto">
          <a:xfrm>
            <a:off x="471736" y="5307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31" name="Oval 8"/>
          <p:cNvSpPr>
            <a:spLocks noChangeArrowheads="1"/>
          </p:cNvSpPr>
          <p:nvPr/>
        </p:nvSpPr>
        <p:spPr bwMode="auto">
          <a:xfrm>
            <a:off x="700336" y="53072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32" name="Oval 9"/>
          <p:cNvSpPr>
            <a:spLocks noChangeArrowheads="1"/>
          </p:cNvSpPr>
          <p:nvPr/>
        </p:nvSpPr>
        <p:spPr bwMode="auto">
          <a:xfrm>
            <a:off x="928936" y="53072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33" name="Oval 10"/>
          <p:cNvSpPr>
            <a:spLocks noChangeArrowheads="1"/>
          </p:cNvSpPr>
          <p:nvPr/>
        </p:nvSpPr>
        <p:spPr bwMode="auto">
          <a:xfrm>
            <a:off x="1157536" y="53072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34" name="Oval 11"/>
          <p:cNvSpPr>
            <a:spLocks noChangeArrowheads="1"/>
          </p:cNvSpPr>
          <p:nvPr/>
        </p:nvSpPr>
        <p:spPr bwMode="auto">
          <a:xfrm>
            <a:off x="471736" y="4621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35" name="Oval 12"/>
          <p:cNvSpPr>
            <a:spLocks noChangeArrowheads="1"/>
          </p:cNvSpPr>
          <p:nvPr/>
        </p:nvSpPr>
        <p:spPr bwMode="auto">
          <a:xfrm>
            <a:off x="700336" y="4621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39" name="Oval 13"/>
          <p:cNvSpPr>
            <a:spLocks noChangeArrowheads="1"/>
          </p:cNvSpPr>
          <p:nvPr/>
        </p:nvSpPr>
        <p:spPr bwMode="auto">
          <a:xfrm>
            <a:off x="471736" y="3859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0" name="Oval 14"/>
          <p:cNvSpPr>
            <a:spLocks noChangeArrowheads="1"/>
          </p:cNvSpPr>
          <p:nvPr/>
        </p:nvSpPr>
        <p:spPr bwMode="auto">
          <a:xfrm>
            <a:off x="471736" y="3021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1" name="Oval 15"/>
          <p:cNvSpPr>
            <a:spLocks noChangeArrowheads="1"/>
          </p:cNvSpPr>
          <p:nvPr/>
        </p:nvSpPr>
        <p:spPr bwMode="auto">
          <a:xfrm>
            <a:off x="700336" y="3859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2" name="Oval 16"/>
          <p:cNvSpPr>
            <a:spLocks noChangeArrowheads="1"/>
          </p:cNvSpPr>
          <p:nvPr/>
        </p:nvSpPr>
        <p:spPr bwMode="auto">
          <a:xfrm>
            <a:off x="700336" y="3021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3" name="Oval 17"/>
          <p:cNvSpPr>
            <a:spLocks noChangeArrowheads="1"/>
          </p:cNvSpPr>
          <p:nvPr/>
        </p:nvSpPr>
        <p:spPr bwMode="auto">
          <a:xfrm>
            <a:off x="928936" y="3859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4" name="Oval 18"/>
          <p:cNvSpPr>
            <a:spLocks noChangeArrowheads="1"/>
          </p:cNvSpPr>
          <p:nvPr/>
        </p:nvSpPr>
        <p:spPr bwMode="auto">
          <a:xfrm>
            <a:off x="928936" y="3021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5" name="Oval 19"/>
          <p:cNvSpPr>
            <a:spLocks noChangeArrowheads="1"/>
          </p:cNvSpPr>
          <p:nvPr/>
        </p:nvSpPr>
        <p:spPr bwMode="auto">
          <a:xfrm>
            <a:off x="1157536" y="3021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6" name="Oval 20"/>
          <p:cNvSpPr>
            <a:spLocks noChangeArrowheads="1"/>
          </p:cNvSpPr>
          <p:nvPr/>
        </p:nvSpPr>
        <p:spPr bwMode="auto">
          <a:xfrm>
            <a:off x="1157536" y="38594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47" name="Oval 21"/>
          <p:cNvSpPr>
            <a:spLocks noChangeArrowheads="1"/>
          </p:cNvSpPr>
          <p:nvPr/>
        </p:nvSpPr>
        <p:spPr bwMode="auto">
          <a:xfrm>
            <a:off x="928936" y="46214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48" name="Oval 22"/>
          <p:cNvSpPr>
            <a:spLocks noChangeArrowheads="1"/>
          </p:cNvSpPr>
          <p:nvPr/>
        </p:nvSpPr>
        <p:spPr bwMode="auto">
          <a:xfrm>
            <a:off x="1157536" y="46214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49" name="Rectangle 23"/>
          <p:cNvSpPr>
            <a:spLocks noChangeArrowheads="1"/>
          </p:cNvSpPr>
          <p:nvPr/>
        </p:nvSpPr>
        <p:spPr bwMode="auto">
          <a:xfrm>
            <a:off x="1619672" y="2852936"/>
            <a:ext cx="1676400" cy="2862322"/>
          </a:xfrm>
          <a:prstGeom prst="rect">
            <a:avLst/>
          </a:prstGeom>
          <a:noFill/>
          <a:ln w="9525">
            <a:noFill/>
            <a:miter lim="800000"/>
            <a:headEnd/>
            <a:tailEnd/>
          </a:ln>
        </p:spPr>
        <p:txBody>
          <a:bodyPr>
            <a:spAutoFit/>
          </a:bodyPr>
          <a:lstStyle/>
          <a:p>
            <a:pPr eaLnBrk="1" hangingPunct="1"/>
            <a:r>
              <a:rPr lang="en-GB" altLang="nl-NL" b="1" dirty="0">
                <a:latin typeface="+mn-lt"/>
              </a:rPr>
              <a:t>High</a:t>
            </a:r>
          </a:p>
          <a:p>
            <a:pPr eaLnBrk="1" hangingPunct="1"/>
            <a:r>
              <a:rPr lang="en-GB" altLang="nl-NL" b="1" dirty="0">
                <a:latin typeface="+mn-lt"/>
              </a:rPr>
              <a:t>       </a:t>
            </a:r>
            <a:endParaRPr lang="en-GB" altLang="nl-NL" b="1" dirty="0" smtClean="0">
              <a:latin typeface="+mn-lt"/>
            </a:endParaRPr>
          </a:p>
          <a:p>
            <a:pPr eaLnBrk="1" hangingPunct="1"/>
            <a:r>
              <a:rPr lang="en-GB" altLang="nl-NL" b="1" dirty="0" smtClean="0">
                <a:latin typeface="+mn-lt"/>
              </a:rPr>
              <a:t>          </a:t>
            </a:r>
            <a:endParaRPr lang="en-GB" altLang="nl-NL" b="1" dirty="0">
              <a:latin typeface="+mn-lt"/>
            </a:endParaRPr>
          </a:p>
          <a:p>
            <a:pPr eaLnBrk="1" hangingPunct="1"/>
            <a:r>
              <a:rPr lang="en-GB" altLang="nl-NL" b="1" dirty="0">
                <a:latin typeface="+mn-lt"/>
              </a:rPr>
              <a:t>Moderate         </a:t>
            </a:r>
          </a:p>
          <a:p>
            <a:pPr eaLnBrk="1" hangingPunct="1"/>
            <a:endParaRPr lang="en-GB" altLang="nl-NL" b="1" dirty="0" smtClean="0">
              <a:latin typeface="+mn-lt"/>
            </a:endParaRPr>
          </a:p>
          <a:p>
            <a:pPr eaLnBrk="1" hangingPunct="1"/>
            <a:endParaRPr lang="en-GB" altLang="nl-NL" b="1" dirty="0">
              <a:latin typeface="+mn-lt"/>
            </a:endParaRPr>
          </a:p>
          <a:p>
            <a:pPr eaLnBrk="1" hangingPunct="1"/>
            <a:r>
              <a:rPr lang="en-GB" altLang="nl-NL" b="1" dirty="0">
                <a:latin typeface="+mn-lt"/>
              </a:rPr>
              <a:t>Low                  </a:t>
            </a:r>
          </a:p>
          <a:p>
            <a:pPr eaLnBrk="1" hangingPunct="1"/>
            <a:endParaRPr lang="en-GB" altLang="nl-NL" b="1" dirty="0" smtClean="0">
              <a:latin typeface="+mn-lt"/>
            </a:endParaRPr>
          </a:p>
          <a:p>
            <a:pPr eaLnBrk="1" hangingPunct="1"/>
            <a:endParaRPr lang="en-GB" altLang="nl-NL" b="1" dirty="0">
              <a:latin typeface="+mn-lt"/>
            </a:endParaRPr>
          </a:p>
          <a:p>
            <a:pPr eaLnBrk="1" hangingPunct="1"/>
            <a:r>
              <a:rPr lang="en-GB" altLang="nl-NL" b="1" dirty="0">
                <a:latin typeface="+mn-lt"/>
              </a:rPr>
              <a:t>Very Low</a:t>
            </a:r>
            <a:endParaRPr lang="en-US" altLang="nl-NL" b="1" dirty="0">
              <a:latin typeface="+mn-lt"/>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95536" y="476672"/>
            <a:ext cx="3600400" cy="369332"/>
          </a:xfrm>
          <a:prstGeom prst="rect">
            <a:avLst/>
          </a:prstGeom>
          <a:solidFill>
            <a:schemeClr val="accent2">
              <a:lumMod val="20000"/>
              <a:lumOff val="80000"/>
            </a:schemeClr>
          </a:solidFill>
        </p:spPr>
        <p:txBody>
          <a:bodyPr wrap="square">
            <a:spAutoFit/>
          </a:bodyPr>
          <a:lstStyle/>
          <a:p>
            <a:pPr algn="ctr">
              <a:defRPr/>
            </a:pPr>
            <a:r>
              <a:rPr lang="fr-FR" b="1" dirty="0" smtClean="0">
                <a:latin typeface="+mn-lt"/>
                <a:cs typeface="Times New Roman" pitchFamily="18" charset="0"/>
              </a:rPr>
              <a:t>Rédaction recommandations</a:t>
            </a:r>
            <a:endParaRPr lang="fr-FR" dirty="0">
              <a:latin typeface="+mn-lt"/>
              <a:cs typeface="Times New Roman" pitchFamily="18" charset="0"/>
            </a:endParaRPr>
          </a:p>
        </p:txBody>
      </p:sp>
      <p:sp>
        <p:nvSpPr>
          <p:cNvPr id="29" name="Oval 10"/>
          <p:cNvSpPr>
            <a:spLocks noChangeAspect="1" noChangeArrowheads="1"/>
          </p:cNvSpPr>
          <p:nvPr/>
        </p:nvSpPr>
        <p:spPr bwMode="auto">
          <a:xfrm>
            <a:off x="6160271" y="188640"/>
            <a:ext cx="1148776" cy="1080000"/>
          </a:xfrm>
          <a:prstGeom prst="ellipse">
            <a:avLst/>
          </a:prstGeom>
          <a:noFill/>
          <a:ln w="12700">
            <a:solidFill>
              <a:srgbClr val="FF0000"/>
            </a:solidFill>
            <a:round/>
            <a:headEnd/>
            <a:tailEnd/>
          </a:ln>
        </p:spPr>
        <p:txBody>
          <a:bodyPr wrap="none" anchor="ctr"/>
          <a:lstStyle/>
          <a:p>
            <a:pPr algn="ctr" eaLnBrk="1" hangingPunct="1"/>
            <a:r>
              <a:rPr lang="fr-FR" sz="1600" smtClean="0">
                <a:latin typeface="+mn-lt"/>
              </a:rPr>
              <a:t>EBM</a:t>
            </a:r>
            <a:endParaRPr lang="fr-FR" sz="1600">
              <a:latin typeface="+mn-lt"/>
            </a:endParaRPr>
          </a:p>
        </p:txBody>
      </p:sp>
      <p:sp>
        <p:nvSpPr>
          <p:cNvPr id="30" name="Oval 11"/>
          <p:cNvSpPr>
            <a:spLocks noChangeAspect="1" noChangeArrowheads="1"/>
          </p:cNvSpPr>
          <p:nvPr/>
        </p:nvSpPr>
        <p:spPr bwMode="auto">
          <a:xfrm>
            <a:off x="7167640" y="188640"/>
            <a:ext cx="1148776" cy="1080000"/>
          </a:xfrm>
          <a:prstGeom prst="ellipse">
            <a:avLst/>
          </a:prstGeom>
          <a:noFill/>
          <a:ln w="12700">
            <a:solidFill>
              <a:srgbClr val="FF0000"/>
            </a:solidFill>
            <a:round/>
            <a:headEnd/>
            <a:tailEnd/>
          </a:ln>
        </p:spPr>
        <p:txBody>
          <a:bodyPr wrap="none" anchor="ctr"/>
          <a:lstStyle/>
          <a:p>
            <a:pPr algn="ctr" eaLnBrk="1" hangingPunct="1"/>
            <a:r>
              <a:rPr lang="fr-FR" sz="1600" smtClean="0">
                <a:latin typeface="+mn-lt"/>
              </a:rPr>
              <a:t>Expérience</a:t>
            </a:r>
          </a:p>
          <a:p>
            <a:pPr algn="ctr" eaLnBrk="1" hangingPunct="1"/>
            <a:r>
              <a:rPr lang="fr-FR" sz="1600" smtClean="0">
                <a:latin typeface="+mn-lt"/>
              </a:rPr>
              <a:t>clinique</a:t>
            </a:r>
            <a:endParaRPr lang="fr-FR" sz="1600">
              <a:latin typeface="+mn-lt"/>
            </a:endParaRPr>
          </a:p>
        </p:txBody>
      </p:sp>
      <p:sp>
        <p:nvSpPr>
          <p:cNvPr id="31" name="Oval 12"/>
          <p:cNvSpPr>
            <a:spLocks noChangeAspect="1" noChangeArrowheads="1"/>
          </p:cNvSpPr>
          <p:nvPr/>
        </p:nvSpPr>
        <p:spPr bwMode="auto">
          <a:xfrm>
            <a:off x="6663584" y="908720"/>
            <a:ext cx="1148776" cy="1080000"/>
          </a:xfrm>
          <a:prstGeom prst="ellipse">
            <a:avLst/>
          </a:prstGeom>
          <a:noFill/>
          <a:ln w="12700">
            <a:solidFill>
              <a:srgbClr val="FF0000"/>
            </a:solidFill>
            <a:round/>
            <a:headEnd/>
            <a:tailEnd/>
          </a:ln>
        </p:spPr>
        <p:txBody>
          <a:bodyPr wrap="none" anchor="ctr"/>
          <a:lstStyle/>
          <a:p>
            <a:pPr algn="ctr" eaLnBrk="1" hangingPunct="1"/>
            <a:r>
              <a:rPr lang="fr-FR" sz="1600" smtClean="0">
                <a:latin typeface="+mn-lt"/>
              </a:rPr>
              <a:t>Préférence</a:t>
            </a:r>
          </a:p>
          <a:p>
            <a:pPr algn="ctr" eaLnBrk="1" hangingPunct="1"/>
            <a:r>
              <a:rPr lang="fr-FR" sz="1600" smtClean="0">
                <a:latin typeface="+mn-lt"/>
              </a:rPr>
              <a:t>patient</a:t>
            </a:r>
            <a:endParaRPr lang="fr-FR" sz="1600">
              <a:latin typeface="+mn-lt"/>
            </a:endParaRPr>
          </a:p>
        </p:txBody>
      </p:sp>
      <p:pic>
        <p:nvPicPr>
          <p:cNvPr id="40" name="Picture 51" descr="BD21298_"/>
          <p:cNvPicPr>
            <a:picLocks noChangeAspect="1" noChangeArrowheads="1"/>
          </p:cNvPicPr>
          <p:nvPr/>
        </p:nvPicPr>
        <p:blipFill>
          <a:blip r:embed="rId3" cstate="print">
            <a:grayscl/>
          </a:blip>
          <a:srcRect/>
          <a:stretch>
            <a:fillRect/>
          </a:stretch>
        </p:blipFill>
        <p:spPr bwMode="auto">
          <a:xfrm>
            <a:off x="7884368" y="3501008"/>
            <a:ext cx="381000" cy="823912"/>
          </a:xfrm>
          <a:prstGeom prst="rect">
            <a:avLst/>
          </a:prstGeom>
          <a:noFill/>
          <a:ln w="9525">
            <a:noFill/>
            <a:miter lim="800000"/>
            <a:headEnd/>
            <a:tailEnd/>
          </a:ln>
        </p:spPr>
      </p:pic>
      <p:graphicFrame>
        <p:nvGraphicFramePr>
          <p:cNvPr id="36" name="Tableau 35"/>
          <p:cNvGraphicFramePr>
            <a:graphicFrameLocks noGrp="1"/>
          </p:cNvGraphicFramePr>
          <p:nvPr/>
        </p:nvGraphicFramePr>
        <p:xfrm>
          <a:off x="2843808" y="2708920"/>
          <a:ext cx="6192688" cy="3754120"/>
        </p:xfrm>
        <a:graphic>
          <a:graphicData uri="http://schemas.openxmlformats.org/drawingml/2006/table">
            <a:tbl>
              <a:tblPr firstRow="1" bandRow="1">
                <a:tableStyleId>{21E4AEA4-8DFA-4A89-87EB-49C32662AFE0}</a:tableStyleId>
              </a:tblPr>
              <a:tblGrid>
                <a:gridCol w="2880320"/>
                <a:gridCol w="1512168"/>
                <a:gridCol w="1800200"/>
              </a:tblGrid>
              <a:tr h="370840">
                <a:tc>
                  <a:txBody>
                    <a:bodyPr/>
                    <a:lstStyle/>
                    <a:p>
                      <a:endParaRPr lang="fr-FR" sz="1600" b="0" dirty="0"/>
                    </a:p>
                  </a:txBody>
                  <a:tcPr/>
                </a:tc>
                <a:tc>
                  <a:txBody>
                    <a:bodyPr/>
                    <a:lstStyle/>
                    <a:p>
                      <a:pPr algn="ctr"/>
                      <a:r>
                        <a:rPr lang="fr-FR" sz="1600" b="0" dirty="0" smtClean="0"/>
                        <a:t>Upgrade</a:t>
                      </a:r>
                      <a:endParaRPr lang="fr-FR" sz="1600" b="0" dirty="0"/>
                    </a:p>
                  </a:txBody>
                  <a:tcPr/>
                </a:tc>
                <a:tc>
                  <a:txBody>
                    <a:bodyPr/>
                    <a:lstStyle/>
                    <a:p>
                      <a:pPr algn="ctr"/>
                      <a:r>
                        <a:rPr lang="fr-FR" sz="1600" b="0" dirty="0" err="1" smtClean="0"/>
                        <a:t>Downgrade</a:t>
                      </a:r>
                      <a:endParaRPr lang="fr-FR" sz="1600" b="0" dirty="0"/>
                    </a:p>
                  </a:txBody>
                  <a:tcPr/>
                </a:tc>
              </a:tr>
              <a:tr h="370840">
                <a:tc>
                  <a:txBody>
                    <a:bodyPr/>
                    <a:lstStyle/>
                    <a:p>
                      <a:r>
                        <a:rPr lang="fr-FR" sz="1600" b="0" dirty="0" smtClean="0"/>
                        <a:t>Type d’étude</a:t>
                      </a:r>
                      <a:endParaRPr lang="fr-FR" sz="1600" b="0" dirty="0"/>
                    </a:p>
                  </a:txBody>
                  <a:tcPr/>
                </a:tc>
                <a:tc>
                  <a:txBody>
                    <a:bodyPr/>
                    <a:lstStyle/>
                    <a:p>
                      <a:r>
                        <a:rPr lang="fr-FR" sz="1600" b="0" dirty="0" smtClean="0"/>
                        <a:t>RCT</a:t>
                      </a:r>
                      <a:endParaRPr lang="fr-FR" sz="1600" b="0" dirty="0"/>
                    </a:p>
                  </a:txBody>
                  <a:tcPr/>
                </a:tc>
                <a:tc>
                  <a:txBody>
                    <a:bodyPr/>
                    <a:lstStyle/>
                    <a:p>
                      <a:r>
                        <a:rPr lang="fr-FR" sz="1600" b="0" dirty="0" smtClean="0"/>
                        <a:t>Observationnelle</a:t>
                      </a:r>
                      <a:endParaRPr lang="fr-FR" sz="1600" b="0" dirty="0"/>
                    </a:p>
                  </a:txBody>
                  <a:tcPr/>
                </a:tc>
              </a:tr>
              <a:tr h="370840">
                <a:tc>
                  <a:txBody>
                    <a:bodyPr/>
                    <a:lstStyle/>
                    <a:p>
                      <a:r>
                        <a:rPr lang="fr-FR" sz="1600" b="0" dirty="0" smtClean="0"/>
                        <a:t>Risque de biais</a:t>
                      </a:r>
                      <a:endParaRPr lang="fr-FR" sz="1600" b="0" dirty="0"/>
                    </a:p>
                  </a:txBody>
                  <a:tcPr/>
                </a:tc>
                <a:tc>
                  <a:txBody>
                    <a:bodyPr/>
                    <a:lstStyle/>
                    <a:p>
                      <a:endParaRPr lang="fr-FR" sz="1600" b="0" dirty="0"/>
                    </a:p>
                  </a:txBody>
                  <a:tcPr/>
                </a:tc>
                <a:tc>
                  <a:txBody>
                    <a:bodyPr/>
                    <a:lstStyle/>
                    <a:p>
                      <a:r>
                        <a:rPr lang="fr-FR" sz="1600" b="0" dirty="0" smtClean="0"/>
                        <a:t>Sérieux</a:t>
                      </a:r>
                      <a:endParaRPr lang="fr-FR" sz="1600" b="0" dirty="0"/>
                    </a:p>
                  </a:txBody>
                  <a:tcPr/>
                </a:tc>
              </a:tr>
              <a:tr h="370840">
                <a:tc>
                  <a:txBody>
                    <a:bodyPr/>
                    <a:lstStyle/>
                    <a:p>
                      <a:r>
                        <a:rPr lang="fr-FR" sz="1600" b="0" kern="1200" baseline="0" dirty="0" smtClean="0">
                          <a:solidFill>
                            <a:schemeClr val="dk1"/>
                          </a:solidFill>
                          <a:latin typeface="+mn-lt"/>
                          <a:ea typeface="+mn-ea"/>
                          <a:cs typeface="+mn-cs"/>
                        </a:rPr>
                        <a:t>Hétérogénéité des résultats</a:t>
                      </a:r>
                      <a:endParaRPr lang="fr-FR" sz="1600" b="0" dirty="0"/>
                    </a:p>
                  </a:txBody>
                  <a:tcPr/>
                </a:tc>
                <a:tc>
                  <a:txBody>
                    <a:bodyPr/>
                    <a:lstStyle/>
                    <a:p>
                      <a:endParaRPr lang="fr-FR" sz="1600" b="0" dirty="0"/>
                    </a:p>
                  </a:txBody>
                  <a:tcPr/>
                </a:tc>
                <a:tc>
                  <a:txBody>
                    <a:bodyPr/>
                    <a:lstStyle/>
                    <a:p>
                      <a:r>
                        <a:rPr lang="fr-FR" sz="1600" b="0" kern="1200" baseline="0" dirty="0" smtClean="0">
                          <a:solidFill>
                            <a:schemeClr val="dk1"/>
                          </a:solidFill>
                          <a:latin typeface="+mn-lt"/>
                          <a:ea typeface="+mn-ea"/>
                          <a:cs typeface="+mn-cs"/>
                        </a:rPr>
                        <a:t>Importante</a:t>
                      </a:r>
                      <a:endParaRPr lang="fr-FR" sz="1600" b="0" dirty="0"/>
                    </a:p>
                  </a:txBody>
                  <a:tcPr/>
                </a:tc>
              </a:tr>
              <a:tr h="370840">
                <a:tc>
                  <a:txBody>
                    <a:bodyPr/>
                    <a:lstStyle/>
                    <a:p>
                      <a:r>
                        <a:rPr lang="fr-FR" sz="1600" b="0" kern="1200" baseline="0" dirty="0" smtClean="0">
                          <a:solidFill>
                            <a:schemeClr val="dk1"/>
                          </a:solidFill>
                          <a:latin typeface="+mn-lt"/>
                          <a:ea typeface="+mn-ea"/>
                          <a:cs typeface="+mn-cs"/>
                        </a:rPr>
                        <a:t>Caractère direct des données</a:t>
                      </a:r>
                      <a:endParaRPr lang="fr-FR" sz="1600" b="0" dirty="0"/>
                    </a:p>
                  </a:txBody>
                  <a:tcPr/>
                </a:tc>
                <a:tc>
                  <a:txBody>
                    <a:bodyPr/>
                    <a:lstStyle/>
                    <a:p>
                      <a:endParaRPr lang="fr-FR" sz="1600" b="0" dirty="0"/>
                    </a:p>
                  </a:txBody>
                  <a:tcPr/>
                </a:tc>
                <a:tc>
                  <a:txBody>
                    <a:bodyPr/>
                    <a:lstStyle/>
                    <a:p>
                      <a:r>
                        <a:rPr lang="fr-FR" sz="1600" b="0" kern="1200" baseline="0" dirty="0" smtClean="0">
                          <a:solidFill>
                            <a:schemeClr val="dk1"/>
                          </a:solidFill>
                          <a:latin typeface="+mn-lt"/>
                          <a:ea typeface="+mn-ea"/>
                          <a:cs typeface="+mn-cs"/>
                        </a:rPr>
                        <a:t>Incertitude</a:t>
                      </a:r>
                      <a:endParaRPr lang="fr-FR" sz="1600" b="0" dirty="0"/>
                    </a:p>
                  </a:txBody>
                  <a:tcPr/>
                </a:tc>
              </a:tr>
              <a:tr h="370840">
                <a:tc>
                  <a:txBody>
                    <a:bodyPr/>
                    <a:lstStyle/>
                    <a:p>
                      <a:r>
                        <a:rPr lang="fr-FR" sz="1600" b="0" kern="1200" baseline="0" dirty="0" smtClean="0">
                          <a:solidFill>
                            <a:schemeClr val="dk1"/>
                          </a:solidFill>
                          <a:latin typeface="+mn-lt"/>
                          <a:ea typeface="+mn-ea"/>
                          <a:cs typeface="+mn-cs"/>
                        </a:rPr>
                        <a:t>Imprécision</a:t>
                      </a:r>
                      <a:endParaRPr lang="fr-FR" sz="1600" b="0" dirty="0"/>
                    </a:p>
                  </a:txBody>
                  <a:tcPr/>
                </a:tc>
                <a:tc>
                  <a:txBody>
                    <a:bodyPr/>
                    <a:lstStyle/>
                    <a:p>
                      <a:endParaRPr lang="fr-FR" sz="1600" b="0" dirty="0"/>
                    </a:p>
                  </a:txBody>
                  <a:tcPr/>
                </a:tc>
                <a:tc>
                  <a:txBody>
                    <a:bodyPr/>
                    <a:lstStyle/>
                    <a:p>
                      <a:r>
                        <a:rPr lang="fr-FR" sz="1600" b="0" kern="1200" baseline="0" dirty="0" smtClean="0">
                          <a:solidFill>
                            <a:schemeClr val="dk1"/>
                          </a:solidFill>
                          <a:latin typeface="+mn-lt"/>
                          <a:ea typeface="+mn-ea"/>
                          <a:cs typeface="+mn-cs"/>
                        </a:rPr>
                        <a:t>Sérieuse</a:t>
                      </a:r>
                      <a:endParaRPr lang="fr-FR" sz="1600" b="0" dirty="0"/>
                    </a:p>
                  </a:txBody>
                  <a:tcPr/>
                </a:tc>
              </a:tr>
              <a:tr h="370840">
                <a:tc>
                  <a:txBody>
                    <a:bodyPr/>
                    <a:lstStyle/>
                    <a:p>
                      <a:r>
                        <a:rPr lang="fr-FR" sz="1600" b="0" kern="1200" baseline="0" dirty="0" smtClean="0">
                          <a:solidFill>
                            <a:schemeClr val="dk1"/>
                          </a:solidFill>
                          <a:latin typeface="+mn-lt"/>
                          <a:ea typeface="+mn-ea"/>
                          <a:cs typeface="+mn-cs"/>
                        </a:rPr>
                        <a:t>Biais de publication</a:t>
                      </a:r>
                      <a:endParaRPr lang="fr-FR" sz="1600" b="0" dirty="0"/>
                    </a:p>
                  </a:txBody>
                  <a:tcPr/>
                </a:tc>
                <a:tc>
                  <a:txBody>
                    <a:bodyPr/>
                    <a:lstStyle/>
                    <a:p>
                      <a:endParaRPr lang="fr-FR" sz="1600" b="0" dirty="0"/>
                    </a:p>
                  </a:txBody>
                  <a:tcPr/>
                </a:tc>
                <a:tc>
                  <a:txBody>
                    <a:bodyPr/>
                    <a:lstStyle/>
                    <a:p>
                      <a:r>
                        <a:rPr lang="fr-FR" sz="1600" b="0" kern="1200" baseline="0" dirty="0" smtClean="0">
                          <a:solidFill>
                            <a:schemeClr val="dk1"/>
                          </a:solidFill>
                          <a:latin typeface="+mn-lt"/>
                          <a:ea typeface="+mn-ea"/>
                          <a:cs typeface="+mn-cs"/>
                        </a:rPr>
                        <a:t>Probable</a:t>
                      </a:r>
                      <a:endParaRPr lang="fr-FR" sz="1600" b="0" dirty="0"/>
                    </a:p>
                  </a:txBody>
                  <a:tcPr/>
                </a:tc>
              </a:tr>
              <a:tr h="370840">
                <a:tc>
                  <a:txBody>
                    <a:bodyPr/>
                    <a:lstStyle/>
                    <a:p>
                      <a:r>
                        <a:rPr lang="fr-FR" sz="1600" b="0" kern="1200" baseline="0" dirty="0" smtClean="0">
                          <a:solidFill>
                            <a:schemeClr val="dk1"/>
                          </a:solidFill>
                          <a:latin typeface="+mn-lt"/>
                          <a:ea typeface="+mn-ea"/>
                          <a:cs typeface="+mn-cs"/>
                        </a:rPr>
                        <a:t>Force de l’association</a:t>
                      </a:r>
                      <a:endParaRPr lang="fr-FR" sz="1600" b="0" dirty="0"/>
                    </a:p>
                  </a:txBody>
                  <a:tcPr/>
                </a:tc>
                <a:tc>
                  <a:txBody>
                    <a:bodyPr/>
                    <a:lstStyle/>
                    <a:p>
                      <a:r>
                        <a:rPr lang="fr-FR" sz="1600" b="0" kern="1200" baseline="0" dirty="0" smtClean="0">
                          <a:solidFill>
                            <a:schemeClr val="dk1"/>
                          </a:solidFill>
                          <a:latin typeface="+mn-lt"/>
                          <a:ea typeface="+mn-ea"/>
                          <a:cs typeface="+mn-cs"/>
                        </a:rPr>
                        <a:t>Risque relatif</a:t>
                      </a:r>
                    </a:p>
                    <a:p>
                      <a:r>
                        <a:rPr lang="fr-FR" sz="1600" b="0" kern="1200" baseline="0" dirty="0" smtClean="0">
                          <a:solidFill>
                            <a:schemeClr val="dk1"/>
                          </a:solidFill>
                          <a:latin typeface="+mn-lt"/>
                          <a:ea typeface="+mn-ea"/>
                          <a:cs typeface="+mn-cs"/>
                        </a:rPr>
                        <a:t>Significatif &gt; 2</a:t>
                      </a:r>
                      <a:endParaRPr lang="fr-FR" sz="1600" b="0" dirty="0"/>
                    </a:p>
                  </a:txBody>
                  <a:tcPr/>
                </a:tc>
                <a:tc>
                  <a:txBody>
                    <a:bodyPr/>
                    <a:lstStyle/>
                    <a:p>
                      <a:endParaRPr lang="fr-FR" sz="1600" b="0" dirty="0"/>
                    </a:p>
                  </a:txBody>
                  <a:tcPr/>
                </a:tc>
              </a:tr>
              <a:tr h="370840">
                <a:tc>
                  <a:txBody>
                    <a:bodyPr/>
                    <a:lstStyle/>
                    <a:p>
                      <a:r>
                        <a:rPr lang="fr-FR" sz="1600" b="0" kern="1200" baseline="0" dirty="0" smtClean="0">
                          <a:solidFill>
                            <a:schemeClr val="dk1"/>
                          </a:solidFill>
                          <a:latin typeface="+mn-lt"/>
                          <a:ea typeface="+mn-ea"/>
                          <a:cs typeface="+mn-cs"/>
                        </a:rPr>
                        <a:t>Prise en compte des facteurs de confusion</a:t>
                      </a:r>
                      <a:endParaRPr lang="fr-FR" sz="1600" b="0" dirty="0"/>
                    </a:p>
                  </a:txBody>
                  <a:tcPr/>
                </a:tc>
                <a:tc>
                  <a:txBody>
                    <a:bodyPr/>
                    <a:lstStyle/>
                    <a:p>
                      <a:r>
                        <a:rPr lang="fr-FR" sz="1600" b="0" dirty="0" smtClean="0"/>
                        <a:t>Oui</a:t>
                      </a:r>
                      <a:endParaRPr lang="fr-FR" sz="1600" b="0" dirty="0"/>
                    </a:p>
                  </a:txBody>
                  <a:tcPr/>
                </a:tc>
                <a:tc>
                  <a:txBody>
                    <a:bodyPr/>
                    <a:lstStyle/>
                    <a:p>
                      <a:endParaRPr lang="fr-FR" sz="1600" b="0" dirty="0"/>
                    </a:p>
                  </a:txBody>
                  <a:tcPr/>
                </a:tc>
              </a:tr>
            </a:tbl>
          </a:graphicData>
        </a:graphic>
      </p:graphicFrame>
      <p:pic>
        <p:nvPicPr>
          <p:cNvPr id="37" name="Picture 50" descr="BD21298_"/>
          <p:cNvPicPr>
            <a:picLocks noChangeAspect="1" noChangeArrowheads="1"/>
          </p:cNvPicPr>
          <p:nvPr/>
        </p:nvPicPr>
        <p:blipFill>
          <a:blip r:embed="rId4" cstate="print"/>
          <a:srcRect/>
          <a:stretch>
            <a:fillRect/>
          </a:stretch>
        </p:blipFill>
        <p:spPr bwMode="auto">
          <a:xfrm>
            <a:off x="6279232" y="1916832"/>
            <a:ext cx="381000" cy="823913"/>
          </a:xfrm>
          <a:prstGeom prst="rect">
            <a:avLst/>
          </a:prstGeom>
          <a:noFill/>
          <a:ln w="9525">
            <a:noFill/>
            <a:miter lim="800000"/>
            <a:headEnd/>
            <a:tailEnd/>
          </a:ln>
        </p:spPr>
      </p:pic>
      <p:pic>
        <p:nvPicPr>
          <p:cNvPr id="41" name="Picture 50" descr="BD21298_"/>
          <p:cNvPicPr>
            <a:picLocks noChangeAspect="1" noChangeArrowheads="1"/>
          </p:cNvPicPr>
          <p:nvPr/>
        </p:nvPicPr>
        <p:blipFill>
          <a:blip r:embed="rId4" cstate="print">
            <a:duotone>
              <a:prstClr val="black"/>
              <a:schemeClr val="accent2">
                <a:tint val="45000"/>
                <a:satMod val="400000"/>
              </a:schemeClr>
            </a:duotone>
            <a:lum bright="62000" contrast="86000"/>
          </a:blip>
          <a:srcRect/>
          <a:stretch>
            <a:fillRect/>
          </a:stretch>
        </p:blipFill>
        <p:spPr bwMode="auto">
          <a:xfrm flipV="1">
            <a:off x="8007424" y="1916832"/>
            <a:ext cx="381000" cy="823913"/>
          </a:xfrm>
          <a:prstGeom prst="rect">
            <a:avLst/>
          </a:prstGeom>
          <a:noFill/>
          <a:ln w="9525">
            <a:noFill/>
            <a:miter lim="800000"/>
            <a:headEnd/>
            <a:tailEnd/>
          </a:ln>
        </p:spPr>
      </p:pic>
      <p:sp>
        <p:nvSpPr>
          <p:cNvPr id="42" name="Rectangle 41"/>
          <p:cNvSpPr/>
          <p:nvPr/>
        </p:nvSpPr>
        <p:spPr>
          <a:xfrm>
            <a:off x="4572000" y="6488668"/>
            <a:ext cx="4572000" cy="369332"/>
          </a:xfrm>
          <a:prstGeom prst="rect">
            <a:avLst/>
          </a:prstGeom>
        </p:spPr>
        <p:txBody>
          <a:bodyPr wrap="square">
            <a:spAutoFit/>
          </a:bodyPr>
          <a:lstStyle/>
          <a:p>
            <a:pPr algn="r"/>
            <a:r>
              <a:rPr lang="fr-FR" i="1" smtClean="0">
                <a:solidFill>
                  <a:srgbClr val="C00000"/>
                </a:solidFill>
                <a:latin typeface="+mn-lt"/>
                <a:cs typeface="Arial" charset="0"/>
              </a:rPr>
              <a:t>Atkins et al. BMJ. 2004</a:t>
            </a:r>
          </a:p>
        </p:txBody>
      </p:sp>
      <p:sp>
        <p:nvSpPr>
          <p:cNvPr id="43" name="AutoShape 3"/>
          <p:cNvSpPr>
            <a:spLocks noChangeArrowheads="1"/>
          </p:cNvSpPr>
          <p:nvPr/>
        </p:nvSpPr>
        <p:spPr bwMode="auto">
          <a:xfrm>
            <a:off x="395536" y="4994920"/>
            <a:ext cx="1219200" cy="808856"/>
          </a:xfrm>
          <a:prstGeom prst="cube">
            <a:avLst>
              <a:gd name="adj" fmla="val 25000"/>
            </a:avLst>
          </a:prstGeom>
          <a:solidFill>
            <a:srgbClr val="FFCC00">
              <a:alpha val="45097"/>
            </a:srgbClr>
          </a:solidFill>
          <a:ln w="9525">
            <a:solidFill>
              <a:schemeClr val="tx1"/>
            </a:solidFill>
            <a:miter lim="800000"/>
            <a:headEnd/>
            <a:tailEnd/>
          </a:ln>
        </p:spPr>
        <p:txBody>
          <a:bodyPr wrap="none" anchor="ctr"/>
          <a:lstStyle/>
          <a:p>
            <a:pPr eaLnBrk="1" hangingPunct="1"/>
            <a:endParaRPr lang="fr-FR">
              <a:latin typeface="+mn-lt"/>
            </a:endParaRPr>
          </a:p>
        </p:txBody>
      </p:sp>
      <p:sp>
        <p:nvSpPr>
          <p:cNvPr id="44" name="AutoShape 4"/>
          <p:cNvSpPr>
            <a:spLocks noChangeArrowheads="1"/>
          </p:cNvSpPr>
          <p:nvPr/>
        </p:nvSpPr>
        <p:spPr bwMode="auto">
          <a:xfrm>
            <a:off x="395536" y="4232920"/>
            <a:ext cx="1219200" cy="808856"/>
          </a:xfrm>
          <a:prstGeom prst="cube">
            <a:avLst>
              <a:gd name="adj" fmla="val 25000"/>
            </a:avLst>
          </a:prstGeom>
          <a:solidFill>
            <a:srgbClr val="FFCC00">
              <a:alpha val="59999"/>
            </a:srgbClr>
          </a:solidFill>
          <a:ln w="9525">
            <a:solidFill>
              <a:schemeClr val="tx1"/>
            </a:solidFill>
            <a:miter lim="800000"/>
            <a:headEnd/>
            <a:tailEnd/>
          </a:ln>
        </p:spPr>
        <p:txBody>
          <a:bodyPr wrap="none" anchor="ctr"/>
          <a:lstStyle/>
          <a:p>
            <a:pPr eaLnBrk="1" hangingPunct="1"/>
            <a:endParaRPr lang="fr-FR">
              <a:latin typeface="+mn-lt"/>
            </a:endParaRPr>
          </a:p>
        </p:txBody>
      </p:sp>
      <p:sp>
        <p:nvSpPr>
          <p:cNvPr id="45" name="AutoShape 5"/>
          <p:cNvSpPr>
            <a:spLocks noChangeArrowheads="1"/>
          </p:cNvSpPr>
          <p:nvPr/>
        </p:nvSpPr>
        <p:spPr bwMode="auto">
          <a:xfrm>
            <a:off x="395536" y="3470920"/>
            <a:ext cx="1219200" cy="808856"/>
          </a:xfrm>
          <a:prstGeom prst="cube">
            <a:avLst>
              <a:gd name="adj" fmla="val 25000"/>
            </a:avLst>
          </a:prstGeom>
          <a:solidFill>
            <a:srgbClr val="FFCC00">
              <a:alpha val="79999"/>
            </a:srgbClr>
          </a:solidFill>
          <a:ln w="9525">
            <a:solidFill>
              <a:schemeClr val="tx1"/>
            </a:solidFill>
            <a:miter lim="800000"/>
            <a:headEnd/>
            <a:tailEnd/>
          </a:ln>
        </p:spPr>
        <p:txBody>
          <a:bodyPr wrap="none" anchor="ctr"/>
          <a:lstStyle/>
          <a:p>
            <a:pPr eaLnBrk="1" hangingPunct="1"/>
            <a:endParaRPr lang="fr-FR">
              <a:latin typeface="+mn-lt"/>
            </a:endParaRPr>
          </a:p>
        </p:txBody>
      </p:sp>
      <p:sp>
        <p:nvSpPr>
          <p:cNvPr id="46" name="AutoShape 6"/>
          <p:cNvSpPr>
            <a:spLocks noChangeArrowheads="1"/>
          </p:cNvSpPr>
          <p:nvPr/>
        </p:nvSpPr>
        <p:spPr bwMode="auto">
          <a:xfrm>
            <a:off x="395536" y="2708920"/>
            <a:ext cx="1219200" cy="808856"/>
          </a:xfrm>
          <a:prstGeom prst="cube">
            <a:avLst>
              <a:gd name="adj" fmla="val 25000"/>
            </a:avLst>
          </a:prstGeom>
          <a:solidFill>
            <a:srgbClr val="FFCC00"/>
          </a:solidFill>
          <a:ln w="9525">
            <a:solidFill>
              <a:schemeClr val="tx1"/>
            </a:solidFill>
            <a:miter lim="800000"/>
            <a:headEnd/>
            <a:tailEnd/>
          </a:ln>
        </p:spPr>
        <p:txBody>
          <a:bodyPr wrap="none" anchor="ctr"/>
          <a:lstStyle/>
          <a:p>
            <a:pPr eaLnBrk="1" hangingPunct="1"/>
            <a:endParaRPr lang="fr-FR">
              <a:latin typeface="+mn-lt"/>
            </a:endParaRPr>
          </a:p>
        </p:txBody>
      </p:sp>
      <p:sp>
        <p:nvSpPr>
          <p:cNvPr id="47" name="Oval 7"/>
          <p:cNvSpPr>
            <a:spLocks noChangeArrowheads="1"/>
          </p:cNvSpPr>
          <p:nvPr/>
        </p:nvSpPr>
        <p:spPr bwMode="auto">
          <a:xfrm>
            <a:off x="471736" y="5307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fr-FR">
              <a:latin typeface="+mn-lt"/>
            </a:endParaRPr>
          </a:p>
        </p:txBody>
      </p:sp>
      <p:sp>
        <p:nvSpPr>
          <p:cNvPr id="48" name="Oval 8"/>
          <p:cNvSpPr>
            <a:spLocks noChangeArrowheads="1"/>
          </p:cNvSpPr>
          <p:nvPr/>
        </p:nvSpPr>
        <p:spPr bwMode="auto">
          <a:xfrm>
            <a:off x="700336" y="53072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fr-FR">
              <a:latin typeface="+mn-lt"/>
            </a:endParaRPr>
          </a:p>
        </p:txBody>
      </p:sp>
      <p:sp>
        <p:nvSpPr>
          <p:cNvPr id="49" name="Oval 9"/>
          <p:cNvSpPr>
            <a:spLocks noChangeArrowheads="1"/>
          </p:cNvSpPr>
          <p:nvPr/>
        </p:nvSpPr>
        <p:spPr bwMode="auto">
          <a:xfrm>
            <a:off x="928936" y="53072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fr-FR">
              <a:latin typeface="+mn-lt"/>
            </a:endParaRPr>
          </a:p>
        </p:txBody>
      </p:sp>
      <p:sp>
        <p:nvSpPr>
          <p:cNvPr id="50" name="Oval 10"/>
          <p:cNvSpPr>
            <a:spLocks noChangeArrowheads="1"/>
          </p:cNvSpPr>
          <p:nvPr/>
        </p:nvSpPr>
        <p:spPr bwMode="auto">
          <a:xfrm>
            <a:off x="1157536" y="53072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fr-FR">
              <a:latin typeface="+mn-lt"/>
            </a:endParaRPr>
          </a:p>
        </p:txBody>
      </p:sp>
      <p:sp>
        <p:nvSpPr>
          <p:cNvPr id="51" name="Oval 11"/>
          <p:cNvSpPr>
            <a:spLocks noChangeArrowheads="1"/>
          </p:cNvSpPr>
          <p:nvPr/>
        </p:nvSpPr>
        <p:spPr bwMode="auto">
          <a:xfrm>
            <a:off x="471736" y="4621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fr-FR">
              <a:latin typeface="+mn-lt"/>
            </a:endParaRPr>
          </a:p>
        </p:txBody>
      </p:sp>
      <p:sp>
        <p:nvSpPr>
          <p:cNvPr id="52" name="Oval 12"/>
          <p:cNvSpPr>
            <a:spLocks noChangeArrowheads="1"/>
          </p:cNvSpPr>
          <p:nvPr/>
        </p:nvSpPr>
        <p:spPr bwMode="auto">
          <a:xfrm>
            <a:off x="700336" y="4621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fr-FR">
              <a:latin typeface="+mn-lt"/>
            </a:endParaRPr>
          </a:p>
        </p:txBody>
      </p:sp>
      <p:sp>
        <p:nvSpPr>
          <p:cNvPr id="53" name="Oval 13"/>
          <p:cNvSpPr>
            <a:spLocks noChangeArrowheads="1"/>
          </p:cNvSpPr>
          <p:nvPr/>
        </p:nvSpPr>
        <p:spPr bwMode="auto">
          <a:xfrm>
            <a:off x="471736" y="3859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fr-FR">
              <a:latin typeface="+mn-lt"/>
            </a:endParaRPr>
          </a:p>
        </p:txBody>
      </p:sp>
      <p:sp>
        <p:nvSpPr>
          <p:cNvPr id="54" name="Oval 14"/>
          <p:cNvSpPr>
            <a:spLocks noChangeArrowheads="1"/>
          </p:cNvSpPr>
          <p:nvPr/>
        </p:nvSpPr>
        <p:spPr bwMode="auto">
          <a:xfrm>
            <a:off x="471736" y="3021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fr-FR">
              <a:latin typeface="+mn-lt"/>
            </a:endParaRPr>
          </a:p>
        </p:txBody>
      </p:sp>
      <p:sp>
        <p:nvSpPr>
          <p:cNvPr id="55" name="Oval 15"/>
          <p:cNvSpPr>
            <a:spLocks noChangeArrowheads="1"/>
          </p:cNvSpPr>
          <p:nvPr/>
        </p:nvSpPr>
        <p:spPr bwMode="auto">
          <a:xfrm>
            <a:off x="700336" y="3859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fr-FR">
              <a:latin typeface="+mn-lt"/>
            </a:endParaRPr>
          </a:p>
        </p:txBody>
      </p:sp>
      <p:sp>
        <p:nvSpPr>
          <p:cNvPr id="56" name="Oval 16"/>
          <p:cNvSpPr>
            <a:spLocks noChangeArrowheads="1"/>
          </p:cNvSpPr>
          <p:nvPr/>
        </p:nvSpPr>
        <p:spPr bwMode="auto">
          <a:xfrm>
            <a:off x="700336" y="3021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fr-FR">
              <a:latin typeface="+mn-lt"/>
            </a:endParaRPr>
          </a:p>
        </p:txBody>
      </p:sp>
      <p:sp>
        <p:nvSpPr>
          <p:cNvPr id="57" name="Oval 17"/>
          <p:cNvSpPr>
            <a:spLocks noChangeArrowheads="1"/>
          </p:cNvSpPr>
          <p:nvPr/>
        </p:nvSpPr>
        <p:spPr bwMode="auto">
          <a:xfrm>
            <a:off x="928936" y="3859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fr-FR">
              <a:latin typeface="+mn-lt"/>
            </a:endParaRPr>
          </a:p>
        </p:txBody>
      </p:sp>
      <p:sp>
        <p:nvSpPr>
          <p:cNvPr id="58" name="Oval 18"/>
          <p:cNvSpPr>
            <a:spLocks noChangeArrowheads="1"/>
          </p:cNvSpPr>
          <p:nvPr/>
        </p:nvSpPr>
        <p:spPr bwMode="auto">
          <a:xfrm>
            <a:off x="928936" y="3021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fr-FR">
              <a:latin typeface="+mn-lt"/>
            </a:endParaRPr>
          </a:p>
        </p:txBody>
      </p:sp>
      <p:sp>
        <p:nvSpPr>
          <p:cNvPr id="59" name="Oval 19"/>
          <p:cNvSpPr>
            <a:spLocks noChangeArrowheads="1"/>
          </p:cNvSpPr>
          <p:nvPr/>
        </p:nvSpPr>
        <p:spPr bwMode="auto">
          <a:xfrm>
            <a:off x="1157536" y="3021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fr-FR">
              <a:latin typeface="+mn-lt"/>
            </a:endParaRPr>
          </a:p>
        </p:txBody>
      </p:sp>
      <p:sp>
        <p:nvSpPr>
          <p:cNvPr id="60" name="Oval 20"/>
          <p:cNvSpPr>
            <a:spLocks noChangeArrowheads="1"/>
          </p:cNvSpPr>
          <p:nvPr/>
        </p:nvSpPr>
        <p:spPr bwMode="auto">
          <a:xfrm>
            <a:off x="1157536" y="38594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fr-FR">
              <a:latin typeface="+mn-lt"/>
            </a:endParaRPr>
          </a:p>
        </p:txBody>
      </p:sp>
      <p:sp>
        <p:nvSpPr>
          <p:cNvPr id="61" name="Oval 21"/>
          <p:cNvSpPr>
            <a:spLocks noChangeArrowheads="1"/>
          </p:cNvSpPr>
          <p:nvPr/>
        </p:nvSpPr>
        <p:spPr bwMode="auto">
          <a:xfrm>
            <a:off x="928936" y="46214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fr-FR">
              <a:latin typeface="+mn-lt"/>
            </a:endParaRPr>
          </a:p>
        </p:txBody>
      </p:sp>
      <p:sp>
        <p:nvSpPr>
          <p:cNvPr id="62" name="Oval 22"/>
          <p:cNvSpPr>
            <a:spLocks noChangeArrowheads="1"/>
          </p:cNvSpPr>
          <p:nvPr/>
        </p:nvSpPr>
        <p:spPr bwMode="auto">
          <a:xfrm>
            <a:off x="1157536" y="46214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fr-FR">
              <a:latin typeface="+mn-lt"/>
            </a:endParaRPr>
          </a:p>
        </p:txBody>
      </p:sp>
      <p:sp>
        <p:nvSpPr>
          <p:cNvPr id="63" name="Rectangle 23"/>
          <p:cNvSpPr>
            <a:spLocks noChangeArrowheads="1"/>
          </p:cNvSpPr>
          <p:nvPr/>
        </p:nvSpPr>
        <p:spPr bwMode="auto">
          <a:xfrm>
            <a:off x="1619672" y="2852936"/>
            <a:ext cx="1676400" cy="2862322"/>
          </a:xfrm>
          <a:prstGeom prst="rect">
            <a:avLst/>
          </a:prstGeom>
          <a:noFill/>
          <a:ln w="9525">
            <a:noFill/>
            <a:miter lim="800000"/>
            <a:headEnd/>
            <a:tailEnd/>
          </a:ln>
        </p:spPr>
        <p:txBody>
          <a:bodyPr>
            <a:spAutoFit/>
          </a:bodyPr>
          <a:lstStyle/>
          <a:p>
            <a:pPr eaLnBrk="1" hangingPunct="1"/>
            <a:r>
              <a:rPr lang="fr-FR" altLang="nl-NL" b="1" smtClean="0">
                <a:latin typeface="+mn-lt"/>
              </a:rPr>
              <a:t>High</a:t>
            </a:r>
          </a:p>
          <a:p>
            <a:pPr eaLnBrk="1" hangingPunct="1"/>
            <a:r>
              <a:rPr lang="fr-FR" altLang="nl-NL" b="1" smtClean="0">
                <a:latin typeface="+mn-lt"/>
              </a:rPr>
              <a:t>       </a:t>
            </a:r>
          </a:p>
          <a:p>
            <a:pPr eaLnBrk="1" hangingPunct="1"/>
            <a:r>
              <a:rPr lang="fr-FR" altLang="nl-NL" b="1" smtClean="0">
                <a:latin typeface="+mn-lt"/>
              </a:rPr>
              <a:t>          </a:t>
            </a:r>
          </a:p>
          <a:p>
            <a:pPr eaLnBrk="1" hangingPunct="1"/>
            <a:r>
              <a:rPr lang="fr-FR" altLang="nl-NL" b="1" smtClean="0">
                <a:latin typeface="+mn-lt"/>
              </a:rPr>
              <a:t>Moderate         </a:t>
            </a:r>
          </a:p>
          <a:p>
            <a:pPr eaLnBrk="1" hangingPunct="1"/>
            <a:endParaRPr lang="fr-FR" altLang="nl-NL" b="1" smtClean="0">
              <a:latin typeface="+mn-lt"/>
            </a:endParaRPr>
          </a:p>
          <a:p>
            <a:pPr eaLnBrk="1" hangingPunct="1"/>
            <a:endParaRPr lang="fr-FR" altLang="nl-NL" b="1" smtClean="0">
              <a:latin typeface="+mn-lt"/>
            </a:endParaRPr>
          </a:p>
          <a:p>
            <a:pPr eaLnBrk="1" hangingPunct="1"/>
            <a:r>
              <a:rPr lang="fr-FR" altLang="nl-NL" b="1" smtClean="0">
                <a:latin typeface="+mn-lt"/>
              </a:rPr>
              <a:t>Low                  </a:t>
            </a:r>
          </a:p>
          <a:p>
            <a:pPr eaLnBrk="1" hangingPunct="1"/>
            <a:endParaRPr lang="fr-FR" altLang="nl-NL" b="1" smtClean="0">
              <a:latin typeface="+mn-lt"/>
            </a:endParaRPr>
          </a:p>
          <a:p>
            <a:pPr eaLnBrk="1" hangingPunct="1"/>
            <a:endParaRPr lang="fr-FR" altLang="nl-NL" b="1" smtClean="0">
              <a:latin typeface="+mn-lt"/>
            </a:endParaRPr>
          </a:p>
          <a:p>
            <a:pPr eaLnBrk="1" hangingPunct="1"/>
            <a:r>
              <a:rPr lang="fr-FR" altLang="nl-NL" b="1" smtClean="0">
                <a:latin typeface="+mn-lt"/>
              </a:rPr>
              <a:t>Very Low</a:t>
            </a:r>
            <a:endParaRPr lang="fr-FR" altLang="nl-NL" b="1">
              <a:latin typeface="+mn-lt"/>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95536" y="476672"/>
            <a:ext cx="3600400" cy="369332"/>
          </a:xfrm>
          <a:prstGeom prst="rect">
            <a:avLst/>
          </a:prstGeom>
          <a:solidFill>
            <a:schemeClr val="accent2">
              <a:lumMod val="20000"/>
              <a:lumOff val="80000"/>
            </a:schemeClr>
          </a:solidFill>
        </p:spPr>
        <p:txBody>
          <a:bodyPr wrap="square">
            <a:spAutoFit/>
          </a:bodyPr>
          <a:lstStyle/>
          <a:p>
            <a:pPr algn="ctr">
              <a:defRPr/>
            </a:pPr>
            <a:r>
              <a:rPr lang="fr-FR" b="1" dirty="0" smtClean="0">
                <a:latin typeface="+mn-lt"/>
                <a:cs typeface="Times New Roman" pitchFamily="18" charset="0"/>
              </a:rPr>
              <a:t>Rédaction recommandations</a:t>
            </a:r>
            <a:endParaRPr lang="fr-FR" dirty="0">
              <a:latin typeface="+mn-lt"/>
              <a:cs typeface="Times New Roman" pitchFamily="18" charset="0"/>
            </a:endParaRPr>
          </a:p>
        </p:txBody>
      </p:sp>
      <p:pic>
        <p:nvPicPr>
          <p:cNvPr id="26" name="Picture 3"/>
          <p:cNvPicPr>
            <a:picLocks noChangeAspect="1"/>
          </p:cNvPicPr>
          <p:nvPr/>
        </p:nvPicPr>
        <p:blipFill>
          <a:blip r:embed="rId3" cstate="print"/>
          <a:srcRect t="60220" r="23225" b="17496"/>
          <a:stretch>
            <a:fillRect/>
          </a:stretch>
        </p:blipFill>
        <p:spPr>
          <a:xfrm>
            <a:off x="3491880" y="1844824"/>
            <a:ext cx="5112568" cy="419523"/>
          </a:xfrm>
          <a:prstGeom prst="rect">
            <a:avLst/>
          </a:prstGeom>
        </p:spPr>
      </p:pic>
      <p:pic>
        <p:nvPicPr>
          <p:cNvPr id="27" name="Picture 5"/>
          <p:cNvPicPr>
            <a:picLocks noChangeAspect="1"/>
          </p:cNvPicPr>
          <p:nvPr/>
        </p:nvPicPr>
        <p:blipFill>
          <a:blip r:embed="rId4" cstate="print"/>
          <a:srcRect l="16537" t="35322" r="16526" b="3347"/>
          <a:stretch>
            <a:fillRect/>
          </a:stretch>
        </p:blipFill>
        <p:spPr>
          <a:xfrm>
            <a:off x="2843808" y="2564904"/>
            <a:ext cx="6120680" cy="3456384"/>
          </a:xfrm>
          <a:prstGeom prst="rect">
            <a:avLst/>
          </a:prstGeom>
          <a:ln>
            <a:solidFill>
              <a:schemeClr val="accent2"/>
            </a:solidFill>
          </a:ln>
        </p:spPr>
      </p:pic>
      <p:sp>
        <p:nvSpPr>
          <p:cNvPr id="28" name="AutoShape 3"/>
          <p:cNvSpPr>
            <a:spLocks noChangeArrowheads="1"/>
          </p:cNvSpPr>
          <p:nvPr/>
        </p:nvSpPr>
        <p:spPr bwMode="auto">
          <a:xfrm>
            <a:off x="395536" y="4994920"/>
            <a:ext cx="1219200" cy="808856"/>
          </a:xfrm>
          <a:prstGeom prst="cube">
            <a:avLst>
              <a:gd name="adj" fmla="val 25000"/>
            </a:avLst>
          </a:prstGeom>
          <a:solidFill>
            <a:srgbClr val="FFCC00">
              <a:alpha val="45097"/>
            </a:srgbClr>
          </a:solidFill>
          <a:ln w="9525">
            <a:solidFill>
              <a:schemeClr val="tx1"/>
            </a:solidFill>
            <a:miter lim="800000"/>
            <a:headEnd/>
            <a:tailEnd/>
          </a:ln>
        </p:spPr>
        <p:txBody>
          <a:bodyPr wrap="none" anchor="ctr"/>
          <a:lstStyle/>
          <a:p>
            <a:pPr eaLnBrk="1" hangingPunct="1"/>
            <a:endParaRPr lang="nl-NL">
              <a:latin typeface="+mn-lt"/>
            </a:endParaRPr>
          </a:p>
        </p:txBody>
      </p:sp>
      <p:sp>
        <p:nvSpPr>
          <p:cNvPr id="29" name="AutoShape 4"/>
          <p:cNvSpPr>
            <a:spLocks noChangeArrowheads="1"/>
          </p:cNvSpPr>
          <p:nvPr/>
        </p:nvSpPr>
        <p:spPr bwMode="auto">
          <a:xfrm>
            <a:off x="395536" y="4232920"/>
            <a:ext cx="1219200" cy="808856"/>
          </a:xfrm>
          <a:prstGeom prst="cube">
            <a:avLst>
              <a:gd name="adj" fmla="val 25000"/>
            </a:avLst>
          </a:prstGeom>
          <a:solidFill>
            <a:srgbClr val="FFCC00">
              <a:alpha val="59999"/>
            </a:srgbClr>
          </a:solidFill>
          <a:ln w="9525">
            <a:solidFill>
              <a:schemeClr val="tx1"/>
            </a:solidFill>
            <a:miter lim="800000"/>
            <a:headEnd/>
            <a:tailEnd/>
          </a:ln>
        </p:spPr>
        <p:txBody>
          <a:bodyPr wrap="none" anchor="ctr"/>
          <a:lstStyle/>
          <a:p>
            <a:pPr eaLnBrk="1" hangingPunct="1"/>
            <a:endParaRPr lang="nl-NL">
              <a:latin typeface="+mn-lt"/>
            </a:endParaRPr>
          </a:p>
        </p:txBody>
      </p:sp>
      <p:sp>
        <p:nvSpPr>
          <p:cNvPr id="30" name="AutoShape 5"/>
          <p:cNvSpPr>
            <a:spLocks noChangeArrowheads="1"/>
          </p:cNvSpPr>
          <p:nvPr/>
        </p:nvSpPr>
        <p:spPr bwMode="auto">
          <a:xfrm>
            <a:off x="395536" y="3470920"/>
            <a:ext cx="1219200" cy="808856"/>
          </a:xfrm>
          <a:prstGeom prst="cube">
            <a:avLst>
              <a:gd name="adj" fmla="val 25000"/>
            </a:avLst>
          </a:prstGeom>
          <a:solidFill>
            <a:srgbClr val="FFCC00">
              <a:alpha val="79999"/>
            </a:srgbClr>
          </a:solidFill>
          <a:ln w="9525">
            <a:solidFill>
              <a:schemeClr val="tx1"/>
            </a:solidFill>
            <a:miter lim="800000"/>
            <a:headEnd/>
            <a:tailEnd/>
          </a:ln>
        </p:spPr>
        <p:txBody>
          <a:bodyPr wrap="none" anchor="ctr"/>
          <a:lstStyle/>
          <a:p>
            <a:pPr eaLnBrk="1" hangingPunct="1"/>
            <a:endParaRPr lang="nl-NL">
              <a:latin typeface="+mn-lt"/>
            </a:endParaRPr>
          </a:p>
        </p:txBody>
      </p:sp>
      <p:sp>
        <p:nvSpPr>
          <p:cNvPr id="31" name="AutoShape 6"/>
          <p:cNvSpPr>
            <a:spLocks noChangeArrowheads="1"/>
          </p:cNvSpPr>
          <p:nvPr/>
        </p:nvSpPr>
        <p:spPr bwMode="auto">
          <a:xfrm>
            <a:off x="395536" y="2708920"/>
            <a:ext cx="1219200" cy="808856"/>
          </a:xfrm>
          <a:prstGeom prst="cube">
            <a:avLst>
              <a:gd name="adj" fmla="val 25000"/>
            </a:avLst>
          </a:prstGeom>
          <a:solidFill>
            <a:srgbClr val="FFCC00"/>
          </a:solidFill>
          <a:ln w="9525">
            <a:solidFill>
              <a:schemeClr val="tx1"/>
            </a:solidFill>
            <a:miter lim="800000"/>
            <a:headEnd/>
            <a:tailEnd/>
          </a:ln>
        </p:spPr>
        <p:txBody>
          <a:bodyPr wrap="none" anchor="ctr"/>
          <a:lstStyle/>
          <a:p>
            <a:pPr eaLnBrk="1" hangingPunct="1"/>
            <a:endParaRPr lang="nl-NL">
              <a:latin typeface="+mn-lt"/>
            </a:endParaRPr>
          </a:p>
        </p:txBody>
      </p:sp>
      <p:sp>
        <p:nvSpPr>
          <p:cNvPr id="32" name="Oval 7"/>
          <p:cNvSpPr>
            <a:spLocks noChangeArrowheads="1"/>
          </p:cNvSpPr>
          <p:nvPr/>
        </p:nvSpPr>
        <p:spPr bwMode="auto">
          <a:xfrm>
            <a:off x="471736" y="5307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33" name="Oval 8"/>
          <p:cNvSpPr>
            <a:spLocks noChangeArrowheads="1"/>
          </p:cNvSpPr>
          <p:nvPr/>
        </p:nvSpPr>
        <p:spPr bwMode="auto">
          <a:xfrm>
            <a:off x="700336" y="53072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34" name="Oval 9"/>
          <p:cNvSpPr>
            <a:spLocks noChangeArrowheads="1"/>
          </p:cNvSpPr>
          <p:nvPr/>
        </p:nvSpPr>
        <p:spPr bwMode="auto">
          <a:xfrm>
            <a:off x="928936" y="53072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35" name="Oval 10"/>
          <p:cNvSpPr>
            <a:spLocks noChangeArrowheads="1"/>
          </p:cNvSpPr>
          <p:nvPr/>
        </p:nvSpPr>
        <p:spPr bwMode="auto">
          <a:xfrm>
            <a:off x="1157536" y="53072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36" name="Oval 11"/>
          <p:cNvSpPr>
            <a:spLocks noChangeArrowheads="1"/>
          </p:cNvSpPr>
          <p:nvPr/>
        </p:nvSpPr>
        <p:spPr bwMode="auto">
          <a:xfrm>
            <a:off x="471736" y="4621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37" name="Oval 12"/>
          <p:cNvSpPr>
            <a:spLocks noChangeArrowheads="1"/>
          </p:cNvSpPr>
          <p:nvPr/>
        </p:nvSpPr>
        <p:spPr bwMode="auto">
          <a:xfrm>
            <a:off x="700336" y="4621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39" name="Oval 13"/>
          <p:cNvSpPr>
            <a:spLocks noChangeArrowheads="1"/>
          </p:cNvSpPr>
          <p:nvPr/>
        </p:nvSpPr>
        <p:spPr bwMode="auto">
          <a:xfrm>
            <a:off x="471736" y="3859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0" name="Oval 14"/>
          <p:cNvSpPr>
            <a:spLocks noChangeArrowheads="1"/>
          </p:cNvSpPr>
          <p:nvPr/>
        </p:nvSpPr>
        <p:spPr bwMode="auto">
          <a:xfrm>
            <a:off x="471736" y="3021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1" name="Oval 15"/>
          <p:cNvSpPr>
            <a:spLocks noChangeArrowheads="1"/>
          </p:cNvSpPr>
          <p:nvPr/>
        </p:nvSpPr>
        <p:spPr bwMode="auto">
          <a:xfrm>
            <a:off x="700336" y="3859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2" name="Oval 16"/>
          <p:cNvSpPr>
            <a:spLocks noChangeArrowheads="1"/>
          </p:cNvSpPr>
          <p:nvPr/>
        </p:nvSpPr>
        <p:spPr bwMode="auto">
          <a:xfrm>
            <a:off x="700336" y="3021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3" name="Oval 17"/>
          <p:cNvSpPr>
            <a:spLocks noChangeArrowheads="1"/>
          </p:cNvSpPr>
          <p:nvPr/>
        </p:nvSpPr>
        <p:spPr bwMode="auto">
          <a:xfrm>
            <a:off x="928936" y="38594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4" name="Oval 18"/>
          <p:cNvSpPr>
            <a:spLocks noChangeArrowheads="1"/>
          </p:cNvSpPr>
          <p:nvPr/>
        </p:nvSpPr>
        <p:spPr bwMode="auto">
          <a:xfrm>
            <a:off x="928936" y="3021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5" name="Oval 19"/>
          <p:cNvSpPr>
            <a:spLocks noChangeArrowheads="1"/>
          </p:cNvSpPr>
          <p:nvPr/>
        </p:nvSpPr>
        <p:spPr bwMode="auto">
          <a:xfrm>
            <a:off x="1157536" y="3021224"/>
            <a:ext cx="152400" cy="115551"/>
          </a:xfrm>
          <a:prstGeom prst="ellipse">
            <a:avLst/>
          </a:prstGeom>
          <a:solidFill>
            <a:schemeClr val="tx1"/>
          </a:solidFill>
          <a:ln w="9525">
            <a:solidFill>
              <a:schemeClr val="tx1"/>
            </a:solidFill>
            <a:round/>
            <a:headEnd/>
            <a:tailEnd/>
          </a:ln>
        </p:spPr>
        <p:txBody>
          <a:bodyPr wrap="none" anchor="ctr"/>
          <a:lstStyle/>
          <a:p>
            <a:pPr eaLnBrk="1" hangingPunct="1"/>
            <a:endParaRPr lang="nl-NL">
              <a:latin typeface="+mn-lt"/>
            </a:endParaRPr>
          </a:p>
        </p:txBody>
      </p:sp>
      <p:sp>
        <p:nvSpPr>
          <p:cNvPr id="46" name="Oval 20"/>
          <p:cNvSpPr>
            <a:spLocks noChangeArrowheads="1"/>
          </p:cNvSpPr>
          <p:nvPr/>
        </p:nvSpPr>
        <p:spPr bwMode="auto">
          <a:xfrm>
            <a:off x="1157536" y="38594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47" name="Oval 21"/>
          <p:cNvSpPr>
            <a:spLocks noChangeArrowheads="1"/>
          </p:cNvSpPr>
          <p:nvPr/>
        </p:nvSpPr>
        <p:spPr bwMode="auto">
          <a:xfrm>
            <a:off x="928936" y="46214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48" name="Oval 22"/>
          <p:cNvSpPr>
            <a:spLocks noChangeArrowheads="1"/>
          </p:cNvSpPr>
          <p:nvPr/>
        </p:nvSpPr>
        <p:spPr bwMode="auto">
          <a:xfrm>
            <a:off x="1157536" y="4621424"/>
            <a:ext cx="152400" cy="115551"/>
          </a:xfrm>
          <a:prstGeom prst="ellipse">
            <a:avLst/>
          </a:prstGeom>
          <a:solidFill>
            <a:schemeClr val="bg1"/>
          </a:solidFill>
          <a:ln w="9525">
            <a:solidFill>
              <a:schemeClr val="tx1"/>
            </a:solidFill>
            <a:round/>
            <a:headEnd/>
            <a:tailEnd/>
          </a:ln>
        </p:spPr>
        <p:txBody>
          <a:bodyPr wrap="none" anchor="ctr"/>
          <a:lstStyle/>
          <a:p>
            <a:pPr eaLnBrk="1" hangingPunct="1"/>
            <a:endParaRPr lang="nl-NL">
              <a:latin typeface="+mn-lt"/>
            </a:endParaRPr>
          </a:p>
        </p:txBody>
      </p:sp>
      <p:sp>
        <p:nvSpPr>
          <p:cNvPr id="49" name="Rectangle 23"/>
          <p:cNvSpPr>
            <a:spLocks noChangeArrowheads="1"/>
          </p:cNvSpPr>
          <p:nvPr/>
        </p:nvSpPr>
        <p:spPr bwMode="auto">
          <a:xfrm>
            <a:off x="1619672" y="2852936"/>
            <a:ext cx="1676400" cy="2862322"/>
          </a:xfrm>
          <a:prstGeom prst="rect">
            <a:avLst/>
          </a:prstGeom>
          <a:noFill/>
          <a:ln w="9525">
            <a:noFill/>
            <a:miter lim="800000"/>
            <a:headEnd/>
            <a:tailEnd/>
          </a:ln>
        </p:spPr>
        <p:txBody>
          <a:bodyPr>
            <a:spAutoFit/>
          </a:bodyPr>
          <a:lstStyle/>
          <a:p>
            <a:pPr eaLnBrk="1" hangingPunct="1"/>
            <a:r>
              <a:rPr lang="en-GB" altLang="nl-NL" b="1" dirty="0">
                <a:latin typeface="+mn-lt"/>
              </a:rPr>
              <a:t>High</a:t>
            </a:r>
          </a:p>
          <a:p>
            <a:pPr eaLnBrk="1" hangingPunct="1"/>
            <a:r>
              <a:rPr lang="en-GB" altLang="nl-NL" b="1" dirty="0">
                <a:latin typeface="+mn-lt"/>
              </a:rPr>
              <a:t>       </a:t>
            </a:r>
            <a:endParaRPr lang="en-GB" altLang="nl-NL" b="1" dirty="0" smtClean="0">
              <a:latin typeface="+mn-lt"/>
            </a:endParaRPr>
          </a:p>
          <a:p>
            <a:pPr eaLnBrk="1" hangingPunct="1"/>
            <a:r>
              <a:rPr lang="en-GB" altLang="nl-NL" b="1" dirty="0" smtClean="0">
                <a:latin typeface="+mn-lt"/>
              </a:rPr>
              <a:t>          </a:t>
            </a:r>
            <a:endParaRPr lang="en-GB" altLang="nl-NL" b="1" dirty="0">
              <a:latin typeface="+mn-lt"/>
            </a:endParaRPr>
          </a:p>
          <a:p>
            <a:pPr eaLnBrk="1" hangingPunct="1"/>
            <a:r>
              <a:rPr lang="en-GB" altLang="nl-NL" b="1" dirty="0">
                <a:latin typeface="+mn-lt"/>
              </a:rPr>
              <a:t>Moderate         </a:t>
            </a:r>
          </a:p>
          <a:p>
            <a:pPr eaLnBrk="1" hangingPunct="1"/>
            <a:endParaRPr lang="en-GB" altLang="nl-NL" b="1" dirty="0" smtClean="0">
              <a:latin typeface="+mn-lt"/>
            </a:endParaRPr>
          </a:p>
          <a:p>
            <a:pPr eaLnBrk="1" hangingPunct="1"/>
            <a:endParaRPr lang="en-GB" altLang="nl-NL" b="1" dirty="0">
              <a:latin typeface="+mn-lt"/>
            </a:endParaRPr>
          </a:p>
          <a:p>
            <a:pPr eaLnBrk="1" hangingPunct="1"/>
            <a:r>
              <a:rPr lang="en-GB" altLang="nl-NL" b="1" dirty="0">
                <a:latin typeface="+mn-lt"/>
              </a:rPr>
              <a:t>Low                  </a:t>
            </a:r>
          </a:p>
          <a:p>
            <a:pPr eaLnBrk="1" hangingPunct="1"/>
            <a:endParaRPr lang="en-GB" altLang="nl-NL" b="1" dirty="0" smtClean="0">
              <a:latin typeface="+mn-lt"/>
            </a:endParaRPr>
          </a:p>
          <a:p>
            <a:pPr eaLnBrk="1" hangingPunct="1"/>
            <a:endParaRPr lang="en-GB" altLang="nl-NL" b="1" dirty="0">
              <a:latin typeface="+mn-lt"/>
            </a:endParaRPr>
          </a:p>
          <a:p>
            <a:pPr eaLnBrk="1" hangingPunct="1"/>
            <a:r>
              <a:rPr lang="en-GB" altLang="nl-NL" b="1" dirty="0">
                <a:latin typeface="+mn-lt"/>
              </a:rPr>
              <a:t>Very Low</a:t>
            </a:r>
            <a:endParaRPr lang="en-US" altLang="nl-NL" b="1" dirty="0">
              <a:latin typeface="+mn-lt"/>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908720"/>
            <a:ext cx="3600400" cy="369332"/>
          </a:xfrm>
          <a:prstGeom prst="rect">
            <a:avLst/>
          </a:prstGeom>
          <a:solidFill>
            <a:schemeClr val="accent2">
              <a:lumMod val="20000"/>
              <a:lumOff val="80000"/>
            </a:schemeClr>
          </a:solidFill>
        </p:spPr>
        <p:txBody>
          <a:bodyPr wrap="square">
            <a:spAutoFit/>
          </a:bodyPr>
          <a:lstStyle/>
          <a:p>
            <a:pPr algn="ctr">
              <a:defRPr/>
            </a:pPr>
            <a:r>
              <a:rPr lang="fr-FR" b="1" dirty="0" smtClean="0">
                <a:latin typeface="+mn-lt"/>
                <a:cs typeface="Times New Roman" pitchFamily="18" charset="0"/>
              </a:rPr>
              <a:t>MALMÖ, Février 2019</a:t>
            </a:r>
            <a:endParaRPr lang="fr-FR" dirty="0">
              <a:latin typeface="+mn-lt"/>
              <a:cs typeface="Times New Roman" pitchFamily="18" charset="0"/>
            </a:endParaRPr>
          </a:p>
        </p:txBody>
      </p:sp>
      <p:pic>
        <p:nvPicPr>
          <p:cNvPr id="4" name="Picture 2"/>
          <p:cNvPicPr>
            <a:picLocks noChangeAspect="1" noChangeArrowheads="1"/>
          </p:cNvPicPr>
          <p:nvPr/>
        </p:nvPicPr>
        <p:blipFill>
          <a:blip r:embed="rId2" cstate="print"/>
          <a:srcRect l="15113" t="17335" r="18213"/>
          <a:stretch>
            <a:fillRect/>
          </a:stretch>
        </p:blipFill>
        <p:spPr bwMode="auto">
          <a:xfrm>
            <a:off x="1835696" y="1916832"/>
            <a:ext cx="5400600" cy="4463896"/>
          </a:xfrm>
          <a:prstGeom prst="rect">
            <a:avLst/>
          </a:prstGeom>
          <a:noFill/>
          <a:ln w="9525">
            <a:noFill/>
            <a:miter lim="800000"/>
            <a:headEnd/>
            <a:tailEnd/>
          </a:ln>
          <a:effectLst>
            <a:softEdge rad="63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2411760" y="836712"/>
            <a:ext cx="6496050" cy="3829050"/>
          </a:xfrm>
          <a:prstGeom prst="rect">
            <a:avLst/>
          </a:prstGeom>
          <a:noFill/>
          <a:ln w="9525">
            <a:solidFill>
              <a:schemeClr val="accent2"/>
            </a:solidFill>
            <a:miter lim="800000"/>
            <a:headEnd/>
            <a:tailEnd/>
          </a:ln>
        </p:spPr>
      </p:pic>
      <p:sp>
        <p:nvSpPr>
          <p:cNvPr id="3" name="Rectangle 2"/>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METHODOLOGIE AGREE</a:t>
            </a:r>
          </a:p>
        </p:txBody>
      </p:sp>
      <p:pic>
        <p:nvPicPr>
          <p:cNvPr id="4" name="Picture 2"/>
          <p:cNvPicPr>
            <a:picLocks noChangeAspect="1" noChangeArrowheads="1"/>
          </p:cNvPicPr>
          <p:nvPr/>
        </p:nvPicPr>
        <p:blipFill>
          <a:blip r:embed="rId3" cstate="print"/>
          <a:srcRect/>
          <a:stretch>
            <a:fillRect/>
          </a:stretch>
        </p:blipFill>
        <p:spPr bwMode="auto">
          <a:xfrm>
            <a:off x="683568" y="4869160"/>
            <a:ext cx="2859141" cy="1800200"/>
          </a:xfrm>
          <a:prstGeom prst="rect">
            <a:avLst/>
          </a:prstGeom>
          <a:noFill/>
          <a:ln w="9525">
            <a:solidFill>
              <a:schemeClr val="accent2"/>
            </a:solidFill>
            <a:miter lim="800000"/>
            <a:headEnd/>
            <a:tailEnd/>
          </a:ln>
        </p:spPr>
      </p:pic>
      <p:sp>
        <p:nvSpPr>
          <p:cNvPr id="5" name="Rectangle 4"/>
          <p:cNvSpPr/>
          <p:nvPr/>
        </p:nvSpPr>
        <p:spPr>
          <a:xfrm>
            <a:off x="4572000" y="6488668"/>
            <a:ext cx="4572000" cy="369332"/>
          </a:xfrm>
          <a:prstGeom prst="rect">
            <a:avLst/>
          </a:prstGeom>
        </p:spPr>
        <p:txBody>
          <a:bodyPr>
            <a:spAutoFit/>
          </a:bodyPr>
          <a:lstStyle/>
          <a:p>
            <a:pPr algn="r"/>
            <a:r>
              <a:rPr lang="en-US" i="1" dirty="0" err="1" smtClean="0">
                <a:solidFill>
                  <a:srgbClr val="C00000"/>
                </a:solidFill>
                <a:latin typeface="+mn-lt"/>
              </a:rPr>
              <a:t>Brouwers</a:t>
            </a:r>
            <a:r>
              <a:rPr lang="en-US" i="1" dirty="0" smtClean="0">
                <a:solidFill>
                  <a:srgbClr val="C00000"/>
                </a:solidFill>
                <a:latin typeface="+mn-lt"/>
              </a:rPr>
              <a:t> et al. CMAJ. 2010</a:t>
            </a:r>
            <a:endParaRPr lang="en-US" i="1" dirty="0">
              <a:solidFill>
                <a:srgbClr val="C00000"/>
              </a:solidFill>
              <a:latin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121890" y="1340768"/>
            <a:ext cx="4738142" cy="1857024"/>
          </a:xfrm>
          <a:prstGeom prst="rect">
            <a:avLst/>
          </a:prstGeom>
          <a:noFill/>
          <a:ln w="9525">
            <a:solidFill>
              <a:schemeClr val="accent2"/>
            </a:solidFill>
            <a:miter lim="800000"/>
            <a:headEnd/>
            <a:tailEnd/>
          </a:ln>
        </p:spPr>
      </p:pic>
      <p:pic>
        <p:nvPicPr>
          <p:cNvPr id="89091" name="Picture 3"/>
          <p:cNvPicPr>
            <a:picLocks noChangeAspect="1" noChangeArrowheads="1"/>
          </p:cNvPicPr>
          <p:nvPr/>
        </p:nvPicPr>
        <p:blipFill>
          <a:blip r:embed="rId3" cstate="print"/>
          <a:srcRect/>
          <a:stretch>
            <a:fillRect/>
          </a:stretch>
        </p:blipFill>
        <p:spPr bwMode="auto">
          <a:xfrm>
            <a:off x="4932040" y="980728"/>
            <a:ext cx="4038352" cy="4394002"/>
          </a:xfrm>
          <a:prstGeom prst="rect">
            <a:avLst/>
          </a:prstGeom>
          <a:noFill/>
          <a:ln w="9525">
            <a:solidFill>
              <a:schemeClr val="accent2"/>
            </a:solidFill>
            <a:miter lim="800000"/>
            <a:headEnd/>
            <a:tailEnd/>
          </a:ln>
        </p:spPr>
      </p:pic>
      <p:sp>
        <p:nvSpPr>
          <p:cNvPr id="4" name="Rectangle 3"/>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METHODOLOGIE AGREE</a:t>
            </a:r>
          </a:p>
        </p:txBody>
      </p:sp>
      <p:pic>
        <p:nvPicPr>
          <p:cNvPr id="89092" name="Picture 4"/>
          <p:cNvPicPr>
            <a:picLocks noChangeAspect="1" noChangeArrowheads="1"/>
          </p:cNvPicPr>
          <p:nvPr/>
        </p:nvPicPr>
        <p:blipFill>
          <a:blip r:embed="rId4" cstate="print"/>
          <a:srcRect/>
          <a:stretch>
            <a:fillRect/>
          </a:stretch>
        </p:blipFill>
        <p:spPr bwMode="auto">
          <a:xfrm>
            <a:off x="1259632" y="5564460"/>
            <a:ext cx="6496050" cy="1104900"/>
          </a:xfrm>
          <a:prstGeom prst="rect">
            <a:avLst/>
          </a:prstGeom>
          <a:noFill/>
          <a:ln w="9525">
            <a:solidFill>
              <a:schemeClr val="accent2"/>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395536" y="1124744"/>
            <a:ext cx="6266855" cy="2814495"/>
          </a:xfrm>
          <a:prstGeom prst="rect">
            <a:avLst/>
          </a:prstGeom>
          <a:noFill/>
          <a:ln w="9525">
            <a:solidFill>
              <a:schemeClr val="accent2"/>
            </a:solidFill>
            <a:miter lim="800000"/>
            <a:headEnd/>
            <a:tailEnd/>
          </a:ln>
        </p:spPr>
      </p:pic>
      <p:pic>
        <p:nvPicPr>
          <p:cNvPr id="90115" name="Picture 3"/>
          <p:cNvPicPr>
            <a:picLocks noChangeAspect="1" noChangeArrowheads="1"/>
          </p:cNvPicPr>
          <p:nvPr/>
        </p:nvPicPr>
        <p:blipFill>
          <a:blip r:embed="rId3" cstate="print"/>
          <a:srcRect/>
          <a:stretch>
            <a:fillRect/>
          </a:stretch>
        </p:blipFill>
        <p:spPr bwMode="auto">
          <a:xfrm>
            <a:off x="5356120" y="3068960"/>
            <a:ext cx="3441334" cy="3505994"/>
          </a:xfrm>
          <a:prstGeom prst="rect">
            <a:avLst/>
          </a:prstGeom>
          <a:noFill/>
          <a:ln w="9525">
            <a:solidFill>
              <a:schemeClr val="accent2"/>
            </a:solidFill>
            <a:miter lim="800000"/>
            <a:headEnd/>
            <a:tailEnd/>
          </a:ln>
        </p:spPr>
      </p:pic>
      <p:sp>
        <p:nvSpPr>
          <p:cNvPr id="4" name="Rectangle 3"/>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AUTRES GUIDELINES</a:t>
            </a:r>
          </a:p>
        </p:txBody>
      </p:sp>
      <p:pic>
        <p:nvPicPr>
          <p:cNvPr id="5" name="Picture 6" descr="Résultat de recherche d'images pour &quot;IEHS endohernia&quot;"/>
          <p:cNvPicPr>
            <a:picLocks noChangeAspect="1" noChangeArrowheads="1"/>
          </p:cNvPicPr>
          <p:nvPr/>
        </p:nvPicPr>
        <p:blipFill>
          <a:blip r:embed="rId4" cstate="print"/>
          <a:srcRect l="8820" r="10541" b="9494"/>
          <a:stretch>
            <a:fillRect/>
          </a:stretch>
        </p:blipFill>
        <p:spPr bwMode="auto">
          <a:xfrm>
            <a:off x="1475656" y="4869160"/>
            <a:ext cx="2168468" cy="1152000"/>
          </a:xfrm>
          <a:prstGeom prst="rect">
            <a:avLst/>
          </a:prstGeom>
          <a:noFill/>
          <a:ln>
            <a:solidFill>
              <a:schemeClr val="accent2"/>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ogo-EHS-high.png"/>
          <p:cNvPicPr>
            <a:picLocks noChangeAspect="1"/>
          </p:cNvPicPr>
          <p:nvPr/>
        </p:nvPicPr>
        <p:blipFill>
          <a:blip r:embed="rId2" cstate="print"/>
          <a:stretch>
            <a:fillRect/>
          </a:stretch>
        </p:blipFill>
        <p:spPr>
          <a:xfrm>
            <a:off x="5076056" y="2025088"/>
            <a:ext cx="3829310" cy="3780176"/>
          </a:xfrm>
          <a:prstGeom prst="rect">
            <a:avLst/>
          </a:prstGeom>
          <a:ln>
            <a:solidFill>
              <a:schemeClr val="accent2"/>
            </a:solidFill>
          </a:ln>
        </p:spPr>
      </p:pic>
      <p:sp>
        <p:nvSpPr>
          <p:cNvPr id="4" name="Rectangle 3"/>
          <p:cNvSpPr/>
          <p:nvPr/>
        </p:nvSpPr>
        <p:spPr>
          <a:xfrm>
            <a:off x="1783705" y="476672"/>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GUIDELINES</a:t>
            </a:r>
          </a:p>
        </p:txBody>
      </p:sp>
      <p:pic>
        <p:nvPicPr>
          <p:cNvPr id="69634" name="Picture 2"/>
          <p:cNvPicPr>
            <a:picLocks noChangeAspect="1" noChangeArrowheads="1"/>
          </p:cNvPicPr>
          <p:nvPr/>
        </p:nvPicPr>
        <p:blipFill>
          <a:blip r:embed="rId3" cstate="print"/>
          <a:srcRect/>
          <a:stretch>
            <a:fillRect/>
          </a:stretch>
        </p:blipFill>
        <p:spPr bwMode="auto">
          <a:xfrm>
            <a:off x="251520" y="1988840"/>
            <a:ext cx="4619625" cy="1695450"/>
          </a:xfrm>
          <a:prstGeom prst="rect">
            <a:avLst/>
          </a:prstGeom>
          <a:noFill/>
          <a:ln w="9525">
            <a:solidFill>
              <a:schemeClr val="accent2"/>
            </a:solidFill>
            <a:miter lim="800000"/>
            <a:headEnd/>
            <a:tailEnd/>
          </a:ln>
        </p:spPr>
      </p:pic>
      <p:sp>
        <p:nvSpPr>
          <p:cNvPr id="6" name="Rectangle 5"/>
          <p:cNvSpPr/>
          <p:nvPr/>
        </p:nvSpPr>
        <p:spPr>
          <a:xfrm>
            <a:off x="833140" y="4509120"/>
            <a:ext cx="3456384"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dirty="0" smtClean="0"/>
              <a:t>“The guideline are made for surgeons, general </a:t>
            </a:r>
            <a:r>
              <a:rPr lang="en-US" dirty="0" err="1" smtClean="0"/>
              <a:t>practioners</a:t>
            </a:r>
            <a:r>
              <a:rPr lang="en-US" dirty="0" smtClean="0"/>
              <a:t> and patients”</a:t>
            </a:r>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t="2723"/>
          <a:stretch>
            <a:fillRect/>
          </a:stretch>
        </p:blipFill>
        <p:spPr bwMode="auto">
          <a:xfrm>
            <a:off x="539552" y="1268760"/>
            <a:ext cx="6590849" cy="2572519"/>
          </a:xfrm>
          <a:prstGeom prst="rect">
            <a:avLst/>
          </a:prstGeom>
          <a:noFill/>
          <a:ln w="9525">
            <a:solidFill>
              <a:schemeClr val="accent2"/>
            </a:solidFill>
            <a:miter lim="800000"/>
            <a:headEnd/>
            <a:tailEnd/>
          </a:ln>
        </p:spPr>
      </p:pic>
      <p:pic>
        <p:nvPicPr>
          <p:cNvPr id="91139" name="Picture 3"/>
          <p:cNvPicPr>
            <a:picLocks noChangeAspect="1" noChangeArrowheads="1"/>
          </p:cNvPicPr>
          <p:nvPr/>
        </p:nvPicPr>
        <p:blipFill>
          <a:blip r:embed="rId3" cstate="print"/>
          <a:srcRect/>
          <a:stretch>
            <a:fillRect/>
          </a:stretch>
        </p:blipFill>
        <p:spPr bwMode="auto">
          <a:xfrm>
            <a:off x="3491880" y="4221088"/>
            <a:ext cx="4939835" cy="1800200"/>
          </a:xfrm>
          <a:prstGeom prst="rect">
            <a:avLst/>
          </a:prstGeom>
          <a:noFill/>
          <a:ln w="9525">
            <a:solidFill>
              <a:schemeClr val="accent2"/>
            </a:solidFill>
            <a:miter lim="800000"/>
            <a:headEnd/>
            <a:tailEnd/>
          </a:ln>
        </p:spPr>
      </p:pic>
      <p:sp>
        <p:nvSpPr>
          <p:cNvPr id="5" name="Rectangle 4"/>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AUTRES GUIDELINES</a:t>
            </a:r>
          </a:p>
        </p:txBody>
      </p:sp>
      <p:pic>
        <p:nvPicPr>
          <p:cNvPr id="16386" name="Picture 2" descr="Résultat de recherche d'images pour &quot;Society of American Gastrointestinal and Endoscopic Surgeons&quot;"/>
          <p:cNvPicPr>
            <a:picLocks noChangeAspect="1" noChangeArrowheads="1"/>
          </p:cNvPicPr>
          <p:nvPr/>
        </p:nvPicPr>
        <p:blipFill>
          <a:blip r:embed="rId4" cstate="print"/>
          <a:srcRect/>
          <a:stretch>
            <a:fillRect/>
          </a:stretch>
        </p:blipFill>
        <p:spPr bwMode="auto">
          <a:xfrm>
            <a:off x="755576" y="4221088"/>
            <a:ext cx="1905000" cy="1905000"/>
          </a:xfrm>
          <a:prstGeom prst="rect">
            <a:avLst/>
          </a:prstGeom>
          <a:noFill/>
        </p:spPr>
      </p:pic>
      <p:sp>
        <p:nvSpPr>
          <p:cNvPr id="7" name="ZoneTexte 6"/>
          <p:cNvSpPr txBox="1"/>
          <p:nvPr/>
        </p:nvSpPr>
        <p:spPr>
          <a:xfrm>
            <a:off x="1475656" y="1434262"/>
            <a:ext cx="1008112" cy="338554"/>
          </a:xfrm>
          <a:prstGeom prst="rect">
            <a:avLst/>
          </a:prstGeom>
          <a:noFill/>
        </p:spPr>
        <p:txBody>
          <a:bodyPr wrap="square" rtlCol="0">
            <a:spAutoFit/>
          </a:bodyPr>
          <a:lstStyle/>
          <a:p>
            <a:r>
              <a:rPr lang="fr-FR" sz="1600" dirty="0" smtClean="0">
                <a:latin typeface="+mn-lt"/>
              </a:rPr>
              <a:t>2016</a:t>
            </a:r>
            <a:endParaRPr lang="fr-FR" sz="1600" dirty="0">
              <a:latin typeface="+mn-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3"/>
          <p:cNvPicPr>
            <a:picLocks noChangeAspect="1" noChangeArrowheads="1"/>
          </p:cNvPicPr>
          <p:nvPr/>
        </p:nvPicPr>
        <p:blipFill>
          <a:blip r:embed="rId2" cstate="print"/>
          <a:srcRect/>
          <a:stretch>
            <a:fillRect/>
          </a:stretch>
        </p:blipFill>
        <p:spPr bwMode="auto">
          <a:xfrm>
            <a:off x="395536" y="1196752"/>
            <a:ext cx="6696744" cy="1925650"/>
          </a:xfrm>
          <a:prstGeom prst="rect">
            <a:avLst/>
          </a:prstGeom>
          <a:noFill/>
          <a:ln w="9525">
            <a:solidFill>
              <a:schemeClr val="accent2"/>
            </a:solidFill>
            <a:miter lim="800000"/>
            <a:headEnd/>
            <a:tailEnd/>
          </a:ln>
        </p:spPr>
      </p:pic>
      <p:pic>
        <p:nvPicPr>
          <p:cNvPr id="92164" name="Picture 4"/>
          <p:cNvPicPr>
            <a:picLocks noChangeAspect="1" noChangeArrowheads="1"/>
          </p:cNvPicPr>
          <p:nvPr/>
        </p:nvPicPr>
        <p:blipFill>
          <a:blip r:embed="rId3" cstate="print"/>
          <a:srcRect/>
          <a:stretch>
            <a:fillRect/>
          </a:stretch>
        </p:blipFill>
        <p:spPr bwMode="auto">
          <a:xfrm>
            <a:off x="755576" y="3130210"/>
            <a:ext cx="5600700" cy="371475"/>
          </a:xfrm>
          <a:prstGeom prst="rect">
            <a:avLst/>
          </a:prstGeom>
          <a:noFill/>
          <a:ln w="9525">
            <a:solidFill>
              <a:schemeClr val="accent2"/>
            </a:solidFill>
            <a:miter lim="800000"/>
            <a:headEnd/>
            <a:tailEnd/>
          </a:ln>
        </p:spPr>
      </p:pic>
      <p:pic>
        <p:nvPicPr>
          <p:cNvPr id="92165" name="Picture 5"/>
          <p:cNvPicPr>
            <a:picLocks noChangeAspect="1" noChangeArrowheads="1"/>
          </p:cNvPicPr>
          <p:nvPr/>
        </p:nvPicPr>
        <p:blipFill>
          <a:blip r:embed="rId4" cstate="print"/>
          <a:srcRect/>
          <a:stretch>
            <a:fillRect/>
          </a:stretch>
        </p:blipFill>
        <p:spPr bwMode="auto">
          <a:xfrm>
            <a:off x="755576" y="3717032"/>
            <a:ext cx="4279884" cy="2801888"/>
          </a:xfrm>
          <a:prstGeom prst="rect">
            <a:avLst/>
          </a:prstGeom>
          <a:noFill/>
          <a:ln w="9525">
            <a:solidFill>
              <a:schemeClr val="accent2"/>
            </a:solidFill>
            <a:miter lim="800000"/>
            <a:headEnd/>
            <a:tailEnd/>
          </a:ln>
        </p:spPr>
      </p:pic>
      <p:sp>
        <p:nvSpPr>
          <p:cNvPr id="6" name="Rectangle 5"/>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AUTRES GUIDELINES</a:t>
            </a:r>
          </a:p>
        </p:txBody>
      </p:sp>
      <p:pic>
        <p:nvPicPr>
          <p:cNvPr id="15361" name="Picture 1"/>
          <p:cNvPicPr>
            <a:picLocks noChangeAspect="1" noChangeArrowheads="1"/>
          </p:cNvPicPr>
          <p:nvPr/>
        </p:nvPicPr>
        <p:blipFill>
          <a:blip r:embed="rId5" cstate="print"/>
          <a:srcRect/>
          <a:stretch>
            <a:fillRect/>
          </a:stretch>
        </p:blipFill>
        <p:spPr bwMode="auto">
          <a:xfrm>
            <a:off x="5508104" y="5877272"/>
            <a:ext cx="3399036" cy="561981"/>
          </a:xfrm>
          <a:prstGeom prst="rect">
            <a:avLst/>
          </a:prstGeom>
          <a:noFill/>
          <a:ln w="9525">
            <a:solidFill>
              <a:srgbClr val="C00000"/>
            </a:solidFill>
            <a:miter lim="800000"/>
            <a:headEnd/>
            <a:tailEnd/>
          </a:ln>
        </p:spPr>
      </p:pic>
      <p:sp>
        <p:nvSpPr>
          <p:cNvPr id="8" name="Rectangle 7"/>
          <p:cNvSpPr/>
          <p:nvPr/>
        </p:nvSpPr>
        <p:spPr>
          <a:xfrm>
            <a:off x="4572000" y="6488668"/>
            <a:ext cx="4572000" cy="369332"/>
          </a:xfrm>
          <a:prstGeom prst="rect">
            <a:avLst/>
          </a:prstGeom>
        </p:spPr>
        <p:txBody>
          <a:bodyPr>
            <a:spAutoFit/>
          </a:bodyPr>
          <a:lstStyle/>
          <a:p>
            <a:pPr algn="r"/>
            <a:r>
              <a:rPr lang="en-US" i="1" dirty="0" err="1" smtClean="0">
                <a:solidFill>
                  <a:srgbClr val="C00000"/>
                </a:solidFill>
                <a:latin typeface="+mn-lt"/>
              </a:rPr>
              <a:t>Ebell</a:t>
            </a:r>
            <a:r>
              <a:rPr lang="en-US" i="1" dirty="0" smtClean="0">
                <a:solidFill>
                  <a:srgbClr val="C00000"/>
                </a:solidFill>
                <a:latin typeface="+mn-lt"/>
              </a:rPr>
              <a:t> et al. </a:t>
            </a:r>
            <a:r>
              <a:rPr lang="en-US" i="1" dirty="0" smtClean="0">
                <a:solidFill>
                  <a:srgbClr val="C00000"/>
                </a:solidFill>
                <a:latin typeface="+mn-lt"/>
                <a:cs typeface="Arial" charset="0"/>
              </a:rPr>
              <a:t>Am </a:t>
            </a:r>
            <a:r>
              <a:rPr lang="en-US" i="1" dirty="0" err="1" smtClean="0">
                <a:solidFill>
                  <a:srgbClr val="C00000"/>
                </a:solidFill>
                <a:latin typeface="+mn-lt"/>
                <a:cs typeface="Arial" charset="0"/>
              </a:rPr>
              <a:t>Fam</a:t>
            </a:r>
            <a:r>
              <a:rPr lang="en-US" i="1" dirty="0" smtClean="0">
                <a:solidFill>
                  <a:srgbClr val="C00000"/>
                </a:solidFill>
                <a:latin typeface="+mn-lt"/>
                <a:cs typeface="Arial" charset="0"/>
              </a:rPr>
              <a:t> Physician. 2004</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cstate="print"/>
          <a:srcRect t="1546" b="1546"/>
          <a:stretch>
            <a:fillRect/>
          </a:stretch>
        </p:blipFill>
        <p:spPr>
          <a:xfrm>
            <a:off x="81968" y="1417638"/>
            <a:ext cx="8936786" cy="4914888"/>
          </a:xfrm>
          <a:prstGeom prst="rect">
            <a:avLst/>
          </a:prstGeom>
        </p:spPr>
      </p:pic>
      <p:pic>
        <p:nvPicPr>
          <p:cNvPr id="14338" name="Picture 2" descr="http://www.britishherniasociety.org/wp-content/themes/bhs/images/header_logo.png"/>
          <p:cNvPicPr>
            <a:picLocks noChangeAspect="1" noChangeArrowheads="1"/>
          </p:cNvPicPr>
          <p:nvPr/>
        </p:nvPicPr>
        <p:blipFill>
          <a:blip r:embed="rId3" cstate="print"/>
          <a:srcRect/>
          <a:stretch>
            <a:fillRect/>
          </a:stretch>
        </p:blipFill>
        <p:spPr bwMode="auto">
          <a:xfrm>
            <a:off x="1691680" y="116632"/>
            <a:ext cx="990600" cy="1143001"/>
          </a:xfrm>
          <a:prstGeom prst="rect">
            <a:avLst/>
          </a:prstGeom>
          <a:noFill/>
        </p:spPr>
      </p:pic>
      <p:pic>
        <p:nvPicPr>
          <p:cNvPr id="14339" name="Picture 3"/>
          <p:cNvPicPr>
            <a:picLocks noChangeAspect="1" noChangeArrowheads="1"/>
          </p:cNvPicPr>
          <p:nvPr/>
        </p:nvPicPr>
        <p:blipFill>
          <a:blip r:embed="rId4" cstate="print"/>
          <a:srcRect t="75381"/>
          <a:stretch>
            <a:fillRect/>
          </a:stretch>
        </p:blipFill>
        <p:spPr bwMode="auto">
          <a:xfrm>
            <a:off x="3635896" y="404664"/>
            <a:ext cx="3672408" cy="736357"/>
          </a:xfrm>
          <a:prstGeom prst="rect">
            <a:avLst/>
          </a:prstGeom>
          <a:noFill/>
          <a:ln w="9525">
            <a:noFill/>
            <a:miter lim="800000"/>
            <a:headEnd/>
            <a:tailEnd/>
          </a:ln>
        </p:spPr>
      </p:pic>
      <p:sp>
        <p:nvSpPr>
          <p:cNvPr id="6" name="Rectangle 5"/>
          <p:cNvSpPr/>
          <p:nvPr/>
        </p:nvSpPr>
        <p:spPr>
          <a:xfrm>
            <a:off x="251520" y="2780928"/>
            <a:ext cx="5400600" cy="3456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876256" y="2780928"/>
            <a:ext cx="864096" cy="3456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7884368" y="2780928"/>
            <a:ext cx="864096" cy="3456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868144" y="2780928"/>
            <a:ext cx="864096" cy="3456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4355976" y="2492896"/>
            <a:ext cx="4578499" cy="4005302"/>
          </a:xfrm>
          <a:prstGeom prst="rect">
            <a:avLst/>
          </a:prstGeom>
          <a:noFill/>
          <a:ln w="9525">
            <a:noFill/>
            <a:miter lim="800000"/>
            <a:headEnd/>
            <a:tailEnd/>
          </a:ln>
        </p:spPr>
      </p:pic>
      <p:sp>
        <p:nvSpPr>
          <p:cNvPr id="3" name="Rectangle 2"/>
          <p:cNvSpPr/>
          <p:nvPr/>
        </p:nvSpPr>
        <p:spPr>
          <a:xfrm>
            <a:off x="4399008" y="5866514"/>
            <a:ext cx="4536504" cy="61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4516" name="Picture 4" descr="https://ehs2019hamburg.com/wp-content/uploads/2018/08/logo-ehs.png"/>
          <p:cNvPicPr>
            <a:picLocks noChangeAspect="1" noChangeArrowheads="1"/>
          </p:cNvPicPr>
          <p:nvPr/>
        </p:nvPicPr>
        <p:blipFill>
          <a:blip r:embed="rId4" cstate="print"/>
          <a:srcRect/>
          <a:stretch>
            <a:fillRect/>
          </a:stretch>
        </p:blipFill>
        <p:spPr bwMode="auto">
          <a:xfrm>
            <a:off x="3923928" y="476672"/>
            <a:ext cx="4762500" cy="1657351"/>
          </a:xfrm>
          <a:prstGeom prst="rect">
            <a:avLst/>
          </a:prstGeom>
          <a:noFill/>
          <a:ln>
            <a:solidFill>
              <a:schemeClr val="accent2"/>
            </a:solidFill>
          </a:ln>
        </p:spPr>
      </p:pic>
      <p:pic>
        <p:nvPicPr>
          <p:cNvPr id="64517" name="Picture 5"/>
          <p:cNvPicPr>
            <a:picLocks noChangeAspect="1" noChangeArrowheads="1"/>
          </p:cNvPicPr>
          <p:nvPr/>
        </p:nvPicPr>
        <p:blipFill>
          <a:blip r:embed="rId5" cstate="print"/>
          <a:srcRect/>
          <a:stretch>
            <a:fillRect/>
          </a:stretch>
        </p:blipFill>
        <p:spPr bwMode="auto">
          <a:xfrm>
            <a:off x="179512" y="3474308"/>
            <a:ext cx="3816424" cy="1638955"/>
          </a:xfrm>
          <a:prstGeom prst="rect">
            <a:avLst/>
          </a:prstGeom>
          <a:noFill/>
          <a:ln w="9525">
            <a:noFill/>
            <a:miter lim="800000"/>
            <a:headEnd/>
            <a:tailEnd/>
          </a:ln>
        </p:spPr>
      </p:pic>
      <p:sp>
        <p:nvSpPr>
          <p:cNvPr id="6" name="Rectangle 5"/>
          <p:cNvSpPr/>
          <p:nvPr/>
        </p:nvSpPr>
        <p:spPr>
          <a:xfrm>
            <a:off x="107505" y="260648"/>
            <a:ext cx="3528392"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SECRET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404664"/>
            <a:ext cx="9139944" cy="6093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395536" y="1412776"/>
            <a:ext cx="5780509" cy="2249459"/>
          </a:xfrm>
          <a:prstGeom prst="rect">
            <a:avLst/>
          </a:prstGeom>
          <a:noFill/>
          <a:ln w="9525">
            <a:solidFill>
              <a:schemeClr val="accent2"/>
            </a:solidFill>
            <a:miter lim="800000"/>
            <a:headEnd/>
            <a:tailEnd/>
          </a:ln>
        </p:spPr>
      </p:pic>
      <p:pic>
        <p:nvPicPr>
          <p:cNvPr id="60419" name="Picture 3"/>
          <p:cNvPicPr>
            <a:picLocks noChangeAspect="1" noChangeArrowheads="1"/>
          </p:cNvPicPr>
          <p:nvPr/>
        </p:nvPicPr>
        <p:blipFill>
          <a:blip r:embed="rId3" cstate="print"/>
          <a:srcRect/>
          <a:stretch>
            <a:fillRect/>
          </a:stretch>
        </p:blipFill>
        <p:spPr bwMode="auto">
          <a:xfrm>
            <a:off x="2987824" y="4005064"/>
            <a:ext cx="5312321" cy="2124928"/>
          </a:xfrm>
          <a:prstGeom prst="rect">
            <a:avLst/>
          </a:prstGeom>
          <a:noFill/>
          <a:ln w="9525">
            <a:solidFill>
              <a:schemeClr val="accent2"/>
            </a:solidFill>
            <a:miter lim="800000"/>
            <a:headEnd/>
            <a:tailEnd/>
          </a:ln>
        </p:spPr>
      </p:pic>
      <p:sp>
        <p:nvSpPr>
          <p:cNvPr id="4" name="Rectangle 3"/>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AUTRES GUIDELINES</a:t>
            </a:r>
          </a:p>
        </p:txBody>
      </p:sp>
      <p:pic>
        <p:nvPicPr>
          <p:cNvPr id="5" name="Image 4" descr="chavanne (1).jpg"/>
          <p:cNvPicPr>
            <a:picLocks noChangeAspect="1"/>
          </p:cNvPicPr>
          <p:nvPr/>
        </p:nvPicPr>
        <p:blipFill>
          <a:blip r:embed="rId4" cstate="print"/>
          <a:srcRect l="25588" t="22700" r="15350" b="6951"/>
          <a:stretch>
            <a:fillRect/>
          </a:stretch>
        </p:blipFill>
        <p:spPr>
          <a:xfrm rot="5400000">
            <a:off x="6480761" y="1664255"/>
            <a:ext cx="2014925" cy="1800000"/>
          </a:xfrm>
          <a:prstGeom prst="rect">
            <a:avLst/>
          </a:prstGeom>
          <a:effectLst>
            <a:softEdge rad="63500"/>
          </a:effectLst>
        </p:spPr>
      </p:pic>
      <p:pic>
        <p:nvPicPr>
          <p:cNvPr id="60420" name="Picture 4"/>
          <p:cNvPicPr>
            <a:picLocks noChangeAspect="1" noChangeArrowheads="1"/>
          </p:cNvPicPr>
          <p:nvPr/>
        </p:nvPicPr>
        <p:blipFill>
          <a:blip r:embed="rId5" cstate="print"/>
          <a:srcRect/>
          <a:stretch>
            <a:fillRect/>
          </a:stretch>
        </p:blipFill>
        <p:spPr bwMode="auto">
          <a:xfrm>
            <a:off x="1115616" y="4293096"/>
            <a:ext cx="1030118" cy="13694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395536" y="1556792"/>
            <a:ext cx="7561089" cy="2948566"/>
          </a:xfrm>
          <a:prstGeom prst="rect">
            <a:avLst/>
          </a:prstGeom>
          <a:noFill/>
          <a:ln w="9525">
            <a:solidFill>
              <a:schemeClr val="accent2"/>
            </a:solidFill>
            <a:miter lim="800000"/>
            <a:headEnd/>
            <a:tailEnd/>
          </a:ln>
        </p:spPr>
      </p:pic>
      <p:sp>
        <p:nvSpPr>
          <p:cNvPr id="3" name="Rectangle 2"/>
          <p:cNvSpPr/>
          <p:nvPr/>
        </p:nvSpPr>
        <p:spPr>
          <a:xfrm>
            <a:off x="1115616"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AUTRES GUIDELINES</a:t>
            </a:r>
          </a:p>
        </p:txBody>
      </p:sp>
      <p:pic>
        <p:nvPicPr>
          <p:cNvPr id="4" name="Afbeelding 1" descr="guidelines cover.tif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04248" y="0"/>
            <a:ext cx="1906442" cy="2708920"/>
          </a:xfrm>
          <a:prstGeom prst="rect">
            <a:avLst/>
          </a:prstGeom>
          <a:effectLst>
            <a:softEdge rad="63500"/>
          </a:effectLst>
        </p:spPr>
      </p:pic>
      <p:pic>
        <p:nvPicPr>
          <p:cNvPr id="5" name="Picture 2"/>
          <p:cNvPicPr>
            <a:picLocks noChangeAspect="1" noChangeArrowheads="1"/>
          </p:cNvPicPr>
          <p:nvPr/>
        </p:nvPicPr>
        <p:blipFill>
          <a:blip r:embed="rId4" cstate="print"/>
          <a:srcRect/>
          <a:stretch>
            <a:fillRect/>
          </a:stretch>
        </p:blipFill>
        <p:spPr bwMode="auto">
          <a:xfrm rot="5400000">
            <a:off x="3481388" y="4195520"/>
            <a:ext cx="2181225" cy="2924175"/>
          </a:xfrm>
          <a:prstGeom prst="rect">
            <a:avLst/>
          </a:prstGeom>
          <a:noFill/>
          <a:ln w="9525">
            <a:solidFill>
              <a:schemeClr val="accent2"/>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AUTRES GUIDELINES</a:t>
            </a:r>
          </a:p>
        </p:txBody>
      </p:sp>
      <p:pic>
        <p:nvPicPr>
          <p:cNvPr id="6" name="Picture 3"/>
          <p:cNvPicPr>
            <a:picLocks noChangeAspect="1" noChangeArrowheads="1"/>
          </p:cNvPicPr>
          <p:nvPr/>
        </p:nvPicPr>
        <p:blipFill>
          <a:blip r:embed="rId2" cstate="print"/>
          <a:srcRect/>
          <a:stretch>
            <a:fillRect/>
          </a:stretch>
        </p:blipFill>
        <p:spPr bwMode="auto">
          <a:xfrm>
            <a:off x="6468022" y="4293096"/>
            <a:ext cx="2171582" cy="2160000"/>
          </a:xfrm>
          <a:prstGeom prst="rect">
            <a:avLst/>
          </a:prstGeom>
          <a:noFill/>
          <a:ln w="9525">
            <a:noFill/>
            <a:miter lim="800000"/>
            <a:headEnd/>
            <a:tailEnd/>
          </a:ln>
          <a:effectLst>
            <a:softEdge rad="63500"/>
          </a:effectLst>
        </p:spPr>
      </p:pic>
      <p:pic>
        <p:nvPicPr>
          <p:cNvPr id="7" name="Picture 2"/>
          <p:cNvPicPr>
            <a:picLocks noChangeAspect="1" noChangeArrowheads="1"/>
          </p:cNvPicPr>
          <p:nvPr/>
        </p:nvPicPr>
        <p:blipFill>
          <a:blip r:embed="rId3" cstate="print"/>
          <a:srcRect l="25731" t="21282" r="12838" b="35406"/>
          <a:stretch>
            <a:fillRect/>
          </a:stretch>
        </p:blipFill>
        <p:spPr bwMode="auto">
          <a:xfrm>
            <a:off x="755576" y="1052736"/>
            <a:ext cx="7261352" cy="2878374"/>
          </a:xfrm>
          <a:prstGeom prst="rect">
            <a:avLst/>
          </a:prstGeom>
          <a:noFill/>
          <a:ln w="9525">
            <a:solidFill>
              <a:schemeClr val="accent2">
                <a:lumMod val="60000"/>
                <a:lumOff val="40000"/>
              </a:schemeClr>
            </a:solidFill>
            <a:miter lim="800000"/>
            <a:headEnd/>
            <a:tailEnd/>
          </a:ln>
        </p:spPr>
      </p:pic>
      <p:pic>
        <p:nvPicPr>
          <p:cNvPr id="8" name="Image 7" descr="IMG_7684.JPG"/>
          <p:cNvPicPr>
            <a:picLocks noChangeAspect="1"/>
          </p:cNvPicPr>
          <p:nvPr/>
        </p:nvPicPr>
        <p:blipFill>
          <a:blip r:embed="rId4" cstate="print"/>
          <a:srcRect l="27562" t="2351"/>
          <a:stretch>
            <a:fillRect/>
          </a:stretch>
        </p:blipFill>
        <p:spPr>
          <a:xfrm rot="5400000">
            <a:off x="551459" y="4281189"/>
            <a:ext cx="2160000" cy="2183814"/>
          </a:xfrm>
          <a:prstGeom prst="rect">
            <a:avLst/>
          </a:prstGeom>
          <a:effectLst>
            <a:softEdge rad="63500"/>
          </a:effectLst>
        </p:spPr>
      </p:pic>
      <p:pic>
        <p:nvPicPr>
          <p:cNvPr id="9" name="Picture 4"/>
          <p:cNvPicPr>
            <a:picLocks noChangeAspect="1" noChangeArrowheads="1"/>
          </p:cNvPicPr>
          <p:nvPr/>
        </p:nvPicPr>
        <p:blipFill>
          <a:blip r:embed="rId5" cstate="print"/>
          <a:srcRect/>
          <a:stretch>
            <a:fillRect/>
          </a:stretch>
        </p:blipFill>
        <p:spPr bwMode="auto">
          <a:xfrm>
            <a:off x="2870393" y="4293096"/>
            <a:ext cx="3403215" cy="2160000"/>
          </a:xfrm>
          <a:prstGeom prst="rect">
            <a:avLst/>
          </a:prstGeom>
          <a:noFill/>
          <a:ln w="9525">
            <a:noFill/>
            <a:miter lim="800000"/>
            <a:headEnd/>
            <a:tailEnd/>
          </a:ln>
          <a:effectLst>
            <a:softEdge rad="63500"/>
          </a:effectLst>
        </p:spPr>
      </p:pic>
      <p:pic>
        <p:nvPicPr>
          <p:cNvPr id="10" name="Picture 4"/>
          <p:cNvPicPr>
            <a:picLocks noChangeAspect="1" noChangeArrowheads="1"/>
          </p:cNvPicPr>
          <p:nvPr/>
        </p:nvPicPr>
        <p:blipFill>
          <a:blip r:embed="rId6" cstate="print"/>
          <a:srcRect/>
          <a:stretch>
            <a:fillRect/>
          </a:stretch>
        </p:blipFill>
        <p:spPr bwMode="auto">
          <a:xfrm>
            <a:off x="7740352" y="1700808"/>
            <a:ext cx="1030118" cy="13694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539552" y="1556792"/>
            <a:ext cx="7716540" cy="2585647"/>
          </a:xfrm>
          <a:prstGeom prst="rect">
            <a:avLst/>
          </a:prstGeom>
          <a:noFill/>
          <a:ln w="9525">
            <a:solidFill>
              <a:schemeClr val="accent2"/>
            </a:solidFill>
            <a:miter lim="800000"/>
            <a:headEnd/>
            <a:tailEnd/>
          </a:ln>
        </p:spPr>
      </p:pic>
      <p:sp>
        <p:nvSpPr>
          <p:cNvPr id="3" name="Rectangle 2"/>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AUTRES GUIDELINES</a:t>
            </a:r>
          </a:p>
        </p:txBody>
      </p:sp>
      <p:pic>
        <p:nvPicPr>
          <p:cNvPr id="65540" name="Picture 4"/>
          <p:cNvPicPr>
            <a:picLocks noChangeAspect="1" noChangeArrowheads="1"/>
          </p:cNvPicPr>
          <p:nvPr/>
        </p:nvPicPr>
        <p:blipFill>
          <a:blip r:embed="rId3" cstate="print"/>
          <a:srcRect/>
          <a:stretch>
            <a:fillRect/>
          </a:stretch>
        </p:blipFill>
        <p:spPr bwMode="auto">
          <a:xfrm>
            <a:off x="1095216" y="4365344"/>
            <a:ext cx="2684696" cy="2160000"/>
          </a:xfrm>
          <a:prstGeom prst="rect">
            <a:avLst/>
          </a:prstGeom>
          <a:noFill/>
          <a:ln w="9525">
            <a:noFill/>
            <a:miter lim="800000"/>
            <a:headEnd/>
            <a:tailEnd/>
          </a:ln>
          <a:effectLst>
            <a:softEdge rad="63500"/>
          </a:effectLst>
        </p:spPr>
      </p:pic>
      <p:pic>
        <p:nvPicPr>
          <p:cNvPr id="65541" name="Picture 5"/>
          <p:cNvPicPr>
            <a:picLocks noChangeAspect="1" noChangeArrowheads="1"/>
          </p:cNvPicPr>
          <p:nvPr/>
        </p:nvPicPr>
        <p:blipFill>
          <a:blip r:embed="rId4" cstate="print"/>
          <a:srcRect/>
          <a:stretch>
            <a:fillRect/>
          </a:stretch>
        </p:blipFill>
        <p:spPr bwMode="auto">
          <a:xfrm rot="5400000">
            <a:off x="5292360" y="4005344"/>
            <a:ext cx="2160000" cy="2880000"/>
          </a:xfrm>
          <a:prstGeom prst="rect">
            <a:avLst/>
          </a:prstGeom>
          <a:noFill/>
          <a:ln w="9525">
            <a:noFill/>
            <a:miter lim="800000"/>
            <a:headEnd/>
            <a:tailEnd/>
          </a:ln>
          <a:effectLst>
            <a:softEdge rad="63500"/>
          </a:effectLst>
        </p:spPr>
      </p:pic>
      <p:pic>
        <p:nvPicPr>
          <p:cNvPr id="7" name="Picture 4"/>
          <p:cNvPicPr>
            <a:picLocks noChangeAspect="1" noChangeArrowheads="1"/>
          </p:cNvPicPr>
          <p:nvPr/>
        </p:nvPicPr>
        <p:blipFill>
          <a:blip r:embed="rId5" cstate="print"/>
          <a:srcRect/>
          <a:stretch>
            <a:fillRect/>
          </a:stretch>
        </p:blipFill>
        <p:spPr bwMode="auto">
          <a:xfrm>
            <a:off x="7812360" y="548680"/>
            <a:ext cx="1030118" cy="13694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395536" y="980728"/>
            <a:ext cx="6180212" cy="2093842"/>
          </a:xfrm>
          <a:prstGeom prst="rect">
            <a:avLst/>
          </a:prstGeom>
          <a:noFill/>
          <a:ln w="9525">
            <a:solidFill>
              <a:schemeClr val="accent2"/>
            </a:solidFill>
            <a:miter lim="800000"/>
            <a:headEnd/>
            <a:tailEnd/>
          </a:ln>
        </p:spPr>
      </p:pic>
      <p:sp>
        <p:nvSpPr>
          <p:cNvPr id="3" name="Rectangle 2"/>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AUTRES GUIDELINES</a:t>
            </a:r>
          </a:p>
        </p:txBody>
      </p:sp>
      <p:pic>
        <p:nvPicPr>
          <p:cNvPr id="6" name="Image 5" descr="jacotin (3).JPG"/>
          <p:cNvPicPr>
            <a:picLocks noChangeAspect="1"/>
          </p:cNvPicPr>
          <p:nvPr/>
        </p:nvPicPr>
        <p:blipFill>
          <a:blip r:embed="rId3" cstate="print"/>
          <a:srcRect l="16537" t="11550" r="22826" b="5501"/>
          <a:stretch>
            <a:fillRect/>
          </a:stretch>
        </p:blipFill>
        <p:spPr>
          <a:xfrm>
            <a:off x="7020272" y="692696"/>
            <a:ext cx="1800000" cy="1846753"/>
          </a:xfrm>
          <a:prstGeom prst="rect">
            <a:avLst/>
          </a:prstGeom>
          <a:effectLst>
            <a:softEdge rad="63500"/>
          </a:effectLst>
        </p:spPr>
      </p:pic>
      <p:pic>
        <p:nvPicPr>
          <p:cNvPr id="7" name="Image 6" descr="jacotin (11).JPG"/>
          <p:cNvPicPr>
            <a:picLocks noChangeAspect="1"/>
          </p:cNvPicPr>
          <p:nvPr/>
        </p:nvPicPr>
        <p:blipFill>
          <a:blip r:embed="rId4" cstate="print"/>
          <a:srcRect l="4200" t="14300" r="6201" b="17451"/>
          <a:stretch>
            <a:fillRect/>
          </a:stretch>
        </p:blipFill>
        <p:spPr>
          <a:xfrm>
            <a:off x="7020272" y="2636912"/>
            <a:ext cx="1800000" cy="1828125"/>
          </a:xfrm>
          <a:prstGeom prst="rect">
            <a:avLst/>
          </a:prstGeom>
          <a:effectLst>
            <a:softEdge rad="63500"/>
          </a:effectLst>
        </p:spPr>
      </p:pic>
      <p:pic>
        <p:nvPicPr>
          <p:cNvPr id="8" name="Picture 1"/>
          <p:cNvPicPr>
            <a:picLocks noChangeAspect="1" noChangeArrowheads="1"/>
          </p:cNvPicPr>
          <p:nvPr/>
        </p:nvPicPr>
        <p:blipFill>
          <a:blip r:embed="rId5" cstate="print"/>
          <a:srcRect t="66088" b="4998"/>
          <a:stretch>
            <a:fillRect/>
          </a:stretch>
        </p:blipFill>
        <p:spPr bwMode="auto">
          <a:xfrm>
            <a:off x="4716016" y="5085184"/>
            <a:ext cx="3012851" cy="1152000"/>
          </a:xfrm>
          <a:prstGeom prst="rect">
            <a:avLst/>
          </a:prstGeom>
          <a:noFill/>
          <a:ln w="9525">
            <a:noFill/>
            <a:miter lim="800000"/>
            <a:headEnd/>
            <a:tailEnd/>
          </a:ln>
        </p:spPr>
      </p:pic>
      <p:pic>
        <p:nvPicPr>
          <p:cNvPr id="61443" name="Picture 3"/>
          <p:cNvPicPr>
            <a:picLocks noChangeAspect="1" noChangeArrowheads="1"/>
          </p:cNvPicPr>
          <p:nvPr/>
        </p:nvPicPr>
        <p:blipFill>
          <a:blip r:embed="rId6" cstate="print"/>
          <a:srcRect/>
          <a:stretch>
            <a:fillRect/>
          </a:stretch>
        </p:blipFill>
        <p:spPr bwMode="auto">
          <a:xfrm>
            <a:off x="395540" y="5013176"/>
            <a:ext cx="1578147" cy="1152000"/>
          </a:xfrm>
          <a:prstGeom prst="rect">
            <a:avLst/>
          </a:prstGeom>
          <a:noFill/>
          <a:ln w="9525">
            <a:noFill/>
            <a:miter lim="800000"/>
            <a:headEnd/>
            <a:tailEnd/>
          </a:ln>
        </p:spPr>
      </p:pic>
      <p:pic>
        <p:nvPicPr>
          <p:cNvPr id="61444" name="Picture 4"/>
          <p:cNvPicPr>
            <a:picLocks noChangeAspect="1" noChangeArrowheads="1"/>
          </p:cNvPicPr>
          <p:nvPr/>
        </p:nvPicPr>
        <p:blipFill>
          <a:blip r:embed="rId7" cstate="print"/>
          <a:srcRect l="17601" t="18248" r="19760" b="24296"/>
          <a:stretch>
            <a:fillRect/>
          </a:stretch>
        </p:blipFill>
        <p:spPr bwMode="auto">
          <a:xfrm>
            <a:off x="179516" y="3429000"/>
            <a:ext cx="1758318" cy="1152000"/>
          </a:xfrm>
          <a:prstGeom prst="rect">
            <a:avLst/>
          </a:prstGeom>
          <a:noFill/>
          <a:ln w="9525">
            <a:noFill/>
            <a:miter lim="800000"/>
            <a:headEnd/>
            <a:tailEnd/>
          </a:ln>
        </p:spPr>
      </p:pic>
      <p:pic>
        <p:nvPicPr>
          <p:cNvPr id="61446" name="Picture 6" descr="Résultat de recherche d'images pour &quot;IEHS endohernia&quot;"/>
          <p:cNvPicPr>
            <a:picLocks noChangeAspect="1" noChangeArrowheads="1"/>
          </p:cNvPicPr>
          <p:nvPr/>
        </p:nvPicPr>
        <p:blipFill>
          <a:blip r:embed="rId8" cstate="print"/>
          <a:srcRect l="8820" r="10541" b="9494"/>
          <a:stretch>
            <a:fillRect/>
          </a:stretch>
        </p:blipFill>
        <p:spPr bwMode="auto">
          <a:xfrm>
            <a:off x="4139956" y="3429000"/>
            <a:ext cx="2168468" cy="1152000"/>
          </a:xfrm>
          <a:prstGeom prst="rect">
            <a:avLst/>
          </a:prstGeom>
          <a:noFill/>
        </p:spPr>
      </p:pic>
      <p:pic>
        <p:nvPicPr>
          <p:cNvPr id="61447" name="Picture 7"/>
          <p:cNvPicPr>
            <a:picLocks noChangeAspect="1" noChangeArrowheads="1"/>
          </p:cNvPicPr>
          <p:nvPr/>
        </p:nvPicPr>
        <p:blipFill>
          <a:blip r:embed="rId9" cstate="print"/>
          <a:srcRect/>
          <a:stretch>
            <a:fillRect/>
          </a:stretch>
        </p:blipFill>
        <p:spPr bwMode="auto">
          <a:xfrm>
            <a:off x="2555776" y="3501008"/>
            <a:ext cx="1152000" cy="1152000"/>
          </a:xfrm>
          <a:prstGeom prst="rect">
            <a:avLst/>
          </a:prstGeom>
          <a:noFill/>
          <a:ln w="9525">
            <a:noFill/>
            <a:miter lim="800000"/>
            <a:headEnd/>
            <a:tailEnd/>
          </a:ln>
        </p:spPr>
      </p:pic>
      <p:pic>
        <p:nvPicPr>
          <p:cNvPr id="61448" name="Picture 8"/>
          <p:cNvPicPr>
            <a:picLocks noChangeAspect="1" noChangeArrowheads="1"/>
          </p:cNvPicPr>
          <p:nvPr/>
        </p:nvPicPr>
        <p:blipFill>
          <a:blip r:embed="rId10" cstate="print"/>
          <a:srcRect/>
          <a:stretch>
            <a:fillRect/>
          </a:stretch>
        </p:blipFill>
        <p:spPr bwMode="auto">
          <a:xfrm>
            <a:off x="2771804" y="5157192"/>
            <a:ext cx="1264670" cy="1152000"/>
          </a:xfrm>
          <a:prstGeom prst="rect">
            <a:avLst/>
          </a:prstGeom>
          <a:noFill/>
          <a:ln w="9525">
            <a:noFill/>
            <a:miter lim="800000"/>
            <a:headEnd/>
            <a:tailEnd/>
          </a:ln>
        </p:spPr>
      </p:pic>
      <p:pic>
        <p:nvPicPr>
          <p:cNvPr id="18" name="Picture 4"/>
          <p:cNvPicPr>
            <a:picLocks noChangeAspect="1" noChangeArrowheads="1"/>
          </p:cNvPicPr>
          <p:nvPr/>
        </p:nvPicPr>
        <p:blipFill>
          <a:blip r:embed="rId11" cstate="print"/>
          <a:srcRect/>
          <a:stretch>
            <a:fillRect/>
          </a:stretch>
        </p:blipFill>
        <p:spPr bwMode="auto">
          <a:xfrm>
            <a:off x="5724128" y="836712"/>
            <a:ext cx="1030118" cy="13694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395536" y="980728"/>
            <a:ext cx="6180212" cy="2093842"/>
          </a:xfrm>
          <a:prstGeom prst="rect">
            <a:avLst/>
          </a:prstGeom>
          <a:noFill/>
          <a:ln w="9525">
            <a:solidFill>
              <a:schemeClr val="accent2"/>
            </a:solidFill>
            <a:miter lim="800000"/>
            <a:headEnd/>
            <a:tailEnd/>
          </a:ln>
        </p:spPr>
      </p:pic>
      <p:sp>
        <p:nvSpPr>
          <p:cNvPr id="3" name="Rectangle 2"/>
          <p:cNvSpPr/>
          <p:nvPr/>
        </p:nvSpPr>
        <p:spPr>
          <a:xfrm>
            <a:off x="1783705" y="260648"/>
            <a:ext cx="5576591" cy="523220"/>
          </a:xfrm>
          <a:prstGeom prst="rect">
            <a:avLst/>
          </a:prstGeom>
          <a:noFill/>
          <a:ln w="9525">
            <a:noFill/>
            <a:miter lim="800000"/>
            <a:headEnd/>
            <a:tailEnd/>
          </a:ln>
        </p:spPr>
        <p:txBody>
          <a:bodyPr wrap="square">
            <a:spAutoFit/>
          </a:bodyPr>
          <a:lstStyle/>
          <a:p>
            <a:pPr algn="ctr"/>
            <a:r>
              <a:rPr lang="fr-FR" sz="2800" b="1" dirty="0" smtClean="0">
                <a:solidFill>
                  <a:srgbClr val="FF0000"/>
                </a:solidFill>
                <a:latin typeface="+mn-lt"/>
                <a:cs typeface="Times New Roman" pitchFamily="18" charset="0"/>
              </a:rPr>
              <a:t>AUTRES GUIDELINES</a:t>
            </a:r>
          </a:p>
        </p:txBody>
      </p:sp>
      <p:pic>
        <p:nvPicPr>
          <p:cNvPr id="6" name="Image 5" descr="jacotin (3).JPG"/>
          <p:cNvPicPr>
            <a:picLocks noChangeAspect="1"/>
          </p:cNvPicPr>
          <p:nvPr/>
        </p:nvPicPr>
        <p:blipFill>
          <a:blip r:embed="rId3" cstate="print"/>
          <a:srcRect l="16537" t="11550" r="22826" b="5501"/>
          <a:stretch>
            <a:fillRect/>
          </a:stretch>
        </p:blipFill>
        <p:spPr>
          <a:xfrm>
            <a:off x="7020272" y="692696"/>
            <a:ext cx="1800000" cy="1846753"/>
          </a:xfrm>
          <a:prstGeom prst="rect">
            <a:avLst/>
          </a:prstGeom>
          <a:effectLst>
            <a:softEdge rad="63500"/>
          </a:effectLst>
        </p:spPr>
      </p:pic>
      <p:pic>
        <p:nvPicPr>
          <p:cNvPr id="7" name="Image 6" descr="jacotin (11).JPG"/>
          <p:cNvPicPr>
            <a:picLocks noChangeAspect="1"/>
          </p:cNvPicPr>
          <p:nvPr/>
        </p:nvPicPr>
        <p:blipFill>
          <a:blip r:embed="rId4" cstate="print"/>
          <a:srcRect l="4200" t="14300" r="6201" b="17451"/>
          <a:stretch>
            <a:fillRect/>
          </a:stretch>
        </p:blipFill>
        <p:spPr>
          <a:xfrm>
            <a:off x="7020272" y="2636912"/>
            <a:ext cx="1800000" cy="1828125"/>
          </a:xfrm>
          <a:prstGeom prst="rect">
            <a:avLst/>
          </a:prstGeom>
          <a:effectLst>
            <a:softEdge rad="63500"/>
          </a:effectLst>
        </p:spPr>
      </p:pic>
      <p:grpSp>
        <p:nvGrpSpPr>
          <p:cNvPr id="2" name="Groupe 14"/>
          <p:cNvGrpSpPr/>
          <p:nvPr/>
        </p:nvGrpSpPr>
        <p:grpSpPr>
          <a:xfrm>
            <a:off x="1043608" y="3933056"/>
            <a:ext cx="5548896" cy="2563630"/>
            <a:chOff x="-1332656" y="3933056"/>
            <a:chExt cx="6330950" cy="2924944"/>
          </a:xfrm>
        </p:grpSpPr>
        <p:pic>
          <p:nvPicPr>
            <p:cNvPr id="16" name="Picture 1"/>
            <p:cNvPicPr>
              <a:picLocks noChangeAspect="1" noChangeArrowheads="1"/>
            </p:cNvPicPr>
            <p:nvPr/>
          </p:nvPicPr>
          <p:blipFill>
            <a:blip r:embed="rId5" cstate="print"/>
            <a:srcRect/>
            <a:stretch>
              <a:fillRect/>
            </a:stretch>
          </p:blipFill>
          <p:spPr bwMode="auto">
            <a:xfrm>
              <a:off x="-1332656" y="4946650"/>
              <a:ext cx="6330950" cy="1911350"/>
            </a:xfrm>
            <a:prstGeom prst="rect">
              <a:avLst/>
            </a:prstGeom>
            <a:noFill/>
            <a:ln w="9525">
              <a:noFill/>
              <a:miter lim="800000"/>
              <a:headEnd/>
              <a:tailEnd/>
            </a:ln>
          </p:spPr>
        </p:pic>
        <p:pic>
          <p:nvPicPr>
            <p:cNvPr id="17" name="Picture 3" descr="http://herniasurge.com/wp-content/themes/hernia/images/MPH2.jpg"/>
            <p:cNvPicPr>
              <a:picLocks noChangeAspect="1" noChangeArrowheads="1"/>
            </p:cNvPicPr>
            <p:nvPr/>
          </p:nvPicPr>
          <p:blipFill>
            <a:blip r:embed="rId6" cstate="print"/>
            <a:srcRect/>
            <a:stretch>
              <a:fillRect/>
            </a:stretch>
          </p:blipFill>
          <p:spPr bwMode="auto">
            <a:xfrm>
              <a:off x="0" y="3933056"/>
              <a:ext cx="3333750" cy="1009650"/>
            </a:xfrm>
            <a:prstGeom prst="rect">
              <a:avLst/>
            </a:prstGeom>
            <a:noFill/>
          </p:spPr>
        </p:pic>
      </p:grpSp>
      <p:pic>
        <p:nvPicPr>
          <p:cNvPr id="15" name="Picture 4"/>
          <p:cNvPicPr>
            <a:picLocks noChangeAspect="1" noChangeArrowheads="1"/>
          </p:cNvPicPr>
          <p:nvPr/>
        </p:nvPicPr>
        <p:blipFill>
          <a:blip r:embed="rId7" cstate="print"/>
          <a:srcRect/>
          <a:stretch>
            <a:fillRect/>
          </a:stretch>
        </p:blipFill>
        <p:spPr bwMode="auto">
          <a:xfrm>
            <a:off x="5724128" y="836712"/>
            <a:ext cx="1030118" cy="13694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40718</TotalTime>
  <Words>637</Words>
  <Application>Microsoft Office PowerPoint</Application>
  <PresentationFormat>Affichage à l'écran (4:3)</PresentationFormat>
  <Paragraphs>196</Paragraphs>
  <Slides>34</Slides>
  <Notes>7</Notes>
  <HiddenSlides>0</HiddenSlides>
  <MMClips>0</MMClips>
  <ScaleCrop>false</ScaleCrop>
  <HeadingPairs>
    <vt:vector size="4" baseType="variant">
      <vt:variant>
        <vt:lpstr>Thème</vt:lpstr>
      </vt:variant>
      <vt:variant>
        <vt:i4>1</vt:i4>
      </vt:variant>
      <vt:variant>
        <vt:lpstr>Titres des diapositives</vt:lpstr>
      </vt:variant>
      <vt:variant>
        <vt:i4>34</vt:i4>
      </vt:variant>
    </vt:vector>
  </HeadingPairs>
  <TitlesOfParts>
    <vt:vector size="35" baseType="lpstr">
      <vt:lpstr>Modèle par défaut</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vector>
  </TitlesOfParts>
  <Company>CHU de REIMS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CHU</dc:creator>
  <cp:lastModifiedBy>yohann renard</cp:lastModifiedBy>
  <cp:revision>1119</cp:revision>
  <dcterms:created xsi:type="dcterms:W3CDTF">2015-03-24T10:23:29Z</dcterms:created>
  <dcterms:modified xsi:type="dcterms:W3CDTF">2019-06-13T22:11:59Z</dcterms:modified>
</cp:coreProperties>
</file>