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47" r:id="rId3"/>
    <p:sldId id="448" r:id="rId4"/>
    <p:sldId id="449" r:id="rId5"/>
    <p:sldId id="450" r:id="rId6"/>
    <p:sldId id="270" r:id="rId7"/>
    <p:sldId id="272" r:id="rId8"/>
    <p:sldId id="275" r:id="rId9"/>
    <p:sldId id="276" r:id="rId10"/>
    <p:sldId id="273" r:id="rId11"/>
    <p:sldId id="274" r:id="rId12"/>
    <p:sldId id="277" r:id="rId13"/>
    <p:sldId id="278" r:id="rId14"/>
    <p:sldId id="279" r:id="rId15"/>
    <p:sldId id="280" r:id="rId16"/>
    <p:sldId id="281" r:id="rId17"/>
    <p:sldId id="444" r:id="rId18"/>
    <p:sldId id="445" r:id="rId19"/>
    <p:sldId id="446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RTEGA-DEBALLON Pablo" initials="O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220"/>
  </p:normalViewPr>
  <p:slideViewPr>
    <p:cSldViewPr>
      <p:cViewPr varScale="1">
        <p:scale>
          <a:sx n="134" d="100"/>
          <a:sy n="134" d="100"/>
        </p:scale>
        <p:origin x="-9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D5-B94D-8A5A-61D9563E5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D5-B94D-8A5A-61D9563E5C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D5-B94D-8A5A-61D9563E5C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D5-B94D-8A5A-61D9563E5C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D5-B94D-8A5A-61D9563E5C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D5-B94D-8A5A-61D9563E5C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D5-B94D-8A5A-61D9563E5C2C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D5-B94D-8A5A-61D9563E5C2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7D5-B94D-8A5A-61D9563E5C2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7D5-B94D-8A5A-61D9563E5C2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7D5-B94D-8A5A-61D9563E5C2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7D5-B94D-8A5A-61D9563E5C2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Feuil1!$A$2:$A$8</c:f>
              <c:strCache>
                <c:ptCount val="7"/>
                <c:pt idx="0">
                  <c:v>Pas de complication </c:v>
                </c:pt>
                <c:pt idx="1">
                  <c:v>I</c:v>
                </c:pt>
                <c:pt idx="2">
                  <c:v>II</c:v>
                </c:pt>
                <c:pt idx="3">
                  <c:v>IIIa</c:v>
                </c:pt>
                <c:pt idx="4">
                  <c:v>IIIb</c:v>
                </c:pt>
                <c:pt idx="5">
                  <c:v>Iva</c:v>
                </c:pt>
                <c:pt idx="6">
                  <c:v>V (décès)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0.8</c:v>
                </c:pt>
                <c:pt idx="1">
                  <c:v>0.12</c:v>
                </c:pt>
                <c:pt idx="2">
                  <c:v>0.04</c:v>
                </c:pt>
                <c:pt idx="3">
                  <c:v>0.01</c:v>
                </c:pt>
                <c:pt idx="4">
                  <c:v>0.03</c:v>
                </c:pt>
                <c:pt idx="5">
                  <c:v>0.01</c:v>
                </c:pt>
                <c:pt idx="6" formatCode="0.00%">
                  <c:v>3.0000000000000001E-3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7D5-B94D-8A5A-61D9563E5C2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1T17:50:04.808" idx="3">
    <p:pos x="10" y="10"/>
    <p:text>En passant en 16:9 j'ai cassé ta belle mise en page. Je te laisse remettre à ton goût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5-01T17:50:08.718" idx="4">
    <p:pos x="10" y="10"/>
    <p:text>En passant en 16:9 j'ai cassé ta belle mise en page. Je te laisse remettre à ton goût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905AB-A95D-0846-9AB8-A29BA20C44E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81BA-F471-4540-9E47-5E0C1FFB0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50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200" dirty="0"/>
              <a:t>La première réparation est celle qui a le plus de chances d’être la définitive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92E8-67CE-46CB-A8C2-3B21810EAEE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99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73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41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54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0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15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20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9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81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457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7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FC839-5B7E-445F-B6FA-3ACEE5D5020C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1306-4D3D-45B2-A570-AE0017AEA3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EVENTRATIONS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507854"/>
            <a:ext cx="6400800" cy="1314450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Jean-François GILLION, Antony</a:t>
            </a:r>
          </a:p>
          <a:p>
            <a:r>
              <a:rPr lang="fr-FR" dirty="0"/>
              <a:t>Pablo ORTEGA DEBALLON, Dijon</a:t>
            </a:r>
          </a:p>
          <a:p>
            <a:r>
              <a:rPr lang="fr-FR" dirty="0"/>
              <a:t>Benoît ROMAIN, Strasbourg</a:t>
            </a:r>
          </a:p>
          <a:p>
            <a:r>
              <a:rPr lang="fr-FR" dirty="0"/>
              <a:t>Yohann RENARD, Reims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"/>
            <a:ext cx="4413133" cy="11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A82A28B-A5FC-9A44-BC73-61A5A0784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6"/>
          <a:stretch/>
        </p:blipFill>
        <p:spPr>
          <a:xfrm>
            <a:off x="7378309" y="152182"/>
            <a:ext cx="1592901" cy="22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4499"/>
            <a:ext cx="9144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Description des techniques utilisées</a:t>
            </a:r>
          </a:p>
        </p:txBody>
      </p:sp>
      <p:sp>
        <p:nvSpPr>
          <p:cNvPr id="8" name="Ellipse 7"/>
          <p:cNvSpPr/>
          <p:nvPr/>
        </p:nvSpPr>
        <p:spPr>
          <a:xfrm>
            <a:off x="2201418" y="1255014"/>
            <a:ext cx="2057400" cy="10767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Laparoscopie</a:t>
            </a:r>
          </a:p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13%</a:t>
            </a:r>
            <a:endParaRPr lang="fr-FR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546854" y="1248156"/>
            <a:ext cx="2057400" cy="10767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 Narrow" panose="020B0606020202030204" pitchFamily="34" charset="0"/>
              </a:rPr>
              <a:t>Voie ouverte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87%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8308" y="3193485"/>
            <a:ext cx="8599932" cy="9002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</a:rPr>
              <a:t>En analyse multivariée:</a:t>
            </a:r>
          </a:p>
          <a:p>
            <a:pPr algn="ctr"/>
            <a:endParaRPr lang="fr-FR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dirty="0"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plus l’éventration est grande, plus il y a des chances qu’elle soit réparée par voie ouverte 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4499"/>
            <a:ext cx="9144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Description des techniques utilisées</a:t>
            </a:r>
          </a:p>
        </p:txBody>
      </p:sp>
      <p:sp>
        <p:nvSpPr>
          <p:cNvPr id="5" name="Ellipse 4"/>
          <p:cNvSpPr/>
          <p:nvPr/>
        </p:nvSpPr>
        <p:spPr>
          <a:xfrm>
            <a:off x="78121" y="3004795"/>
            <a:ext cx="1901591" cy="108295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Prothèse </a:t>
            </a:r>
            <a:r>
              <a:rPr lang="fr-FR" sz="1500" b="1" dirty="0" err="1">
                <a:latin typeface="Arial Narrow" panose="020B0606020202030204" pitchFamily="34" charset="0"/>
              </a:rPr>
              <a:t>rétromusculaire</a:t>
            </a:r>
            <a:endParaRPr lang="fr-FR" sz="1500" b="1" dirty="0">
              <a:latin typeface="Arial Narrow" panose="020B0606020202030204" pitchFamily="34" charset="0"/>
            </a:endParaRPr>
          </a:p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52%</a:t>
            </a:r>
          </a:p>
        </p:txBody>
      </p:sp>
      <p:sp>
        <p:nvSpPr>
          <p:cNvPr id="6" name="Ellipse 5"/>
          <p:cNvSpPr/>
          <p:nvPr/>
        </p:nvSpPr>
        <p:spPr>
          <a:xfrm>
            <a:off x="2066509" y="3004795"/>
            <a:ext cx="1857419" cy="108295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Prothèse intrapéritonéale</a:t>
            </a:r>
          </a:p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46%</a:t>
            </a:r>
          </a:p>
        </p:txBody>
      </p:sp>
      <p:sp>
        <p:nvSpPr>
          <p:cNvPr id="7" name="Ellipse 6"/>
          <p:cNvSpPr/>
          <p:nvPr/>
        </p:nvSpPr>
        <p:spPr>
          <a:xfrm>
            <a:off x="5809626" y="3004795"/>
            <a:ext cx="1958151" cy="108295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Prothèse sous-cutanée</a:t>
            </a:r>
          </a:p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2%</a:t>
            </a:r>
          </a:p>
        </p:txBody>
      </p:sp>
      <p:sp>
        <p:nvSpPr>
          <p:cNvPr id="8" name="Ellipse 7"/>
          <p:cNvSpPr/>
          <p:nvPr/>
        </p:nvSpPr>
        <p:spPr>
          <a:xfrm>
            <a:off x="2201418" y="1255014"/>
            <a:ext cx="2057400" cy="10767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Laparoscopie</a:t>
            </a:r>
          </a:p>
          <a:p>
            <a:pPr algn="ctr"/>
            <a:r>
              <a:rPr lang="fr-FR" sz="2400" b="1" dirty="0" smtClean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13%</a:t>
            </a:r>
            <a:endParaRPr lang="fr-FR" sz="24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546854" y="1248156"/>
            <a:ext cx="2057400" cy="107670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Voie ouverte</a:t>
            </a:r>
          </a:p>
          <a:p>
            <a:pPr algn="ctr"/>
            <a:r>
              <a:rPr lang="fr-FR" sz="24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87%</a:t>
            </a:r>
          </a:p>
        </p:txBody>
      </p:sp>
      <p:sp>
        <p:nvSpPr>
          <p:cNvPr id="10" name="Ellipse 9"/>
          <p:cNvSpPr/>
          <p:nvPr/>
        </p:nvSpPr>
        <p:spPr>
          <a:xfrm>
            <a:off x="4020345" y="3004795"/>
            <a:ext cx="1703783" cy="108295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500" b="1" dirty="0" err="1">
                <a:latin typeface="Arial Narrow" panose="020B0606020202030204" pitchFamily="34" charset="0"/>
              </a:rPr>
              <a:t>Raphie</a:t>
            </a:r>
            <a:r>
              <a:rPr lang="fr-FR" sz="1500" b="1" dirty="0">
                <a:latin typeface="Arial Narrow" panose="020B0606020202030204" pitchFamily="34" charset="0"/>
              </a:rPr>
              <a:t> simple</a:t>
            </a:r>
          </a:p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11%</a:t>
            </a:r>
          </a:p>
        </p:txBody>
      </p:sp>
      <p:sp>
        <p:nvSpPr>
          <p:cNvPr id="12" name="Ellipse 11"/>
          <p:cNvSpPr/>
          <p:nvPr/>
        </p:nvSpPr>
        <p:spPr>
          <a:xfrm>
            <a:off x="7883388" y="3004795"/>
            <a:ext cx="1237047" cy="108295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fr-FR" sz="1500" b="1" dirty="0" err="1">
                <a:latin typeface="Arial Narrow" panose="020B0606020202030204" pitchFamily="34" charset="0"/>
              </a:rPr>
              <a:t>Bridging</a:t>
            </a:r>
            <a:endParaRPr lang="fr-FR" sz="1500" b="1" dirty="0">
              <a:latin typeface="Arial Narrow" panose="020B0606020202030204" pitchFamily="34" charset="0"/>
            </a:endParaRPr>
          </a:p>
          <a:p>
            <a:pPr algn="ctr"/>
            <a:r>
              <a:rPr lang="fr-FR" sz="1500" b="1" dirty="0">
                <a:latin typeface="Arial Narrow" panose="020B0606020202030204" pitchFamily="34" charset="0"/>
              </a:rPr>
              <a:t>1%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534" y="4371950"/>
            <a:ext cx="19489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Sublay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6961" y="4227934"/>
            <a:ext cx="19489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Intrapérit</a:t>
            </a:r>
            <a:endParaRPr lang="fr-FR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fr-FR" sz="2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(IPOM)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8144" y="4011910"/>
            <a:ext cx="19489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Onlay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9569" y="4011910"/>
            <a:ext cx="19489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Inlay</a:t>
            </a:r>
            <a:endParaRPr lang="fr-FR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53" y="4587974"/>
            <a:ext cx="439611" cy="4795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540447"/>
            <a:ext cx="439611" cy="4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2431"/>
              </p:ext>
            </p:extLst>
          </p:nvPr>
        </p:nvGraphicFramePr>
        <p:xfrm>
          <a:off x="1946148" y="1158240"/>
          <a:ext cx="5993892" cy="353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11656" y="1864522"/>
            <a:ext cx="472440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200" b="1" dirty="0">
                <a:latin typeface="Arial Narrow" panose="020B0606020202030204" pitchFamily="34" charset="0"/>
              </a:rPr>
              <a:t>4%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688080" y="1394460"/>
            <a:ext cx="739140" cy="3048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137154" y="1008199"/>
            <a:ext cx="3611880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1500" dirty="0">
                <a:latin typeface="Arial Narrow" panose="020B0606020202030204" pitchFamily="34" charset="0"/>
              </a:rPr>
              <a:t>5% de complications graves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174498"/>
            <a:ext cx="914400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Suites postopératoires</a:t>
            </a:r>
          </a:p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Complications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4556761"/>
            <a:ext cx="9144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Peu de complications graves</a:t>
            </a:r>
          </a:p>
        </p:txBody>
      </p:sp>
    </p:spTree>
    <p:extLst>
      <p:ext uri="{BB962C8B-B14F-4D97-AF65-F5344CB8AC3E}">
        <p14:creationId xmlns:p14="http://schemas.microsoft.com/office/powerpoint/2010/main" val="5646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4498"/>
            <a:ext cx="914400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Résultats</a:t>
            </a:r>
          </a:p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Suivi à 1 an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17220" y="1341120"/>
            <a:ext cx="4015740" cy="15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4632960" y="1341120"/>
            <a:ext cx="38557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32960" y="1234440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82440" y="944880"/>
            <a:ext cx="739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1 an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90944" y="1562100"/>
            <a:ext cx="1980756" cy="346249"/>
            <a:chOff x="190944" y="1569720"/>
            <a:chExt cx="1980756" cy="346249"/>
          </a:xfrm>
        </p:grpSpPr>
        <p:sp>
          <p:nvSpPr>
            <p:cNvPr id="7" name="ZoneTexte 6"/>
            <p:cNvSpPr txBox="1"/>
            <p:nvPr/>
          </p:nvSpPr>
          <p:spPr>
            <a:xfrm>
              <a:off x="220980" y="1569720"/>
              <a:ext cx="1950720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1145 patients inclus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944" y="1602594"/>
              <a:ext cx="1842552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600450" y="1939621"/>
            <a:ext cx="313563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73% ont eu un scanner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18% de récidive au scanner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885600" y="1562100"/>
            <a:ext cx="1562100" cy="346249"/>
            <a:chOff x="3885600" y="1562100"/>
            <a:chExt cx="1562100" cy="346249"/>
          </a:xfrm>
        </p:grpSpPr>
        <p:sp>
          <p:nvSpPr>
            <p:cNvPr id="9" name="ZoneTexte 8"/>
            <p:cNvSpPr txBox="1"/>
            <p:nvPr/>
          </p:nvSpPr>
          <p:spPr>
            <a:xfrm>
              <a:off x="4152900" y="1562100"/>
              <a:ext cx="1211188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954 patients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85600" y="1587048"/>
              <a:ext cx="1562100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2662051"/>
            <a:ext cx="9144000" cy="23775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Facteurs de risque de récidive à 1 an</a:t>
            </a:r>
            <a:r>
              <a:rPr lang="fr-FR" sz="1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585913" lvl="4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Obésité</a:t>
            </a:r>
          </a:p>
          <a:p>
            <a:pPr marL="1585913" lvl="4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Score ASA</a:t>
            </a:r>
          </a:p>
          <a:p>
            <a:pPr marL="1585913" lvl="4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Localisation latérale de l’éventration</a:t>
            </a:r>
          </a:p>
          <a:p>
            <a:pPr marL="1585913" lvl="4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Geste digestif associé</a:t>
            </a:r>
          </a:p>
          <a:p>
            <a:pPr marL="1585913" lvl="4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L’absence de prothèse</a:t>
            </a:r>
          </a:p>
          <a:p>
            <a:pPr marL="1585913" lvl="4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Complications du site opératoire</a:t>
            </a:r>
          </a:p>
          <a:p>
            <a:pPr marL="214313" indent="-214313">
              <a:buFontTx/>
              <a:buChar char="-"/>
            </a:pP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</a:rPr>
              <a:t>La position de la prothèse est proche de la significativité (p = 0,062). </a:t>
            </a:r>
            <a:endParaRPr lang="fr-FR" sz="1500" dirty="0">
              <a:latin typeface="Arial Narrow" panose="020B0606020202030204" pitchFamily="34" charset="0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005840" y="3208020"/>
            <a:ext cx="0" cy="121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0" y="3543301"/>
            <a:ext cx="9448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Analyse </a:t>
            </a:r>
            <a:r>
              <a:rPr lang="fr-FR" dirty="0" err="1">
                <a:latin typeface="Arial Narrow" panose="020B0606020202030204" pitchFamily="34" charset="0"/>
              </a:rPr>
              <a:t>bivariée</a:t>
            </a:r>
            <a:endParaRPr lang="fr-F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4498"/>
            <a:ext cx="914400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Résultats</a:t>
            </a:r>
          </a:p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Suivi à 1 an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17220" y="1341120"/>
            <a:ext cx="4015740" cy="15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4632960" y="1341120"/>
            <a:ext cx="38557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32960" y="1234440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82440" y="944880"/>
            <a:ext cx="739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1 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00450" y="1939621"/>
            <a:ext cx="289941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dirty="0">
                <a:latin typeface="Arial Narrow" panose="020B0606020202030204" pitchFamily="34" charset="0"/>
              </a:rPr>
              <a:t>73% ont eu un scanner</a:t>
            </a:r>
          </a:p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18% de récidive au scanner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60175"/>
            <a:ext cx="9012555" cy="21582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Facteurs de risque de récidive à 1 an</a:t>
            </a:r>
            <a:r>
              <a:rPr lang="fr-FR" sz="1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Antécédents herniaires </a:t>
            </a: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= 1,58; IC95% = 1,06-2,35, p = 0,025), </a:t>
            </a: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Geste associé lors de l'intervention </a:t>
            </a: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= 1,82; IC95% = 1,10-2,99 ; p = 0,019)</a:t>
            </a: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Complication du site opératoire </a:t>
            </a: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= 2,24; IC95% = 1,29-3,90 ; p = 0,004)</a:t>
            </a: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L'utilisation d'une prothèse </a:t>
            </a: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= 0,12 ; IC95% = 0,06-0,23 ; p &lt; 0,001)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la voie d’abord ni la position de la prothèse n'avaient un effet significatif sur le risque de récidive à 1 an</a:t>
            </a:r>
            <a:endParaRPr lang="fr-FR" b="1" dirty="0">
              <a:solidFill>
                <a:schemeClr val="accent5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403648" y="3329940"/>
            <a:ext cx="11430" cy="121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3292" y="3532678"/>
            <a:ext cx="119634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Analyse multivariée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90944" y="1562100"/>
            <a:ext cx="1980756" cy="346249"/>
            <a:chOff x="190944" y="1569720"/>
            <a:chExt cx="1980756" cy="346249"/>
          </a:xfrm>
        </p:grpSpPr>
        <p:sp>
          <p:nvSpPr>
            <p:cNvPr id="21" name="ZoneTexte 20"/>
            <p:cNvSpPr txBox="1"/>
            <p:nvPr/>
          </p:nvSpPr>
          <p:spPr>
            <a:xfrm>
              <a:off x="220980" y="1569720"/>
              <a:ext cx="1950720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1145 patients inclus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944" y="1602594"/>
              <a:ext cx="1842552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3885600" y="1562100"/>
            <a:ext cx="1562100" cy="346249"/>
            <a:chOff x="3885600" y="1562100"/>
            <a:chExt cx="1562100" cy="346249"/>
          </a:xfrm>
        </p:grpSpPr>
        <p:sp>
          <p:nvSpPr>
            <p:cNvPr id="24" name="ZoneTexte 23"/>
            <p:cNvSpPr txBox="1"/>
            <p:nvPr/>
          </p:nvSpPr>
          <p:spPr>
            <a:xfrm>
              <a:off x="4152900" y="1562100"/>
              <a:ext cx="1211188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954 patients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85600" y="1587048"/>
              <a:ext cx="1562100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20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4498"/>
            <a:ext cx="914400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Résultats</a:t>
            </a:r>
          </a:p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Suivi à 2 ans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17220" y="1341120"/>
            <a:ext cx="4015740" cy="15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4632960" y="1341120"/>
            <a:ext cx="38557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32960" y="1234440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82440" y="944880"/>
            <a:ext cx="739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1 an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4632960" y="1325880"/>
            <a:ext cx="3855720" cy="22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008620" y="1226820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658100" y="937260"/>
            <a:ext cx="739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2 ans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76110" y="2076781"/>
            <a:ext cx="20955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Examen clinique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28% de récidive 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318428" y="1554480"/>
            <a:ext cx="1562100" cy="346249"/>
            <a:chOff x="7318428" y="1554480"/>
            <a:chExt cx="1562100" cy="346249"/>
          </a:xfrm>
        </p:grpSpPr>
        <p:sp>
          <p:nvSpPr>
            <p:cNvPr id="18" name="ZoneTexte 17"/>
            <p:cNvSpPr txBox="1"/>
            <p:nvPr/>
          </p:nvSpPr>
          <p:spPr>
            <a:xfrm>
              <a:off x="7528560" y="1554480"/>
              <a:ext cx="1264920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756 patients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8428" y="1573452"/>
              <a:ext cx="1562100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80" y="3149028"/>
            <a:ext cx="9144000" cy="16850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Facteurs de risque de récidive à 2 ans</a:t>
            </a:r>
            <a:r>
              <a:rPr lang="fr-FR" sz="1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1243013" lvl="3" indent="-214313">
              <a:buFontTx/>
              <a:buChar char="-"/>
            </a:pPr>
            <a:r>
              <a:rPr lang="fr-FR" sz="1500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Idem facteurs de risque à 1 an sauf complications postopératoires</a:t>
            </a:r>
          </a:p>
          <a:p>
            <a:pPr marL="1243013" lvl="3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Tabagisme</a:t>
            </a:r>
          </a:p>
          <a:p>
            <a:pPr marL="1243013" lvl="3" indent="-214313"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Caractère récidivant de l’éventration</a:t>
            </a:r>
            <a:endParaRPr lang="fr-FR" sz="15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14313" indent="-214313">
              <a:buFontTx/>
              <a:buChar char="-"/>
            </a:pP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</a:rPr>
              <a:t>La position de la prothèse est proche de la significativité (p = 0,062)</a:t>
            </a:r>
            <a:endParaRPr lang="fr-FR" sz="1500" dirty="0">
              <a:latin typeface="Arial Narrow" panose="020B0606020202030204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994410" y="3550920"/>
            <a:ext cx="11430" cy="83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0" y="3718561"/>
            <a:ext cx="9448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Analyse </a:t>
            </a:r>
            <a:r>
              <a:rPr lang="fr-FR" dirty="0" err="1">
                <a:latin typeface="Arial Narrow" panose="020B0606020202030204" pitchFamily="34" charset="0"/>
              </a:rPr>
              <a:t>bivariée</a:t>
            </a:r>
            <a:endParaRPr lang="fr-FR" dirty="0">
              <a:latin typeface="Arial Narrow" panose="020B0606020202030204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90944" y="1554480"/>
            <a:ext cx="1980756" cy="346249"/>
            <a:chOff x="190944" y="1569720"/>
            <a:chExt cx="1980756" cy="346249"/>
          </a:xfrm>
        </p:grpSpPr>
        <p:sp>
          <p:nvSpPr>
            <p:cNvPr id="27" name="ZoneTexte 26"/>
            <p:cNvSpPr txBox="1"/>
            <p:nvPr/>
          </p:nvSpPr>
          <p:spPr>
            <a:xfrm>
              <a:off x="220980" y="1569720"/>
              <a:ext cx="1950720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1145 patients inclus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944" y="1602594"/>
              <a:ext cx="1842552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3885600" y="1554480"/>
            <a:ext cx="1562100" cy="346249"/>
            <a:chOff x="3885600" y="1562100"/>
            <a:chExt cx="1562100" cy="346249"/>
          </a:xfrm>
        </p:grpSpPr>
        <p:sp>
          <p:nvSpPr>
            <p:cNvPr id="30" name="ZoneTexte 29"/>
            <p:cNvSpPr txBox="1"/>
            <p:nvPr/>
          </p:nvSpPr>
          <p:spPr>
            <a:xfrm>
              <a:off x="4152900" y="1562100"/>
              <a:ext cx="1211188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954 patients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885600" y="1587048"/>
              <a:ext cx="1562100" cy="29718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3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74498"/>
            <a:ext cx="9144000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Résultats</a:t>
            </a:r>
          </a:p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Suivi à 2 ans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17220" y="1341120"/>
            <a:ext cx="4015740" cy="15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4632960" y="1341120"/>
            <a:ext cx="38557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632960" y="1234440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282440" y="944880"/>
            <a:ext cx="739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1 an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4632960" y="1325880"/>
            <a:ext cx="3855720" cy="22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008620" y="1226820"/>
            <a:ext cx="0" cy="198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658100" y="937260"/>
            <a:ext cx="73914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>
                <a:latin typeface="Arial Narrow" panose="020B0606020202030204" pitchFamily="34" charset="0"/>
              </a:rPr>
              <a:t>2 ans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76110" y="2076781"/>
            <a:ext cx="20955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Examen clinique</a:t>
            </a: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28% de récidive </a:t>
            </a:r>
            <a:endParaRPr lang="fr-FR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723014"/>
            <a:ext cx="9012555" cy="24237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/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Facteurs de risque de récidive à 2 ans</a:t>
            </a:r>
            <a:r>
              <a:rPr lang="fr-FR" sz="15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:</a:t>
            </a: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éventrations latérales </a:t>
            </a: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= 1,82 ; IC95% = 1,18-2,83 ; p = 0,007)</a:t>
            </a: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éventrations récidivantes </a:t>
            </a:r>
            <a:r>
              <a:rPr lang="fr-FR" sz="15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 = 1,59 ; IC95% = 1,02-2,48 ; p = 0,039) </a:t>
            </a: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Geste associé lors de l'intervention </a:t>
            </a:r>
            <a:r>
              <a:rPr lang="fr-FR" sz="1500" dirty="0">
                <a:latin typeface="Arial Narrow" panose="020B0606020202030204" pitchFamily="34" charset="0"/>
              </a:rPr>
              <a:t>(OR = 1,92; IC95% = 1,16-3,18 ; p = 0,012) </a:t>
            </a: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Complication du site opératoire </a:t>
            </a:r>
            <a:r>
              <a:rPr lang="fr-FR" sz="1500" dirty="0">
                <a:latin typeface="Arial Narrow" panose="020B0606020202030204" pitchFamily="34" charset="0"/>
              </a:rPr>
              <a:t>(OR = 2,11; IC95% = 1,21-3,70 ; p = 0,009)</a:t>
            </a: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00213" lvl="4" indent="-214313" algn="just">
              <a:lnSpc>
                <a:spcPct val="115000"/>
              </a:lnSpc>
              <a:buFontTx/>
              <a:buChar char="-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L'utilisation d'une prothèse </a:t>
            </a:r>
            <a:r>
              <a:rPr lang="fr-FR" sz="1500" dirty="0">
                <a:latin typeface="Arial Narrow" panose="020B0606020202030204" pitchFamily="34" charset="0"/>
              </a:rPr>
              <a:t>(OR = 0,12; IC95% = 0,06-0,23 ; p &lt; 0,001)</a:t>
            </a:r>
          </a:p>
          <a:p>
            <a:pPr marL="1243013" lvl="3" indent="-214313" algn="just">
              <a:lnSpc>
                <a:spcPct val="115000"/>
              </a:lnSpc>
              <a:buFontTx/>
              <a:buChar char="-"/>
            </a:pPr>
            <a:endParaRPr lang="fr-FR" sz="15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 la voie d’abord ni la position de la prothèse n'avaient un effet significatif sur le risque de récidive à 2 ans</a:t>
            </a:r>
            <a:endParaRPr lang="fr-FR" b="1" dirty="0">
              <a:solidFill>
                <a:schemeClr val="accent5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403648" y="3329940"/>
            <a:ext cx="0" cy="1211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47412" y="3532678"/>
            <a:ext cx="111222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Analyse multivariée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617220" y="1341120"/>
            <a:ext cx="4015740" cy="15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4632960" y="1341120"/>
            <a:ext cx="3855720" cy="7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/>
          <p:cNvGrpSpPr/>
          <p:nvPr/>
        </p:nvGrpSpPr>
        <p:grpSpPr>
          <a:xfrm>
            <a:off x="7318428" y="1554480"/>
            <a:ext cx="1562100" cy="346249"/>
            <a:chOff x="7318428" y="1554480"/>
            <a:chExt cx="1562100" cy="346249"/>
          </a:xfrm>
        </p:grpSpPr>
        <p:sp>
          <p:nvSpPr>
            <p:cNvPr id="32" name="ZoneTexte 31"/>
            <p:cNvSpPr txBox="1"/>
            <p:nvPr/>
          </p:nvSpPr>
          <p:spPr>
            <a:xfrm>
              <a:off x="7528560" y="1554480"/>
              <a:ext cx="1264920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756 patients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8428" y="1573452"/>
              <a:ext cx="1562100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90944" y="1554480"/>
            <a:ext cx="1980756" cy="346249"/>
            <a:chOff x="190944" y="1569720"/>
            <a:chExt cx="1980756" cy="346249"/>
          </a:xfrm>
        </p:grpSpPr>
        <p:sp>
          <p:nvSpPr>
            <p:cNvPr id="35" name="ZoneTexte 34"/>
            <p:cNvSpPr txBox="1"/>
            <p:nvPr/>
          </p:nvSpPr>
          <p:spPr>
            <a:xfrm>
              <a:off x="220980" y="1569720"/>
              <a:ext cx="1950720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latin typeface="Arial Narrow" panose="020B0606020202030204" pitchFamily="34" charset="0"/>
                </a:rPr>
                <a:t>1145 patients inclus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944" y="1602594"/>
              <a:ext cx="1842552" cy="2971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885600" y="1554480"/>
            <a:ext cx="1562100" cy="346249"/>
            <a:chOff x="3885600" y="1562100"/>
            <a:chExt cx="1562100" cy="346249"/>
          </a:xfrm>
        </p:grpSpPr>
        <p:sp>
          <p:nvSpPr>
            <p:cNvPr id="38" name="ZoneTexte 37"/>
            <p:cNvSpPr txBox="1"/>
            <p:nvPr/>
          </p:nvSpPr>
          <p:spPr>
            <a:xfrm>
              <a:off x="4152900" y="1562100"/>
              <a:ext cx="1211188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Arial Narrow" panose="020B0606020202030204" pitchFamily="34" charset="0"/>
                </a:rPr>
                <a:t>954 patients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885600" y="1587048"/>
              <a:ext cx="1562100" cy="29718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fr-FR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0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31582" y="1977456"/>
            <a:ext cx="1268107" cy="17000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3" y="1761374"/>
            <a:ext cx="4886255" cy="1368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03848" y="3139103"/>
            <a:ext cx="5760640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fr-FR" sz="1600" dirty="0">
                <a:latin typeface="+mn-lt"/>
              </a:rPr>
              <a:t>STITCH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en-US" altLang="fr-FR" sz="1600" dirty="0">
                <a:latin typeface="+mn-lt"/>
              </a:rPr>
              <a:t>uture </a:t>
            </a:r>
            <a:r>
              <a:rPr lang="en-US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altLang="fr-FR" sz="1600" dirty="0">
                <a:latin typeface="+mn-lt"/>
              </a:rPr>
              <a:t>echniques to reduce the </a:t>
            </a:r>
            <a:r>
              <a:rPr lang="en-US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altLang="fr-FR" sz="1600" dirty="0">
                <a:latin typeface="+mn-lt"/>
              </a:rPr>
              <a:t>ncidence of </a:t>
            </a:r>
            <a:r>
              <a:rPr lang="en-US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 altLang="fr-FR" sz="1600" dirty="0">
                <a:latin typeface="+mn-lt"/>
              </a:rPr>
              <a:t>he </a:t>
            </a:r>
            <a:r>
              <a:rPr lang="en-US" altLang="fr-FR" sz="1600" dirty="0" err="1">
                <a:latin typeface="+mn-lt"/>
              </a:rPr>
              <a:t>in</a:t>
            </a:r>
            <a:r>
              <a:rPr lang="en-US" alt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</a:t>
            </a:r>
            <a:r>
              <a:rPr lang="en-US" altLang="fr-FR" sz="1600" dirty="0" err="1">
                <a:latin typeface="+mn-lt"/>
              </a:rPr>
              <a:t>isional</a:t>
            </a:r>
            <a:r>
              <a:rPr lang="en-US" altLang="fr-FR" sz="1600" dirty="0">
                <a:latin typeface="+mn-lt"/>
              </a:rPr>
              <a:t> </a:t>
            </a:r>
            <a:r>
              <a:rPr lang="en-US" alt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</a:t>
            </a:r>
            <a:r>
              <a:rPr lang="en-US" altLang="fr-FR" sz="1600" dirty="0">
                <a:latin typeface="+mn-lt"/>
              </a:rPr>
              <a:t>ernia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520" y="1689366"/>
            <a:ext cx="35283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Tout commence par la prévention…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92472" y="4096692"/>
            <a:ext cx="3384376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50% après geste gastro-intestinal</a:t>
            </a:r>
          </a:p>
          <a:p>
            <a:r>
              <a:rPr lang="fr-FR" dirty="0"/>
              <a:t>24% après geste pariétal</a:t>
            </a:r>
          </a:p>
          <a:p>
            <a:r>
              <a:rPr lang="fr-FR" dirty="0"/>
              <a:t>14% après geste gynécologique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337438"/>
            <a:ext cx="1590086" cy="1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1520" y="4168700"/>
            <a:ext cx="37444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Tous les chirurgiens sont concernés… surtout viscéraux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20" y="987574"/>
            <a:ext cx="83529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Incidence élevée après 1</a:t>
            </a:r>
            <a:r>
              <a:rPr lang="fr-FR" baseline="30000" dirty="0"/>
              <a:t>ère</a:t>
            </a:r>
            <a:r>
              <a:rPr lang="fr-FR" dirty="0"/>
              <a:t> laparotomie : 10-20%. Cures fréquentes : 45.000/an. </a:t>
            </a:r>
          </a:p>
        </p:txBody>
      </p:sp>
    </p:spTree>
    <p:extLst>
      <p:ext uri="{BB962C8B-B14F-4D97-AF65-F5344CB8AC3E}">
        <p14:creationId xmlns:p14="http://schemas.microsoft.com/office/powerpoint/2010/main" val="9817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987574"/>
            <a:ext cx="5544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 err="1"/>
              <a:t>Sublay</a:t>
            </a:r>
            <a:r>
              <a:rPr lang="fr-FR" dirty="0"/>
              <a:t> (rétro-musculaire ou pré-péritonéale)</a:t>
            </a:r>
          </a:p>
          <a:p>
            <a:pPr marL="514350" lvl="0" indent="-514350"/>
            <a:r>
              <a:rPr lang="fr-FR" dirty="0"/>
              <a:t>	</a:t>
            </a:r>
            <a:r>
              <a:rPr lang="fr-FR" dirty="0">
                <a:sym typeface="Wingdings" pitchFamily="2" charset="2"/>
              </a:rPr>
              <a:t> Par </a:t>
            </a:r>
            <a:r>
              <a:rPr lang="fr-FR" dirty="0"/>
              <a:t>voie ouverte ou mini-invasive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576" y="163564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Désaffection pour la position </a:t>
            </a:r>
            <a:r>
              <a:rPr lang="fr-FR" dirty="0" err="1"/>
              <a:t>intrapéritonéale</a:t>
            </a:r>
            <a:r>
              <a:rPr lang="fr-FR" dirty="0"/>
              <a:t> ?</a:t>
            </a:r>
          </a:p>
        </p:txBody>
      </p:sp>
      <p:pic>
        <p:nvPicPr>
          <p:cNvPr id="16" name="Picture 6" descr="Sans titre 1"/>
          <p:cNvPicPr>
            <a:picLocks noChangeAspect="1" noChangeArrowheads="1"/>
          </p:cNvPicPr>
          <p:nvPr/>
        </p:nvPicPr>
        <p:blipFill>
          <a:blip r:embed="rId2" cstate="print"/>
          <a:srcRect b="22163"/>
          <a:stretch>
            <a:fillRect/>
          </a:stretch>
        </p:blipFill>
        <p:spPr bwMode="auto">
          <a:xfrm>
            <a:off x="5868144" y="987574"/>
            <a:ext cx="3096344" cy="13316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6516216" y="1779662"/>
            <a:ext cx="1763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dirty="0"/>
              <a:t>J RIVES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2643758"/>
            <a:ext cx="5544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Des techniques-ressource permettent d’éviter le </a:t>
            </a:r>
            <a:r>
              <a:rPr lang="fr-FR" dirty="0" err="1"/>
              <a:t>bridging</a:t>
            </a:r>
            <a:r>
              <a:rPr lang="fr-FR" dirty="0"/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576" y="300379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À enseigner…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t="35489"/>
          <a:stretch>
            <a:fillRect/>
          </a:stretch>
        </p:blipFill>
        <p:spPr bwMode="auto">
          <a:xfrm>
            <a:off x="539624" y="3507854"/>
            <a:ext cx="2232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23" name="Groupe 22"/>
          <p:cNvGrpSpPr/>
          <p:nvPr/>
        </p:nvGrpSpPr>
        <p:grpSpPr>
          <a:xfrm>
            <a:off x="6804248" y="2859782"/>
            <a:ext cx="1224136" cy="1768604"/>
            <a:chOff x="5220072" y="5661248"/>
            <a:chExt cx="2116073" cy="305725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3809" b="12404"/>
            <a:stretch>
              <a:fillRect/>
            </a:stretch>
          </p:blipFill>
          <p:spPr bwMode="auto">
            <a:xfrm>
              <a:off x="5292080" y="5661248"/>
              <a:ext cx="2044065" cy="262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8297722"/>
              <a:ext cx="1767840" cy="402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5220072" y="5838182"/>
              <a:ext cx="2088232" cy="28803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 cstate="print"/>
          <a:srcRect t="51168" b="7813"/>
          <a:stretch>
            <a:fillRect/>
          </a:stretch>
        </p:blipFill>
        <p:spPr bwMode="auto">
          <a:xfrm>
            <a:off x="3275856" y="3291830"/>
            <a:ext cx="2592288" cy="13330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ZoneTexte 3"/>
          <p:cNvSpPr txBox="1">
            <a:spLocks noChangeArrowheads="1"/>
          </p:cNvSpPr>
          <p:nvPr/>
        </p:nvSpPr>
        <p:spPr bwMode="auto">
          <a:xfrm>
            <a:off x="108520" y="4717075"/>
            <a:ext cx="3203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dirty="0"/>
              <a:t>RAMIREZ</a:t>
            </a:r>
          </a:p>
        </p:txBody>
      </p:sp>
      <p:sp>
        <p:nvSpPr>
          <p:cNvPr id="29" name="ZoneTexte 3"/>
          <p:cNvSpPr txBox="1">
            <a:spLocks noChangeArrowheads="1"/>
          </p:cNvSpPr>
          <p:nvPr/>
        </p:nvSpPr>
        <p:spPr bwMode="auto">
          <a:xfrm>
            <a:off x="5760640" y="4717075"/>
            <a:ext cx="3203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dirty="0"/>
              <a:t>BOTOX</a:t>
            </a:r>
          </a:p>
        </p:txBody>
      </p:sp>
      <p:sp>
        <p:nvSpPr>
          <p:cNvPr id="30" name="ZoneTexte 3"/>
          <p:cNvSpPr txBox="1">
            <a:spLocks noChangeArrowheads="1"/>
          </p:cNvSpPr>
          <p:nvPr/>
        </p:nvSpPr>
        <p:spPr bwMode="auto">
          <a:xfrm>
            <a:off x="3779912" y="4717075"/>
            <a:ext cx="15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dirty="0"/>
              <a:t>TAR</a:t>
            </a:r>
          </a:p>
        </p:txBody>
      </p:sp>
    </p:spTree>
    <p:extLst>
      <p:ext uri="{BB962C8B-B14F-4D97-AF65-F5344CB8AC3E}">
        <p14:creationId xmlns:p14="http://schemas.microsoft.com/office/powerpoint/2010/main" val="38867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1520" y="978282"/>
            <a:ext cx="56880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Récidive fréquente : 18% à 1 an et 28% à 2 ans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9632" y="1347614"/>
            <a:ext cx="2993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on la cherche on la trouve…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88488" y="3067094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Obésité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88488" y="3791530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Récidive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88488" y="3431490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Tabagisme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88488" y="1271250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ASA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88488" y="1991330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Raphie simple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88488" y="2351370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Complications du site opératoire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88488" y="2711410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Localisation latérale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88488" y="1642323"/>
            <a:ext cx="2376000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1300" dirty="0"/>
              <a:t>Geste digestif associé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2315954"/>
            <a:ext cx="56886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/>
            <a:r>
              <a:rPr lang="fr-FR" dirty="0"/>
              <a:t>Tout mettre en œuvre pour maitriser les facteurs de risque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1520" y="3943171"/>
            <a:ext cx="489654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fr-FR" dirty="0"/>
              <a:t>Éventration complexe :	</a:t>
            </a:r>
            <a:r>
              <a:rPr lang="fr-FR" dirty="0">
                <a:latin typeface="Calibri"/>
                <a:cs typeface="Calibri"/>
                <a:sym typeface="Wingdings" pitchFamily="2" charset="2"/>
              </a:rPr>
              <a:t></a:t>
            </a:r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/>
              <a:t>Taille</a:t>
            </a:r>
          </a:p>
          <a:p>
            <a:pPr marL="514350" indent="-514350"/>
            <a:r>
              <a:rPr lang="fr-FR" dirty="0"/>
              <a:t>				</a:t>
            </a:r>
            <a:r>
              <a:rPr lang="fr-FR" dirty="0">
                <a:sym typeface="Wingdings" pitchFamily="2" charset="2"/>
              </a:rPr>
              <a:t></a:t>
            </a:r>
            <a:r>
              <a:rPr lang="fr-FR" dirty="0"/>
              <a:t>Terrain</a:t>
            </a:r>
          </a:p>
          <a:p>
            <a:pPr marL="514350" indent="-514350"/>
            <a:r>
              <a:rPr lang="fr-FR" dirty="0"/>
              <a:t>				</a:t>
            </a:r>
            <a:r>
              <a:rPr lang="fr-FR" dirty="0">
                <a:sym typeface="Wingdings" pitchFamily="2" charset="2"/>
              </a:rPr>
              <a:t>M</a:t>
            </a:r>
            <a:r>
              <a:rPr lang="fr-FR" dirty="0"/>
              <a:t>ilieu contaminé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92080" y="4443958"/>
            <a:ext cx="29721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/>
              <a:t>Considérer centre spécialisé ?</a:t>
            </a:r>
          </a:p>
        </p:txBody>
      </p:sp>
      <p:cxnSp>
        <p:nvCxnSpPr>
          <p:cNvPr id="38" name="Connecteur droit avec flèche 37"/>
          <p:cNvCxnSpPr>
            <a:stCxn id="31" idx="3"/>
            <a:endCxn id="28" idx="1"/>
          </p:cNvCxnSpPr>
          <p:nvPr/>
        </p:nvCxnSpPr>
        <p:spPr>
          <a:xfrm flipV="1">
            <a:off x="5940152" y="2497564"/>
            <a:ext cx="648336" cy="3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31" idx="3"/>
            <a:endCxn id="29" idx="1"/>
          </p:cNvCxnSpPr>
          <p:nvPr/>
        </p:nvCxnSpPr>
        <p:spPr>
          <a:xfrm>
            <a:off x="5940152" y="2500620"/>
            <a:ext cx="648336" cy="3569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31" idx="3"/>
            <a:endCxn id="23" idx="1"/>
          </p:cNvCxnSpPr>
          <p:nvPr/>
        </p:nvCxnSpPr>
        <p:spPr>
          <a:xfrm>
            <a:off x="5940152" y="2500620"/>
            <a:ext cx="648336" cy="712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1" idx="3"/>
            <a:endCxn id="25" idx="1"/>
          </p:cNvCxnSpPr>
          <p:nvPr/>
        </p:nvCxnSpPr>
        <p:spPr>
          <a:xfrm>
            <a:off x="5940152" y="2500620"/>
            <a:ext cx="648336" cy="1077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31" idx="3"/>
            <a:endCxn id="24" idx="1"/>
          </p:cNvCxnSpPr>
          <p:nvPr/>
        </p:nvCxnSpPr>
        <p:spPr>
          <a:xfrm>
            <a:off x="5940152" y="2500620"/>
            <a:ext cx="648336" cy="143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>
            <a:stCxn id="31" idx="3"/>
            <a:endCxn id="26" idx="1"/>
          </p:cNvCxnSpPr>
          <p:nvPr/>
        </p:nvCxnSpPr>
        <p:spPr>
          <a:xfrm flipV="1">
            <a:off x="5940152" y="1417444"/>
            <a:ext cx="648336" cy="1083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1" idx="3"/>
            <a:endCxn id="30" idx="1"/>
          </p:cNvCxnSpPr>
          <p:nvPr/>
        </p:nvCxnSpPr>
        <p:spPr>
          <a:xfrm flipV="1">
            <a:off x="5940152" y="1788517"/>
            <a:ext cx="648336" cy="712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31" idx="3"/>
            <a:endCxn id="27" idx="1"/>
          </p:cNvCxnSpPr>
          <p:nvPr/>
        </p:nvCxnSpPr>
        <p:spPr>
          <a:xfrm flipV="1">
            <a:off x="5940152" y="2137524"/>
            <a:ext cx="648336" cy="363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6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4916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 Narrow" panose="020B0606020202030204" pitchFamily="34" charset="0"/>
              </a:rPr>
              <a:t>Peu d’études avec des résultats prospectifs à long terme après cure d’éventration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lvl="1"/>
            <a:endParaRPr lang="fr-F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49163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 Narrow" panose="020B0606020202030204" pitchFamily="34" charset="0"/>
              </a:rPr>
              <a:t>Peu d’études avec des résultats prospectifs à long terme après cure d’éventration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 Narrow" panose="020B0606020202030204" pitchFamily="34" charset="0"/>
              </a:rPr>
              <a:t>Registre danois</a:t>
            </a:r>
            <a:r>
              <a:rPr lang="fr-FR" sz="2000" baseline="30000" dirty="0" smtClean="0">
                <a:latin typeface="Arial Narrow" panose="020B0606020202030204" pitchFamily="34" charset="0"/>
              </a:rPr>
              <a:t> 1  </a:t>
            </a:r>
            <a:r>
              <a:rPr lang="fr-FR" sz="2000" dirty="0" smtClean="0">
                <a:latin typeface="Arial Narrow" panose="020B0606020202030204" pitchFamily="34" charset="0"/>
              </a:rPr>
              <a:t>(21 mois de suivi):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21% de récidive après laparotomie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16% de récidive après laparoscopie </a:t>
            </a:r>
          </a:p>
          <a:p>
            <a:pPr lvl="1"/>
            <a:endParaRPr lang="fr-FR" sz="2000" dirty="0" smtClean="0">
              <a:latin typeface="Arial Narrow" panose="020B0606020202030204" pitchFamily="34" charset="0"/>
            </a:endParaRPr>
          </a:p>
          <a:p>
            <a:pPr lvl="1"/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16216" y="4390826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100" dirty="0" err="1" smtClean="0">
                <a:latin typeface="Arial Narrow" panose="020B0606020202030204" pitchFamily="34" charset="0"/>
              </a:rPr>
              <a:t>Helgstrand</a:t>
            </a:r>
            <a:r>
              <a:rPr lang="fr-FR" sz="1100" dirty="0" smtClean="0">
                <a:latin typeface="Arial Narrow" panose="020B0606020202030204" pitchFamily="34" charset="0"/>
              </a:rPr>
              <a:t> F, 2013</a:t>
            </a:r>
          </a:p>
        </p:txBody>
      </p:sp>
    </p:spTree>
    <p:extLst>
      <p:ext uri="{BB962C8B-B14F-4D97-AF65-F5344CB8AC3E}">
        <p14:creationId xmlns:p14="http://schemas.microsoft.com/office/powerpoint/2010/main" val="39253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Arial Narrow" panose="020B0606020202030204" pitchFamily="34" charset="0"/>
              </a:rPr>
              <a:t>Introduction</a:t>
            </a:r>
            <a:endParaRPr lang="fr-FR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0" y="149163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 Narrow" panose="020B0606020202030204" pitchFamily="34" charset="0"/>
              </a:rPr>
              <a:t>Peu d’études avec des résultats prospectifs à long terme après cure d’éventration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Arial Narrow" panose="020B0606020202030204" pitchFamily="34" charset="0"/>
              </a:rPr>
              <a:t>Registre danois</a:t>
            </a:r>
            <a:r>
              <a:rPr lang="fr-FR" sz="2000" baseline="30000" dirty="0" smtClean="0">
                <a:latin typeface="Arial Narrow" panose="020B0606020202030204" pitchFamily="34" charset="0"/>
              </a:rPr>
              <a:t> 1  </a:t>
            </a:r>
            <a:r>
              <a:rPr lang="fr-FR" sz="2000" dirty="0" smtClean="0">
                <a:latin typeface="Arial Narrow" panose="020B0606020202030204" pitchFamily="34" charset="0"/>
              </a:rPr>
              <a:t>(21 mois de suivi):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21% de récidive après laparotomie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16% de récidive après laparoscopie </a:t>
            </a:r>
          </a:p>
          <a:p>
            <a:pPr lvl="1"/>
            <a:endParaRPr lang="fr-FR" sz="2000" dirty="0" smtClean="0">
              <a:latin typeface="Arial Narrow" panose="020B0606020202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35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% des récidives apparaissent à 1 an et 56% à 2 ans</a:t>
            </a:r>
            <a:r>
              <a:rPr lang="fr-FR" sz="20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fr-FR" sz="20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2"/>
            <a:r>
              <a:rPr lang="fr-FR" sz="2000" dirty="0" smtClean="0">
                <a:solidFill>
                  <a:prstClr val="black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nécessité d’un suivi à long terme </a:t>
            </a:r>
            <a:r>
              <a:rPr lang="fr-FR" sz="2000" baseline="30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fr-FR" sz="2000" baseline="300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1"/>
            <a:endParaRPr lang="fr-FR" sz="2000" dirty="0">
              <a:latin typeface="Arial Narrow" panose="020B0606020202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16216" y="4390826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1100" dirty="0" err="1" smtClean="0">
                <a:latin typeface="Arial Narrow" panose="020B0606020202030204" pitchFamily="34" charset="0"/>
              </a:rPr>
              <a:t>Helgstrand</a:t>
            </a:r>
            <a:r>
              <a:rPr lang="fr-FR" sz="1100" dirty="0" smtClean="0">
                <a:latin typeface="Arial Narrow" panose="020B0606020202030204" pitchFamily="34" charset="0"/>
              </a:rPr>
              <a:t> F, 2013</a:t>
            </a:r>
          </a:p>
          <a:p>
            <a:pPr marL="342900" indent="-342900">
              <a:buAutoNum type="arabicPeriod"/>
            </a:pPr>
            <a:r>
              <a:rPr lang="fr-FR" sz="1100" dirty="0" err="1" smtClean="0">
                <a:latin typeface="Arial Narrow" panose="020B0606020202030204" pitchFamily="34" charset="0"/>
              </a:rPr>
              <a:t>Köckerling</a:t>
            </a:r>
            <a:r>
              <a:rPr lang="fr-FR" sz="1100" dirty="0" smtClean="0">
                <a:latin typeface="Arial Narrow" panose="020B0606020202030204" pitchFamily="34" charset="0"/>
              </a:rPr>
              <a:t> F, 2019</a:t>
            </a:r>
            <a:endParaRPr lang="fr-FR" sz="1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7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latin typeface="Arial Narrow" panose="020B0606020202030204" pitchFamily="34" charset="0"/>
              </a:rPr>
              <a:t>Problématique</a:t>
            </a:r>
            <a:endParaRPr lang="fr-FR" sz="2400" b="1" dirty="0">
              <a:latin typeface="Arial Narrow" panose="020B0606020202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1851670"/>
            <a:ext cx="843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Quel est le taux de récidive après cure d’éventration à 1 an  et 2 ans de suivi ?</a:t>
            </a:r>
          </a:p>
          <a:p>
            <a:endParaRPr lang="fr-FR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Quels sont les facteurs de risque de récidive ?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30"/>
            <a:ext cx="3832680" cy="512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t="16719" b="17573"/>
          <a:stretch/>
        </p:blipFill>
        <p:spPr>
          <a:xfrm>
            <a:off x="4352080" y="115620"/>
            <a:ext cx="1088823" cy="7154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 preferRelativeResize="0">
            <a:picLocks/>
          </p:cNvPicPr>
          <p:nvPr/>
        </p:nvPicPr>
        <p:blipFill rotWithShape="1">
          <a:blip r:embed="rId4"/>
          <a:srcRect l="6052" t="20921" r="6320" b="21846"/>
          <a:stretch/>
        </p:blipFill>
        <p:spPr>
          <a:xfrm>
            <a:off x="4352079" y="1703722"/>
            <a:ext cx="1114767" cy="648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 preferRelativeResize="0">
            <a:picLocks/>
          </p:cNvPicPr>
          <p:nvPr/>
        </p:nvPicPr>
        <p:blipFill rotWithShape="1">
          <a:blip r:embed="rId5"/>
          <a:srcRect l="17564" t="29404" r="17705" b="29136"/>
          <a:stretch/>
        </p:blipFill>
        <p:spPr>
          <a:xfrm>
            <a:off x="4359452" y="2452154"/>
            <a:ext cx="1107395" cy="7676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 12"/>
          <p:cNvPicPr preferRelativeResize="0">
            <a:picLocks/>
          </p:cNvPicPr>
          <p:nvPr/>
        </p:nvPicPr>
        <p:blipFill rotWithShape="1">
          <a:blip r:embed="rId6"/>
          <a:srcRect t="16226" b="17215"/>
          <a:stretch/>
        </p:blipFill>
        <p:spPr>
          <a:xfrm>
            <a:off x="4358137" y="915566"/>
            <a:ext cx="1108710" cy="71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 preferRelativeResize="0">
            <a:picLocks/>
          </p:cNvPicPr>
          <p:nvPr/>
        </p:nvPicPr>
        <p:blipFill rotWithShape="1">
          <a:blip r:embed="rId7"/>
          <a:srcRect t="17493" b="18507"/>
          <a:stretch/>
        </p:blipFill>
        <p:spPr>
          <a:xfrm>
            <a:off x="4359452" y="4138978"/>
            <a:ext cx="1109316" cy="7370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358137" y="3363838"/>
            <a:ext cx="1110631" cy="6480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ZoneTexte 15"/>
          <p:cNvSpPr txBox="1"/>
          <p:nvPr/>
        </p:nvSpPr>
        <p:spPr>
          <a:xfrm>
            <a:off x="5907494" y="1298245"/>
            <a:ext cx="3129002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b="1" dirty="0" smtClean="0">
                <a:latin typeface="Arial Narrow" panose="020B0606020202030204" pitchFamily="34" charset="0"/>
              </a:rPr>
              <a:t>Recueil </a:t>
            </a:r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prospectif des cures d’éventration pendant 6 mois</a:t>
            </a:r>
          </a:p>
          <a:p>
            <a:pPr algn="ctr"/>
            <a:endParaRPr lang="fr-FR" b="1" dirty="0">
              <a:latin typeface="Arial Narrow" panose="020B0606020202030204" pitchFamily="34" charset="0"/>
            </a:endParaRP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Suivi pendant 2 ans</a:t>
            </a:r>
          </a:p>
          <a:p>
            <a:pPr algn="ctr"/>
            <a:endParaRPr lang="fr-FR" b="1" dirty="0">
              <a:latin typeface="Arial Narrow" panose="020B0606020202030204" pitchFamily="34" charset="0"/>
            </a:endParaRPr>
          </a:p>
          <a:p>
            <a:pPr algn="ctr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105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chirurgiens</a:t>
            </a:r>
          </a:p>
          <a:p>
            <a:pPr algn="ctr"/>
            <a:endParaRPr lang="fr-FR" b="1" dirty="0">
              <a:latin typeface="Arial Narrow" panose="020B0606020202030204" pitchFamily="34" charset="0"/>
            </a:endParaRPr>
          </a:p>
          <a:p>
            <a:pPr algn="ctr"/>
            <a:r>
              <a:rPr lang="fr-FR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63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3066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5083" r="11000" b="3555"/>
          <a:stretch/>
        </p:blipFill>
        <p:spPr>
          <a:xfrm>
            <a:off x="1999319" y="838200"/>
            <a:ext cx="5201581" cy="38176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74499"/>
            <a:ext cx="9144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Description des patients inclus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2" y="2571750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7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74498"/>
            <a:ext cx="91440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Caractéristiques de la population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30062" y="2034540"/>
            <a:ext cx="3313938" cy="16850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77% de patients obèses ou en surpoids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68% sans activité sportive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49% avec un antécédent d’éventration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24% d’ASA 3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479214"/>
              </p:ext>
            </p:extLst>
          </p:nvPr>
        </p:nvGraphicFramePr>
        <p:xfrm>
          <a:off x="61722" y="699542"/>
          <a:ext cx="5569460" cy="4248477"/>
        </p:xfrm>
        <a:graphic>
          <a:graphicData uri="http://schemas.openxmlformats.org/drawingml/2006/table">
            <a:tbl>
              <a:tblPr firstRow="1" firstCol="1" bandRow="1"/>
              <a:tblGrid>
                <a:gridCol w="1449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4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85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46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962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2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endParaRPr lang="fr-FR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Modalités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N=992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Sublay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N=527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Intrapéritonéale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N=465</a:t>
                      </a:r>
                      <a:endParaRPr lang="fr-FR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Patient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63.1 </a:t>
                      </a: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13.6</a:t>
                      </a: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63.0 </a:t>
                      </a: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13.3</a:t>
                      </a: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63.3 </a:t>
                      </a: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13.8</a:t>
                      </a: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0,718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Sexe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Féminin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 (50.3)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 (53.9)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 (46.1)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0,619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Masculin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493 (49.7)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 (52.3)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 (47.7)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IMC</a:t>
                      </a:r>
                      <a:endParaRPr lang="fr-FR" sz="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29.3 </a:t>
                      </a: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6.1</a:t>
                      </a: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28.7 </a:t>
                      </a: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5.6</a:t>
                      </a: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29.9 </a:t>
                      </a: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6.5</a:t>
                      </a: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Travail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Sans emploi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 (49.5)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 (51.7)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 (48.3)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0,838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1432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Travail administratif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 (12.1)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 (53.3)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(46.7)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325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Travail physique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 (18.4)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(54.6)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(45.4)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 physique 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Aucune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573 (57.8)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 (55.8)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 (44.2)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0,083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Sporadique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 (18.5)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(53.8)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(46.2)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Régulière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(8.4)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 (44.6)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(55.4)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Antécédents herniaires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0,451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496 (50.5)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 (52)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 (48)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 (49.5)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 (54.4)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222 (45.6)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Tabagisme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0,615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721 (81.7)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383 (53.1)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338 (46.9)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 (18.3)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 (50.9)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(49.1)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1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Facteurs hyperpression abdominale</a:t>
                      </a:r>
                      <a:endParaRPr lang="fr-FR" sz="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0,532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645 (66.4)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347 (53.8)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 (46.2)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327 (33.6)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 (51.7)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 (48.3)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1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Facteurs de risque sur la cicatrisation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0,893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685 (70.2)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364 (53.1)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 (46.9)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 (29.8)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 (53.6)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 (46.4)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 ASA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ASA1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 (25.7)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 (61.8)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(38.2)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ASA2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487 (49.3)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 (48.9)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 (51.1)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ASA3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 (24.2)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 (51.9)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 (48.1)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ASA4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(0.7)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(85.7)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(14.3)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5553" marR="2555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0062" y="1860324"/>
            <a:ext cx="3254538" cy="19812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226558" y="1437894"/>
            <a:ext cx="3192780" cy="33009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85% d’éventration médiane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&gt;70 % symptomatiques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Dimension médiane = 5 cm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8% d’éventrations géantes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14% de gestes associés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5% de chirurgie en urgence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5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Cas « index » responsable = 24 mois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5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104588"/>
              </p:ext>
            </p:extLst>
          </p:nvPr>
        </p:nvGraphicFramePr>
        <p:xfrm>
          <a:off x="355234" y="1476210"/>
          <a:ext cx="4129898" cy="3615451"/>
        </p:xfrm>
        <a:graphic>
          <a:graphicData uri="http://schemas.openxmlformats.org/drawingml/2006/table">
            <a:tbl>
              <a:tblPr firstRow="1" firstCol="1" bandRow="1"/>
              <a:tblGrid>
                <a:gridCol w="1074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0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56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95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Eventration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Localisation médiane</a:t>
                      </a:r>
                      <a:endParaRPr lang="fr-FR" sz="800" b="1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0,012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 (15)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 (62.3)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(37.7)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828 (85)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 (51.1)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405 (48.9)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Localisation latérale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680 (75.8)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 (51.3)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 (48.7)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(24.2)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 (59.9)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 (40.1)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Classification EHS-W (dimensions)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0,003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W1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 (48,1)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 (48.2)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 (51.8)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W2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 (37)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 (60.2)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 (39.8)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W3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 (14.9)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 (56)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 (44)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Eventration récidivante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0,797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 (71.1)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 (53.4)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276 (46.6)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 (28.9)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(54.4)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(45.6)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Eventration géante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0,845</a:t>
                      </a:r>
                      <a:endParaRPr lang="fr-FR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883 (92.1)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 (53.8)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 (46.2)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(7.9)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 (52.6)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 (47.4)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Gestes associés</a:t>
                      </a:r>
                      <a:endParaRPr lang="fr-FR" sz="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0,748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848 (86.1)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452 (53.3)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 (46.7)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endParaRPr lang="fr-FR" sz="80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 (13.9)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 (51.8)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 (48.2)</a:t>
                      </a:r>
                      <a:endParaRPr lang="fr-FR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1118"/>
              </p:ext>
            </p:extLst>
          </p:nvPr>
        </p:nvGraphicFramePr>
        <p:xfrm>
          <a:off x="355234" y="966978"/>
          <a:ext cx="4129898" cy="508516"/>
        </p:xfrm>
        <a:graphic>
          <a:graphicData uri="http://schemas.openxmlformats.org/drawingml/2006/table">
            <a:tbl>
              <a:tblPr firstRow="1" firstCol="1" bandRow="1"/>
              <a:tblGrid>
                <a:gridCol w="10744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6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08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00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20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56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8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Modalités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N=992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Sublay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N=527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Intrapéritonéale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N=465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fr-FR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0" y="174499"/>
            <a:ext cx="9144000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fr-FR" sz="2400" b="1" dirty="0">
                <a:latin typeface="Arial Narrow" panose="020B0606020202030204" pitchFamily="34" charset="0"/>
              </a:rPr>
              <a:t>Caractéristiques des éventrations traitées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51298" y="1303020"/>
            <a:ext cx="3368040" cy="33375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1222</Words>
  <Application>Microsoft Office PowerPoint</Application>
  <PresentationFormat>Affichage à l'écran (16:9)</PresentationFormat>
  <Paragraphs>405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EVENTRATIONS</vt:lpstr>
      <vt:lpstr>Introduction</vt:lpstr>
      <vt:lpstr>Introduction</vt:lpstr>
      <vt:lpstr>Introduction</vt:lpstr>
      <vt:lpstr>Problématique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Conclusions</vt:lpstr>
      <vt:lpstr>Conclusions</vt:lpstr>
    </vt:vector>
  </TitlesOfParts>
  <Company>CHU-DIJON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EVENTRATIONS</dc:title>
  <dc:creator>ORTEGA-DEBALLON Pablo</dc:creator>
  <cp:lastModifiedBy>ROMAIN Benoît</cp:lastModifiedBy>
  <cp:revision>79</cp:revision>
  <dcterms:created xsi:type="dcterms:W3CDTF">2019-05-01T10:44:46Z</dcterms:created>
  <dcterms:modified xsi:type="dcterms:W3CDTF">2019-06-12T18:18:14Z</dcterms:modified>
</cp:coreProperties>
</file>