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6" r:id="rId4"/>
  </p:sldMasterIdLst>
  <p:notesMasterIdLst>
    <p:notesMasterId r:id="rId26"/>
  </p:notesMasterIdLst>
  <p:handoutMasterIdLst>
    <p:handoutMasterId r:id="rId27"/>
  </p:handoutMasterIdLst>
  <p:sldIdLst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88" r:id="rId15"/>
    <p:sldId id="279" r:id="rId16"/>
    <p:sldId id="278" r:id="rId17"/>
    <p:sldId id="280" r:id="rId18"/>
    <p:sldId id="281" r:id="rId19"/>
    <p:sldId id="284" r:id="rId20"/>
    <p:sldId id="282" r:id="rId21"/>
    <p:sldId id="285" r:id="rId22"/>
    <p:sldId id="283" r:id="rId23"/>
    <p:sldId id="286" r:id="rId24"/>
    <p:sldId id="287" r:id="rId25"/>
  </p:sldIdLst>
  <p:sldSz cx="9144000" cy="5143500" type="screen16x9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i="1" kern="1200">
        <a:solidFill>
          <a:srgbClr val="0D1F74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i="1" kern="1200">
        <a:solidFill>
          <a:srgbClr val="0D1F74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i="1" kern="1200">
        <a:solidFill>
          <a:srgbClr val="0D1F74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i="1" kern="1200">
        <a:solidFill>
          <a:srgbClr val="0D1F74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is den Hartog" initials="FdH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074"/>
    <a:srgbClr val="C1C7DC"/>
    <a:srgbClr val="86D2EE"/>
    <a:srgbClr val="515151"/>
    <a:srgbClr val="C0DFE2"/>
    <a:srgbClr val="A5DEEB"/>
    <a:srgbClr val="7ECFE2"/>
    <a:srgbClr val="182075"/>
    <a:srgbClr val="0D1F74"/>
    <a:srgbClr val="79C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Stijl, donker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Stijl, licht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ijl, licht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Stijl, gemiddeld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8"/>
    <p:restoredTop sz="79777" autoAdjust="0"/>
  </p:normalViewPr>
  <p:slideViewPr>
    <p:cSldViewPr snapToGrid="0" snapToObjects="1">
      <p:cViewPr varScale="1">
        <p:scale>
          <a:sx n="113" d="100"/>
          <a:sy n="113" d="100"/>
        </p:scale>
        <p:origin x="103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41BC64-677B-4E4B-B401-7A1727C81DD2}" type="slidenum">
              <a:rPr lang="en-US" altLang="x-none"/>
              <a:pPr/>
              <a:t>‹nr.›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327264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>
                <a:solidFill>
                  <a:schemeClr val="tx1"/>
                </a:solidFill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solidFill>
                  <a:schemeClr val="tx1"/>
                </a:solidFill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43000" y="4343400"/>
            <a:ext cx="4570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Click to edit Master text styles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</a:t>
            </a:r>
          </a:p>
          <a:p>
            <a:pPr lvl="4"/>
            <a:r>
              <a:rPr lang="nl-NL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>
                <a:solidFill>
                  <a:schemeClr val="tx1"/>
                </a:solidFill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</a:defRPr>
            </a:lvl1pPr>
          </a:lstStyle>
          <a:p>
            <a:fld id="{36A3B2E1-E125-244B-8917-BE3A68C7BB7D}" type="slidenum">
              <a:rPr lang="nl-NL" altLang="x-none"/>
              <a:pPr/>
              <a:t>‹nr.›</a:t>
            </a:fld>
            <a:endParaRPr lang="nl-NL" altLang="x-none"/>
          </a:p>
        </p:txBody>
      </p:sp>
    </p:spTree>
    <p:extLst>
      <p:ext uri="{BB962C8B-B14F-4D97-AF65-F5344CB8AC3E}">
        <p14:creationId xmlns:p14="http://schemas.microsoft.com/office/powerpoint/2010/main" val="1768184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3B2E1-E125-244B-8917-BE3A68C7BB7D}" type="slidenum">
              <a:rPr lang="nl-NL" altLang="x-none" smtClean="0"/>
              <a:pPr/>
              <a:t>19</a:t>
            </a:fld>
            <a:endParaRPr lang="nl-NL" altLang="x-none"/>
          </a:p>
        </p:txBody>
      </p:sp>
    </p:spTree>
    <p:extLst>
      <p:ext uri="{BB962C8B-B14F-4D97-AF65-F5344CB8AC3E}">
        <p14:creationId xmlns:p14="http://schemas.microsoft.com/office/powerpoint/2010/main" val="2078185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C2074"/>
                </a:solidFill>
              </a:defRPr>
            </a:lvl1pPr>
          </a:lstStyle>
          <a:p>
            <a:r>
              <a:rPr lang="en-GB" noProof="0" dirty="0"/>
              <a:t>Click to edit title </a:t>
            </a:r>
          </a:p>
        </p:txBody>
      </p:sp>
      <p:sp>
        <p:nvSpPr>
          <p:cNvPr id="4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5pPr>
              <a:defRPr>
                <a:latin typeface="Arial" charset="0"/>
                <a:ea typeface="Arial" charset="0"/>
                <a:cs typeface="Arial" charset="0"/>
              </a:defRPr>
            </a:lvl5pPr>
            <a:lvl6pPr marL="0" indent="0">
              <a:buNone/>
              <a:defRPr/>
            </a:lvl6pPr>
            <a:lvl7pPr marL="0" indent="0">
              <a:buNone/>
              <a:tabLst/>
              <a:defRPr sz="1400"/>
            </a:lvl7pPr>
            <a:lvl8pPr marL="4763" indent="0">
              <a:buNone/>
              <a:tabLst/>
              <a:defRPr sz="1400"/>
            </a:lvl8pPr>
            <a:lvl9pPr marL="0" indent="0">
              <a:buNone/>
              <a:tabLst/>
              <a:defRPr sz="1400"/>
            </a:lvl9pPr>
          </a:lstStyle>
          <a:p>
            <a:pPr lvl="0"/>
            <a:r>
              <a:rPr lang="en-GB" noProof="0" dirty="0"/>
              <a:t>First ‘normal’ text level</a:t>
            </a:r>
          </a:p>
          <a:p>
            <a:pPr lvl="1"/>
            <a:r>
              <a:rPr lang="en-GB" noProof="0" dirty="0"/>
              <a:t>Second ‘bullet’ text level</a:t>
            </a:r>
          </a:p>
          <a:p>
            <a:pPr lvl="2"/>
            <a:r>
              <a:rPr lang="en-GB" noProof="0" dirty="0"/>
              <a:t>Third ‘sub-bullet’ text level</a:t>
            </a:r>
          </a:p>
          <a:p>
            <a:pPr lvl="8"/>
            <a:endParaRPr lang="en-GB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-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GB" noProof="0" dirty="0"/>
              <a:t>Click to edit title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 wrap="square"/>
          <a:lstStyle>
            <a:lvl1pPr algn="l">
              <a:defRPr baseline="0"/>
            </a:lvl1pPr>
            <a:lvl2pPr marL="357188" indent="-282575" algn="l">
              <a:buFont typeface="Wingdings" charset="2"/>
              <a:buChar char="§"/>
              <a:tabLst/>
              <a:defRPr/>
            </a:lvl2pPr>
            <a:lvl3pPr algn="l">
              <a:defRPr/>
            </a:lvl3pPr>
            <a:lvl4pPr algn="l">
              <a:defRPr/>
            </a:lvl4pPr>
          </a:lstStyle>
          <a:p>
            <a:pPr lvl="0"/>
            <a:r>
              <a:rPr lang="en-GB" noProof="0" dirty="0"/>
              <a:t>First ‘normal’ text level</a:t>
            </a:r>
          </a:p>
          <a:p>
            <a:pPr lvl="1"/>
            <a:r>
              <a:rPr lang="en-GB" noProof="0" dirty="0"/>
              <a:t>Second ‘bullet’ text level</a:t>
            </a:r>
          </a:p>
          <a:p>
            <a:pPr lvl="2"/>
            <a:r>
              <a:rPr lang="en-GB" noProof="0" dirty="0"/>
              <a:t>Third ‘sub-bullet’ text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Click to edit title 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First ‘normal’ text level</a:t>
            </a:r>
          </a:p>
          <a:p>
            <a:pPr lvl="1"/>
            <a:r>
              <a:rPr lang="en-GB" noProof="0" dirty="0"/>
              <a:t>Second ‘bullet’ text level</a:t>
            </a:r>
          </a:p>
          <a:p>
            <a:pPr lvl="2"/>
            <a:r>
              <a:rPr lang="en-GB" noProof="0" dirty="0"/>
              <a:t>Third ‘sub-bullet’ text level</a:t>
            </a:r>
          </a:p>
          <a:p>
            <a:pPr lvl="3"/>
            <a:endParaRPr lang="en-GB" noProof="0" dirty="0"/>
          </a:p>
          <a:p>
            <a:pPr lvl="5"/>
            <a:endParaRPr lang="en-GB" noProof="0" dirty="0"/>
          </a:p>
        </p:txBody>
      </p:sp>
      <p:sp>
        <p:nvSpPr>
          <p:cNvPr id="9" name="Rechthoekige driehoek 8"/>
          <p:cNvSpPr/>
          <p:nvPr/>
        </p:nvSpPr>
        <p:spPr>
          <a:xfrm rot="5400000">
            <a:off x="0" y="0"/>
            <a:ext cx="726621" cy="726621"/>
          </a:xfrm>
          <a:prstGeom prst="rtTriangle">
            <a:avLst/>
          </a:prstGeom>
          <a:solidFill>
            <a:srgbClr val="86D2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86D2EE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588" y="4593931"/>
            <a:ext cx="873461" cy="346473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450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/>
        </p:nvSpPr>
        <p:spPr>
          <a:xfrm>
            <a:off x="450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/>
        </p:nvSpPr>
        <p:spPr>
          <a:xfrm>
            <a:off x="1371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Rechthoek 13"/>
          <p:cNvSpPr/>
          <p:nvPr/>
        </p:nvSpPr>
        <p:spPr>
          <a:xfrm>
            <a:off x="1371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hthoek 14"/>
          <p:cNvSpPr/>
          <p:nvPr/>
        </p:nvSpPr>
        <p:spPr>
          <a:xfrm>
            <a:off x="2387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Rechthoek 15"/>
          <p:cNvSpPr/>
          <p:nvPr/>
        </p:nvSpPr>
        <p:spPr>
          <a:xfrm>
            <a:off x="2387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" name="Rechthoek 16"/>
          <p:cNvSpPr/>
          <p:nvPr/>
        </p:nvSpPr>
        <p:spPr>
          <a:xfrm>
            <a:off x="33079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Rechthoek 17"/>
          <p:cNvSpPr/>
          <p:nvPr/>
        </p:nvSpPr>
        <p:spPr>
          <a:xfrm>
            <a:off x="33079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Rechthoek 18"/>
          <p:cNvSpPr/>
          <p:nvPr/>
        </p:nvSpPr>
        <p:spPr>
          <a:xfrm>
            <a:off x="42286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0" name="Rechthoek 19"/>
          <p:cNvSpPr/>
          <p:nvPr/>
        </p:nvSpPr>
        <p:spPr>
          <a:xfrm>
            <a:off x="42286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/>
          <p:cNvSpPr/>
          <p:nvPr/>
        </p:nvSpPr>
        <p:spPr>
          <a:xfrm>
            <a:off x="5149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Rechthoek 21"/>
          <p:cNvSpPr/>
          <p:nvPr/>
        </p:nvSpPr>
        <p:spPr>
          <a:xfrm>
            <a:off x="5149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3" name="Rechthoek 22"/>
          <p:cNvSpPr/>
          <p:nvPr/>
        </p:nvSpPr>
        <p:spPr>
          <a:xfrm>
            <a:off x="6165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4" name="Rechthoek 23"/>
          <p:cNvSpPr/>
          <p:nvPr/>
        </p:nvSpPr>
        <p:spPr>
          <a:xfrm>
            <a:off x="6165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5" name="Rechthoek 24"/>
          <p:cNvSpPr/>
          <p:nvPr/>
        </p:nvSpPr>
        <p:spPr>
          <a:xfrm>
            <a:off x="7086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6" name="Rechthoek 25"/>
          <p:cNvSpPr/>
          <p:nvPr/>
        </p:nvSpPr>
        <p:spPr>
          <a:xfrm>
            <a:off x="7086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/>
          <p:cNvSpPr/>
          <p:nvPr/>
        </p:nvSpPr>
        <p:spPr>
          <a:xfrm>
            <a:off x="8070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8" name="Rechthoek 27"/>
          <p:cNvSpPr/>
          <p:nvPr/>
        </p:nvSpPr>
        <p:spPr>
          <a:xfrm>
            <a:off x="8070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" name="Rechthoek 28"/>
          <p:cNvSpPr/>
          <p:nvPr/>
        </p:nvSpPr>
        <p:spPr>
          <a:xfrm>
            <a:off x="8991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0" name="Rechthoek 29"/>
          <p:cNvSpPr/>
          <p:nvPr/>
        </p:nvSpPr>
        <p:spPr>
          <a:xfrm>
            <a:off x="8991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1" name="Rechthoek 30"/>
          <p:cNvSpPr/>
          <p:nvPr/>
        </p:nvSpPr>
        <p:spPr>
          <a:xfrm>
            <a:off x="10007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2" name="Rechthoek 31"/>
          <p:cNvSpPr/>
          <p:nvPr/>
        </p:nvSpPr>
        <p:spPr>
          <a:xfrm>
            <a:off x="10007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3" name="Rechthoek 32"/>
          <p:cNvSpPr/>
          <p:nvPr/>
        </p:nvSpPr>
        <p:spPr>
          <a:xfrm>
            <a:off x="109279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4" name="Rechthoek 33"/>
          <p:cNvSpPr/>
          <p:nvPr/>
        </p:nvSpPr>
        <p:spPr>
          <a:xfrm>
            <a:off x="109279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5" name="Rechthoek 34"/>
          <p:cNvSpPr/>
          <p:nvPr/>
        </p:nvSpPr>
        <p:spPr>
          <a:xfrm>
            <a:off x="118486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6" name="Rechthoek 35"/>
          <p:cNvSpPr/>
          <p:nvPr/>
        </p:nvSpPr>
        <p:spPr>
          <a:xfrm>
            <a:off x="118486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7" name="Rechthoek 36"/>
          <p:cNvSpPr/>
          <p:nvPr/>
        </p:nvSpPr>
        <p:spPr>
          <a:xfrm>
            <a:off x="12769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8" name="Rechthoek 37"/>
          <p:cNvSpPr/>
          <p:nvPr/>
        </p:nvSpPr>
        <p:spPr>
          <a:xfrm>
            <a:off x="12769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9" name="Rechthoek 38"/>
          <p:cNvSpPr/>
          <p:nvPr/>
        </p:nvSpPr>
        <p:spPr>
          <a:xfrm>
            <a:off x="13785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0" name="Rechthoek 39"/>
          <p:cNvSpPr/>
          <p:nvPr/>
        </p:nvSpPr>
        <p:spPr>
          <a:xfrm>
            <a:off x="13785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1" name="Rechthoek 40"/>
          <p:cNvSpPr/>
          <p:nvPr/>
        </p:nvSpPr>
        <p:spPr>
          <a:xfrm>
            <a:off x="14706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2" name="Rechthoek 41"/>
          <p:cNvSpPr/>
          <p:nvPr/>
        </p:nvSpPr>
        <p:spPr>
          <a:xfrm>
            <a:off x="14706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3" name="Rechthoek 42"/>
          <p:cNvSpPr/>
          <p:nvPr/>
        </p:nvSpPr>
        <p:spPr>
          <a:xfrm>
            <a:off x="15690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Rechthoek 43"/>
          <p:cNvSpPr/>
          <p:nvPr/>
        </p:nvSpPr>
        <p:spPr>
          <a:xfrm>
            <a:off x="15690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5" name="Rechthoek 44"/>
          <p:cNvSpPr/>
          <p:nvPr/>
        </p:nvSpPr>
        <p:spPr>
          <a:xfrm>
            <a:off x="16611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6" name="Rechthoek 45"/>
          <p:cNvSpPr/>
          <p:nvPr/>
        </p:nvSpPr>
        <p:spPr>
          <a:xfrm>
            <a:off x="16611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/>
          <p:cNvSpPr/>
          <p:nvPr/>
        </p:nvSpPr>
        <p:spPr>
          <a:xfrm>
            <a:off x="17627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8" name="Rechthoek 47"/>
          <p:cNvSpPr/>
          <p:nvPr/>
        </p:nvSpPr>
        <p:spPr>
          <a:xfrm>
            <a:off x="17627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9" name="Rechthoek 48"/>
          <p:cNvSpPr/>
          <p:nvPr/>
        </p:nvSpPr>
        <p:spPr>
          <a:xfrm>
            <a:off x="185479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0" name="Rechthoek 49"/>
          <p:cNvSpPr/>
          <p:nvPr/>
        </p:nvSpPr>
        <p:spPr>
          <a:xfrm>
            <a:off x="185479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1" name="Rechthoek 50"/>
          <p:cNvSpPr/>
          <p:nvPr/>
        </p:nvSpPr>
        <p:spPr>
          <a:xfrm>
            <a:off x="194686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2" name="Rechthoek 51"/>
          <p:cNvSpPr/>
          <p:nvPr/>
        </p:nvSpPr>
        <p:spPr>
          <a:xfrm>
            <a:off x="194686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3" name="Rechthoek 52"/>
          <p:cNvSpPr/>
          <p:nvPr/>
        </p:nvSpPr>
        <p:spPr>
          <a:xfrm>
            <a:off x="20389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4" name="Rechthoek 53"/>
          <p:cNvSpPr/>
          <p:nvPr/>
        </p:nvSpPr>
        <p:spPr>
          <a:xfrm>
            <a:off x="20389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5" name="Rechthoek 54"/>
          <p:cNvSpPr/>
          <p:nvPr/>
        </p:nvSpPr>
        <p:spPr>
          <a:xfrm>
            <a:off x="21405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6" name="Rechthoek 55"/>
          <p:cNvSpPr/>
          <p:nvPr/>
        </p:nvSpPr>
        <p:spPr>
          <a:xfrm>
            <a:off x="21405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7" name="Rechthoek 56"/>
          <p:cNvSpPr/>
          <p:nvPr/>
        </p:nvSpPr>
        <p:spPr>
          <a:xfrm>
            <a:off x="22326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8" name="Rechthoek 57"/>
          <p:cNvSpPr/>
          <p:nvPr/>
        </p:nvSpPr>
        <p:spPr>
          <a:xfrm>
            <a:off x="22326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9" name="Rechthoek 58"/>
          <p:cNvSpPr/>
          <p:nvPr/>
        </p:nvSpPr>
        <p:spPr>
          <a:xfrm>
            <a:off x="23310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0" name="Rechthoek 59"/>
          <p:cNvSpPr/>
          <p:nvPr/>
        </p:nvSpPr>
        <p:spPr>
          <a:xfrm>
            <a:off x="23310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1" name="Rechthoek 60"/>
          <p:cNvSpPr/>
          <p:nvPr/>
        </p:nvSpPr>
        <p:spPr>
          <a:xfrm>
            <a:off x="24231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2" name="Rechthoek 61"/>
          <p:cNvSpPr/>
          <p:nvPr/>
        </p:nvSpPr>
        <p:spPr>
          <a:xfrm>
            <a:off x="24231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3" name="Rechthoek 62"/>
          <p:cNvSpPr/>
          <p:nvPr/>
        </p:nvSpPr>
        <p:spPr>
          <a:xfrm>
            <a:off x="25247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4" name="Rechthoek 63"/>
          <p:cNvSpPr/>
          <p:nvPr/>
        </p:nvSpPr>
        <p:spPr>
          <a:xfrm>
            <a:off x="25247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5" name="Rechthoek 64"/>
          <p:cNvSpPr/>
          <p:nvPr/>
        </p:nvSpPr>
        <p:spPr>
          <a:xfrm>
            <a:off x="261679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6" name="Rechthoek 65"/>
          <p:cNvSpPr/>
          <p:nvPr/>
        </p:nvSpPr>
        <p:spPr>
          <a:xfrm>
            <a:off x="261679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7" name="Rechthoek 66"/>
          <p:cNvSpPr/>
          <p:nvPr/>
        </p:nvSpPr>
        <p:spPr>
          <a:xfrm>
            <a:off x="270886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8" name="Rechthoek 67"/>
          <p:cNvSpPr/>
          <p:nvPr/>
        </p:nvSpPr>
        <p:spPr>
          <a:xfrm>
            <a:off x="270886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9" name="Rechthoek 68"/>
          <p:cNvSpPr/>
          <p:nvPr/>
        </p:nvSpPr>
        <p:spPr>
          <a:xfrm>
            <a:off x="28009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0" name="Rechthoek 69"/>
          <p:cNvSpPr/>
          <p:nvPr/>
        </p:nvSpPr>
        <p:spPr>
          <a:xfrm>
            <a:off x="28009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1" name="Rechthoek 70"/>
          <p:cNvSpPr/>
          <p:nvPr/>
        </p:nvSpPr>
        <p:spPr>
          <a:xfrm>
            <a:off x="29025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2" name="Rechthoek 71"/>
          <p:cNvSpPr/>
          <p:nvPr/>
        </p:nvSpPr>
        <p:spPr>
          <a:xfrm>
            <a:off x="29025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3" name="Rechthoek 72"/>
          <p:cNvSpPr/>
          <p:nvPr/>
        </p:nvSpPr>
        <p:spPr>
          <a:xfrm>
            <a:off x="300003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4" name="Rechthoek 73"/>
          <p:cNvSpPr/>
          <p:nvPr/>
        </p:nvSpPr>
        <p:spPr>
          <a:xfrm>
            <a:off x="300003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5" name="Rechthoek 74"/>
          <p:cNvSpPr/>
          <p:nvPr/>
        </p:nvSpPr>
        <p:spPr>
          <a:xfrm>
            <a:off x="30952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6" name="Rechthoek 75"/>
          <p:cNvSpPr/>
          <p:nvPr/>
        </p:nvSpPr>
        <p:spPr>
          <a:xfrm>
            <a:off x="30952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7" name="Rechthoek 76"/>
          <p:cNvSpPr/>
          <p:nvPr/>
        </p:nvSpPr>
        <p:spPr>
          <a:xfrm>
            <a:off x="31873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8" name="Rechthoek 77"/>
          <p:cNvSpPr/>
          <p:nvPr/>
        </p:nvSpPr>
        <p:spPr>
          <a:xfrm>
            <a:off x="31873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9" name="Rechthoek 78"/>
          <p:cNvSpPr/>
          <p:nvPr/>
        </p:nvSpPr>
        <p:spPr>
          <a:xfrm>
            <a:off x="32889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0" name="Rechthoek 79"/>
          <p:cNvSpPr/>
          <p:nvPr/>
        </p:nvSpPr>
        <p:spPr>
          <a:xfrm>
            <a:off x="32889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1" name="Rechthoek 80"/>
          <p:cNvSpPr/>
          <p:nvPr/>
        </p:nvSpPr>
        <p:spPr>
          <a:xfrm>
            <a:off x="338103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2" name="Rechthoek 81"/>
          <p:cNvSpPr/>
          <p:nvPr/>
        </p:nvSpPr>
        <p:spPr>
          <a:xfrm>
            <a:off x="338103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3" name="Rechthoek 82"/>
          <p:cNvSpPr/>
          <p:nvPr/>
        </p:nvSpPr>
        <p:spPr>
          <a:xfrm>
            <a:off x="347310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4" name="Rechthoek 83"/>
          <p:cNvSpPr/>
          <p:nvPr/>
        </p:nvSpPr>
        <p:spPr>
          <a:xfrm>
            <a:off x="347310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5" name="Rechthoek 84"/>
          <p:cNvSpPr/>
          <p:nvPr/>
        </p:nvSpPr>
        <p:spPr>
          <a:xfrm>
            <a:off x="35651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6" name="Rechthoek 85"/>
          <p:cNvSpPr/>
          <p:nvPr/>
        </p:nvSpPr>
        <p:spPr>
          <a:xfrm>
            <a:off x="35651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7" name="Rechthoek 86"/>
          <p:cNvSpPr/>
          <p:nvPr/>
        </p:nvSpPr>
        <p:spPr>
          <a:xfrm>
            <a:off x="36667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8" name="Rechthoek 87"/>
          <p:cNvSpPr/>
          <p:nvPr/>
        </p:nvSpPr>
        <p:spPr>
          <a:xfrm>
            <a:off x="36667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9" name="Rechthoek 88"/>
          <p:cNvSpPr/>
          <p:nvPr/>
        </p:nvSpPr>
        <p:spPr>
          <a:xfrm>
            <a:off x="37588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0" name="Rechthoek 89"/>
          <p:cNvSpPr/>
          <p:nvPr/>
        </p:nvSpPr>
        <p:spPr>
          <a:xfrm>
            <a:off x="37588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1" name="Rechthoek 90"/>
          <p:cNvSpPr/>
          <p:nvPr/>
        </p:nvSpPr>
        <p:spPr>
          <a:xfrm>
            <a:off x="38572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2" name="Rechthoek 91"/>
          <p:cNvSpPr/>
          <p:nvPr/>
        </p:nvSpPr>
        <p:spPr>
          <a:xfrm>
            <a:off x="38572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3" name="Rechthoek 92"/>
          <p:cNvSpPr/>
          <p:nvPr/>
        </p:nvSpPr>
        <p:spPr>
          <a:xfrm>
            <a:off x="39493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4" name="Rechthoek 93"/>
          <p:cNvSpPr/>
          <p:nvPr/>
        </p:nvSpPr>
        <p:spPr>
          <a:xfrm>
            <a:off x="39493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5" name="Rechthoek 94"/>
          <p:cNvSpPr/>
          <p:nvPr/>
        </p:nvSpPr>
        <p:spPr>
          <a:xfrm>
            <a:off x="40509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6" name="Rechthoek 95"/>
          <p:cNvSpPr/>
          <p:nvPr/>
        </p:nvSpPr>
        <p:spPr>
          <a:xfrm>
            <a:off x="40509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7" name="Rechthoek 96"/>
          <p:cNvSpPr/>
          <p:nvPr/>
        </p:nvSpPr>
        <p:spPr>
          <a:xfrm>
            <a:off x="414303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8" name="Rechthoek 97"/>
          <p:cNvSpPr/>
          <p:nvPr/>
        </p:nvSpPr>
        <p:spPr>
          <a:xfrm>
            <a:off x="414303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9" name="Rechthoek 98"/>
          <p:cNvSpPr/>
          <p:nvPr/>
        </p:nvSpPr>
        <p:spPr>
          <a:xfrm>
            <a:off x="423510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0" name="Rechthoek 99"/>
          <p:cNvSpPr/>
          <p:nvPr/>
        </p:nvSpPr>
        <p:spPr>
          <a:xfrm>
            <a:off x="423510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1" name="Rechthoek 100"/>
          <p:cNvSpPr/>
          <p:nvPr/>
        </p:nvSpPr>
        <p:spPr>
          <a:xfrm>
            <a:off x="43271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2" name="Rechthoek 101"/>
          <p:cNvSpPr/>
          <p:nvPr/>
        </p:nvSpPr>
        <p:spPr>
          <a:xfrm>
            <a:off x="43271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3" name="Rechthoek 102"/>
          <p:cNvSpPr/>
          <p:nvPr/>
        </p:nvSpPr>
        <p:spPr>
          <a:xfrm>
            <a:off x="44287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4" name="Rechthoek 103"/>
          <p:cNvSpPr/>
          <p:nvPr/>
        </p:nvSpPr>
        <p:spPr>
          <a:xfrm>
            <a:off x="44287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5" name="Rechthoek 104"/>
          <p:cNvSpPr/>
          <p:nvPr/>
        </p:nvSpPr>
        <p:spPr>
          <a:xfrm>
            <a:off x="45208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6" name="Rechthoek 105"/>
          <p:cNvSpPr/>
          <p:nvPr/>
        </p:nvSpPr>
        <p:spPr>
          <a:xfrm>
            <a:off x="45208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7" name="Rechthoek 106"/>
          <p:cNvSpPr/>
          <p:nvPr/>
        </p:nvSpPr>
        <p:spPr>
          <a:xfrm>
            <a:off x="46192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8" name="Rechthoek 107"/>
          <p:cNvSpPr/>
          <p:nvPr/>
        </p:nvSpPr>
        <p:spPr>
          <a:xfrm>
            <a:off x="46192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9" name="Rechthoek 108"/>
          <p:cNvSpPr/>
          <p:nvPr/>
        </p:nvSpPr>
        <p:spPr>
          <a:xfrm>
            <a:off x="47113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0" name="Rechthoek 109"/>
          <p:cNvSpPr/>
          <p:nvPr/>
        </p:nvSpPr>
        <p:spPr>
          <a:xfrm>
            <a:off x="47113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1" name="Rechthoek 110"/>
          <p:cNvSpPr/>
          <p:nvPr/>
        </p:nvSpPr>
        <p:spPr>
          <a:xfrm>
            <a:off x="48129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2" name="Rechthoek 111"/>
          <p:cNvSpPr/>
          <p:nvPr/>
        </p:nvSpPr>
        <p:spPr>
          <a:xfrm>
            <a:off x="48129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3" name="Rechthoek 112"/>
          <p:cNvSpPr/>
          <p:nvPr/>
        </p:nvSpPr>
        <p:spPr>
          <a:xfrm>
            <a:off x="490503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4" name="Rechthoek 113"/>
          <p:cNvSpPr/>
          <p:nvPr/>
        </p:nvSpPr>
        <p:spPr>
          <a:xfrm>
            <a:off x="490503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5" name="Rechthoek 114"/>
          <p:cNvSpPr/>
          <p:nvPr/>
        </p:nvSpPr>
        <p:spPr>
          <a:xfrm>
            <a:off x="499710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6" name="Rechthoek 115"/>
          <p:cNvSpPr/>
          <p:nvPr/>
        </p:nvSpPr>
        <p:spPr>
          <a:xfrm>
            <a:off x="499710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7" name="Rechthoek 116"/>
          <p:cNvSpPr/>
          <p:nvPr/>
        </p:nvSpPr>
        <p:spPr>
          <a:xfrm>
            <a:off x="50891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8" name="Rechthoek 117"/>
          <p:cNvSpPr/>
          <p:nvPr/>
        </p:nvSpPr>
        <p:spPr>
          <a:xfrm>
            <a:off x="50891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9" name="Rechthoek 118"/>
          <p:cNvSpPr/>
          <p:nvPr/>
        </p:nvSpPr>
        <p:spPr>
          <a:xfrm>
            <a:off x="51907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0" name="Rechthoek 119"/>
          <p:cNvSpPr/>
          <p:nvPr/>
        </p:nvSpPr>
        <p:spPr>
          <a:xfrm>
            <a:off x="51907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1" name="Rechthoek 120"/>
          <p:cNvSpPr/>
          <p:nvPr/>
        </p:nvSpPr>
        <p:spPr>
          <a:xfrm>
            <a:off x="52828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2" name="Rechthoek 121"/>
          <p:cNvSpPr/>
          <p:nvPr/>
        </p:nvSpPr>
        <p:spPr>
          <a:xfrm>
            <a:off x="52828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3" name="Rechthoek 122"/>
          <p:cNvSpPr/>
          <p:nvPr/>
        </p:nvSpPr>
        <p:spPr>
          <a:xfrm>
            <a:off x="53812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4" name="Rechthoek 123"/>
          <p:cNvSpPr/>
          <p:nvPr/>
        </p:nvSpPr>
        <p:spPr>
          <a:xfrm>
            <a:off x="53812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5" name="Rechthoek 124"/>
          <p:cNvSpPr/>
          <p:nvPr/>
        </p:nvSpPr>
        <p:spPr>
          <a:xfrm>
            <a:off x="54733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6" name="Rechthoek 125"/>
          <p:cNvSpPr/>
          <p:nvPr/>
        </p:nvSpPr>
        <p:spPr>
          <a:xfrm>
            <a:off x="54733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7" name="Rechthoek 126"/>
          <p:cNvSpPr/>
          <p:nvPr/>
        </p:nvSpPr>
        <p:spPr>
          <a:xfrm>
            <a:off x="55749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8" name="Rechthoek 127"/>
          <p:cNvSpPr/>
          <p:nvPr/>
        </p:nvSpPr>
        <p:spPr>
          <a:xfrm>
            <a:off x="55749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9" name="Rechthoek 128"/>
          <p:cNvSpPr/>
          <p:nvPr/>
        </p:nvSpPr>
        <p:spPr>
          <a:xfrm>
            <a:off x="566703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0" name="Rechthoek 129"/>
          <p:cNvSpPr/>
          <p:nvPr/>
        </p:nvSpPr>
        <p:spPr>
          <a:xfrm>
            <a:off x="566703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1" name="Rechthoek 130"/>
          <p:cNvSpPr/>
          <p:nvPr/>
        </p:nvSpPr>
        <p:spPr>
          <a:xfrm>
            <a:off x="576451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2" name="Rechthoek 131"/>
          <p:cNvSpPr/>
          <p:nvPr/>
        </p:nvSpPr>
        <p:spPr>
          <a:xfrm>
            <a:off x="5764516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3" name="Rechthoek 132"/>
          <p:cNvSpPr/>
          <p:nvPr/>
        </p:nvSpPr>
        <p:spPr>
          <a:xfrm>
            <a:off x="585659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4" name="Rechthoek 133"/>
          <p:cNvSpPr/>
          <p:nvPr/>
        </p:nvSpPr>
        <p:spPr>
          <a:xfrm>
            <a:off x="5856591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5" name="Rechthoek 134"/>
          <p:cNvSpPr/>
          <p:nvPr/>
        </p:nvSpPr>
        <p:spPr>
          <a:xfrm>
            <a:off x="595819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6" name="Rechthoek 135"/>
          <p:cNvSpPr/>
          <p:nvPr/>
        </p:nvSpPr>
        <p:spPr>
          <a:xfrm>
            <a:off x="5958191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7" name="Rechthoek 136"/>
          <p:cNvSpPr/>
          <p:nvPr/>
        </p:nvSpPr>
        <p:spPr>
          <a:xfrm>
            <a:off x="605026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8" name="Rechthoek 137"/>
          <p:cNvSpPr/>
          <p:nvPr/>
        </p:nvSpPr>
        <p:spPr>
          <a:xfrm>
            <a:off x="6050266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9" name="Rechthoek 138"/>
          <p:cNvSpPr/>
          <p:nvPr/>
        </p:nvSpPr>
        <p:spPr>
          <a:xfrm>
            <a:off x="615218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0" name="Rechthoek 139"/>
          <p:cNvSpPr/>
          <p:nvPr/>
        </p:nvSpPr>
        <p:spPr>
          <a:xfrm>
            <a:off x="6152186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1" name="Rechthoek 140"/>
          <p:cNvSpPr/>
          <p:nvPr/>
        </p:nvSpPr>
        <p:spPr>
          <a:xfrm>
            <a:off x="624426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2" name="Rechthoek 141"/>
          <p:cNvSpPr/>
          <p:nvPr/>
        </p:nvSpPr>
        <p:spPr>
          <a:xfrm>
            <a:off x="6244261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3" name="Rechthoek 142"/>
          <p:cNvSpPr/>
          <p:nvPr/>
        </p:nvSpPr>
        <p:spPr>
          <a:xfrm>
            <a:off x="633633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4" name="Rechthoek 143"/>
          <p:cNvSpPr/>
          <p:nvPr/>
        </p:nvSpPr>
        <p:spPr>
          <a:xfrm>
            <a:off x="6336336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5" name="Rechthoek 144"/>
          <p:cNvSpPr/>
          <p:nvPr/>
        </p:nvSpPr>
        <p:spPr>
          <a:xfrm>
            <a:off x="642841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6" name="Rechthoek 145"/>
          <p:cNvSpPr/>
          <p:nvPr/>
        </p:nvSpPr>
        <p:spPr>
          <a:xfrm>
            <a:off x="6428411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7" name="Rechthoek 146"/>
          <p:cNvSpPr/>
          <p:nvPr/>
        </p:nvSpPr>
        <p:spPr>
          <a:xfrm>
            <a:off x="653001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8" name="Rechthoek 147"/>
          <p:cNvSpPr/>
          <p:nvPr/>
        </p:nvSpPr>
        <p:spPr>
          <a:xfrm>
            <a:off x="6530011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9" name="Rechthoek 148"/>
          <p:cNvSpPr/>
          <p:nvPr/>
        </p:nvSpPr>
        <p:spPr>
          <a:xfrm>
            <a:off x="662208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0" name="Rechthoek 149"/>
          <p:cNvSpPr/>
          <p:nvPr/>
        </p:nvSpPr>
        <p:spPr>
          <a:xfrm>
            <a:off x="6622086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1" name="Rechthoek 150"/>
          <p:cNvSpPr/>
          <p:nvPr/>
        </p:nvSpPr>
        <p:spPr>
          <a:xfrm>
            <a:off x="672051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2" name="Rechthoek 151"/>
          <p:cNvSpPr/>
          <p:nvPr/>
        </p:nvSpPr>
        <p:spPr>
          <a:xfrm>
            <a:off x="6720511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3" name="Rechthoek 152"/>
          <p:cNvSpPr/>
          <p:nvPr/>
        </p:nvSpPr>
        <p:spPr>
          <a:xfrm>
            <a:off x="681258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4" name="Rechthoek 153"/>
          <p:cNvSpPr/>
          <p:nvPr/>
        </p:nvSpPr>
        <p:spPr>
          <a:xfrm>
            <a:off x="6812586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5" name="Rechthoek 154"/>
          <p:cNvSpPr/>
          <p:nvPr/>
        </p:nvSpPr>
        <p:spPr>
          <a:xfrm>
            <a:off x="691418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6" name="Rechthoek 155"/>
          <p:cNvSpPr/>
          <p:nvPr/>
        </p:nvSpPr>
        <p:spPr>
          <a:xfrm>
            <a:off x="6914186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7" name="Rechthoek 156"/>
          <p:cNvSpPr/>
          <p:nvPr/>
        </p:nvSpPr>
        <p:spPr>
          <a:xfrm>
            <a:off x="700626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8" name="Rechthoek 157"/>
          <p:cNvSpPr/>
          <p:nvPr/>
        </p:nvSpPr>
        <p:spPr>
          <a:xfrm>
            <a:off x="7006261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9" name="Rechthoek 158"/>
          <p:cNvSpPr/>
          <p:nvPr/>
        </p:nvSpPr>
        <p:spPr>
          <a:xfrm>
            <a:off x="709833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0" name="Rechthoek 159"/>
          <p:cNvSpPr/>
          <p:nvPr/>
        </p:nvSpPr>
        <p:spPr>
          <a:xfrm>
            <a:off x="7098336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1" name="Rechthoek 160"/>
          <p:cNvSpPr/>
          <p:nvPr/>
        </p:nvSpPr>
        <p:spPr>
          <a:xfrm>
            <a:off x="719041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2" name="Rechthoek 161"/>
          <p:cNvSpPr/>
          <p:nvPr/>
        </p:nvSpPr>
        <p:spPr>
          <a:xfrm>
            <a:off x="7190411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3" name="Rechthoek 162"/>
          <p:cNvSpPr/>
          <p:nvPr/>
        </p:nvSpPr>
        <p:spPr>
          <a:xfrm>
            <a:off x="729201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4" name="Rechthoek 163"/>
          <p:cNvSpPr/>
          <p:nvPr/>
        </p:nvSpPr>
        <p:spPr>
          <a:xfrm>
            <a:off x="7292011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5" name="Rechthoek 164"/>
          <p:cNvSpPr/>
          <p:nvPr/>
        </p:nvSpPr>
        <p:spPr>
          <a:xfrm>
            <a:off x="738408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6" name="Rechthoek 165"/>
          <p:cNvSpPr/>
          <p:nvPr/>
        </p:nvSpPr>
        <p:spPr>
          <a:xfrm>
            <a:off x="748219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7" name="Rechthoek 166"/>
          <p:cNvSpPr/>
          <p:nvPr/>
        </p:nvSpPr>
        <p:spPr>
          <a:xfrm>
            <a:off x="757426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857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78" r:id="rId2"/>
    <p:sldLayoutId id="2147483695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spc="-150">
          <a:solidFill>
            <a:srgbClr val="0C2074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charset="0"/>
        <a:buNone/>
        <a:defRPr sz="1400" kern="1200" baseline="0">
          <a:solidFill>
            <a:srgbClr val="0C2074"/>
          </a:solidFill>
          <a:latin typeface="+mn-lt"/>
          <a:ea typeface="+mn-ea"/>
          <a:cs typeface="+mn-cs"/>
        </a:defRPr>
      </a:lvl1pPr>
      <a:lvl2pPr marL="357188" indent="-282575" algn="l" defTabSz="685800" rtl="0" eaLnBrk="1" latinLnBrk="0" hangingPunct="1">
        <a:lnSpc>
          <a:spcPct val="90000"/>
        </a:lnSpc>
        <a:spcBef>
          <a:spcPts val="375"/>
        </a:spcBef>
        <a:buClr>
          <a:srgbClr val="86D2EE"/>
        </a:buClr>
        <a:buFont typeface="Wingdings" charset="2"/>
        <a:buChar char="§"/>
        <a:tabLst/>
        <a:defRPr sz="1400" i="0" kern="1200" baseline="0">
          <a:solidFill>
            <a:srgbClr val="0C2074"/>
          </a:solidFill>
          <a:latin typeface="+mn-lt"/>
          <a:ea typeface="+mn-ea"/>
          <a:cs typeface="+mn-cs"/>
        </a:defRPr>
      </a:lvl2pPr>
      <a:lvl3pPr marL="357188" marR="0" indent="227013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>
          <a:srgbClr val="0C2074"/>
        </a:buClr>
        <a:buSzTx/>
        <a:buFont typeface="Arial" charset="0"/>
        <a:buChar char="•"/>
        <a:tabLst/>
        <a:defRPr sz="1200" b="0" i="0" kern="1200">
          <a:solidFill>
            <a:srgbClr val="0C2074"/>
          </a:solidFill>
          <a:latin typeface="Arial" charset="0"/>
          <a:ea typeface="Arial" charset="0"/>
          <a:cs typeface="Arial" charset="0"/>
        </a:defRPr>
      </a:lvl3pPr>
      <a:lvl4pPr marL="4763" indent="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None/>
        <a:tabLst/>
        <a:defRPr sz="1400" b="0" i="0" kern="1200" spc="0" baseline="0">
          <a:solidFill>
            <a:srgbClr val="0C2074"/>
          </a:solidFill>
          <a:latin typeface="Arial Black" charset="0"/>
          <a:ea typeface="Arial Black" charset="0"/>
          <a:cs typeface="Arial Black" charset="0"/>
        </a:defRPr>
      </a:lvl4pPr>
      <a:lvl5pPr marL="4763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tabLst/>
        <a:defRPr sz="1400" kern="1200">
          <a:solidFill>
            <a:srgbClr val="0C2074"/>
          </a:solidFill>
          <a:latin typeface="+mn-lt"/>
          <a:ea typeface="+mn-ea"/>
          <a:cs typeface="+mn-cs"/>
        </a:defRPr>
      </a:lvl5pPr>
      <a:lvl6pPr marL="1714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doi.org/10.1007/s00268-019-04989-x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476902" y="1144038"/>
            <a:ext cx="6806668" cy="91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 cap="all" baseline="0">
                <a:solidFill>
                  <a:schemeClr val="tx1"/>
                </a:solidFill>
                <a:latin typeface="Avenir Next Heavy" charset="0"/>
                <a:ea typeface="Avenir Next Heavy" charset="0"/>
                <a:cs typeface="Avenir Next Heavy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000" kern="0" dirty="0">
              <a:solidFill>
                <a:srgbClr val="0C2074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0" name="Rectangle 13"/>
          <p:cNvSpPr txBox="1">
            <a:spLocks noChangeArrowheads="1"/>
          </p:cNvSpPr>
          <p:nvPr/>
        </p:nvSpPr>
        <p:spPr bwMode="auto">
          <a:xfrm>
            <a:off x="283471" y="539651"/>
            <a:ext cx="7496597" cy="145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 cap="all" baseline="0">
                <a:solidFill>
                  <a:schemeClr val="tx1"/>
                </a:solidFill>
                <a:latin typeface="Avenir Next Heavy" charset="0"/>
                <a:ea typeface="Avenir Next Heavy" charset="0"/>
                <a:cs typeface="Avenir Next Heavy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kern="0" cap="none" dirty="0">
              <a:solidFill>
                <a:srgbClr val="86D2EE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>
              <a:defRPr/>
            </a:pPr>
            <a:endParaRPr lang="en-US" kern="0" cap="none" dirty="0">
              <a:solidFill>
                <a:srgbClr val="86D2EE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>
              <a:defRPr/>
            </a:pPr>
            <a:endParaRPr lang="en-US" kern="0" cap="none" dirty="0">
              <a:solidFill>
                <a:srgbClr val="86D2EE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>
              <a:defRPr/>
            </a:pPr>
            <a:endParaRPr lang="en-US" kern="0" cap="none" dirty="0">
              <a:solidFill>
                <a:srgbClr val="86D2EE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>
              <a:defRPr/>
            </a:pPr>
            <a:endParaRPr lang="en-US" kern="0" cap="none" dirty="0">
              <a:solidFill>
                <a:srgbClr val="86D2EE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>
              <a:defRPr/>
            </a:pPr>
            <a:endParaRPr lang="en-US" kern="0" cap="none" dirty="0">
              <a:solidFill>
                <a:srgbClr val="86D2EE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>
              <a:defRPr/>
            </a:pPr>
            <a:endParaRPr lang="en-US" kern="0" cap="none" dirty="0">
              <a:solidFill>
                <a:srgbClr val="86D2EE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>
              <a:defRPr/>
            </a:pPr>
            <a:endParaRPr lang="en-US" kern="0" cap="none" dirty="0">
              <a:solidFill>
                <a:srgbClr val="86D2EE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>
              <a:defRPr/>
            </a:pPr>
            <a:endParaRPr lang="en-US" kern="0" cap="none" dirty="0">
              <a:solidFill>
                <a:srgbClr val="0C2074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>
              <a:defRPr/>
            </a:pPr>
            <a:endParaRPr lang="en-US" kern="0" cap="none" dirty="0">
              <a:solidFill>
                <a:srgbClr val="0C2074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>
              <a:defRPr/>
            </a:pPr>
            <a:endParaRPr lang="en-US" kern="0" cap="none" dirty="0">
              <a:solidFill>
                <a:srgbClr val="0C2074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>
              <a:defRPr/>
            </a:pPr>
            <a:r>
              <a:rPr lang="en-US" kern="0" cap="none" dirty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rPr>
              <a:t>Risk Factors for Incarceration in Patients with Primary Abdominal Wall and Incisional Hernias, a Prospective Study in 4,472 Patients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283471" y="2666340"/>
            <a:ext cx="9177052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i="0" u="sng" dirty="0"/>
              <a:t>Dimitri Sneiders</a:t>
            </a:r>
            <a:r>
              <a:rPr lang="en-GB" i="0" dirty="0"/>
              <a:t>, </a:t>
            </a:r>
            <a:r>
              <a:rPr lang="en-GB" i="0" dirty="0" err="1"/>
              <a:t>Yagmur</a:t>
            </a:r>
            <a:r>
              <a:rPr lang="en-GB" i="0" dirty="0"/>
              <a:t> </a:t>
            </a:r>
            <a:r>
              <a:rPr lang="en-GB" i="0" dirty="0" err="1"/>
              <a:t>Yurtkap</a:t>
            </a:r>
            <a:r>
              <a:rPr lang="en-GB" i="0" dirty="0"/>
              <a:t>, Leonard F. </a:t>
            </a:r>
            <a:r>
              <a:rPr lang="en-GB" i="0" dirty="0" err="1"/>
              <a:t>Kroese</a:t>
            </a:r>
            <a:r>
              <a:rPr lang="en-GB" i="0" dirty="0"/>
              <a:t>, Gert-Jan </a:t>
            </a:r>
            <a:r>
              <a:rPr lang="en-GB" i="0" dirty="0" err="1"/>
              <a:t>Kleinrensink</a:t>
            </a:r>
            <a:r>
              <a:rPr lang="en-GB" i="0" dirty="0"/>
              <a:t>, Johan F. Lange, Jean-François Gillion, the Hernia-Club Members</a:t>
            </a:r>
            <a:r>
              <a:rPr lang="en-US" i="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C2074"/>
                </a:solidFill>
                <a:ea typeface="Arial" charset="0"/>
                <a:cs typeface="Arial" charset="0"/>
              </a:rPr>
              <a:t>Accepted World Journal of Surgery 2019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hlinkClick r:id="rId2"/>
              </a:rPr>
              <a:t>https://doi.org/10.1007/s00268-019-04989-x</a:t>
            </a:r>
            <a:endParaRPr lang="en-US" sz="1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105B171-D883-EB4C-9FEC-67275D7DB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704" y="3920594"/>
            <a:ext cx="1334877" cy="4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9ECAE-972F-AE44-99D6-9EB203A00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Prevalence in Hernia Club Registry 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E1547703-B5DD-3A4F-A763-7DE89EFF2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532" y="1268016"/>
            <a:ext cx="3541906" cy="2453268"/>
          </a:xfrm>
          <a:ln w="38100">
            <a:solidFill>
              <a:srgbClr val="0C2074"/>
            </a:solidFill>
          </a:ln>
        </p:spPr>
        <p:txBody>
          <a:bodyPr>
            <a:normAutofit/>
          </a:bodyPr>
          <a:lstStyle/>
          <a:p>
            <a:r>
              <a:rPr lang="en-US" sz="1700" b="1" dirty="0"/>
              <a:t>Incisional hernias </a:t>
            </a:r>
          </a:p>
          <a:p>
            <a:r>
              <a:rPr lang="en-US" sz="1700" dirty="0"/>
              <a:t>N=2,120 </a:t>
            </a:r>
          </a:p>
          <a:p>
            <a:endParaRPr lang="en-US" sz="1700" dirty="0"/>
          </a:p>
          <a:p>
            <a:r>
              <a:rPr lang="en-US" sz="1700" b="1" dirty="0"/>
              <a:t>Prevalence</a:t>
            </a:r>
            <a:r>
              <a:rPr lang="en-US" sz="1700" dirty="0"/>
              <a:t> </a:t>
            </a:r>
          </a:p>
          <a:p>
            <a:r>
              <a:rPr lang="en-US" sz="1700" dirty="0"/>
              <a:t>Non-reducible incarceration: </a:t>
            </a:r>
            <a:r>
              <a:rPr lang="en-US" sz="1700" b="1" dirty="0"/>
              <a:t>3.7%</a:t>
            </a:r>
          </a:p>
          <a:p>
            <a:endParaRPr lang="en-US" sz="1700" dirty="0"/>
          </a:p>
          <a:p>
            <a:r>
              <a:rPr lang="en-US" sz="1700" dirty="0"/>
              <a:t>Reducible incarceration: </a:t>
            </a:r>
            <a:r>
              <a:rPr lang="en-US" sz="1700" b="1" dirty="0"/>
              <a:t>4.4%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6D3C7150-20C5-BA45-9D4B-5FEF84FD1848}"/>
              </a:ext>
            </a:extLst>
          </p:cNvPr>
          <p:cNvSpPr txBox="1">
            <a:spLocks/>
          </p:cNvSpPr>
          <p:nvPr/>
        </p:nvSpPr>
        <p:spPr>
          <a:xfrm>
            <a:off x="4493941" y="1268016"/>
            <a:ext cx="3541906" cy="2453268"/>
          </a:xfrm>
          <a:prstGeom prst="rect">
            <a:avLst/>
          </a:prstGeom>
          <a:ln w="38100">
            <a:solidFill>
              <a:srgbClr val="0C2074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 baseline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357188" indent="-2825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tabLst/>
              <a:defRPr sz="1400" i="0" kern="1200" baseline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357188" marR="0" indent="227013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C2074"/>
              </a:buClr>
              <a:buSzTx/>
              <a:buFont typeface="Arial" charset="0"/>
              <a:buChar char="•"/>
              <a:tabLst/>
              <a:defRPr sz="1200" b="0" i="0" kern="1200">
                <a:solidFill>
                  <a:srgbClr val="0C2074"/>
                </a:solidFill>
                <a:latin typeface="Arial" charset="0"/>
                <a:ea typeface="Arial" charset="0"/>
                <a:cs typeface="Arial" charset="0"/>
              </a:defRPr>
            </a:lvl3pPr>
            <a:lvl4pPr marL="4763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 baseline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4763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Arial" charset="0"/>
                <a:ea typeface="Arial" charset="0"/>
                <a:cs typeface="Arial" charset="0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63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700" b="1" i="0" dirty="0"/>
              <a:t>Primary abdominal wall hernias</a:t>
            </a:r>
          </a:p>
          <a:p>
            <a:pPr fontAlgn="auto">
              <a:spcAft>
                <a:spcPts val="0"/>
              </a:spcAft>
            </a:pPr>
            <a:r>
              <a:rPr lang="en-US" sz="1700" i="0" dirty="0"/>
              <a:t>N=2,352 </a:t>
            </a:r>
          </a:p>
          <a:p>
            <a:pPr fontAlgn="auto">
              <a:spcAft>
                <a:spcPts val="0"/>
              </a:spcAft>
            </a:pPr>
            <a:endParaRPr lang="en-US" sz="1700" i="0" dirty="0"/>
          </a:p>
          <a:p>
            <a:r>
              <a:rPr lang="en-US" sz="1700" b="1" i="0" dirty="0"/>
              <a:t>Prevalence</a:t>
            </a:r>
            <a:r>
              <a:rPr lang="en-US" sz="1700" i="0" dirty="0"/>
              <a:t> </a:t>
            </a:r>
          </a:p>
          <a:p>
            <a:r>
              <a:rPr lang="en-US" sz="1700" i="0" dirty="0"/>
              <a:t>Non-reducible incarceration: </a:t>
            </a:r>
            <a:r>
              <a:rPr lang="en-US" sz="1700" b="1" i="0" dirty="0"/>
              <a:t>3.5%</a:t>
            </a:r>
          </a:p>
          <a:p>
            <a:endParaRPr lang="en-US" sz="1700" i="0" dirty="0"/>
          </a:p>
          <a:p>
            <a:r>
              <a:rPr lang="en-US" sz="1700" i="0" dirty="0"/>
              <a:t>Reducible incarceration: </a:t>
            </a:r>
            <a:r>
              <a:rPr lang="en-US" sz="1700" b="1" i="0" dirty="0"/>
              <a:t>4.5%</a:t>
            </a:r>
          </a:p>
          <a:p>
            <a:pPr fontAlgn="auto">
              <a:spcAft>
                <a:spcPts val="0"/>
              </a:spcAft>
            </a:pPr>
            <a:endParaRPr lang="en-US" sz="1700" i="0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AC1DAAC-E010-2545-88F5-8C77F7D8FCC6}"/>
              </a:ext>
            </a:extLst>
          </p:cNvPr>
          <p:cNvSpPr/>
          <p:nvPr/>
        </p:nvSpPr>
        <p:spPr>
          <a:xfrm>
            <a:off x="256478" y="2196790"/>
            <a:ext cx="8017727" cy="8920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E2D92B13-2CAC-004B-893F-8FED16060C49}"/>
              </a:ext>
            </a:extLst>
          </p:cNvPr>
          <p:cNvSpPr/>
          <p:nvPr/>
        </p:nvSpPr>
        <p:spPr>
          <a:xfrm>
            <a:off x="550591" y="3260120"/>
            <a:ext cx="2895135" cy="289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B7DFDC9A-C5B7-7B4A-899F-3E1725036A15}"/>
              </a:ext>
            </a:extLst>
          </p:cNvPr>
          <p:cNvSpPr/>
          <p:nvPr/>
        </p:nvSpPr>
        <p:spPr>
          <a:xfrm>
            <a:off x="4572000" y="3260120"/>
            <a:ext cx="2895135" cy="289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2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355E33F-CB15-8E47-B52E-AB967D5DA146}"/>
              </a:ext>
            </a:extLst>
          </p:cNvPr>
          <p:cNvSpPr/>
          <p:nvPr/>
        </p:nvSpPr>
        <p:spPr>
          <a:xfrm>
            <a:off x="-122663" y="4471639"/>
            <a:ext cx="7850458" cy="579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45F276D5-B917-FB47-8F4F-2724776F768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66291" y="0"/>
          <a:ext cx="5824437" cy="5180273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959903">
                  <a:extLst>
                    <a:ext uri="{9D8B030D-6E8A-4147-A177-3AD203B41FA5}">
                      <a16:colId xmlns:a16="http://schemas.microsoft.com/office/drawing/2014/main" val="3041725233"/>
                    </a:ext>
                  </a:extLst>
                </a:gridCol>
                <a:gridCol w="1076834">
                  <a:extLst>
                    <a:ext uri="{9D8B030D-6E8A-4147-A177-3AD203B41FA5}">
                      <a16:colId xmlns:a16="http://schemas.microsoft.com/office/drawing/2014/main" val="3700400648"/>
                    </a:ext>
                  </a:extLst>
                </a:gridCol>
                <a:gridCol w="900857">
                  <a:extLst>
                    <a:ext uri="{9D8B030D-6E8A-4147-A177-3AD203B41FA5}">
                      <a16:colId xmlns:a16="http://schemas.microsoft.com/office/drawing/2014/main" val="2496789577"/>
                    </a:ext>
                  </a:extLst>
                </a:gridCol>
                <a:gridCol w="1076834">
                  <a:extLst>
                    <a:ext uri="{9D8B030D-6E8A-4147-A177-3AD203B41FA5}">
                      <a16:colId xmlns:a16="http://schemas.microsoft.com/office/drawing/2014/main" val="3491713238"/>
                    </a:ext>
                  </a:extLst>
                </a:gridCol>
                <a:gridCol w="810009">
                  <a:extLst>
                    <a:ext uri="{9D8B030D-6E8A-4147-A177-3AD203B41FA5}">
                      <a16:colId xmlns:a16="http://schemas.microsoft.com/office/drawing/2014/main" val="4268719359"/>
                    </a:ext>
                  </a:extLst>
                </a:gridCol>
              </a:tblGrid>
              <a:tr h="258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Not incarcerated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N (%)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Incarcerated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N (%)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Odds ratio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OR (95% CI)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p-value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778808519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Total # patients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2041 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79 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040257373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Age (years) *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62.7 ± 14.1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67.9 ± 13.7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1.03 (1.01-1.05)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0.0013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405872997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BMI (kg/m²) *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29.3 ± 6.1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32.1 ± 7.9 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1.06 (1.03-1.09)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0.0002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199662673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Sex = female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1050 (51.4)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59 (74.7)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2.78 (1.66-4.66)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&lt;0.0001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2833012512"/>
                  </a:ext>
                </a:extLst>
              </a:tr>
              <a:tr h="101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Current smoking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365 (18.8)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10 (13.5)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0.73 (0.39-1.37)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0.33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566696422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Diabetes Mellitus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240 (12)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24 (31.6)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3.40 (2.07-5.57)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&lt;0.0001 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3898145352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Corticosteroid use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73 (3.6)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 (2.6)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0.71 (0.17-2.98)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0.64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4254789031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Radiotherapy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 (1.8)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 (1.3)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0.74 (0.10-5.16)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0.75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442799804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Chemotherapy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126 (6.3)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 (3.9)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0.64 (0.20-2.01)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0.44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659651332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History of AAA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15 (0.7)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 (1.3)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1.81 (0.23-14.35)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0.58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3036456278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Anticoagulant use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341 (17)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16 (21.1)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1.30 (0.74-2.29)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0.37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3737335472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History of abdominal wall hernia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844 (41.6)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35 (44.9)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1.15 (0.73-1.82)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0.54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2142280601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History of inguinal hernia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215 (10.6)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 (6.4)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0.56 (0.22-1.40)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0.21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3981050003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ASA classification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2667739340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I-II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1418 (69.7)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33 (43.4)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 (1-1)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4049451998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III-IV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617 (30.3)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43 (56.6)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3.04 (1.89-4.89)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&lt;0.0001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293526524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Primary surgery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873345824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Gastro-intestinal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972 (48.2)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27 (35.5)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0.79 (0.45-1.40)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0.42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3650327059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Gynecologic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344 (17.1)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25 (32.9)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2.12 (1.18-3.79)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0.0118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554804591"/>
                  </a:ext>
                </a:extLst>
              </a:tr>
              <a:tr h="243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Other </a:t>
                      </a:r>
                      <a:br>
                        <a:rPr lang="en-US" sz="700">
                          <a:effectLst/>
                        </a:rPr>
                      </a:b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(34.7)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24 (31.6)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 (1-1)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871828774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Ascites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14 (0.7)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 (0)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-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0.85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899311769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Chronic cough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196 (9.7)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 (10.4)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1.12 (0.54-2.30)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0.76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4087231083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Constipation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131 (6.5)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11 (14.3)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2.33 (1.2-4.51) 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0.0122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965003008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Heavy lifting 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139 (6.9)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 (10.4)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1.57 (0.74-3.33)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0.07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2284183205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203035416"/>
                  </a:ext>
                </a:extLst>
              </a:tr>
              <a:tr h="243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Hernia characteristics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en-US" sz="700">
                          <a:effectLst/>
                        </a:rPr>
                      </a:b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3419474065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Type of hernia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3403196455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Recurrent hernia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410 (20.4)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21 (28.0)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1.63 (0.95-2.77)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0.07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2710906602"/>
                  </a:ext>
                </a:extLst>
              </a:tr>
              <a:tr h="243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Previous surgery with mesh </a:t>
                      </a:r>
                      <a:br>
                        <a:rPr lang="en-US" sz="700">
                          <a:effectLst/>
                        </a:rPr>
                      </a:b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689 (34.2)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20 (26.7)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0.74 (0.44-1.25)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0.26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315050157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Defect location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909225784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Supra-umbilical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359 (22.1)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9 (15.3)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 (1-1)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340105018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Peri- and infra-umbilical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955 (58.7)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45 (76.3)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1.80 (0.88-3.68)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0.11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509658594"/>
                  </a:ext>
                </a:extLst>
              </a:tr>
              <a:tr h="243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Lateral </a:t>
                      </a:r>
                      <a:br>
                        <a:rPr lang="en-US" sz="700">
                          <a:effectLst/>
                        </a:rPr>
                      </a:b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288 (17.7)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 (8.5)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1.08 (0.42-2.81)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0.87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2705746385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Defect width (cm)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2406526466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0-2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567 (28.6)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11(14.7)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 (1-1)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-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319921827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3-4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632 (31.9)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34 (45.3)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2.62 (1.32-5.19)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0.0057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89732562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5-10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658 (33.2)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27 (36.0)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2.08 (1.02-4.27)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0.0450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48450327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&gt; 10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124 (6.3)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 (4.0)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1.32 (0.39-4.51)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0.66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4146411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750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C05C2-A0D3-C148-BDB2-87539D6D2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Incisional hernia 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1F37B2D-A2EB-3444-A678-5FCB123A5408}"/>
              </a:ext>
            </a:extLst>
          </p:cNvPr>
          <p:cNvSpPr/>
          <p:nvPr/>
        </p:nvSpPr>
        <p:spPr>
          <a:xfrm>
            <a:off x="-122663" y="4471639"/>
            <a:ext cx="7850458" cy="579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CF3FBBDE-A53C-134C-BD78-B1D85194D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433409"/>
              </p:ext>
            </p:extLst>
          </p:nvPr>
        </p:nvGraphicFramePr>
        <p:xfrm>
          <a:off x="628650" y="1137429"/>
          <a:ext cx="6809213" cy="3471083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2471389">
                  <a:extLst>
                    <a:ext uri="{9D8B030D-6E8A-4147-A177-3AD203B41FA5}">
                      <a16:colId xmlns:a16="http://schemas.microsoft.com/office/drawing/2014/main" val="893562764"/>
                    </a:ext>
                  </a:extLst>
                </a:gridCol>
                <a:gridCol w="1282390">
                  <a:extLst>
                    <a:ext uri="{9D8B030D-6E8A-4147-A177-3AD203B41FA5}">
                      <a16:colId xmlns:a16="http://schemas.microsoft.com/office/drawing/2014/main" val="2204194229"/>
                    </a:ext>
                  </a:extLst>
                </a:gridCol>
                <a:gridCol w="2007220">
                  <a:extLst>
                    <a:ext uri="{9D8B030D-6E8A-4147-A177-3AD203B41FA5}">
                      <a16:colId xmlns:a16="http://schemas.microsoft.com/office/drawing/2014/main" val="1809555219"/>
                    </a:ext>
                  </a:extLst>
                </a:gridCol>
                <a:gridCol w="1048214">
                  <a:extLst>
                    <a:ext uri="{9D8B030D-6E8A-4147-A177-3AD203B41FA5}">
                      <a16:colId xmlns:a16="http://schemas.microsoft.com/office/drawing/2014/main" val="530204627"/>
                    </a:ext>
                  </a:extLst>
                </a:gridCol>
              </a:tblGrid>
              <a:tr h="323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Coefficient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Odds ratio (95%CI)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P-value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3258634"/>
                  </a:ext>
                </a:extLst>
              </a:tr>
              <a:tr h="204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Intercept 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-8.5286</a:t>
                      </a:r>
                      <a:endParaRPr lang="en-US" sz="1400" b="0" i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1665710"/>
                  </a:ext>
                </a:extLst>
              </a:tr>
              <a:tr h="204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Age (years) per 1 increase 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0.0251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1.03 (1.01-1.05)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0.0122</a:t>
                      </a: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7721527"/>
                  </a:ext>
                </a:extLst>
              </a:tr>
              <a:tr h="204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BMI (kg/m²) per 1 increase 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0.0342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1.03 (1-1.07)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0.06</a:t>
                      </a:r>
                      <a:endParaRPr lang="en-US" sz="1400" b="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1890125"/>
                  </a:ext>
                </a:extLst>
              </a:tr>
              <a:tr h="204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Sex = female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1.0431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2.84 (1.66-4.87)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0.0001</a:t>
                      </a: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2079247"/>
                  </a:ext>
                </a:extLst>
              </a:tr>
              <a:tr h="204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Diabetes Mellitus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0.8384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2.31 (1.37-3.91)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0.0017</a:t>
                      </a: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9223771"/>
                  </a:ext>
                </a:extLst>
              </a:tr>
              <a:tr h="204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Heavy lifting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0.9882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2.69 (1.17-6.16)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0.020</a:t>
                      </a: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5360337"/>
                  </a:ext>
                </a:extLst>
              </a:tr>
              <a:tr h="204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ASA classification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 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 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 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5059356"/>
                  </a:ext>
                </a:extLst>
              </a:tr>
              <a:tr h="204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     I-II</a:t>
                      </a:r>
                      <a:endParaRPr lang="en-US" sz="1400" b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Reference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1 (1-1)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 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6633958"/>
                  </a:ext>
                </a:extLst>
              </a:tr>
              <a:tr h="204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     III-IV</a:t>
                      </a:r>
                      <a:endParaRPr lang="en-US" sz="1400" b="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0.8124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2.25 (1.34-3.78)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0.0021</a:t>
                      </a: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4702889"/>
                  </a:ext>
                </a:extLst>
              </a:tr>
              <a:tr h="204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Defect width (cm)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 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 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 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4366248"/>
                  </a:ext>
                </a:extLst>
              </a:tr>
              <a:tr h="204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     0-2</a:t>
                      </a:r>
                      <a:endParaRPr lang="en-US" sz="1400" b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Reference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1 (1-1)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 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8852256"/>
                  </a:ext>
                </a:extLst>
              </a:tr>
              <a:tr h="204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     3-4</a:t>
                      </a:r>
                      <a:endParaRPr lang="en-US" sz="1400" b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0.7627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2.14 (1.07-4.31)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0.032</a:t>
                      </a: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7287659"/>
                  </a:ext>
                </a:extLst>
              </a:tr>
              <a:tr h="204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     5-10</a:t>
                      </a:r>
                      <a:endParaRPr lang="en-US" sz="1400" b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0.569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1.77 (0.84-3.7)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0.13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2221580"/>
                  </a:ext>
                </a:extLst>
              </a:tr>
              <a:tr h="204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     &gt; 10</a:t>
                      </a:r>
                      <a:endParaRPr lang="en-US" sz="1400" b="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0.1598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1.17 (0.33-4.15)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0.80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8569337"/>
                  </a:ext>
                </a:extLst>
              </a:tr>
            </a:tbl>
          </a:graphicData>
        </a:graphic>
      </p:graphicFrame>
      <p:sp>
        <p:nvSpPr>
          <p:cNvPr id="6" name="Rechthoek 5">
            <a:extLst>
              <a:ext uri="{FF2B5EF4-FFF2-40B4-BE49-F238E27FC236}">
                <a16:creationId xmlns:a16="http://schemas.microsoft.com/office/drawing/2014/main" id="{DE7B19E0-C1BF-B34D-B2D0-62AE1577342E}"/>
              </a:ext>
            </a:extLst>
          </p:cNvPr>
          <p:cNvSpPr/>
          <p:nvPr/>
        </p:nvSpPr>
        <p:spPr>
          <a:xfrm>
            <a:off x="773615" y="3911561"/>
            <a:ext cx="6519282" cy="2341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2D79EB2-7E79-F746-A45B-87051849D538}"/>
              </a:ext>
            </a:extLst>
          </p:cNvPr>
          <p:cNvSpPr/>
          <p:nvPr/>
        </p:nvSpPr>
        <p:spPr>
          <a:xfrm>
            <a:off x="628650" y="2138435"/>
            <a:ext cx="6519282" cy="2341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1DE477D-6AA4-374F-9E80-79F9E5AED625}"/>
              </a:ext>
            </a:extLst>
          </p:cNvPr>
          <p:cNvSpPr txBox="1"/>
          <p:nvPr/>
        </p:nvSpPr>
        <p:spPr bwMode="auto">
          <a:xfrm>
            <a:off x="550590" y="4643672"/>
            <a:ext cx="43001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kern="0" dirty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rPr>
              <a:t>Area under ROC-curve: 0.76</a:t>
            </a:r>
          </a:p>
        </p:txBody>
      </p:sp>
    </p:spTree>
    <p:extLst>
      <p:ext uri="{BB962C8B-B14F-4D97-AF65-F5344CB8AC3E}">
        <p14:creationId xmlns:p14="http://schemas.microsoft.com/office/powerpoint/2010/main" val="53977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F3766A1-7A14-3749-B201-85A4231EAC3B}"/>
              </a:ext>
            </a:extLst>
          </p:cNvPr>
          <p:cNvSpPr/>
          <p:nvPr/>
        </p:nvSpPr>
        <p:spPr>
          <a:xfrm>
            <a:off x="-122663" y="4471639"/>
            <a:ext cx="7850458" cy="579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B38D0D-2309-E843-8614-15D705EA7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hernias</a:t>
            </a:r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98C01689-01DA-4D49-8E5A-EE77D04AD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684070"/>
              </p:ext>
            </p:extLst>
          </p:nvPr>
        </p:nvGraphicFramePr>
        <p:xfrm>
          <a:off x="628650" y="1028728"/>
          <a:ext cx="6954179" cy="3442911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2609731">
                  <a:extLst>
                    <a:ext uri="{9D8B030D-6E8A-4147-A177-3AD203B41FA5}">
                      <a16:colId xmlns:a16="http://schemas.microsoft.com/office/drawing/2014/main" val="300908968"/>
                    </a:ext>
                  </a:extLst>
                </a:gridCol>
                <a:gridCol w="1382839">
                  <a:extLst>
                    <a:ext uri="{9D8B030D-6E8A-4147-A177-3AD203B41FA5}">
                      <a16:colId xmlns:a16="http://schemas.microsoft.com/office/drawing/2014/main" val="3805424635"/>
                    </a:ext>
                  </a:extLst>
                </a:gridCol>
                <a:gridCol w="1999103">
                  <a:extLst>
                    <a:ext uri="{9D8B030D-6E8A-4147-A177-3AD203B41FA5}">
                      <a16:colId xmlns:a16="http://schemas.microsoft.com/office/drawing/2014/main" val="1120953201"/>
                    </a:ext>
                  </a:extLst>
                </a:gridCol>
                <a:gridCol w="962506">
                  <a:extLst>
                    <a:ext uri="{9D8B030D-6E8A-4147-A177-3AD203B41FA5}">
                      <a16:colId xmlns:a16="http://schemas.microsoft.com/office/drawing/2014/main" val="994590506"/>
                    </a:ext>
                  </a:extLst>
                </a:gridCol>
              </a:tblGrid>
              <a:tr h="191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Coefficient</a:t>
                      </a:r>
                      <a:endParaRPr lang="en-US" sz="20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Odds ratio (95%CI)</a:t>
                      </a:r>
                      <a:endParaRPr lang="en-US" sz="20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P-value</a:t>
                      </a:r>
                      <a:endParaRPr lang="en-US" sz="20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1235893"/>
                  </a:ext>
                </a:extLst>
              </a:tr>
              <a:tr h="191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Intercept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-6.1051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 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6106794"/>
                  </a:ext>
                </a:extLst>
              </a:tr>
              <a:tr h="19183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Age (years) per 1 increase </a:t>
                      </a:r>
                      <a:endParaRPr lang="en-US" sz="2000" b="1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0.0167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1.02 (1-1.03)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0.042</a:t>
                      </a:r>
                      <a:endParaRPr lang="en-US" sz="2000" b="1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5014602"/>
                  </a:ext>
                </a:extLst>
              </a:tr>
              <a:tr h="19183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BMI (kg/m²) per 1 increase </a:t>
                      </a:r>
                      <a:endParaRPr lang="en-US" sz="2000" b="1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0.0341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1.03 (1-1.07)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0.038</a:t>
                      </a:r>
                      <a:endParaRPr lang="en-US" sz="2000" b="1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2712380"/>
                  </a:ext>
                </a:extLst>
              </a:tr>
              <a:tr h="191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Sex = female</a:t>
                      </a:r>
                      <a:endParaRPr lang="en-US" sz="2000" b="1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0.2767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1.32 (0.83-2.09)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0.24</a:t>
                      </a:r>
                      <a:endParaRPr lang="en-US" sz="20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3516471"/>
                  </a:ext>
                </a:extLst>
              </a:tr>
              <a:tr h="191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Constipation</a:t>
                      </a:r>
                      <a:endParaRPr lang="en-US" sz="2000" b="1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0.934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2.54 (1.08-6.02)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0.034</a:t>
                      </a:r>
                      <a:endParaRPr lang="en-US" sz="2000" b="1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0158299"/>
                  </a:ext>
                </a:extLst>
              </a:tr>
              <a:tr h="191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Defect location </a:t>
                      </a:r>
                      <a:endParaRPr lang="en-US" sz="2000" b="1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 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 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 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8611994"/>
                  </a:ext>
                </a:extLst>
              </a:tr>
              <a:tr h="191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     Supra-umbilical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Reference 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1 (1-1)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 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4210107"/>
                  </a:ext>
                </a:extLst>
              </a:tr>
              <a:tr h="191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     Peri- and infra-umbilical</a:t>
                      </a:r>
                      <a:endParaRPr lang="en-US" sz="20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0.6844</a:t>
                      </a:r>
                      <a:endParaRPr lang="en-US" sz="20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1.98 (1.02-3.85)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0.043</a:t>
                      </a:r>
                      <a:endParaRPr lang="en-US" sz="2000" b="1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2228950"/>
                  </a:ext>
                </a:extLst>
              </a:tr>
              <a:tr h="191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     Lateral </a:t>
                      </a:r>
                      <a:endParaRPr lang="en-US" sz="20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0.1506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1.16 (0.24-5.69)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0.85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6825391"/>
                  </a:ext>
                </a:extLst>
              </a:tr>
              <a:tr h="191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1" dirty="0">
                          <a:effectLst/>
                        </a:rPr>
                        <a:t>Defect </a:t>
                      </a:r>
                      <a:r>
                        <a:rPr lang="nl-NL" sz="1400" b="1" dirty="0" err="1">
                          <a:effectLst/>
                        </a:rPr>
                        <a:t>width</a:t>
                      </a:r>
                      <a:r>
                        <a:rPr lang="nl-NL" sz="1400" b="1" dirty="0">
                          <a:effectLst/>
                        </a:rPr>
                        <a:t> (cm)</a:t>
                      </a:r>
                      <a:endParaRPr lang="en-US" sz="2000" b="1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>
                          <a:effectLst/>
                        </a:rPr>
                        <a:t> 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>
                          <a:effectLst/>
                        </a:rPr>
                        <a:t> 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7793466"/>
                  </a:ext>
                </a:extLst>
              </a:tr>
              <a:tr h="191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>
                          <a:effectLst/>
                        </a:rPr>
                        <a:t>     1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effectLst/>
                        </a:rPr>
                        <a:t>Reference</a:t>
                      </a:r>
                      <a:endParaRPr lang="en-US" sz="20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1 (1-1)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>
                          <a:effectLst/>
                        </a:rPr>
                        <a:t> 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1785037"/>
                  </a:ext>
                </a:extLst>
              </a:tr>
              <a:tr h="191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>
                          <a:effectLst/>
                        </a:rPr>
                        <a:t>     2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effectLst/>
                        </a:rPr>
                        <a:t>-0.1703</a:t>
                      </a:r>
                      <a:endParaRPr lang="en-US" sz="20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>
                          <a:effectLst/>
                        </a:rPr>
                        <a:t>0.84 (0.48-1.49)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>
                          <a:effectLst/>
                        </a:rPr>
                        <a:t>0.56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5002708"/>
                  </a:ext>
                </a:extLst>
              </a:tr>
              <a:tr h="191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>
                          <a:effectLst/>
                        </a:rPr>
                        <a:t>     3-4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effectLst/>
                        </a:rPr>
                        <a:t>1.0488</a:t>
                      </a:r>
                      <a:endParaRPr lang="en-US" sz="20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effectLst/>
                        </a:rPr>
                        <a:t>2.85 (1.57-5.18)</a:t>
                      </a:r>
                      <a:endParaRPr lang="en-US" sz="20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1" dirty="0">
                          <a:effectLst/>
                        </a:rPr>
                        <a:t>0.0006</a:t>
                      </a:r>
                      <a:endParaRPr lang="en-US" sz="2000" b="1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270469"/>
                  </a:ext>
                </a:extLst>
              </a:tr>
              <a:tr h="196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effectLst/>
                        </a:rPr>
                        <a:t>     ≥ 5</a:t>
                      </a:r>
                      <a:endParaRPr lang="en-US" sz="20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effectLst/>
                        </a:rPr>
                        <a:t>0.0637</a:t>
                      </a:r>
                      <a:endParaRPr lang="en-US" sz="20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>
                          <a:effectLst/>
                        </a:rPr>
                        <a:t>1.07 (0.24-4.83)</a:t>
                      </a:r>
                      <a:endParaRPr lang="en-US" sz="2000" b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effectLst/>
                        </a:rPr>
                        <a:t>0.93</a:t>
                      </a:r>
                      <a:endParaRPr lang="en-US" sz="2000" b="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0832248"/>
                  </a:ext>
                </a:extLst>
              </a:tr>
            </a:tbl>
          </a:graphicData>
        </a:graphic>
      </p:graphicFrame>
      <p:sp>
        <p:nvSpPr>
          <p:cNvPr id="9" name="Tekstvak 8">
            <a:extLst>
              <a:ext uri="{FF2B5EF4-FFF2-40B4-BE49-F238E27FC236}">
                <a16:creationId xmlns:a16="http://schemas.microsoft.com/office/drawing/2014/main" id="{38E6A32E-1B63-524C-923B-306B750DE5E9}"/>
              </a:ext>
            </a:extLst>
          </p:cNvPr>
          <p:cNvSpPr txBox="1"/>
          <p:nvPr/>
        </p:nvSpPr>
        <p:spPr bwMode="auto">
          <a:xfrm>
            <a:off x="550590" y="4643672"/>
            <a:ext cx="43001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kern="0" dirty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rPr>
              <a:t>Area under ROC-curve: 0.68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30526E6-02C2-4F48-AF2A-1B0B732B6DBC}"/>
              </a:ext>
            </a:extLst>
          </p:cNvPr>
          <p:cNvSpPr/>
          <p:nvPr/>
        </p:nvSpPr>
        <p:spPr>
          <a:xfrm>
            <a:off x="628650" y="4030483"/>
            <a:ext cx="6653096" cy="1846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2112E8AC-3256-D34C-963A-AED065B1A4BE}"/>
              </a:ext>
            </a:extLst>
          </p:cNvPr>
          <p:cNvSpPr/>
          <p:nvPr/>
        </p:nvSpPr>
        <p:spPr>
          <a:xfrm>
            <a:off x="628650" y="2881848"/>
            <a:ext cx="6519282" cy="2341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C91790CF-9650-1D40-B0B2-B21F1FDF31E9}"/>
              </a:ext>
            </a:extLst>
          </p:cNvPr>
          <p:cNvSpPr/>
          <p:nvPr/>
        </p:nvSpPr>
        <p:spPr>
          <a:xfrm>
            <a:off x="628650" y="1957844"/>
            <a:ext cx="6519282" cy="2341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B3C2BB8-7752-D74F-AC83-29F3625F596B}"/>
              </a:ext>
            </a:extLst>
          </p:cNvPr>
          <p:cNvSpPr txBox="1"/>
          <p:nvPr/>
        </p:nvSpPr>
        <p:spPr bwMode="auto">
          <a:xfrm>
            <a:off x="1126274" y="3961052"/>
            <a:ext cx="4092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kern="0" dirty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rPr>
              <a:t>Prevalence of 10%</a:t>
            </a:r>
          </a:p>
        </p:txBody>
      </p:sp>
    </p:spTree>
    <p:extLst>
      <p:ext uri="{BB962C8B-B14F-4D97-AF65-F5344CB8AC3E}">
        <p14:creationId xmlns:p14="http://schemas.microsoft.com/office/powerpoint/2010/main" val="237571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8D99BF-DB7A-CA4B-A9D0-B8DCA69DA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DF581A-D702-794C-9FD0-33ECFFF96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90439"/>
            <a:ext cx="7886700" cy="3263504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Mainly hernias between 3-4cm were associated with incarceration </a:t>
            </a:r>
          </a:p>
          <a:p>
            <a:pPr marL="700088" lvl="1" indent="-342900"/>
            <a:r>
              <a:rPr lang="en-US" sz="1800" dirty="0"/>
              <a:t>Hernias &lt; 2cm only incarcerate rarely 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Incisional hernia: no association with defect location 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Primary hernias: peri- and infra-umbilical hernias were associated with incarceration 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Other factors: age, BMI, female sex, factors related to increased intra-abdominal pressure: heavy lifting/constipation  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085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D15ED-CF1D-4C40-B27F-F8072B5A0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04365A-32FA-8C4D-9719-8F13E99C1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Prevalence of incarceration was relatively low</a:t>
            </a:r>
          </a:p>
          <a:p>
            <a:endParaRPr lang="en-US" sz="1800" dirty="0"/>
          </a:p>
          <a:p>
            <a:r>
              <a:rPr lang="en-US" sz="1800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Less frequent inclusion of patients in an emergency setting </a:t>
            </a:r>
          </a:p>
          <a:p>
            <a:pPr marL="642938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/>
              <a:t>Underestimation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Age, ASA class, diabetes </a:t>
            </a:r>
            <a:r>
              <a:rPr lang="en-US" sz="1800" dirty="0">
                <a:sym typeface="Wingdings" pitchFamily="2" charset="2"/>
              </a:rPr>
              <a:t> reluctance to operate older patients with multiple comorbidities? </a:t>
            </a:r>
            <a:endParaRPr lang="en-US" sz="1800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9743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0316F0-EB7B-F040-932C-E9193BA9B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EA6930-6075-DF49-BAF1-213EE5332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data on conservatively treated patients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 No </a:t>
            </a:r>
            <a:r>
              <a:rPr lang="en-US" sz="2000" dirty="0"/>
              <a:t>adequate probability estimates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26546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6D17F-62CB-6A42-9B29-75C4C4708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19EC906-B1A4-564B-BB34-F31C601E37EC}"/>
              </a:ext>
            </a:extLst>
          </p:cNvPr>
          <p:cNvSpPr/>
          <p:nvPr/>
        </p:nvSpPr>
        <p:spPr>
          <a:xfrm>
            <a:off x="2435148" y="2141034"/>
            <a:ext cx="3601843" cy="57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Hernia diagnosed ‘’conservative period’’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CCD90C4-B60B-7448-A528-9AFFD9839833}"/>
              </a:ext>
            </a:extLst>
          </p:cNvPr>
          <p:cNvSpPr/>
          <p:nvPr/>
        </p:nvSpPr>
        <p:spPr>
          <a:xfrm>
            <a:off x="6036992" y="2141033"/>
            <a:ext cx="2627505" cy="2453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Elective surgery 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BBEDA674-0A1E-E840-ADA9-45A93F8B4722}"/>
              </a:ext>
            </a:extLst>
          </p:cNvPr>
          <p:cNvSpPr/>
          <p:nvPr/>
        </p:nvSpPr>
        <p:spPr>
          <a:xfrm>
            <a:off x="628651" y="2141033"/>
            <a:ext cx="1806498" cy="5798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Onset of hernia 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1FFF46EC-39AE-1945-99BB-F73BC32E81B3}"/>
              </a:ext>
            </a:extLst>
          </p:cNvPr>
          <p:cNvSpPr/>
          <p:nvPr/>
        </p:nvSpPr>
        <p:spPr>
          <a:xfrm>
            <a:off x="6036993" y="2475569"/>
            <a:ext cx="2627505" cy="24532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Emergency surgery </a:t>
            </a:r>
          </a:p>
        </p:txBody>
      </p:sp>
      <p:sp>
        <p:nvSpPr>
          <p:cNvPr id="14" name="Pijl links 13">
            <a:extLst>
              <a:ext uri="{FF2B5EF4-FFF2-40B4-BE49-F238E27FC236}">
                <a16:creationId xmlns:a16="http://schemas.microsoft.com/office/drawing/2014/main" id="{194C1E6B-180A-B842-B3C9-4B1C5B36475E}"/>
              </a:ext>
            </a:extLst>
          </p:cNvPr>
          <p:cNvSpPr/>
          <p:nvPr/>
        </p:nvSpPr>
        <p:spPr>
          <a:xfrm>
            <a:off x="628651" y="1432395"/>
            <a:ext cx="8035846" cy="61943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Time</a:t>
            </a:r>
            <a:r>
              <a:rPr lang="en-US" dirty="0"/>
              <a:t> 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E5D8CE30-1767-A84D-8B73-5DEAF14AB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8" y="1661536"/>
            <a:ext cx="549142" cy="1098928"/>
          </a:xfrm>
          <a:prstGeom prst="rect">
            <a:avLst/>
          </a:prstGeom>
        </p:spPr>
      </p:pic>
      <p:sp>
        <p:nvSpPr>
          <p:cNvPr id="16" name="Pijl links en rechts 15">
            <a:extLst>
              <a:ext uri="{FF2B5EF4-FFF2-40B4-BE49-F238E27FC236}">
                <a16:creationId xmlns:a16="http://schemas.microsoft.com/office/drawing/2014/main" id="{1A15D5E0-60D7-5C4B-8BE4-D2FFE29E7524}"/>
              </a:ext>
            </a:extLst>
          </p:cNvPr>
          <p:cNvSpPr/>
          <p:nvPr/>
        </p:nvSpPr>
        <p:spPr>
          <a:xfrm>
            <a:off x="628651" y="3263876"/>
            <a:ext cx="5408340" cy="500195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Total period at risk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673270EA-0E11-0A43-80D9-918E12379C98}"/>
              </a:ext>
            </a:extLst>
          </p:cNvPr>
          <p:cNvSpPr txBox="1"/>
          <p:nvPr/>
        </p:nvSpPr>
        <p:spPr bwMode="auto">
          <a:xfrm>
            <a:off x="628650" y="3803638"/>
            <a:ext cx="66196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i="0" kern="0" dirty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rPr>
              <a:t>Probability of incarceration during the period at risk </a:t>
            </a:r>
          </a:p>
        </p:txBody>
      </p:sp>
      <p:sp>
        <p:nvSpPr>
          <p:cNvPr id="12" name="Pijl links en rechts 11">
            <a:extLst>
              <a:ext uri="{FF2B5EF4-FFF2-40B4-BE49-F238E27FC236}">
                <a16:creationId xmlns:a16="http://schemas.microsoft.com/office/drawing/2014/main" id="{59206EA5-ADB0-AC4A-8EA3-75CAB0B31AEE}"/>
              </a:ext>
            </a:extLst>
          </p:cNvPr>
          <p:cNvSpPr/>
          <p:nvPr/>
        </p:nvSpPr>
        <p:spPr>
          <a:xfrm>
            <a:off x="6036991" y="3263876"/>
            <a:ext cx="2627506" cy="500195"/>
          </a:xfrm>
          <a:prstGeom prst="left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Period not at risk</a:t>
            </a:r>
          </a:p>
        </p:txBody>
      </p:sp>
    </p:spTree>
    <p:extLst>
      <p:ext uri="{BB962C8B-B14F-4D97-AF65-F5344CB8AC3E}">
        <p14:creationId xmlns:p14="http://schemas.microsoft.com/office/powerpoint/2010/main" val="166229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A451DF-F1E2-F74E-B1CC-A851B9C5A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Prediction, not there yet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0725A8-04CD-0941-A9C4-1BCDA2FA5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Better prediction requires: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Time to event data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Inclusion of (initially) conservatively treated patients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CT-scans for biometric evaluation </a:t>
            </a:r>
            <a:r>
              <a:rPr lang="en-US" sz="1800" i="1" dirty="0"/>
              <a:t>(</a:t>
            </a:r>
            <a:r>
              <a:rPr lang="nl-NL" sz="1800" i="1" dirty="0" err="1"/>
              <a:t>Mueck</a:t>
            </a:r>
            <a:r>
              <a:rPr lang="en-US" sz="1800" i="1" dirty="0"/>
              <a:t> et al. </a:t>
            </a:r>
            <a:r>
              <a:rPr lang="nl-NL" sz="1800" i="1" dirty="0"/>
              <a:t>Am J </a:t>
            </a:r>
            <a:r>
              <a:rPr lang="nl-NL" sz="1800" i="1" dirty="0" err="1"/>
              <a:t>Surg</a:t>
            </a:r>
            <a:r>
              <a:rPr lang="nl-NL" sz="1800" i="1" dirty="0"/>
              <a:t>, 2017</a:t>
            </a:r>
            <a:r>
              <a:rPr lang="en-US" sz="1800" i="1" dirty="0"/>
              <a:t>)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r>
              <a:rPr lang="en-US" sz="1800" dirty="0"/>
              <a:t>Based on current data: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Small hernias (&lt;2cm) incarcerate relatively rarely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Hernias 3-4 cm appear most at risk for incarceration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Primary hernias of 3-4cm </a:t>
            </a:r>
            <a:r>
              <a:rPr lang="en-US" sz="1800" dirty="0">
                <a:sym typeface="Wingdings" pitchFamily="2" charset="2"/>
              </a:rPr>
              <a:t> 10% prevalence of incarceration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2646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80017\Downloads\8093910d51778d3f68e702f0efa5c9d3_950x600_fit.jpg">
            <a:extLst>
              <a:ext uri="{FF2B5EF4-FFF2-40B4-BE49-F238E27FC236}">
                <a16:creationId xmlns:a16="http://schemas.microsoft.com/office/drawing/2014/main" id="{A2CFC77F-F8A3-C741-8773-DF20883BA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1" b="7105"/>
          <a:stretch/>
        </p:blipFill>
        <p:spPr bwMode="auto">
          <a:xfrm>
            <a:off x="-47625" y="2516414"/>
            <a:ext cx="9239250" cy="262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9C0AAD-EAFF-AD4C-B811-377B19F0A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1019697"/>
          </a:xfrm>
        </p:spPr>
        <p:txBody>
          <a:bodyPr/>
          <a:lstStyle/>
          <a:p>
            <a:r>
              <a:rPr lang="en-US" dirty="0"/>
              <a:t>Acknowledgements: </a:t>
            </a:r>
            <a:br>
              <a:rPr lang="en-US" dirty="0"/>
            </a:br>
            <a:r>
              <a:rPr lang="en-US" sz="2800" dirty="0"/>
              <a:t>The Hernia Club</a:t>
            </a:r>
            <a:endParaRPr lang="en-US" sz="3600" kern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A988BC-1C10-DD40-88A6-7CBFFD910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97886"/>
            <a:ext cx="7886700" cy="3263504"/>
          </a:xfrm>
        </p:spPr>
        <p:txBody>
          <a:bodyPr>
            <a:normAutofit fontScale="92500"/>
          </a:bodyPr>
          <a:lstStyle/>
          <a:p>
            <a:pPr algn="just">
              <a:lnSpc>
                <a:spcPct val="170000"/>
              </a:lnSpc>
            </a:pP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Ain J-F (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Polyclinique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Val de Saone, Macon, France), Beck M (Clinique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Ambroise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Paré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Thionville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Barrat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C (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Hôpital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Universitaire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Jean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Verdier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Bondy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Berney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C (Bankstown-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Lidcombe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Hospital, Sydney, Australia),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Berrod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J-L (Groupe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Hospitalier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Paris St Joseph, Paris,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Binot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D (MCO Côte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d’Opale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Boulogne sur Mer,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Boudet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M-J (Clinique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Alleray-Labrouste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Paris, France), Bousquet J (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Hôpital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Privé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de la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Chataigneraie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Montpellier,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Blazquez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D (Clinique Jeanne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d’Arc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Paris,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Bonan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A (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Hôpital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Privé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d’Antony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Antony, France), Cas O (Centre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Médico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Chirurgical–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Fondation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WALLERSTEIN,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Arès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Champault-Fezais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A (Groupe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Hospitalier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Paris St Joseph, Paris,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Chastan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P (Bordeaux, France), Cardin J-L (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Polyclinique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du Maine, Laval,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Chollet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J-M (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Hôpital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Privé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d’Antony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Antony,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Cossa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J-P (CMC Bizet, Paris,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Dabrowski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A (Clinique de Saint Omer, Saint Omer,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Démaret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S (Clinique Saint Vincent,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Besançon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Drissi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F (CHU Nantes, Nantes,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Durou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J (Clinique de Villeneuve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d’Ascq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Villeneuve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d’Ascq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Dugue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T (Clinique de Saint Omer, Saint Omer, France), Faure J-P (CHRU Poitiers, Poitiers,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Framery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D (CMC de la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Baie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de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Morlaix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Morlaix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Fromont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G (Clinique de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Bois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Bernard,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Bois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Bernard,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Gainant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A (CHRU Limoges, Limoges,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Gauduchon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L (CHRU Amiens,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Genser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L (CHU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Pitié-Sampétrière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Paris, France), Gillion J-F (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Hôpital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Privé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d’Antony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Antony,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Guillaud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A (Clinique du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Renaison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Roanne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Jacquin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C (CH du Prado, Marseille,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Jurczak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F (Clinique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Mutualiste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Saint Nazaire, France), Khalil H (CHRU Rouen, Rouen, France), Lacroix A (CH de Auch, Auch,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Ledaguenel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P (Clinique Tivoli, Bordeaux,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Lepère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M (Clinique Saint Charles, La Roche-sur-Yon,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Lépront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D (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Polyclin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ique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de Navarre, Pau,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Letoux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N (Clinique Jeanne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d’Arc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Paris,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Loriau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J (Groupe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Hospitalier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Paris St Joseph, Paris),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Magne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E (Clinique Tivoli, Bordeaux, France), Ngo P (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Hôpital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Américain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Neuilly, France), Oberlin O (Croix St Simon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Diaconesses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Paris,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Paterne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D (Clinique Tivoli, Bordeaux,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Pavis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d’Escurac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X (Strasbourg,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Potiron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L (Clinique Jules Verne, Nantes, France), Renard Y (CHRU Reims, Reims, France), Soler M (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Polyclinique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Saint Jean,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Cagnes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-sur-Mer,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Rignier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P (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Polyclinique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des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Bleuets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. Reims), Roos S (Clinique Claude Bernard, Albi,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Thillois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J-M (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Hôpital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Privé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d’Antony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Antony, France),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Tiry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P (Clinique de Saint Omer, Saint Omer, France), and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Zaranis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C (Clinique de La Rochelle, France).</a:t>
            </a:r>
            <a:endParaRPr lang="en-US" sz="9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2129FD3-9E40-5C4C-9CC4-AFD829380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127" y="650269"/>
            <a:ext cx="1334877" cy="44701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4B254F-6355-B748-BF6E-647C54B93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758" y="121891"/>
            <a:ext cx="1215614" cy="47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81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EDC05E-16E2-0448-8EF1-6F699E786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D6E068-2969-604B-9F19-A04462E40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Nothing to disclose </a:t>
            </a:r>
          </a:p>
        </p:txBody>
      </p:sp>
    </p:spTree>
    <p:extLst>
      <p:ext uri="{BB962C8B-B14F-4D97-AF65-F5344CB8AC3E}">
        <p14:creationId xmlns:p14="http://schemas.microsoft.com/office/powerpoint/2010/main" val="754867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355E33F-CB15-8E47-B52E-AB967D5DA146}"/>
              </a:ext>
            </a:extLst>
          </p:cNvPr>
          <p:cNvSpPr/>
          <p:nvPr/>
        </p:nvSpPr>
        <p:spPr>
          <a:xfrm>
            <a:off x="-122663" y="4471639"/>
            <a:ext cx="7850458" cy="579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45F276D5-B917-FB47-8F4F-2724776F7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676442"/>
              </p:ext>
            </p:extLst>
          </p:nvPr>
        </p:nvGraphicFramePr>
        <p:xfrm>
          <a:off x="866291" y="0"/>
          <a:ext cx="5824437" cy="5180273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959903">
                  <a:extLst>
                    <a:ext uri="{9D8B030D-6E8A-4147-A177-3AD203B41FA5}">
                      <a16:colId xmlns:a16="http://schemas.microsoft.com/office/drawing/2014/main" val="3041725233"/>
                    </a:ext>
                  </a:extLst>
                </a:gridCol>
                <a:gridCol w="1076834">
                  <a:extLst>
                    <a:ext uri="{9D8B030D-6E8A-4147-A177-3AD203B41FA5}">
                      <a16:colId xmlns:a16="http://schemas.microsoft.com/office/drawing/2014/main" val="3700400648"/>
                    </a:ext>
                  </a:extLst>
                </a:gridCol>
                <a:gridCol w="900857">
                  <a:extLst>
                    <a:ext uri="{9D8B030D-6E8A-4147-A177-3AD203B41FA5}">
                      <a16:colId xmlns:a16="http://schemas.microsoft.com/office/drawing/2014/main" val="2496789577"/>
                    </a:ext>
                  </a:extLst>
                </a:gridCol>
                <a:gridCol w="1076834">
                  <a:extLst>
                    <a:ext uri="{9D8B030D-6E8A-4147-A177-3AD203B41FA5}">
                      <a16:colId xmlns:a16="http://schemas.microsoft.com/office/drawing/2014/main" val="3491713238"/>
                    </a:ext>
                  </a:extLst>
                </a:gridCol>
                <a:gridCol w="810009">
                  <a:extLst>
                    <a:ext uri="{9D8B030D-6E8A-4147-A177-3AD203B41FA5}">
                      <a16:colId xmlns:a16="http://schemas.microsoft.com/office/drawing/2014/main" val="4268719359"/>
                    </a:ext>
                  </a:extLst>
                </a:gridCol>
              </a:tblGrid>
              <a:tr h="258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Not incarcerated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N (%)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Incarcerated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N (%)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Odds ratio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OR (95% CI)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p-value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778808519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Total # patients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2041 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79 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040257373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Age (years) *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62.7 ± 14.1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67.9 ± 13.7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1.03 (1.01-1.05)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0.0013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405872997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BMI (kg/m²) *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29.3 ± 6.1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32.1 ± 7.9 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1.06 (1.03-1.09)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0.0002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199662673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Sex = female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1050 (51.4)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59 (74.7)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2.78 (1.66-4.66)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&lt;0.0001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2833012512"/>
                  </a:ext>
                </a:extLst>
              </a:tr>
              <a:tr h="101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Current smoking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365 (18.8)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10 (13.5)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0.73 (0.39-1.37)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0.33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566696422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Diabetes Mellitus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240 (12)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24 (31.6)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3.40 (2.07-5.57)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&lt;0.0001 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3898145352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Corticosteroid use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73 (3.6)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 (2.6)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0.71 (0.17-2.98)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0.64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4254789031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Radiotherapy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 (1.8)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 (1.3)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0.74 (0.10-5.16)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0.75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442799804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Chemotherapy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126 (6.3)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 (3.9)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0.64 (0.20-2.01)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0.44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659651332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History of AAA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15 (0.7)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 (1.3)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1.81 (0.23-14.35)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0.58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3036456278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Anticoagulant use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341 (17)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16 (21.1)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1.30 (0.74-2.29)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0.37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3737335472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History of abdominal wall hernia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844 (41.6)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35 (44.9)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1.15 (0.73-1.82)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0.54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2142280601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History of inguinal hernia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215 (10.6)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 (6.4)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0.56 (0.22-1.40)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0.21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3981050003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ASA classification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2667739340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I-II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1418 (69.7)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33 (43.4)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 (1-1)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4049451998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III-IV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617 (30.3)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43 (56.6)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3.04 (1.89-4.89)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&lt;0.0001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293526524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Primary surgery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873345824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Gastro-intestinal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972 (48.2)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27 (35.5)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0.79 (0.45-1.40)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0.42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3650327059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Gynecologic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344 (17.1)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25 (32.9)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2.12 (1.18-3.79)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0.0118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554804591"/>
                  </a:ext>
                </a:extLst>
              </a:tr>
              <a:tr h="243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Other </a:t>
                      </a:r>
                      <a:br>
                        <a:rPr lang="en-US" sz="700">
                          <a:effectLst/>
                        </a:rPr>
                      </a:b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(34.7)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24 (31.6)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 (1-1)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871828774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Ascites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14 (0.7)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 (0)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-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0.85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899311769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Chronic cough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196 (9.7)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 (10.4)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1.12 (0.54-2.30)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0.76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4087231083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Constipation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131 (6.5)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11 (14.3)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2.33 (1.2-4.51) 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0.0122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965003008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Heavy lifting 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139 (6.9)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 (10.4)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1.57 (0.74-3.33)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0.07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2284183205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203035416"/>
                  </a:ext>
                </a:extLst>
              </a:tr>
              <a:tr h="243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Hernia characteristics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en-US" sz="700">
                          <a:effectLst/>
                        </a:rPr>
                      </a:b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3419474065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Type of hernia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3403196455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Recurrent hernia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410 (20.4)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21 (28.0)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1.63 (0.95-2.77)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0.07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2710906602"/>
                  </a:ext>
                </a:extLst>
              </a:tr>
              <a:tr h="243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Previous surgery with mesh </a:t>
                      </a:r>
                      <a:br>
                        <a:rPr lang="en-US" sz="700">
                          <a:effectLst/>
                        </a:rPr>
                      </a:b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689 (34.2)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20 (26.7)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0.74 (0.44-1.25)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0.26</a:t>
                      </a:r>
                      <a:endParaRPr lang="en-US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315050157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Defect location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909225784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Supra-umbilical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359 (22.1)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9 (15.3)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 (1-1)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340105018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Peri- and infra-umbilical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955 (58.7)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45 (76.3)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1.80 (0.88-3.68)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0.11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1509658594"/>
                  </a:ext>
                </a:extLst>
              </a:tr>
              <a:tr h="243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Lateral </a:t>
                      </a:r>
                      <a:br>
                        <a:rPr lang="en-US" sz="700">
                          <a:effectLst/>
                        </a:rPr>
                      </a:b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288 (17.7)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 (8.5)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1.08 (0.42-2.81)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0.87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2705746385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Defect width (cm)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2406526466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0-2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567 (28.6)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11(14.7)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 (1-1)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-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319921827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3-4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632 (31.9)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34 (45.3)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2.62 (1.32-5.19)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0.0057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89732562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5-10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658 (33.2)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27 (36.0)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2.08 (1.02-4.27)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0.0450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48450327"/>
                  </a:ext>
                </a:extLst>
              </a:tr>
              <a:tr h="106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    &gt; 10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124 (6.3)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 (4.0)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1.32 (0.39-4.51)</a:t>
                      </a:r>
                      <a:endParaRPr lang="en-US" sz="8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0.66</a:t>
                      </a:r>
                      <a:endParaRPr lang="en-US" sz="8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831" marR="31831" marT="0" marB="0"/>
                </a:tc>
                <a:extLst>
                  <a:ext uri="{0D108BD9-81ED-4DB2-BD59-A6C34878D82A}">
                    <a16:rowId xmlns:a16="http://schemas.microsoft.com/office/drawing/2014/main" val="4146411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45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32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503DF-B586-E34E-9227-FB327A729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BE9157-F90C-0B41-90D7-4E558DAB9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4534365" cy="158585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Incisional hernia: </a:t>
            </a:r>
          </a:p>
          <a:p>
            <a:pPr marL="642938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After midline surgery: 10 - 20%</a:t>
            </a:r>
          </a:p>
          <a:p>
            <a:pPr marL="642938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High risk patients: &gt; 30%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Primary hernia </a:t>
            </a:r>
          </a:p>
          <a:p>
            <a:pPr marL="642938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General population: 1-2%</a:t>
            </a:r>
          </a:p>
          <a:p>
            <a:endParaRPr lang="en-GB" sz="1800" dirty="0"/>
          </a:p>
          <a:p>
            <a:endParaRPr lang="en-US" sz="1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6401D53-76A1-CB40-B725-C4340ACA0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809" y="929936"/>
            <a:ext cx="4381191" cy="246442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FE5C29E-30B1-7440-ADEF-C6456E95CF4E}"/>
              </a:ext>
            </a:extLst>
          </p:cNvPr>
          <p:cNvSpPr txBox="1"/>
          <p:nvPr/>
        </p:nvSpPr>
        <p:spPr bwMode="auto">
          <a:xfrm>
            <a:off x="628650" y="3172393"/>
            <a:ext cx="722180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i="0" dirty="0"/>
              <a:t>Between 4-10% of abdominal wall hernias may result in incarceration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i="0" dirty="0"/>
              <a:t>Fat, </a:t>
            </a:r>
            <a:r>
              <a:rPr lang="en-GB" sz="1800" i="0" dirty="0" err="1"/>
              <a:t>omentum</a:t>
            </a:r>
            <a:r>
              <a:rPr lang="en-GB" sz="1800" i="0" dirty="0"/>
              <a:t> or bowel</a:t>
            </a:r>
          </a:p>
        </p:txBody>
      </p:sp>
    </p:spTree>
    <p:extLst>
      <p:ext uri="{BB962C8B-B14F-4D97-AF65-F5344CB8AC3E}">
        <p14:creationId xmlns:p14="http://schemas.microsoft.com/office/powerpoint/2010/main" val="2681185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4DEF65-4CA1-D147-B8A1-B015A74DE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98F436-A243-BE4C-9A66-78F2173CB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Incarceration may result in:</a:t>
            </a:r>
          </a:p>
          <a:p>
            <a:pPr marL="642938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Emergency surgery</a:t>
            </a:r>
          </a:p>
          <a:p>
            <a:pPr marL="642938" lvl="1" indent="-285750">
              <a:buFont typeface="Arial" panose="020B0604020202020204" pitchFamily="34" charset="0"/>
              <a:buChar char="•"/>
            </a:pPr>
            <a:r>
              <a:rPr lang="en-GB" sz="1800" b="1" dirty="0"/>
              <a:t>↑</a:t>
            </a:r>
            <a:r>
              <a:rPr lang="en-GB" sz="1800" dirty="0"/>
              <a:t> recurrence rates</a:t>
            </a:r>
          </a:p>
          <a:p>
            <a:pPr marL="642938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↑ morbidity rates</a:t>
            </a:r>
          </a:p>
          <a:p>
            <a:pPr marL="642938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↑ mortality rates</a:t>
            </a:r>
          </a:p>
          <a:p>
            <a:pPr marL="642938" lvl="1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Factors associated with incarceration</a:t>
            </a:r>
          </a:p>
          <a:p>
            <a:pPr marL="642938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Obesity</a:t>
            </a:r>
          </a:p>
          <a:p>
            <a:pPr marL="642938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Increased intra-abdominal pressure </a:t>
            </a:r>
          </a:p>
          <a:p>
            <a:pPr marL="642938" lvl="1" indent="-285750">
              <a:buFont typeface="Arial" panose="020B0604020202020204" pitchFamily="34" charset="0"/>
              <a:buChar char="•"/>
            </a:pPr>
            <a:r>
              <a:rPr lang="en-GB" sz="1800" u="sng" dirty="0"/>
              <a:t>Hernia size/hernia location? </a:t>
            </a:r>
          </a:p>
          <a:p>
            <a:pPr marL="642938" lvl="1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642938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93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E396B-E57C-E849-97DE-FEF717349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 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790751-8070-2C49-A37F-DCDA1FC9F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Primary </a:t>
            </a:r>
          </a:p>
          <a:p>
            <a:r>
              <a:rPr lang="en-US" sz="2000" dirty="0"/>
              <a:t>Are defect width and location associated with incarceration?</a:t>
            </a:r>
          </a:p>
          <a:p>
            <a:endParaRPr lang="en-US" sz="2000" dirty="0"/>
          </a:p>
          <a:p>
            <a:r>
              <a:rPr lang="en-US" sz="2000" dirty="0"/>
              <a:t>Secondary </a:t>
            </a:r>
          </a:p>
          <a:p>
            <a:r>
              <a:rPr lang="en-US" sz="2000" dirty="0"/>
              <a:t>Identify additional factors associated with incarceration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9800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20DEB8-08ED-9C49-86AD-5E4839EC9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Hernia Club Registry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3F83BE-D227-5E4C-A6A2-FFEE6477F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Prospective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Patients operated for primary or incisional hernia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40 affiliated surgeons in France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&gt; 160 variables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Inclusion of patients operated</a:t>
            </a:r>
          </a:p>
          <a:p>
            <a:pPr marL="642938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Between 2012-2016</a:t>
            </a:r>
          </a:p>
          <a:p>
            <a:pPr marL="642938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Data on incarceration </a:t>
            </a:r>
          </a:p>
          <a:p>
            <a:pPr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7137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2FA21-B018-6348-9F6B-3EC74075E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incarceration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154108-FC62-9B4C-B11F-D79D612CD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Determined during surgery, 2 types:</a:t>
            </a:r>
          </a:p>
          <a:p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Non-reducible incarceration </a:t>
            </a:r>
          </a:p>
          <a:p>
            <a:pPr marL="700088" lvl="1" indent="-342900"/>
            <a:r>
              <a:rPr lang="en-US" sz="2000" i="1" dirty="0"/>
              <a:t>Reintegration of contents was only possible after </a:t>
            </a:r>
            <a:r>
              <a:rPr lang="en-US" sz="2000" i="1" dirty="0" err="1"/>
              <a:t>adhesiolysis</a:t>
            </a:r>
            <a:r>
              <a:rPr lang="en-US" sz="2000" i="1" dirty="0"/>
              <a:t> and enlarging the defect </a:t>
            </a:r>
          </a:p>
          <a:p>
            <a:pPr marL="700088" lvl="1" indent="-342900"/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Reducible incarceration</a:t>
            </a:r>
          </a:p>
          <a:p>
            <a:pPr marL="814388" lvl="1" indent="-457200"/>
            <a:r>
              <a:rPr lang="en-US" sz="2000" dirty="0"/>
              <a:t>Easily manually reduced </a:t>
            </a:r>
          </a:p>
          <a:p>
            <a:endParaRPr lang="en-US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DE6D6B84-17F8-1A48-8064-2F604729922A}"/>
              </a:ext>
            </a:extLst>
          </p:cNvPr>
          <p:cNvSpPr/>
          <p:nvPr/>
        </p:nvSpPr>
        <p:spPr>
          <a:xfrm>
            <a:off x="524107" y="3323063"/>
            <a:ext cx="5854391" cy="970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A4D5658-ECE9-C843-AC74-B51861AF6A89}"/>
              </a:ext>
            </a:extLst>
          </p:cNvPr>
          <p:cNvSpPr/>
          <p:nvPr/>
        </p:nvSpPr>
        <p:spPr>
          <a:xfrm>
            <a:off x="524107" y="2085278"/>
            <a:ext cx="8118088" cy="11039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BADBCDE-BFF0-AD48-81DA-3195B586C9A6}"/>
              </a:ext>
            </a:extLst>
          </p:cNvPr>
          <p:cNvSpPr txBox="1"/>
          <p:nvPr/>
        </p:nvSpPr>
        <p:spPr bwMode="auto">
          <a:xfrm>
            <a:off x="524107" y="3323063"/>
            <a:ext cx="77556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i="0" kern="0" dirty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  <a:t>Only definition 1 was considered as endpoint</a:t>
            </a:r>
          </a:p>
        </p:txBody>
      </p:sp>
    </p:spTree>
    <p:extLst>
      <p:ext uri="{BB962C8B-B14F-4D97-AF65-F5344CB8AC3E}">
        <p14:creationId xmlns:p14="http://schemas.microsoft.com/office/powerpoint/2010/main" val="335074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08D1E3-371E-3842-BB6C-8BCE62C11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34BE6A-843B-B24A-A5ED-FDD6A2099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532" y="1937089"/>
            <a:ext cx="3541906" cy="1642452"/>
          </a:xfrm>
          <a:ln w="38100">
            <a:solidFill>
              <a:srgbClr val="0C2074"/>
            </a:solidFill>
          </a:ln>
        </p:spPr>
        <p:txBody>
          <a:bodyPr>
            <a:normAutofit/>
          </a:bodyPr>
          <a:lstStyle/>
          <a:p>
            <a:r>
              <a:rPr lang="en-US" sz="1700" b="1" dirty="0"/>
              <a:t>Incisional hernias</a:t>
            </a:r>
          </a:p>
          <a:p>
            <a:endParaRPr lang="en-US" sz="1700" dirty="0"/>
          </a:p>
          <a:p>
            <a:r>
              <a:rPr lang="en-US" sz="1700" dirty="0"/>
              <a:t>Patients presenting with: incarceration </a:t>
            </a:r>
            <a:r>
              <a:rPr lang="en-US" sz="1700" i="1" dirty="0"/>
              <a:t>vs. </a:t>
            </a:r>
            <a:r>
              <a:rPr lang="en-US" sz="1700" dirty="0"/>
              <a:t>no incarceration 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BC5000D3-5369-0F4D-8006-0AA505C158DD}"/>
              </a:ext>
            </a:extLst>
          </p:cNvPr>
          <p:cNvSpPr txBox="1">
            <a:spLocks/>
          </p:cNvSpPr>
          <p:nvPr/>
        </p:nvSpPr>
        <p:spPr>
          <a:xfrm>
            <a:off x="4493941" y="1937089"/>
            <a:ext cx="3541906" cy="1642452"/>
          </a:xfrm>
          <a:prstGeom prst="rect">
            <a:avLst/>
          </a:prstGeom>
          <a:ln w="38100">
            <a:solidFill>
              <a:srgbClr val="0C2074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 baseline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357188" indent="-2825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tabLst/>
              <a:defRPr sz="1400" i="0" kern="1200" baseline="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357188" marR="0" indent="227013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C2074"/>
              </a:buClr>
              <a:buSzTx/>
              <a:buFont typeface="Arial" charset="0"/>
              <a:buChar char="•"/>
              <a:tabLst/>
              <a:defRPr sz="1200" b="0" i="0" kern="1200">
                <a:solidFill>
                  <a:srgbClr val="0C2074"/>
                </a:solidFill>
                <a:latin typeface="Arial" charset="0"/>
                <a:ea typeface="Arial" charset="0"/>
                <a:cs typeface="Arial" charset="0"/>
              </a:defRPr>
            </a:lvl3pPr>
            <a:lvl4pPr marL="4763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 baseline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4763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Arial" charset="0"/>
                <a:ea typeface="Arial" charset="0"/>
                <a:cs typeface="Arial" charset="0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63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700" b="1" i="0" dirty="0"/>
              <a:t>Primary abdominal wall hernias</a:t>
            </a:r>
          </a:p>
          <a:p>
            <a:pPr fontAlgn="auto">
              <a:spcAft>
                <a:spcPts val="0"/>
              </a:spcAft>
            </a:pPr>
            <a:endParaRPr lang="en-US" sz="1700" i="0" dirty="0"/>
          </a:p>
          <a:p>
            <a:pPr fontAlgn="auto">
              <a:spcAft>
                <a:spcPts val="0"/>
              </a:spcAft>
            </a:pPr>
            <a:r>
              <a:rPr lang="en-US" sz="1700" i="0" dirty="0"/>
              <a:t>Patients presenting with: incarceration </a:t>
            </a:r>
            <a:r>
              <a:rPr lang="en-US" sz="1700" dirty="0"/>
              <a:t>vs. </a:t>
            </a:r>
            <a:r>
              <a:rPr lang="en-US" sz="1700" i="0" dirty="0"/>
              <a:t>no incarceration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6B6ADCC-D4B5-1340-8D0B-3633491B47DB}"/>
              </a:ext>
            </a:extLst>
          </p:cNvPr>
          <p:cNvSpPr txBox="1"/>
          <p:nvPr/>
        </p:nvSpPr>
        <p:spPr bwMode="auto">
          <a:xfrm>
            <a:off x="472533" y="3904640"/>
            <a:ext cx="6909574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700" i="0" kern="0" dirty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rPr>
              <a:t>2. Multivariate logistic regression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DDF408E-8E0C-4042-976A-2A5D8F129805}"/>
              </a:ext>
            </a:extLst>
          </p:cNvPr>
          <p:cNvSpPr txBox="1"/>
          <p:nvPr/>
        </p:nvSpPr>
        <p:spPr bwMode="auto">
          <a:xfrm>
            <a:off x="472533" y="1268016"/>
            <a:ext cx="6909574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700" i="0" kern="0" dirty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rPr>
              <a:t>1. Split dataset</a:t>
            </a:r>
          </a:p>
        </p:txBody>
      </p:sp>
    </p:spTree>
    <p:extLst>
      <p:ext uri="{BB962C8B-B14F-4D97-AF65-F5344CB8AC3E}">
        <p14:creationId xmlns:p14="http://schemas.microsoft.com/office/powerpoint/2010/main" val="2462915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15940F-7858-884E-BAA9-F749F1C50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model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AE68BD-4BEA-A040-8426-B54399E63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imputation to compensate for missing data (1.6%)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Selection of variables after univariate analysis (P&lt;0.2)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Backward selection to reduce the model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ROC-curve to assess discrimination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9350936"/>
      </p:ext>
    </p:extLst>
  </p:cSld>
  <p:clrMapOvr>
    <a:masterClrMapping/>
  </p:clrMapOvr>
</p:sld>
</file>

<file path=ppt/theme/theme1.xml><?xml version="1.0" encoding="utf-8"?>
<a:theme xmlns:a="http://schemas.openxmlformats.org/drawingml/2006/main" name="041217_Basis_PPT_ENG_LB_PPTfix_mrt18_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D1F74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  <a:ext uri="{FAA26D3D-D897-4be2-8F04-BA451C77F1D7}">
            <ma14:placeholderFlag xmlns:ma14="http://schemas.microsoft.com/office/mac/drawingml/2011/main" xmlns="" val="1"/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sz="4800" kern="0" dirty="0" smtClean="0">
            <a:solidFill>
              <a:srgbClr val="0C2074"/>
            </a:solidFill>
            <a:latin typeface="Arial Black" charset="0"/>
            <a:ea typeface="Arial Black" charset="0"/>
            <a:cs typeface="Arial Black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041217_Basis_PPT_ENG_LB_PPTfix_mrt18" id="{A42F3B30-F3B8-48E3-B99D-96685C202CF4}" vid="{B8CDF80C-8FB1-454E-A4DE-89DF32FA85FB}"/>
    </a:ext>
  </a:ext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C4D1781F103C4CAE9C36F6A0638E4F" ma:contentTypeVersion="7" ma:contentTypeDescription="Een nieuw document maken." ma:contentTypeScope="" ma:versionID="b74c8aab2f23c1dbe02606436280f9ab">
  <xsd:schema xmlns:xsd="http://www.w3.org/2001/XMLSchema" xmlns:xs="http://www.w3.org/2001/XMLSchema" xmlns:p="http://schemas.microsoft.com/office/2006/metadata/properties" xmlns:ns2="d8beefeb-2a5f-4d95-bbb5-4376f9afd5c1" xmlns:ns3="937a07c1-e8ba-40d3-98df-4dc5151a23ea" targetNamespace="http://schemas.microsoft.com/office/2006/metadata/properties" ma:root="true" ma:fieldsID="8437adb886e3c69d8d6a7301d738799c" ns2:_="" ns3:_="">
    <xsd:import namespace="d8beefeb-2a5f-4d95-bbb5-4376f9afd5c1"/>
    <xsd:import namespace="937a07c1-e8ba-40d3-98df-4dc5151a23e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beefeb-2a5f-4d95-bbb5-4376f9afd5c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7a07c1-e8ba-40d3-98df-4dc5151a23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B3E749-6F13-4B93-869B-8D642FE5C7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40E59D-62F1-41F7-B9C0-E3986AFD16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beefeb-2a5f-4d95-bbb5-4376f9afd5c1"/>
    <ds:schemaRef ds:uri="937a07c1-e8ba-40d3-98df-4dc5151a23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CB00B5-2C30-49D5-93AC-95E60FFE3BF4}">
  <ds:schemaRefs>
    <ds:schemaRef ds:uri="http://schemas.microsoft.com/office/2006/metadata/properties"/>
    <ds:schemaRef ds:uri="http://www.w3.org/XML/1998/namespace"/>
    <ds:schemaRef ds:uri="http://purl.org/dc/dcmitype/"/>
    <ds:schemaRef ds:uri="d8beefeb-2a5f-4d95-bbb5-4376f9afd5c1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937a07c1-e8ba-40d3-98df-4dc5151a23e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041217_Basis_PPT_ENG_LB_PPTfix_mrt18_v2</Template>
  <TotalTime>3395</TotalTime>
  <Words>2301</Words>
  <Application>Microsoft Macintosh PowerPoint</Application>
  <PresentationFormat>Diavoorstelling (16:9)</PresentationFormat>
  <Paragraphs>653</Paragraphs>
  <Slides>21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8" baseType="lpstr">
      <vt:lpstr>ＭＳ Ｐゴシック</vt:lpstr>
      <vt:lpstr>Arial</vt:lpstr>
      <vt:lpstr>Arial Black</vt:lpstr>
      <vt:lpstr>Calibri</vt:lpstr>
      <vt:lpstr>Times New Roman</vt:lpstr>
      <vt:lpstr>Wingdings</vt:lpstr>
      <vt:lpstr>041217_Basis_PPT_ENG_LB_PPTfix_mrt18_v2</vt:lpstr>
      <vt:lpstr>PowerPoint-presentatie</vt:lpstr>
      <vt:lpstr>Disclosure </vt:lpstr>
      <vt:lpstr>Introduction </vt:lpstr>
      <vt:lpstr>Introduction</vt:lpstr>
      <vt:lpstr>Objective   </vt:lpstr>
      <vt:lpstr>Hernia Club Registry </vt:lpstr>
      <vt:lpstr>Definition of incarceration </vt:lpstr>
      <vt:lpstr>Analysis </vt:lpstr>
      <vt:lpstr>Logistic regression model </vt:lpstr>
      <vt:lpstr>Prevalence in Hernia Club Registry </vt:lpstr>
      <vt:lpstr>PowerPoint-presentatie</vt:lpstr>
      <vt:lpstr>Incisional hernia </vt:lpstr>
      <vt:lpstr>Primary hernias</vt:lpstr>
      <vt:lpstr>Conclusion </vt:lpstr>
      <vt:lpstr>Discussion </vt:lpstr>
      <vt:lpstr>Prediction?</vt:lpstr>
      <vt:lpstr>Prediction?</vt:lpstr>
      <vt:lpstr>Prediction, not there yet</vt:lpstr>
      <vt:lpstr>Acknowledgements:  The Hernia Club</vt:lpstr>
      <vt:lpstr>PowerPoint-presentatie</vt:lpstr>
      <vt:lpstr>PowerPoint-presentatie</vt:lpstr>
    </vt:vector>
  </TitlesOfParts>
  <Company>Erasmus MC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Y. Yurtkap</dc:creator>
  <cp:lastModifiedBy>Dimitri sneiders</cp:lastModifiedBy>
  <cp:revision>101</cp:revision>
  <dcterms:created xsi:type="dcterms:W3CDTF">2019-02-25T11:04:34Z</dcterms:created>
  <dcterms:modified xsi:type="dcterms:W3CDTF">2019-06-14T05:37:32Z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0x0101005FC4D1781F103C4CAE9C36F6A0638E4F</vt:lpwstr>
  </property>
</Properties>
</file>