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4" r:id="rId1"/>
  </p:sldMasterIdLst>
  <p:notesMasterIdLst>
    <p:notesMasterId r:id="rId27"/>
  </p:notesMasterIdLst>
  <p:sldIdLst>
    <p:sldId id="278" r:id="rId2"/>
    <p:sldId id="260" r:id="rId3"/>
    <p:sldId id="523" r:id="rId4"/>
    <p:sldId id="527" r:id="rId5"/>
    <p:sldId id="528" r:id="rId6"/>
    <p:sldId id="919" r:id="rId7"/>
    <p:sldId id="524" r:id="rId8"/>
    <p:sldId id="786" r:id="rId9"/>
    <p:sldId id="501" r:id="rId10"/>
    <p:sldId id="521" r:id="rId11"/>
    <p:sldId id="522" r:id="rId12"/>
    <p:sldId id="499" r:id="rId13"/>
    <p:sldId id="430" r:id="rId14"/>
    <p:sldId id="500" r:id="rId15"/>
    <p:sldId id="525" r:id="rId16"/>
    <p:sldId id="526" r:id="rId17"/>
    <p:sldId id="515" r:id="rId18"/>
    <p:sldId id="269" r:id="rId19"/>
    <p:sldId id="920" r:id="rId20"/>
    <p:sldId id="917" r:id="rId21"/>
    <p:sldId id="922" r:id="rId22"/>
    <p:sldId id="520" r:id="rId23"/>
    <p:sldId id="517" r:id="rId24"/>
    <p:sldId id="518" r:id="rId25"/>
    <p:sldId id="471"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273"/>
    <p:restoredTop sz="94673"/>
  </p:normalViewPr>
  <p:slideViewPr>
    <p:cSldViewPr snapToGrid="0" snapToObjects="1">
      <p:cViewPr varScale="1">
        <p:scale>
          <a:sx n="72" d="100"/>
          <a:sy n="72" d="100"/>
        </p:scale>
        <p:origin x="216" y="1072"/>
      </p:cViewPr>
      <p:guideLst>
        <p:guide orient="horz" pos="2160"/>
        <p:guide pos="3840"/>
      </p:guideLst>
    </p:cSldViewPr>
  </p:slideViewPr>
  <p:notesTextViewPr>
    <p:cViewPr>
      <p:scale>
        <a:sx n="1" d="1"/>
        <a:sy n="1" d="1"/>
      </p:scale>
      <p:origin x="0" y="0"/>
    </p:cViewPr>
  </p:notesTextViewPr>
  <p:sorterViewPr>
    <p:cViewPr>
      <p:scale>
        <a:sx n="70" d="100"/>
        <a:sy n="70" d="100"/>
      </p:scale>
      <p:origin x="0" y="25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45BDAF-4977-2A46-A7E7-CD939884376E}" type="datetimeFigureOut">
              <a:rPr lang="fr-FR" smtClean="0"/>
              <a:t>02/12/2021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2EEAE-FF0D-274F-82A1-B402EF0C2279}" type="slidenum">
              <a:rPr lang="fr-FR" smtClean="0"/>
              <a:t>‹N°›</a:t>
            </a:fld>
            <a:endParaRPr lang="fr-FR"/>
          </a:p>
        </p:txBody>
      </p:sp>
    </p:spTree>
    <p:extLst>
      <p:ext uri="{BB962C8B-B14F-4D97-AF65-F5344CB8AC3E}">
        <p14:creationId xmlns:p14="http://schemas.microsoft.com/office/powerpoint/2010/main" val="417995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A12EEAE-FF0D-274F-82A1-B402EF0C2279}" type="slidenum">
              <a:rPr lang="fr-FR" smtClean="0"/>
              <a:t>1</a:t>
            </a:fld>
            <a:endParaRPr lang="fr-FR"/>
          </a:p>
        </p:txBody>
      </p:sp>
    </p:spTree>
    <p:extLst>
      <p:ext uri="{BB962C8B-B14F-4D97-AF65-F5344CB8AC3E}">
        <p14:creationId xmlns:p14="http://schemas.microsoft.com/office/powerpoint/2010/main" val="1726185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7E94AFB5-9335-1749-955C-4D71AC8DDD5F}" type="slidenum">
              <a:rPr lang="fr-FR" smtClean="0"/>
              <a:t>2</a:t>
            </a:fld>
            <a:endParaRPr lang="fr-FR"/>
          </a:p>
        </p:txBody>
      </p:sp>
    </p:spTree>
    <p:extLst>
      <p:ext uri="{BB962C8B-B14F-4D97-AF65-F5344CB8AC3E}">
        <p14:creationId xmlns:p14="http://schemas.microsoft.com/office/powerpoint/2010/main" val="734240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Folienbildplatzhalter 1"/>
          <p:cNvSpPr>
            <a:spLocks noGrp="1" noRot="1" noChangeAspect="1"/>
          </p:cNvSpPr>
          <p:nvPr>
            <p:ph type="sldImg"/>
          </p:nvPr>
        </p:nvSpPr>
        <p:spPr bwMode="auto">
          <a:noFill/>
          <a:ln>
            <a:solidFill>
              <a:srgbClr val="000000"/>
            </a:solidFill>
            <a:miter lim="800000"/>
            <a:headEnd/>
            <a:tailEnd/>
          </a:ln>
        </p:spPr>
      </p:sp>
      <p:sp>
        <p:nvSpPr>
          <p:cNvPr id="65538" name="Notizenplatzhalt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nl-NL" i="1">
                <a:latin typeface="Arial" charset="0"/>
              </a:rPr>
              <a:t>Cette coupe transversale montre le résultat final de la réaction physiologique à un corps étranger. Au centre, en blanc, nous pouvons apercevoir la fibre prothétique composée de plusieurs filaments. La couche suivante représente la réaction inflammatoire initiale avec l’apparition des macrophages, qui tentent de phagocyter ce corps étranger. Dans un second temps, les fibroblastes sont responsables de la fibrose, dont le but est d’isoler le corps étranger des tisus sains adjacents.</a:t>
            </a:r>
            <a:endParaRPr lang="en-US" i="1">
              <a:latin typeface="Arial" charset="0"/>
            </a:endParaRPr>
          </a:p>
        </p:txBody>
      </p:sp>
      <p:sp>
        <p:nvSpPr>
          <p:cNvPr id="65539" name="Foliennummernplatzhalt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6B18B3-2D84-44E5-9CF8-78A22C4B922B}" type="slidenum">
              <a:rPr lang="en-US" smtClean="0">
                <a:latin typeface="Arial" charset="0"/>
              </a:rPr>
              <a:pPr fontAlgn="base">
                <a:spcBef>
                  <a:spcPct val="0"/>
                </a:spcBef>
                <a:spcAft>
                  <a:spcPct val="0"/>
                </a:spcAft>
              </a:pPr>
              <a:t>8</a:t>
            </a:fld>
            <a:endParaRPr lang="en-US">
              <a:latin typeface="Arial" charset="0"/>
            </a:endParaRPr>
          </a:p>
        </p:txBody>
      </p:sp>
    </p:spTree>
    <p:extLst>
      <p:ext uri="{BB962C8B-B14F-4D97-AF65-F5344CB8AC3E}">
        <p14:creationId xmlns:p14="http://schemas.microsoft.com/office/powerpoint/2010/main" val="2330015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lienbildplatzhalter 1">
            <a:extLst>
              <a:ext uri="{FF2B5EF4-FFF2-40B4-BE49-F238E27FC236}">
                <a16:creationId xmlns:a16="http://schemas.microsoft.com/office/drawing/2014/main" id="{5F1832E1-5D15-448F-961A-FFD1E21C0254}"/>
              </a:ext>
            </a:extLst>
          </p:cNvPr>
          <p:cNvSpPr>
            <a:spLocks noGrp="1" noRot="1" noChangeAspect="1" noChangeArrowheads="1" noTextEdit="1"/>
          </p:cNvSpPr>
          <p:nvPr>
            <p:ph type="sldImg"/>
          </p:nvPr>
        </p:nvSpPr>
        <p:spPr>
          <a:xfrm>
            <a:off x="139700" y="768350"/>
            <a:ext cx="6819900" cy="3836988"/>
          </a:xfrm>
          <a:ln/>
        </p:spPr>
      </p:sp>
      <p:sp>
        <p:nvSpPr>
          <p:cNvPr id="17411" name="Notizenplatzhalter 2">
            <a:extLst>
              <a:ext uri="{FF2B5EF4-FFF2-40B4-BE49-F238E27FC236}">
                <a16:creationId xmlns:a16="http://schemas.microsoft.com/office/drawing/2014/main" id="{1FEBAFA5-FC4F-43A0-8072-BB48C9C23A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cs typeface="Arial" panose="020B0604020202020204" pitchFamily="34" charset="0"/>
              </a:rPr>
              <a:t>PVDF used in medical applications since more than 40 years (suture material)</a:t>
            </a:r>
          </a:p>
        </p:txBody>
      </p:sp>
      <p:sp>
        <p:nvSpPr>
          <p:cNvPr id="17412" name="Foliennummernplatzhalter 3">
            <a:extLst>
              <a:ext uri="{FF2B5EF4-FFF2-40B4-BE49-F238E27FC236}">
                <a16:creationId xmlns:a16="http://schemas.microsoft.com/office/drawing/2014/main" id="{340E4894-1606-4326-9BE8-ED059EF37FE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DEC834C-433B-4CE2-9082-45AD39DED0D8}" type="slidenum">
              <a:rPr lang="de-DE" altLang="de-DE">
                <a:latin typeface="Lucida Sans" panose="020B0602030504020204" pitchFamily="34" charset="0"/>
              </a:rPr>
              <a:pPr/>
              <a:t>9</a:t>
            </a:fld>
            <a:endParaRPr lang="de-DE" altLang="de-DE">
              <a:latin typeface="Lucida Sans" panose="020B0602030504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34F93153-01DC-4560-B9B9-DED19B70F2F5}"/>
              </a:ext>
            </a:extLst>
          </p:cNvPr>
          <p:cNvSpPr>
            <a:spLocks noGrp="1" noRot="1" noChangeAspect="1" noChangeArrowheads="1" noTextEdit="1"/>
          </p:cNvSpPr>
          <p:nvPr>
            <p:ph type="sldImg"/>
          </p:nvPr>
        </p:nvSpPr>
        <p:spPr>
          <a:xfrm>
            <a:off x="139700" y="768350"/>
            <a:ext cx="6819900" cy="3836988"/>
          </a:xfrm>
          <a:ln/>
        </p:spPr>
      </p:sp>
      <p:sp>
        <p:nvSpPr>
          <p:cNvPr id="13315" name="Notizenplatzhalter 2">
            <a:extLst>
              <a:ext uri="{FF2B5EF4-FFF2-40B4-BE49-F238E27FC236}">
                <a16:creationId xmlns:a16="http://schemas.microsoft.com/office/drawing/2014/main" id="{0E7646EC-A4D7-42CA-9DF6-10DBE56478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cs typeface="Arial" panose="020B0604020202020204" pitchFamily="34" charset="0"/>
              </a:rPr>
              <a:t>PVDF used in medical applications since more than 40 years (suture material)</a:t>
            </a:r>
          </a:p>
        </p:txBody>
      </p:sp>
      <p:sp>
        <p:nvSpPr>
          <p:cNvPr id="13316" name="Foliennummernplatzhalter 3">
            <a:extLst>
              <a:ext uri="{FF2B5EF4-FFF2-40B4-BE49-F238E27FC236}">
                <a16:creationId xmlns:a16="http://schemas.microsoft.com/office/drawing/2014/main" id="{127AAADB-6435-4773-905A-4657CB91ED2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9A8195F-60F6-4BC2-AC25-499C07A21701}" type="slidenum">
              <a:rPr lang="de-DE" altLang="de-DE">
                <a:latin typeface="Lucida Sans" panose="020B0602030504020204" pitchFamily="34" charset="0"/>
              </a:rPr>
              <a:pPr/>
              <a:t>12</a:t>
            </a:fld>
            <a:endParaRPr lang="de-DE" altLang="de-DE">
              <a:latin typeface="Lucida Sans" panose="020B0602030504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lienbildplatzhalter 1">
            <a:extLst>
              <a:ext uri="{FF2B5EF4-FFF2-40B4-BE49-F238E27FC236}">
                <a16:creationId xmlns:a16="http://schemas.microsoft.com/office/drawing/2014/main" id="{002CD792-3DAD-4EEC-8F12-4D25284462EE}"/>
              </a:ext>
            </a:extLst>
          </p:cNvPr>
          <p:cNvSpPr>
            <a:spLocks noGrp="1" noRot="1" noChangeAspect="1" noChangeArrowheads="1" noTextEdit="1"/>
          </p:cNvSpPr>
          <p:nvPr>
            <p:ph type="sldImg"/>
          </p:nvPr>
        </p:nvSpPr>
        <p:spPr>
          <a:xfrm>
            <a:off x="139700" y="768350"/>
            <a:ext cx="6819900" cy="3836988"/>
          </a:xfrm>
          <a:ln/>
        </p:spPr>
      </p:sp>
      <p:sp>
        <p:nvSpPr>
          <p:cNvPr id="15363" name="Notizenplatzhalter 2">
            <a:extLst>
              <a:ext uri="{FF2B5EF4-FFF2-40B4-BE49-F238E27FC236}">
                <a16:creationId xmlns:a16="http://schemas.microsoft.com/office/drawing/2014/main" id="{CEA768D2-45E6-4C3F-9D8D-79E0F15515E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cs typeface="Arial" panose="020B0604020202020204" pitchFamily="34" charset="0"/>
              </a:rPr>
              <a:t>PVDF used in medical applications since more than 40 years (suture material)</a:t>
            </a:r>
          </a:p>
        </p:txBody>
      </p:sp>
      <p:sp>
        <p:nvSpPr>
          <p:cNvPr id="15364" name="Foliennummernplatzhalter 3">
            <a:extLst>
              <a:ext uri="{FF2B5EF4-FFF2-40B4-BE49-F238E27FC236}">
                <a16:creationId xmlns:a16="http://schemas.microsoft.com/office/drawing/2014/main" id="{B4EA20AE-8189-4801-9CC2-3CA5B615A4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315AA0-16D0-4A39-84C3-4971D43D50E1}" type="slidenum">
              <a:rPr lang="de-DE" altLang="de-DE">
                <a:latin typeface="Lucida Sans" panose="020B0602030504020204" pitchFamily="34" charset="0"/>
              </a:rPr>
              <a:pPr/>
              <a:t>14</a:t>
            </a:fld>
            <a:endParaRPr lang="de-DE" altLang="de-DE">
              <a:latin typeface="Lucida Sans" panose="020B0602030504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EE26E9EC-3986-4141-98A3-EDFAE6B96C85}"/>
              </a:ext>
            </a:extLst>
          </p:cNvPr>
          <p:cNvSpPr>
            <a:spLocks noGrp="1" noRot="1" noChangeAspect="1" noChangeArrowheads="1" noTextEdit="1"/>
          </p:cNvSpPr>
          <p:nvPr>
            <p:ph type="sldImg"/>
          </p:nvPr>
        </p:nvSpPr>
        <p:spPr>
          <a:xfrm>
            <a:off x="139700" y="768350"/>
            <a:ext cx="6819900" cy="3836988"/>
          </a:xfrm>
          <a:ln/>
        </p:spPr>
      </p:sp>
      <p:sp>
        <p:nvSpPr>
          <p:cNvPr id="19459" name="Notizenplatzhalter 2">
            <a:extLst>
              <a:ext uri="{FF2B5EF4-FFF2-40B4-BE49-F238E27FC236}">
                <a16:creationId xmlns:a16="http://schemas.microsoft.com/office/drawing/2014/main" id="{24B4284B-4745-43E7-8A20-189B300DE6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a:cs typeface="Arial" panose="020B0604020202020204" pitchFamily="34" charset="0"/>
              </a:rPr>
              <a:t>PVDF used in medical applications since more than 40 years (suture material)</a:t>
            </a:r>
          </a:p>
        </p:txBody>
      </p:sp>
      <p:sp>
        <p:nvSpPr>
          <p:cNvPr id="19460" name="Foliennummernplatzhalter 3">
            <a:extLst>
              <a:ext uri="{FF2B5EF4-FFF2-40B4-BE49-F238E27FC236}">
                <a16:creationId xmlns:a16="http://schemas.microsoft.com/office/drawing/2014/main" id="{DE8E18F0-1E49-4B7B-8FD1-64A737DF2D7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defRPr>
                <a:solidFill>
                  <a:schemeClr val="tx1"/>
                </a:solidFill>
                <a:latin typeface="Arial" panose="020B0604020202020204" pitchFamily="34" charset="0"/>
                <a:cs typeface="Arial" panose="020B0604020202020204" pitchFamily="34" charset="0"/>
              </a:defRPr>
            </a:lvl1pPr>
            <a:lvl2pPr marL="742950" indent="-285750" defTabSz="990600">
              <a:defRPr>
                <a:solidFill>
                  <a:schemeClr val="tx1"/>
                </a:solidFill>
                <a:latin typeface="Arial" panose="020B0604020202020204" pitchFamily="34" charset="0"/>
                <a:cs typeface="Arial" panose="020B0604020202020204" pitchFamily="34" charset="0"/>
              </a:defRPr>
            </a:lvl2pPr>
            <a:lvl3pPr marL="1143000" indent="-228600" defTabSz="990600">
              <a:defRPr>
                <a:solidFill>
                  <a:schemeClr val="tx1"/>
                </a:solidFill>
                <a:latin typeface="Arial" panose="020B0604020202020204" pitchFamily="34" charset="0"/>
                <a:cs typeface="Arial" panose="020B0604020202020204" pitchFamily="34" charset="0"/>
              </a:defRPr>
            </a:lvl3pPr>
            <a:lvl4pPr marL="1600200" indent="-228600" defTabSz="990600">
              <a:defRPr>
                <a:solidFill>
                  <a:schemeClr val="tx1"/>
                </a:solidFill>
                <a:latin typeface="Arial" panose="020B0604020202020204" pitchFamily="34" charset="0"/>
                <a:cs typeface="Arial" panose="020B0604020202020204" pitchFamily="34" charset="0"/>
              </a:defRPr>
            </a:lvl4pPr>
            <a:lvl5pPr marL="2057400" indent="-228600" defTabSz="990600">
              <a:defRPr>
                <a:solidFill>
                  <a:schemeClr val="tx1"/>
                </a:solidFill>
                <a:latin typeface="Arial" panose="020B0604020202020204" pitchFamily="34" charset="0"/>
                <a:cs typeface="Arial" panose="020B0604020202020204" pitchFamily="34" charset="0"/>
              </a:defRPr>
            </a:lvl5pPr>
            <a:lvl6pPr marL="25146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90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078DB7-2FE9-4DD5-94CA-72434B5B6100}" type="slidenum">
              <a:rPr lang="de-DE" altLang="de-DE">
                <a:latin typeface="Lucida Sans" panose="020B0602030504020204" pitchFamily="34" charset="0"/>
              </a:rPr>
              <a:pPr/>
              <a:t>17</a:t>
            </a:fld>
            <a:endParaRPr lang="de-DE" altLang="de-DE">
              <a:latin typeface="Lucida Sans" panose="020B0602030504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2F52CFD1-88FF-4764-82AB-060B84712BF8}" type="datetime1">
              <a:rPr lang="fr-FR" smtClean="0"/>
              <a:t>02/12/2021</a:t>
            </a:fld>
            <a:endParaRPr lang="fr-FR"/>
          </a:p>
        </p:txBody>
      </p:sp>
      <p:sp>
        <p:nvSpPr>
          <p:cNvPr id="5" name="Footer Placeholder 4"/>
          <p:cNvSpPr>
            <a:spLocks noGrp="1"/>
          </p:cNvSpPr>
          <p:nvPr>
            <p:ph type="ftr" sz="quarter" idx="11"/>
          </p:nvPr>
        </p:nvSpPr>
        <p:spPr/>
        <p:txBody>
          <a:bodyPr/>
          <a:lstStyle/>
          <a:p>
            <a:r>
              <a:rPr lang="fr-FR"/>
              <a:t>www.chirurgie-hernie-paris.com</a:t>
            </a:r>
          </a:p>
        </p:txBody>
      </p:sp>
      <p:sp>
        <p:nvSpPr>
          <p:cNvPr id="6" name="Slide Number Placeholder 5"/>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1643205555"/>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EA3C758-267B-429B-800A-6AD69C5539C6}" type="datetime1">
              <a:rPr lang="fr-FR" smtClean="0"/>
              <a:t>02/12/2021</a:t>
            </a:fld>
            <a:endParaRPr lang="fr-FR"/>
          </a:p>
        </p:txBody>
      </p:sp>
      <p:sp>
        <p:nvSpPr>
          <p:cNvPr id="5" name="Footer Placeholder 4"/>
          <p:cNvSpPr>
            <a:spLocks noGrp="1"/>
          </p:cNvSpPr>
          <p:nvPr>
            <p:ph type="ftr" sz="quarter" idx="11"/>
          </p:nvPr>
        </p:nvSpPr>
        <p:spPr/>
        <p:txBody>
          <a:bodyPr/>
          <a:lstStyle/>
          <a:p>
            <a:r>
              <a:rPr lang="fr-FR"/>
              <a:t>www.chirurgie-hernie-paris.com</a:t>
            </a:r>
          </a:p>
        </p:txBody>
      </p:sp>
      <p:sp>
        <p:nvSpPr>
          <p:cNvPr id="6" name="Slide Number Placeholder 5"/>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1207434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5AAEEE6-9C61-48B9-9801-48AC25551563}" type="datetime1">
              <a:rPr lang="fr-FR" smtClean="0"/>
              <a:t>02/12/2021</a:t>
            </a:fld>
            <a:endParaRPr lang="fr-FR"/>
          </a:p>
        </p:txBody>
      </p:sp>
      <p:sp>
        <p:nvSpPr>
          <p:cNvPr id="5" name="Footer Placeholder 4"/>
          <p:cNvSpPr>
            <a:spLocks noGrp="1"/>
          </p:cNvSpPr>
          <p:nvPr>
            <p:ph type="ftr" sz="quarter" idx="11"/>
          </p:nvPr>
        </p:nvSpPr>
        <p:spPr/>
        <p:txBody>
          <a:bodyPr/>
          <a:lstStyle/>
          <a:p>
            <a:r>
              <a:rPr lang="fr-FR"/>
              <a:t>www.chirurgie-hernie-paris.com</a:t>
            </a:r>
          </a:p>
        </p:txBody>
      </p:sp>
      <p:sp>
        <p:nvSpPr>
          <p:cNvPr id="6" name="Slide Number Placeholder 5"/>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1780274469"/>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nl-NL"/>
              <a:t>Titelstijl van model bewerken</a:t>
            </a:r>
          </a:p>
        </p:txBody>
      </p:sp>
      <p:sp>
        <p:nvSpPr>
          <p:cNvPr id="3" name="Slide Number Placeholder 5"/>
          <p:cNvSpPr>
            <a:spLocks noGrp="1"/>
          </p:cNvSpPr>
          <p:nvPr>
            <p:ph type="sldNum" sz="quarter" idx="10"/>
          </p:nvPr>
        </p:nvSpPr>
        <p:spPr/>
        <p:txBody>
          <a:bodyPr/>
          <a:lstStyle>
            <a:lvl1pPr>
              <a:defRPr/>
            </a:lvl1pPr>
          </a:lstStyle>
          <a:p>
            <a:pPr>
              <a:defRPr/>
            </a:pPr>
            <a:fld id="{2D30475B-A844-4E0F-9FB9-B95D03C99449}" type="slidenum">
              <a:rPr lang="en-US"/>
              <a:pPr>
                <a:defRPr/>
              </a:pPr>
              <a:t>‹N°›</a:t>
            </a:fld>
            <a:endParaRPr lang="en-US" dirty="0"/>
          </a:p>
        </p:txBody>
      </p:sp>
      <p:sp>
        <p:nvSpPr>
          <p:cNvPr id="4" name="Tijdelijke aanduiding voor voettekst 7"/>
          <p:cNvSpPr>
            <a:spLocks noGrp="1"/>
          </p:cNvSpPr>
          <p:nvPr>
            <p:ph type="ftr" sz="quarter" idx="11"/>
          </p:nvPr>
        </p:nvSpPr>
        <p:spPr/>
        <p:txBody>
          <a:bodyPr/>
          <a:lstStyle>
            <a:lvl1pPr>
              <a:defRPr/>
            </a:lvl1pPr>
          </a:lstStyle>
          <a:p>
            <a:pPr>
              <a:defRPr/>
            </a:pPr>
            <a:endParaRPr lang="nl-NL"/>
          </a:p>
        </p:txBody>
      </p:sp>
    </p:spTree>
    <p:extLst>
      <p:ext uri="{BB962C8B-B14F-4D97-AF65-F5344CB8AC3E}">
        <p14:creationId xmlns:p14="http://schemas.microsoft.com/office/powerpoint/2010/main" val="3210938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82F68022-D322-4F11-B153-EF9AEC2AF789}" type="datetime1">
              <a:rPr lang="fr-FR" smtClean="0"/>
              <a:t>02/12/2021</a:t>
            </a:fld>
            <a:endParaRPr lang="fr-FR"/>
          </a:p>
        </p:txBody>
      </p:sp>
      <p:sp>
        <p:nvSpPr>
          <p:cNvPr id="5" name="Footer Placeholder 4"/>
          <p:cNvSpPr>
            <a:spLocks noGrp="1"/>
          </p:cNvSpPr>
          <p:nvPr>
            <p:ph type="ftr" sz="quarter" idx="11"/>
          </p:nvPr>
        </p:nvSpPr>
        <p:spPr/>
        <p:txBody>
          <a:bodyPr/>
          <a:lstStyle/>
          <a:p>
            <a:r>
              <a:rPr lang="fr-FR"/>
              <a:t>www.chirurgie-hernie-paris.com</a:t>
            </a:r>
          </a:p>
        </p:txBody>
      </p:sp>
      <p:sp>
        <p:nvSpPr>
          <p:cNvPr id="6" name="Slide Number Placeholder 5"/>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71606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Cliquez et modifiez le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8927F48E-CFD8-4962-99F3-80169062F0DC}" type="datetime1">
              <a:rPr lang="fr-FR" smtClean="0"/>
              <a:t>02/12/2021</a:t>
            </a:fld>
            <a:endParaRPr lang="fr-FR"/>
          </a:p>
        </p:txBody>
      </p:sp>
      <p:sp>
        <p:nvSpPr>
          <p:cNvPr id="5" name="Footer Placeholder 4"/>
          <p:cNvSpPr>
            <a:spLocks noGrp="1"/>
          </p:cNvSpPr>
          <p:nvPr>
            <p:ph type="ftr" sz="quarter" idx="11"/>
          </p:nvPr>
        </p:nvSpPr>
        <p:spPr/>
        <p:txBody>
          <a:bodyPr/>
          <a:lstStyle/>
          <a:p>
            <a:r>
              <a:rPr lang="fr-FR"/>
              <a:t>www.chirurgie-hernie-paris.com</a:t>
            </a:r>
          </a:p>
        </p:txBody>
      </p:sp>
      <p:sp>
        <p:nvSpPr>
          <p:cNvPr id="6" name="Slide Number Placeholder 5"/>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363491467"/>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8696F5F-7C3C-468E-8E66-DE4ABB5EB72B}" type="datetime1">
              <a:rPr lang="fr-FR" smtClean="0"/>
              <a:t>02/12/2021</a:t>
            </a:fld>
            <a:endParaRPr lang="fr-FR"/>
          </a:p>
        </p:txBody>
      </p:sp>
      <p:sp>
        <p:nvSpPr>
          <p:cNvPr id="6" name="Footer Placeholder 5"/>
          <p:cNvSpPr>
            <a:spLocks noGrp="1"/>
          </p:cNvSpPr>
          <p:nvPr>
            <p:ph type="ftr" sz="quarter" idx="11"/>
          </p:nvPr>
        </p:nvSpPr>
        <p:spPr/>
        <p:txBody>
          <a:bodyPr/>
          <a:lstStyle/>
          <a:p>
            <a:r>
              <a:rPr lang="fr-FR"/>
              <a:t>www.chirurgie-hernie-paris.com</a:t>
            </a:r>
          </a:p>
        </p:txBody>
      </p:sp>
      <p:sp>
        <p:nvSpPr>
          <p:cNvPr id="7" name="Slide Number Placeholder 6"/>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1757593801"/>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Cliquez et modifiez le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AB09358E-E1FC-4352-A83E-154BCE459251}" type="datetime1">
              <a:rPr lang="fr-FR" smtClean="0"/>
              <a:t>02/12/2021</a:t>
            </a:fld>
            <a:endParaRPr lang="fr-FR"/>
          </a:p>
        </p:txBody>
      </p:sp>
      <p:sp>
        <p:nvSpPr>
          <p:cNvPr id="8" name="Footer Placeholder 7"/>
          <p:cNvSpPr>
            <a:spLocks noGrp="1"/>
          </p:cNvSpPr>
          <p:nvPr>
            <p:ph type="ftr" sz="quarter" idx="11"/>
          </p:nvPr>
        </p:nvSpPr>
        <p:spPr/>
        <p:txBody>
          <a:bodyPr/>
          <a:lstStyle/>
          <a:p>
            <a:r>
              <a:rPr lang="fr-FR"/>
              <a:t>www.chirurgie-hernie-paris.com</a:t>
            </a:r>
          </a:p>
        </p:txBody>
      </p:sp>
      <p:sp>
        <p:nvSpPr>
          <p:cNvPr id="9" name="Slide Number Placeholder 8"/>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1241448922"/>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A41CD8D8-4344-4073-A972-78C39BBB9633}" type="datetime1">
              <a:rPr lang="fr-FR" smtClean="0"/>
              <a:t>02/12/2021</a:t>
            </a:fld>
            <a:endParaRPr lang="fr-FR"/>
          </a:p>
        </p:txBody>
      </p:sp>
      <p:sp>
        <p:nvSpPr>
          <p:cNvPr id="4" name="Footer Placeholder 3"/>
          <p:cNvSpPr>
            <a:spLocks noGrp="1"/>
          </p:cNvSpPr>
          <p:nvPr>
            <p:ph type="ftr" sz="quarter" idx="11"/>
          </p:nvPr>
        </p:nvSpPr>
        <p:spPr/>
        <p:txBody>
          <a:bodyPr/>
          <a:lstStyle/>
          <a:p>
            <a:r>
              <a:rPr lang="fr-FR"/>
              <a:t>www.chirurgie-hernie-paris.com</a:t>
            </a:r>
          </a:p>
        </p:txBody>
      </p:sp>
      <p:sp>
        <p:nvSpPr>
          <p:cNvPr id="5" name="Slide Number Placeholder 4"/>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8091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4E922-B375-4F87-953B-FD591F608798}" type="datetime1">
              <a:rPr lang="fr-FR" smtClean="0"/>
              <a:t>02/12/2021</a:t>
            </a:fld>
            <a:endParaRPr lang="fr-FR"/>
          </a:p>
        </p:txBody>
      </p:sp>
      <p:sp>
        <p:nvSpPr>
          <p:cNvPr id="3" name="Footer Placeholder 2"/>
          <p:cNvSpPr>
            <a:spLocks noGrp="1"/>
          </p:cNvSpPr>
          <p:nvPr>
            <p:ph type="ftr" sz="quarter" idx="11"/>
          </p:nvPr>
        </p:nvSpPr>
        <p:spPr/>
        <p:txBody>
          <a:bodyPr/>
          <a:lstStyle/>
          <a:p>
            <a:r>
              <a:rPr lang="fr-FR"/>
              <a:t>www.chirurgie-hernie-paris.com</a:t>
            </a:r>
          </a:p>
        </p:txBody>
      </p:sp>
      <p:sp>
        <p:nvSpPr>
          <p:cNvPr id="4" name="Slide Number Placeholder 3"/>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628349663"/>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EA7F754-2660-4EFB-BCE4-E5ABD1561ACA}" type="datetime1">
              <a:rPr lang="fr-FR" smtClean="0"/>
              <a:t>02/12/2021</a:t>
            </a:fld>
            <a:endParaRPr lang="fr-FR"/>
          </a:p>
        </p:txBody>
      </p:sp>
      <p:sp>
        <p:nvSpPr>
          <p:cNvPr id="6" name="Footer Placeholder 5"/>
          <p:cNvSpPr>
            <a:spLocks noGrp="1"/>
          </p:cNvSpPr>
          <p:nvPr>
            <p:ph type="ftr" sz="quarter" idx="11"/>
          </p:nvPr>
        </p:nvSpPr>
        <p:spPr/>
        <p:txBody>
          <a:bodyPr/>
          <a:lstStyle/>
          <a:p>
            <a:r>
              <a:rPr lang="fr-FR"/>
              <a:t>www.chirurgie-hernie-paris.com</a:t>
            </a:r>
          </a:p>
        </p:txBody>
      </p:sp>
      <p:sp>
        <p:nvSpPr>
          <p:cNvPr id="7" name="Slide Number Placeholder 6"/>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1495693742"/>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A6BB1762-3BE0-4701-BC92-E18E44B7A094}" type="datetime1">
              <a:rPr lang="fr-FR" smtClean="0"/>
              <a:t>02/12/2021</a:t>
            </a:fld>
            <a:endParaRPr lang="fr-FR"/>
          </a:p>
        </p:txBody>
      </p:sp>
      <p:sp>
        <p:nvSpPr>
          <p:cNvPr id="6" name="Footer Placeholder 5"/>
          <p:cNvSpPr>
            <a:spLocks noGrp="1"/>
          </p:cNvSpPr>
          <p:nvPr>
            <p:ph type="ftr" sz="quarter" idx="11"/>
          </p:nvPr>
        </p:nvSpPr>
        <p:spPr/>
        <p:txBody>
          <a:bodyPr/>
          <a:lstStyle/>
          <a:p>
            <a:r>
              <a:rPr lang="fr-FR"/>
              <a:t>www.chirurgie-hernie-paris.com</a:t>
            </a:r>
          </a:p>
        </p:txBody>
      </p:sp>
      <p:sp>
        <p:nvSpPr>
          <p:cNvPr id="7" name="Slide Number Placeholder 6"/>
          <p:cNvSpPr>
            <a:spLocks noGrp="1"/>
          </p:cNvSpPr>
          <p:nvPr>
            <p:ph type="sldNum" sz="quarter" idx="12"/>
          </p:nvPr>
        </p:nvSpPr>
        <p:spPr/>
        <p:txBody>
          <a:bodyPr/>
          <a:lstStyle/>
          <a:p>
            <a:fld id="{EF39FD22-6A85-BE4B-94D3-9DF500E40C2E}" type="slidenum">
              <a:rPr lang="fr-FR" smtClean="0"/>
              <a:t>‹N°›</a:t>
            </a:fld>
            <a:endParaRPr lang="fr-FR"/>
          </a:p>
        </p:txBody>
      </p:sp>
    </p:spTree>
    <p:extLst>
      <p:ext uri="{BB962C8B-B14F-4D97-AF65-F5344CB8AC3E}">
        <p14:creationId xmlns:p14="http://schemas.microsoft.com/office/powerpoint/2010/main" val="1828633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1E5C08-8DB1-4613-A8EB-D7E284816C76}" type="datetime1">
              <a:rPr lang="fr-FR" smtClean="0"/>
              <a:t>02/12/2021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www.chirurgie-hernie-paris.com</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9FD22-6A85-BE4B-94D3-9DF500E40C2E}" type="slidenum">
              <a:rPr lang="fr-FR" smtClean="0"/>
              <a:t>‹N°›</a:t>
            </a:fld>
            <a:endParaRPr lang="fr-FR"/>
          </a:p>
        </p:txBody>
      </p:sp>
    </p:spTree>
    <p:extLst>
      <p:ext uri="{BB962C8B-B14F-4D97-AF65-F5344CB8AC3E}">
        <p14:creationId xmlns:p14="http://schemas.microsoft.com/office/powerpoint/2010/main" val="1390269845"/>
      </p:ext>
    </p:extLst>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 id="2147484122" r:id="rId8"/>
    <p:sldLayoutId id="2147484123" r:id="rId9"/>
    <p:sldLayoutId id="2147484124" r:id="rId10"/>
    <p:sldLayoutId id="2147484125" r:id="rId11"/>
    <p:sldLayoutId id="214748412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tif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7.xml"/><Relationship Id="rId6" Type="http://schemas.openxmlformats.org/officeDocument/2006/relationships/image" Target="../media/image37.jpg"/><Relationship Id="rId5" Type="http://schemas.openxmlformats.org/officeDocument/2006/relationships/image" Target="../media/image36.tiff"/><Relationship Id="rId4" Type="http://schemas.openxmlformats.org/officeDocument/2006/relationships/image" Target="../media/image35.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4.tiff"/><Relationship Id="rId1" Type="http://schemas.openxmlformats.org/officeDocument/2006/relationships/slideLayout" Target="../slideLayouts/slideLayout7.xml"/><Relationship Id="rId4" Type="http://schemas.openxmlformats.org/officeDocument/2006/relationships/image" Target="../media/image39.tiff"/></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12.jpeg"/><Relationship Id="rId7" Type="http://schemas.openxmlformats.org/officeDocument/2006/relationships/image" Target="../media/image2.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tiff"/><Relationship Id="rId7" Type="http://schemas.openxmlformats.org/officeDocument/2006/relationships/image" Target="../media/image12.jpeg"/><Relationship Id="rId2" Type="http://schemas.openxmlformats.org/officeDocument/2006/relationships/image" Target="../media/image52.tiff"/><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tiff"/><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hyperlink" Target="Vi001de01_2017-03-06_ani-FBR-PPvsPVDF-kurz.mp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B94BEA9-EBCE-1943-ADC3-4EA78509D0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2635" y="4284311"/>
            <a:ext cx="2503371" cy="2465095"/>
          </a:xfrm>
          <a:prstGeom prst="rect">
            <a:avLst/>
          </a:prstGeom>
        </p:spPr>
      </p:pic>
      <p:sp>
        <p:nvSpPr>
          <p:cNvPr id="6" name="Sous-titre 5"/>
          <p:cNvSpPr>
            <a:spLocks noGrp="1"/>
          </p:cNvSpPr>
          <p:nvPr>
            <p:ph type="subTitle" idx="1"/>
          </p:nvPr>
        </p:nvSpPr>
        <p:spPr>
          <a:xfrm>
            <a:off x="1893277" y="3893281"/>
            <a:ext cx="8405446" cy="2484748"/>
          </a:xfrm>
        </p:spPr>
        <p:txBody>
          <a:bodyPr>
            <a:normAutofit/>
          </a:bodyPr>
          <a:lstStyle/>
          <a:p>
            <a:endParaRPr lang="fr-FR" dirty="0"/>
          </a:p>
          <a:p>
            <a:endParaRPr lang="fr-FR" dirty="0"/>
          </a:p>
          <a:p>
            <a:r>
              <a:rPr lang="fr-FR" dirty="0"/>
              <a:t>Jean-Pierre COSSA</a:t>
            </a:r>
          </a:p>
          <a:p>
            <a:r>
              <a:rPr lang="fr-FR" i="1" dirty="0">
                <a:solidFill>
                  <a:srgbClr val="0070C0"/>
                </a:solidFill>
              </a:rPr>
              <a:t>www.chirurgie-hernie-paris.com</a:t>
            </a:r>
          </a:p>
        </p:txBody>
      </p:sp>
      <p:pic>
        <p:nvPicPr>
          <p:cNvPr id="9" name="Picture 2" descr="C:\Users\Jean-François\Documents\HERNIE CLUB HERNIE\LOGO\LOGO OFFICIEL en définition maximale\logo_Club_Hernie_final.png">
            <a:extLst>
              <a:ext uri="{FF2B5EF4-FFF2-40B4-BE49-F238E27FC236}">
                <a16:creationId xmlns:a16="http://schemas.microsoft.com/office/drawing/2014/main" id="{983B77B9-4251-DA45-9CCE-5F043B3E8475}"/>
              </a:ext>
            </a:extLst>
          </p:cNvPr>
          <p:cNvPicPr>
            <a:picLocks noChangeAspect="1" noChangeArrowheads="1"/>
          </p:cNvPicPr>
          <p:nvPr/>
        </p:nvPicPr>
        <p:blipFill>
          <a:blip r:embed="rId4" cstate="print"/>
          <a:srcRect/>
          <a:stretch>
            <a:fillRect/>
          </a:stretch>
        </p:blipFill>
        <p:spPr bwMode="auto">
          <a:xfrm>
            <a:off x="218241" y="4470973"/>
            <a:ext cx="3065832" cy="1929102"/>
          </a:xfrm>
          <a:prstGeom prst="rect">
            <a:avLst/>
          </a:prstGeom>
          <a:noFill/>
        </p:spPr>
      </p:pic>
      <p:sp>
        <p:nvSpPr>
          <p:cNvPr id="10" name="ZoneTexte 9"/>
          <p:cNvSpPr txBox="1"/>
          <p:nvPr/>
        </p:nvSpPr>
        <p:spPr>
          <a:xfrm>
            <a:off x="4183378" y="6112077"/>
            <a:ext cx="3242698" cy="369332"/>
          </a:xfrm>
          <a:prstGeom prst="rect">
            <a:avLst/>
          </a:prstGeom>
          <a:solidFill>
            <a:srgbClr val="FFC000"/>
          </a:solidFill>
        </p:spPr>
        <p:txBody>
          <a:bodyPr wrap="square" rtlCol="0">
            <a:spAutoFit/>
          </a:bodyPr>
          <a:lstStyle/>
          <a:p>
            <a:r>
              <a:rPr lang="fr-FR" b="1" i="1" dirty="0"/>
              <a:t>MESH congrès 3 décembre 2021</a:t>
            </a:r>
          </a:p>
        </p:txBody>
      </p:sp>
      <p:sp>
        <p:nvSpPr>
          <p:cNvPr id="5" name="Titre 4"/>
          <p:cNvSpPr>
            <a:spLocks noGrp="1"/>
          </p:cNvSpPr>
          <p:nvPr>
            <p:ph type="ctrTitle"/>
          </p:nvPr>
        </p:nvSpPr>
        <p:spPr>
          <a:xfrm>
            <a:off x="1402702" y="2743200"/>
            <a:ext cx="9144000" cy="1541111"/>
          </a:xfrm>
          <a:solidFill>
            <a:schemeClr val="bg1">
              <a:lumMod val="95000"/>
            </a:schemeClr>
          </a:solidFill>
        </p:spPr>
        <p:txBody>
          <a:bodyPr>
            <a:normAutofit fontScale="90000"/>
          </a:bodyPr>
          <a:lstStyle/>
          <a:p>
            <a:br>
              <a:rPr lang="fr-FR" b="1" dirty="0"/>
            </a:br>
            <a:br>
              <a:rPr lang="fr-FR" b="1" dirty="0"/>
            </a:br>
            <a:br>
              <a:rPr lang="fr-FR" b="1" dirty="0"/>
            </a:br>
            <a:br>
              <a:rPr lang="fr-FR" b="1" dirty="0"/>
            </a:br>
            <a:r>
              <a:rPr lang="fr-FR" sz="4400" b="1" dirty="0"/>
              <a:t>HERNIES VENTRALES</a:t>
            </a:r>
            <a:br>
              <a:rPr lang="fr-FR" b="1" dirty="0"/>
            </a:br>
            <a:br>
              <a:rPr lang="fr-FR" sz="3600" b="1" dirty="0"/>
            </a:br>
            <a:r>
              <a:rPr lang="fr-FR" sz="3600" b="1" dirty="0"/>
              <a:t>Pourquoi une nouvelle prothèse?</a:t>
            </a:r>
          </a:p>
        </p:txBody>
      </p:sp>
      <p:pic>
        <p:nvPicPr>
          <p:cNvPr id="3" name="Image 2">
            <a:extLst>
              <a:ext uri="{FF2B5EF4-FFF2-40B4-BE49-F238E27FC236}">
                <a16:creationId xmlns:a16="http://schemas.microsoft.com/office/drawing/2014/main" id="{E00442F3-00F9-CB4E-B670-02BE8163D31B}"/>
              </a:ext>
            </a:extLst>
          </p:cNvPr>
          <p:cNvPicPr>
            <a:picLocks noChangeAspect="1"/>
          </p:cNvPicPr>
          <p:nvPr/>
        </p:nvPicPr>
        <p:blipFill>
          <a:blip r:embed="rId5"/>
          <a:stretch>
            <a:fillRect/>
          </a:stretch>
        </p:blipFill>
        <p:spPr>
          <a:xfrm>
            <a:off x="0" y="28999"/>
            <a:ext cx="12192000" cy="2323171"/>
          </a:xfrm>
          <a:prstGeom prst="rect">
            <a:avLst/>
          </a:prstGeom>
        </p:spPr>
      </p:pic>
    </p:spTree>
    <p:extLst>
      <p:ext uri="{BB962C8B-B14F-4D97-AF65-F5344CB8AC3E}">
        <p14:creationId xmlns:p14="http://schemas.microsoft.com/office/powerpoint/2010/main" val="12815444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1181E48-014C-EB4E-8A75-2AC9ACC7B793}"/>
              </a:ext>
            </a:extLst>
          </p:cNvPr>
          <p:cNvPicPr>
            <a:picLocks noChangeAspect="1"/>
          </p:cNvPicPr>
          <p:nvPr/>
        </p:nvPicPr>
        <p:blipFill>
          <a:blip r:embed="rId2"/>
          <a:stretch>
            <a:fillRect/>
          </a:stretch>
        </p:blipFill>
        <p:spPr>
          <a:xfrm>
            <a:off x="622479" y="0"/>
            <a:ext cx="10947042" cy="6858000"/>
          </a:xfrm>
          <a:prstGeom prst="rect">
            <a:avLst/>
          </a:prstGeom>
          <a:ln>
            <a:noFill/>
          </a:ln>
        </p:spPr>
      </p:pic>
      <p:sp>
        <p:nvSpPr>
          <p:cNvPr id="2" name="Flèche vers la droite 1">
            <a:extLst>
              <a:ext uri="{FF2B5EF4-FFF2-40B4-BE49-F238E27FC236}">
                <a16:creationId xmlns:a16="http://schemas.microsoft.com/office/drawing/2014/main" id="{F4BFB5BC-91EB-0849-85B2-577C7D1333D9}"/>
              </a:ext>
            </a:extLst>
          </p:cNvPr>
          <p:cNvSpPr/>
          <p:nvPr/>
        </p:nvSpPr>
        <p:spPr>
          <a:xfrm>
            <a:off x="2688111" y="3806890"/>
            <a:ext cx="1380035" cy="67807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Interdiction 2">
            <a:extLst>
              <a:ext uri="{FF2B5EF4-FFF2-40B4-BE49-F238E27FC236}">
                <a16:creationId xmlns:a16="http://schemas.microsoft.com/office/drawing/2014/main" id="{F7DDB604-F365-4F4C-BE9B-9F6930F25E9A}"/>
              </a:ext>
            </a:extLst>
          </p:cNvPr>
          <p:cNvSpPr/>
          <p:nvPr/>
        </p:nvSpPr>
        <p:spPr>
          <a:xfrm>
            <a:off x="4470400" y="1155700"/>
            <a:ext cx="914400" cy="914400"/>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5" name="Interdiction 4">
            <a:extLst>
              <a:ext uri="{FF2B5EF4-FFF2-40B4-BE49-F238E27FC236}">
                <a16:creationId xmlns:a16="http://schemas.microsoft.com/office/drawing/2014/main" id="{BF513164-F37D-FC4F-93E8-FD6C24EEEC34}"/>
              </a:ext>
            </a:extLst>
          </p:cNvPr>
          <p:cNvSpPr/>
          <p:nvPr/>
        </p:nvSpPr>
        <p:spPr>
          <a:xfrm>
            <a:off x="7264400" y="1142672"/>
            <a:ext cx="914400" cy="914400"/>
          </a:xfrm>
          <a:prstGeom prst="noSmoking">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
        <p:nvSpPr>
          <p:cNvPr id="6" name="Interdiction 5">
            <a:extLst>
              <a:ext uri="{FF2B5EF4-FFF2-40B4-BE49-F238E27FC236}">
                <a16:creationId xmlns:a16="http://schemas.microsoft.com/office/drawing/2014/main" id="{13F00A6C-7D11-9F49-B700-831C5BEA9B14}"/>
              </a:ext>
            </a:extLst>
          </p:cNvPr>
          <p:cNvSpPr/>
          <p:nvPr/>
        </p:nvSpPr>
        <p:spPr>
          <a:xfrm>
            <a:off x="7239000" y="4000336"/>
            <a:ext cx="914400" cy="914400"/>
          </a:xfrm>
          <a:prstGeom prst="noSmoking">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37652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0.70"/>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AF65C7C-ECE5-A241-9202-BFA5DE2C481C}"/>
              </a:ext>
            </a:extLst>
          </p:cNvPr>
          <p:cNvPicPr>
            <a:picLocks noChangeAspect="1"/>
          </p:cNvPicPr>
          <p:nvPr/>
        </p:nvPicPr>
        <p:blipFill>
          <a:blip r:embed="rId2"/>
          <a:stretch>
            <a:fillRect/>
          </a:stretch>
        </p:blipFill>
        <p:spPr>
          <a:xfrm>
            <a:off x="843148" y="2084119"/>
            <a:ext cx="10501586" cy="4228722"/>
          </a:xfrm>
          <a:prstGeom prst="rect">
            <a:avLst/>
          </a:prstGeom>
        </p:spPr>
      </p:pic>
      <p:sp>
        <p:nvSpPr>
          <p:cNvPr id="3" name="Rectangle 2">
            <a:extLst>
              <a:ext uri="{FF2B5EF4-FFF2-40B4-BE49-F238E27FC236}">
                <a16:creationId xmlns:a16="http://schemas.microsoft.com/office/drawing/2014/main" id="{DEBAD73D-66B6-FE4F-B522-5EF9F61610CD}"/>
              </a:ext>
            </a:extLst>
          </p:cNvPr>
          <p:cNvSpPr txBox="1">
            <a:spLocks noChangeArrowheads="1"/>
          </p:cNvSpPr>
          <p:nvPr/>
        </p:nvSpPr>
        <p:spPr>
          <a:xfrm>
            <a:off x="1583378" y="459901"/>
            <a:ext cx="9120249" cy="981076"/>
          </a:xfrm>
          <a:prstGeom prst="rect">
            <a:avLst/>
          </a:prstGeom>
          <a:solidFill>
            <a:schemeClr val="bg1">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fr-FR" sz="2800" b="1" dirty="0">
                <a:solidFill>
                  <a:schemeClr val="accent1">
                    <a:lumMod val="75000"/>
                  </a:schemeClr>
                </a:solidFill>
              </a:rPr>
              <a:t>La solidité prothétique</a:t>
            </a:r>
          </a:p>
        </p:txBody>
      </p:sp>
      <p:cxnSp>
        <p:nvCxnSpPr>
          <p:cNvPr id="6" name="Connecteur droit 5">
            <a:extLst>
              <a:ext uri="{FF2B5EF4-FFF2-40B4-BE49-F238E27FC236}">
                <a16:creationId xmlns:a16="http://schemas.microsoft.com/office/drawing/2014/main" id="{B3B455D6-3E80-E649-B892-7ED53FED3EE2}"/>
              </a:ext>
            </a:extLst>
          </p:cNvPr>
          <p:cNvCxnSpPr/>
          <p:nvPr/>
        </p:nvCxnSpPr>
        <p:spPr>
          <a:xfrm>
            <a:off x="1289464" y="2491373"/>
            <a:ext cx="8550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146167E6-2FEB-9149-8005-1C5E3B0BF678}"/>
              </a:ext>
            </a:extLst>
          </p:cNvPr>
          <p:cNvCxnSpPr>
            <a:cxnSpLocks/>
          </p:cNvCxnSpPr>
          <p:nvPr/>
        </p:nvCxnSpPr>
        <p:spPr>
          <a:xfrm>
            <a:off x="1306286" y="3334988"/>
            <a:ext cx="1092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81B2C87A-17A4-A54B-8BE3-9CE046CC6BE3}"/>
              </a:ext>
            </a:extLst>
          </p:cNvPr>
          <p:cNvCxnSpPr>
            <a:cxnSpLocks/>
          </p:cNvCxnSpPr>
          <p:nvPr/>
        </p:nvCxnSpPr>
        <p:spPr>
          <a:xfrm>
            <a:off x="1197429" y="4898177"/>
            <a:ext cx="1092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1932258B-10FF-D149-B646-7AEEBCBE7908}"/>
              </a:ext>
            </a:extLst>
          </p:cNvPr>
          <p:cNvCxnSpPr>
            <a:cxnSpLocks/>
          </p:cNvCxnSpPr>
          <p:nvPr/>
        </p:nvCxnSpPr>
        <p:spPr>
          <a:xfrm>
            <a:off x="1197429" y="5786451"/>
            <a:ext cx="10925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D65959A1-CE78-5547-952F-86D6EFA4755D}"/>
              </a:ext>
            </a:extLst>
          </p:cNvPr>
          <p:cNvCxnSpPr>
            <a:cxnSpLocks/>
          </p:cNvCxnSpPr>
          <p:nvPr/>
        </p:nvCxnSpPr>
        <p:spPr>
          <a:xfrm>
            <a:off x="2144487" y="2815035"/>
            <a:ext cx="190307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32308CC6-1A4F-624F-B627-1CC1C550A08B}"/>
              </a:ext>
            </a:extLst>
          </p:cNvPr>
          <p:cNvCxnSpPr>
            <a:cxnSpLocks/>
          </p:cNvCxnSpPr>
          <p:nvPr/>
        </p:nvCxnSpPr>
        <p:spPr>
          <a:xfrm>
            <a:off x="6989911" y="4406270"/>
            <a:ext cx="190307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3591E58E-53ED-964D-9813-4D5C04C5E85C}"/>
              </a:ext>
            </a:extLst>
          </p:cNvPr>
          <p:cNvCxnSpPr>
            <a:cxnSpLocks/>
          </p:cNvCxnSpPr>
          <p:nvPr/>
        </p:nvCxnSpPr>
        <p:spPr>
          <a:xfrm>
            <a:off x="2144487" y="5293776"/>
            <a:ext cx="190307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F937D0D3-4B62-744A-9FC3-61A19360213C}"/>
              </a:ext>
            </a:extLst>
          </p:cNvPr>
          <p:cNvCxnSpPr>
            <a:cxnSpLocks/>
          </p:cNvCxnSpPr>
          <p:nvPr/>
        </p:nvCxnSpPr>
        <p:spPr>
          <a:xfrm>
            <a:off x="7941450" y="6140941"/>
            <a:ext cx="190307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FDE0FFCC-4EE4-164B-8348-465BF02D918A}"/>
              </a:ext>
            </a:extLst>
          </p:cNvPr>
          <p:cNvPicPr>
            <a:picLocks noChangeAspect="1"/>
          </p:cNvPicPr>
          <p:nvPr/>
        </p:nvPicPr>
        <p:blipFill>
          <a:blip r:embed="rId3"/>
          <a:stretch>
            <a:fillRect/>
          </a:stretch>
        </p:blipFill>
        <p:spPr>
          <a:xfrm>
            <a:off x="10548522" y="38620"/>
            <a:ext cx="1592424" cy="2045499"/>
          </a:xfrm>
          <a:prstGeom prst="rect">
            <a:avLst/>
          </a:prstGeom>
        </p:spPr>
      </p:pic>
    </p:spTree>
    <p:extLst>
      <p:ext uri="{BB962C8B-B14F-4D97-AF65-F5344CB8AC3E}">
        <p14:creationId xmlns:p14="http://schemas.microsoft.com/office/powerpoint/2010/main" val="205392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a:extLst>
              <a:ext uri="{FF2B5EF4-FFF2-40B4-BE49-F238E27FC236}">
                <a16:creationId xmlns:a16="http://schemas.microsoft.com/office/drawing/2014/main" id="{5A4AC7AD-E78E-644E-9AF7-4EDD19336A4C}"/>
              </a:ext>
            </a:extLst>
          </p:cNvPr>
          <p:cNvSpPr/>
          <p:nvPr/>
        </p:nvSpPr>
        <p:spPr>
          <a:xfrm>
            <a:off x="2161309" y="846490"/>
            <a:ext cx="6058624" cy="10672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290" name="Gruppieren 10">
            <a:extLst>
              <a:ext uri="{FF2B5EF4-FFF2-40B4-BE49-F238E27FC236}">
                <a16:creationId xmlns:a16="http://schemas.microsoft.com/office/drawing/2014/main" id="{D2C93A6F-98B8-46AD-80ED-6140B43CB87C}"/>
              </a:ext>
            </a:extLst>
          </p:cNvPr>
          <p:cNvGrpSpPr>
            <a:grpSpLocks/>
          </p:cNvGrpSpPr>
          <p:nvPr/>
        </p:nvGrpSpPr>
        <p:grpSpPr bwMode="auto">
          <a:xfrm>
            <a:off x="2351089" y="2079624"/>
            <a:ext cx="5868844" cy="3657602"/>
            <a:chOff x="764769" y="1330580"/>
            <a:chExt cx="7250112" cy="4899025"/>
          </a:xfrm>
        </p:grpSpPr>
        <p:pic>
          <p:nvPicPr>
            <p:cNvPr id="12299" name="Picture 3">
              <a:extLst>
                <a:ext uri="{FF2B5EF4-FFF2-40B4-BE49-F238E27FC236}">
                  <a16:creationId xmlns:a16="http://schemas.microsoft.com/office/drawing/2014/main" id="{831C1380-7493-4C20-9F1C-C584E70FF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769" y="1330580"/>
              <a:ext cx="7250112" cy="489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300" name="Gruppieren 7">
              <a:extLst>
                <a:ext uri="{FF2B5EF4-FFF2-40B4-BE49-F238E27FC236}">
                  <a16:creationId xmlns:a16="http://schemas.microsoft.com/office/drawing/2014/main" id="{272D1381-1A68-4828-AC1A-F97F0EE1CEF7}"/>
                </a:ext>
              </a:extLst>
            </p:cNvPr>
            <p:cNvGrpSpPr>
              <a:grpSpLocks/>
            </p:cNvGrpSpPr>
            <p:nvPr/>
          </p:nvGrpSpPr>
          <p:grpSpPr bwMode="auto">
            <a:xfrm>
              <a:off x="5598177" y="1999335"/>
              <a:ext cx="1450562" cy="1368617"/>
              <a:chOff x="5664918" y="2131941"/>
              <a:chExt cx="1450862" cy="1369933"/>
            </a:xfrm>
          </p:grpSpPr>
          <p:cxnSp>
            <p:nvCxnSpPr>
              <p:cNvPr id="9" name="Gerade Verbindung mit Pfeil 8">
                <a:extLst>
                  <a:ext uri="{FF2B5EF4-FFF2-40B4-BE49-F238E27FC236}">
                    <a16:creationId xmlns:a16="http://schemas.microsoft.com/office/drawing/2014/main" id="{5E05AC1E-84F1-4230-B7CB-11FCB6CA3B8D}"/>
                  </a:ext>
                </a:extLst>
              </p:cNvPr>
              <p:cNvCxnSpPr/>
              <p:nvPr/>
            </p:nvCxnSpPr>
            <p:spPr>
              <a:xfrm>
                <a:off x="7115780" y="2131941"/>
                <a:ext cx="0" cy="1369933"/>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302" name="Textfeld 3">
                <a:extLst>
                  <a:ext uri="{FF2B5EF4-FFF2-40B4-BE49-F238E27FC236}">
                    <a16:creationId xmlns:a16="http://schemas.microsoft.com/office/drawing/2014/main" id="{BBE3DFF0-9712-402C-8F0C-01756F8F1DEF}"/>
                  </a:ext>
                </a:extLst>
              </p:cNvPr>
              <p:cNvSpPr txBox="1">
                <a:spLocks noChangeArrowheads="1"/>
              </p:cNvSpPr>
              <p:nvPr/>
            </p:nvSpPr>
            <p:spPr bwMode="auto">
              <a:xfrm>
                <a:off x="5664918" y="2368661"/>
                <a:ext cx="1440160" cy="991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b="1">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defRPr sz="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r>
                  <a:rPr lang="el-GR" altLang="de-DE" sz="2000" b="0">
                    <a:solidFill>
                      <a:srgbClr val="FF0000"/>
                    </a:solidFill>
                  </a:rPr>
                  <a:t>Δ</a:t>
                </a:r>
                <a:r>
                  <a:rPr lang="de-DE" altLang="de-DE" sz="2000" b="0">
                    <a:solidFill>
                      <a:srgbClr val="FF0000"/>
                    </a:solidFill>
                  </a:rPr>
                  <a:t>  </a:t>
                </a:r>
                <a:r>
                  <a:rPr lang="de-DE" altLang="de-DE" sz="2000" b="0">
                    <a:solidFill>
                      <a:srgbClr val="FF0000"/>
                    </a:solidFill>
                    <a:latin typeface="Arial Unicode MS" pitchFamily="34" charset="-128"/>
                    <a:ea typeface="Arial Unicode MS" pitchFamily="34" charset="-128"/>
                  </a:rPr>
                  <a:t>≙</a:t>
                </a:r>
                <a:r>
                  <a:rPr lang="de-DE" altLang="de-DE" sz="2000" b="0">
                    <a:solidFill>
                      <a:srgbClr val="FF0000"/>
                    </a:solidFill>
                  </a:rPr>
                  <a:t> 40 %</a:t>
                </a:r>
              </a:p>
            </p:txBody>
          </p:sp>
        </p:grpSp>
      </p:grpSp>
      <p:sp>
        <p:nvSpPr>
          <p:cNvPr id="6" name="Textfeld 5">
            <a:extLst>
              <a:ext uri="{FF2B5EF4-FFF2-40B4-BE49-F238E27FC236}">
                <a16:creationId xmlns:a16="http://schemas.microsoft.com/office/drawing/2014/main" id="{D5E4DE34-EC6C-4400-AD85-7BE1784D7471}"/>
              </a:ext>
            </a:extLst>
          </p:cNvPr>
          <p:cNvSpPr txBox="1"/>
          <p:nvPr/>
        </p:nvSpPr>
        <p:spPr>
          <a:xfrm>
            <a:off x="2351089" y="437741"/>
            <a:ext cx="6529675" cy="1392238"/>
          </a:xfrm>
          <a:prstGeom prst="rect">
            <a:avLst/>
          </a:prstGeom>
          <a:noFill/>
        </p:spPr>
        <p:txBody>
          <a:bodyPr wrap="square">
            <a:spAutoFit/>
          </a:bodyPr>
          <a:lstStyle/>
          <a:p>
            <a:pPr>
              <a:defRPr/>
            </a:pPr>
            <a:r>
              <a:rPr lang="de-DE" altLang="de-DE" sz="2000" b="1" dirty="0" err="1"/>
              <a:t>Vieillissement</a:t>
            </a:r>
            <a:r>
              <a:rPr lang="de-DE" altLang="de-DE" sz="2000" b="1" dirty="0"/>
              <a:t> des </a:t>
            </a:r>
            <a:r>
              <a:rPr lang="de-DE" altLang="de-DE" sz="2000" b="1" dirty="0" err="1"/>
              <a:t>matériaux</a:t>
            </a:r>
            <a:r>
              <a:rPr lang="de-DE" altLang="de-DE" sz="2000" b="1" dirty="0"/>
              <a:t> – </a:t>
            </a:r>
            <a:r>
              <a:rPr lang="de-DE" altLang="de-DE" sz="2000" b="1" dirty="0" err="1"/>
              <a:t>étude</a:t>
            </a:r>
            <a:r>
              <a:rPr lang="de-DE" altLang="de-DE" sz="2000" b="1" dirty="0"/>
              <a:t> à </a:t>
            </a:r>
            <a:r>
              <a:rPr lang="de-DE" altLang="de-DE" sz="2000" b="1" dirty="0" err="1"/>
              <a:t>long</a:t>
            </a:r>
            <a:r>
              <a:rPr lang="de-DE" altLang="de-DE" sz="2000" b="1" dirty="0"/>
              <a:t> </a:t>
            </a:r>
            <a:r>
              <a:rPr lang="de-DE" altLang="de-DE" sz="2000" b="1" dirty="0" err="1"/>
              <a:t>terme</a:t>
            </a:r>
            <a:r>
              <a:rPr lang="de-DE" altLang="de-DE" sz="2000" b="1" dirty="0"/>
              <a:t> (7 ans) :</a:t>
            </a:r>
          </a:p>
          <a:p>
            <a:pPr>
              <a:defRPr/>
            </a:pPr>
            <a:endParaRPr lang="en-US" sz="1050" b="1" dirty="0"/>
          </a:p>
          <a:p>
            <a:pPr>
              <a:defRPr/>
            </a:pPr>
            <a:r>
              <a:rPr lang="en-US" dirty="0"/>
              <a:t>• Le PVDF </a:t>
            </a:r>
            <a:r>
              <a:rPr lang="en-US" dirty="0" err="1"/>
              <a:t>perd</a:t>
            </a:r>
            <a:r>
              <a:rPr lang="en-US" dirty="0"/>
              <a:t>  8 % de résistance à la traction</a:t>
            </a:r>
          </a:p>
          <a:p>
            <a:pPr>
              <a:defRPr/>
            </a:pPr>
            <a:endParaRPr lang="en-US" dirty="0"/>
          </a:p>
          <a:p>
            <a:pPr>
              <a:defRPr/>
            </a:pPr>
            <a:r>
              <a:rPr lang="en-US" dirty="0"/>
              <a:t>• Le PP </a:t>
            </a:r>
            <a:r>
              <a:rPr lang="en-US" dirty="0" err="1"/>
              <a:t>perd</a:t>
            </a:r>
            <a:r>
              <a:rPr lang="en-US" dirty="0"/>
              <a:t> 47 % de </a:t>
            </a:r>
            <a:r>
              <a:rPr lang="en-US" dirty="0" err="1"/>
              <a:t>résistance</a:t>
            </a:r>
            <a:r>
              <a:rPr lang="en-US" dirty="0"/>
              <a:t> à la traction</a:t>
            </a:r>
            <a:r>
              <a:rPr lang="de-DE" dirty="0"/>
              <a:t> et se </a:t>
            </a:r>
            <a:r>
              <a:rPr lang="de-DE" dirty="0" err="1"/>
              <a:t>rigidifie</a:t>
            </a:r>
            <a:endParaRPr lang="en-US" dirty="0"/>
          </a:p>
        </p:txBody>
      </p:sp>
      <p:sp>
        <p:nvSpPr>
          <p:cNvPr id="12292" name="Text Box 63">
            <a:extLst>
              <a:ext uri="{FF2B5EF4-FFF2-40B4-BE49-F238E27FC236}">
                <a16:creationId xmlns:a16="http://schemas.microsoft.com/office/drawing/2014/main" id="{2298DFD0-1224-4F60-BEE8-A708FF291508}"/>
              </a:ext>
            </a:extLst>
          </p:cNvPr>
          <p:cNvSpPr txBox="1">
            <a:spLocks noChangeArrowheads="1"/>
          </p:cNvSpPr>
          <p:nvPr/>
        </p:nvSpPr>
        <p:spPr bwMode="auto">
          <a:xfrm>
            <a:off x="2351089" y="5820993"/>
            <a:ext cx="4572000" cy="6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lstStyle>
            <a:lvl1pPr>
              <a:spcBef>
                <a:spcPct val="20000"/>
              </a:spcBef>
              <a:defRPr b="1">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defRPr sz="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9pPr>
          </a:lstStyle>
          <a:p>
            <a:pPr algn="just">
              <a:spcBef>
                <a:spcPct val="0"/>
              </a:spcBef>
            </a:pPr>
            <a:r>
              <a:rPr lang="en-US" altLang="de-DE" sz="1400" dirty="0">
                <a:latin typeface="Times New Roman" panose="02020603050405020304" pitchFamily="18" charset="0"/>
                <a:ea typeface="ＭＳ Ｐゴシック" panose="020B0600070205080204" pitchFamily="34" charset="-128"/>
              </a:rPr>
              <a:t>FIG. 5</a:t>
            </a:r>
            <a:r>
              <a:rPr lang="en-US" altLang="de-DE" sz="1400" b="0" dirty="0">
                <a:latin typeface="Times New Roman" panose="02020603050405020304" pitchFamily="18" charset="0"/>
                <a:ea typeface="ＭＳ Ｐゴシック" panose="020B0600070205080204" pitchFamily="34" charset="-128"/>
              </a:rPr>
              <a:t>. The residual tensile strength of PVDF and polypro-</a:t>
            </a:r>
          </a:p>
          <a:p>
            <a:pPr algn="just">
              <a:spcBef>
                <a:spcPct val="0"/>
              </a:spcBef>
            </a:pPr>
            <a:r>
              <a:rPr lang="en-US" altLang="de-DE" sz="1400" b="0" dirty="0" err="1">
                <a:latin typeface="Times New Roman" panose="02020603050405020304" pitchFamily="18" charset="0"/>
                <a:ea typeface="ＭＳ Ｐゴシック" panose="020B0600070205080204" pitchFamily="34" charset="-128"/>
              </a:rPr>
              <a:t>pylene</a:t>
            </a:r>
            <a:r>
              <a:rPr lang="en-US" altLang="de-DE" sz="1400" b="0" dirty="0">
                <a:latin typeface="Times New Roman" panose="02020603050405020304" pitchFamily="18" charset="0"/>
                <a:ea typeface="ＭＳ Ｐゴシック" panose="020B0600070205080204" pitchFamily="34" charset="-128"/>
              </a:rPr>
              <a:t> sutures during the 7 years of exposure to hydrolytic </a:t>
            </a:r>
          </a:p>
          <a:p>
            <a:pPr algn="just">
              <a:spcBef>
                <a:spcPct val="0"/>
              </a:spcBef>
            </a:pPr>
            <a:r>
              <a:rPr lang="en-US" altLang="de-DE" sz="1400" b="0" dirty="0">
                <a:latin typeface="Times New Roman" panose="02020603050405020304" pitchFamily="18" charset="0"/>
                <a:ea typeface="ＭＳ Ｐゴシック" panose="020B0600070205080204" pitchFamily="34" charset="-128"/>
              </a:rPr>
              <a:t>conditions is illustrated.</a:t>
            </a:r>
            <a:endParaRPr lang="de-DE" altLang="de-DE" sz="1400" b="0" dirty="0">
              <a:latin typeface="Times New Roman" panose="02020603050405020304" pitchFamily="18" charset="0"/>
              <a:ea typeface="ＭＳ Ｐゴシック" panose="020B0600070205080204" pitchFamily="34" charset="-128"/>
            </a:endParaRPr>
          </a:p>
        </p:txBody>
      </p:sp>
      <p:pic>
        <p:nvPicPr>
          <p:cNvPr id="2" name="Image 1">
            <a:extLst>
              <a:ext uri="{FF2B5EF4-FFF2-40B4-BE49-F238E27FC236}">
                <a16:creationId xmlns:a16="http://schemas.microsoft.com/office/drawing/2014/main" id="{27F2538C-9B5C-AA40-8B83-2DD5AE0EA27B}"/>
              </a:ext>
            </a:extLst>
          </p:cNvPr>
          <p:cNvPicPr>
            <a:picLocks noChangeAspect="1"/>
          </p:cNvPicPr>
          <p:nvPr/>
        </p:nvPicPr>
        <p:blipFill>
          <a:blip r:embed="rId4"/>
          <a:stretch>
            <a:fillRect/>
          </a:stretch>
        </p:blipFill>
        <p:spPr>
          <a:xfrm>
            <a:off x="7437858" y="5737225"/>
            <a:ext cx="4416714" cy="776224"/>
          </a:xfrm>
          <a:prstGeom prst="rect">
            <a:avLst/>
          </a:prstGeom>
        </p:spPr>
      </p:pic>
      <p:sp>
        <p:nvSpPr>
          <p:cNvPr id="11" name="Ellipse 10">
            <a:extLst>
              <a:ext uri="{FF2B5EF4-FFF2-40B4-BE49-F238E27FC236}">
                <a16:creationId xmlns:a16="http://schemas.microsoft.com/office/drawing/2014/main" id="{57D6B41F-B256-EE4F-A185-8D9913481F6D}"/>
              </a:ext>
            </a:extLst>
          </p:cNvPr>
          <p:cNvSpPr/>
          <p:nvPr/>
        </p:nvSpPr>
        <p:spPr>
          <a:xfrm rot="16200000">
            <a:off x="8732375" y="3398372"/>
            <a:ext cx="1502228" cy="54170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A0BF540C-43D7-4746-AA6E-7286680E0483}"/>
              </a:ext>
            </a:extLst>
          </p:cNvPr>
          <p:cNvPicPr>
            <a:picLocks noChangeAspect="1"/>
          </p:cNvPicPr>
          <p:nvPr/>
        </p:nvPicPr>
        <p:blipFill>
          <a:blip r:embed="rId5">
            <a:extLst>
              <a:ext uri="{BEBA8EAE-BF5A-486C-A8C5-ECC9F3942E4B}">
                <a14:imgProps xmlns:a14="http://schemas.microsoft.com/office/drawing/2010/main">
                  <a14:imgLayer>
                    <a14:imgEffect>
                      <a14:sharpenSoften amount="50000"/>
                    </a14:imgEffect>
                    <a14:imgEffect>
                      <a14:colorTemperature colorTemp="8800"/>
                    </a14:imgEffect>
                    <a14:imgEffect>
                      <a14:saturation sat="300000"/>
                    </a14:imgEffect>
                  </a14:imgLayer>
                </a14:imgProps>
              </a:ext>
            </a:extLst>
          </a:blip>
          <a:stretch>
            <a:fillRect/>
          </a:stretch>
        </p:blipFill>
        <p:spPr>
          <a:xfrm>
            <a:off x="9836727" y="133164"/>
            <a:ext cx="2259458" cy="2230645"/>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heel(1)">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 18">
            <a:extLst>
              <a:ext uri="{FF2B5EF4-FFF2-40B4-BE49-F238E27FC236}">
                <a16:creationId xmlns:a16="http://schemas.microsoft.com/office/drawing/2014/main" id="{4640FA64-4B35-6944-9D19-2DBD557BAEAF}"/>
              </a:ext>
            </a:extLst>
          </p:cNvPr>
          <p:cNvPicPr/>
          <p:nvPr/>
        </p:nvPicPr>
        <p:blipFill rotWithShape="1">
          <a:blip r:embed="rId2"/>
          <a:srcRect l="24472" t="26765" r="25427" b="36176"/>
          <a:stretch/>
        </p:blipFill>
        <p:spPr bwMode="auto">
          <a:xfrm>
            <a:off x="2751139" y="72802"/>
            <a:ext cx="9440861" cy="3941762"/>
          </a:xfrm>
          <a:prstGeom prst="rect">
            <a:avLst/>
          </a:prstGeom>
          <a:ln>
            <a:noFill/>
          </a:ln>
          <a:extLst>
            <a:ext uri="{53640926-AAD7-44D8-BBD7-CCE9431645EC}">
              <a14:shadowObscured xmlns:a14="http://schemas.microsoft.com/office/drawing/2010/main"/>
            </a:ext>
          </a:extLst>
        </p:spPr>
      </p:pic>
      <p:grpSp>
        <p:nvGrpSpPr>
          <p:cNvPr id="6" name="Gruppieren 5">
            <a:extLst>
              <a:ext uri="{FF2B5EF4-FFF2-40B4-BE49-F238E27FC236}">
                <a16:creationId xmlns:a16="http://schemas.microsoft.com/office/drawing/2014/main" id="{3B51E04D-324A-42FA-86BD-514733E35E3B}"/>
              </a:ext>
            </a:extLst>
          </p:cNvPr>
          <p:cNvGrpSpPr>
            <a:grpSpLocks/>
          </p:cNvGrpSpPr>
          <p:nvPr/>
        </p:nvGrpSpPr>
        <p:grpSpPr bwMode="auto">
          <a:xfrm>
            <a:off x="251618" y="3915181"/>
            <a:ext cx="3624263" cy="2899897"/>
            <a:chOff x="665688" y="1628800"/>
            <a:chExt cx="3690412" cy="2952328"/>
          </a:xfrm>
        </p:grpSpPr>
        <p:pic>
          <p:nvPicPr>
            <p:cNvPr id="11285" name="Picture 20" descr="32210">
              <a:extLst>
                <a:ext uri="{FF2B5EF4-FFF2-40B4-BE49-F238E27FC236}">
                  <a16:creationId xmlns:a16="http://schemas.microsoft.com/office/drawing/2014/main" id="{60E6C870-BE39-4EF6-B2C6-C59D4C34F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688" y="1628800"/>
              <a:ext cx="3690412"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7" name="Textfeld 30">
              <a:extLst>
                <a:ext uri="{FF2B5EF4-FFF2-40B4-BE49-F238E27FC236}">
                  <a16:creationId xmlns:a16="http://schemas.microsoft.com/office/drawing/2014/main" id="{2414019E-1ED8-4D33-90C6-F4EC8D89843E}"/>
                </a:ext>
              </a:extLst>
            </p:cNvPr>
            <p:cNvSpPr txBox="1">
              <a:spLocks noChangeArrowheads="1"/>
            </p:cNvSpPr>
            <p:nvPr/>
          </p:nvSpPr>
          <p:spPr bwMode="auto">
            <a:xfrm>
              <a:off x="792854" y="1784866"/>
              <a:ext cx="741141" cy="3760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a:t>PP</a:t>
              </a:r>
            </a:p>
          </p:txBody>
        </p:sp>
      </p:grpSp>
      <p:grpSp>
        <p:nvGrpSpPr>
          <p:cNvPr id="7" name="Gruppieren 6">
            <a:extLst>
              <a:ext uri="{FF2B5EF4-FFF2-40B4-BE49-F238E27FC236}">
                <a16:creationId xmlns:a16="http://schemas.microsoft.com/office/drawing/2014/main" id="{16E57D6B-5354-44D2-86BB-B7D2AC70EFAB}"/>
              </a:ext>
            </a:extLst>
          </p:cNvPr>
          <p:cNvGrpSpPr>
            <a:grpSpLocks/>
          </p:cNvGrpSpPr>
          <p:nvPr/>
        </p:nvGrpSpPr>
        <p:grpSpPr bwMode="auto">
          <a:xfrm>
            <a:off x="4190930" y="3915181"/>
            <a:ext cx="3595667" cy="2871995"/>
            <a:chOff x="4748144" y="1862173"/>
            <a:chExt cx="3661341" cy="2925179"/>
          </a:xfrm>
        </p:grpSpPr>
        <p:pic>
          <p:nvPicPr>
            <p:cNvPr id="11279" name="Picture 24" descr="32511">
              <a:extLst>
                <a:ext uri="{FF2B5EF4-FFF2-40B4-BE49-F238E27FC236}">
                  <a16:creationId xmlns:a16="http://schemas.microsoft.com/office/drawing/2014/main" id="{A9DF2616-C7F4-4461-A4B3-8B8FC8A75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8144" y="1862173"/>
              <a:ext cx="3661341" cy="2925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0" name="Textfeld 33">
              <a:extLst>
                <a:ext uri="{FF2B5EF4-FFF2-40B4-BE49-F238E27FC236}">
                  <a16:creationId xmlns:a16="http://schemas.microsoft.com/office/drawing/2014/main" id="{1CF79EEB-E87C-4423-B72A-2BD7585FE2B6}"/>
                </a:ext>
              </a:extLst>
            </p:cNvPr>
            <p:cNvSpPr txBox="1">
              <a:spLocks noChangeArrowheads="1"/>
            </p:cNvSpPr>
            <p:nvPr/>
          </p:nvSpPr>
          <p:spPr bwMode="auto">
            <a:xfrm>
              <a:off x="4904190" y="1937185"/>
              <a:ext cx="741141" cy="3761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a:t>PET</a:t>
              </a:r>
            </a:p>
          </p:txBody>
        </p:sp>
      </p:grpSp>
      <p:grpSp>
        <p:nvGrpSpPr>
          <p:cNvPr id="11275" name="Gruppieren 8">
            <a:extLst>
              <a:ext uri="{FF2B5EF4-FFF2-40B4-BE49-F238E27FC236}">
                <a16:creationId xmlns:a16="http://schemas.microsoft.com/office/drawing/2014/main" id="{46B090C7-4E7D-41A5-8386-F2BBF539B06D}"/>
              </a:ext>
            </a:extLst>
          </p:cNvPr>
          <p:cNvGrpSpPr>
            <a:grpSpLocks/>
          </p:cNvGrpSpPr>
          <p:nvPr/>
        </p:nvGrpSpPr>
        <p:grpSpPr bwMode="auto">
          <a:xfrm>
            <a:off x="8224713" y="3878723"/>
            <a:ext cx="3635243" cy="2908453"/>
            <a:chOff x="5072727" y="823041"/>
            <a:chExt cx="3701403" cy="2961122"/>
          </a:xfrm>
        </p:grpSpPr>
        <p:pic>
          <p:nvPicPr>
            <p:cNvPr id="11277" name="Grafik 7">
              <a:extLst>
                <a:ext uri="{FF2B5EF4-FFF2-40B4-BE49-F238E27FC236}">
                  <a16:creationId xmlns:a16="http://schemas.microsoft.com/office/drawing/2014/main" id="{48FB4DCE-8964-456B-B192-31D7CD2597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72727" y="823041"/>
              <a:ext cx="3701403" cy="296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Textfeld 18">
              <a:extLst>
                <a:ext uri="{FF2B5EF4-FFF2-40B4-BE49-F238E27FC236}">
                  <a16:creationId xmlns:a16="http://schemas.microsoft.com/office/drawing/2014/main" id="{CE9E89C7-52A0-4B1A-ACD8-7EAB8EBD7406}"/>
                </a:ext>
              </a:extLst>
            </p:cNvPr>
            <p:cNvSpPr txBox="1">
              <a:spLocks noChangeArrowheads="1"/>
            </p:cNvSpPr>
            <p:nvPr/>
          </p:nvSpPr>
          <p:spPr bwMode="auto">
            <a:xfrm>
              <a:off x="5258199" y="961342"/>
              <a:ext cx="923463" cy="3760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de-DE" altLang="de-DE"/>
                <a:t>PVDF</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nodeType="withGroup">
                            <p:stCondLst>
                              <p:cond delay="0"/>
                            </p:stCondLst>
                            <p:childTnLst>
                              <p:par>
                                <p:cTn id="8" presetID="1"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2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Grafik 1">
            <a:extLst>
              <a:ext uri="{FF2B5EF4-FFF2-40B4-BE49-F238E27FC236}">
                <a16:creationId xmlns:a16="http://schemas.microsoft.com/office/drawing/2014/main" id="{EA6BD28F-F095-463D-8F85-86F8436D43E4}"/>
              </a:ext>
            </a:extLst>
          </p:cNvPr>
          <p:cNvPicPr>
            <a:picLocks noChangeAspect="1"/>
          </p:cNvPicPr>
          <p:nvPr/>
        </p:nvPicPr>
        <p:blipFill>
          <a:blip r:embed="rId3">
            <a:extLst>
              <a:ext uri="{28A0092B-C50C-407E-A947-70E740481C1C}">
                <a14:useLocalDpi xmlns:a14="http://schemas.microsoft.com/office/drawing/2010/main" val="0"/>
              </a:ext>
            </a:extLst>
          </a:blip>
          <a:srcRect t="4457" b="4926"/>
          <a:stretch>
            <a:fillRect/>
          </a:stretch>
        </p:blipFill>
        <p:spPr bwMode="auto">
          <a:xfrm>
            <a:off x="1465138" y="1700213"/>
            <a:ext cx="8349817" cy="501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F48A70BD-4392-7A4A-8A0C-7E6831289E49}"/>
              </a:ext>
            </a:extLst>
          </p:cNvPr>
          <p:cNvSpPr txBox="1">
            <a:spLocks noChangeArrowheads="1"/>
          </p:cNvSpPr>
          <p:nvPr/>
        </p:nvSpPr>
        <p:spPr>
          <a:xfrm>
            <a:off x="1583378" y="459901"/>
            <a:ext cx="7939445" cy="981076"/>
          </a:xfrm>
          <a:prstGeom prst="rect">
            <a:avLst/>
          </a:prstGeom>
          <a:solidFill>
            <a:schemeClr val="bg1">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fr-FR" sz="2800" b="1" dirty="0">
                <a:solidFill>
                  <a:schemeClr val="accent1">
                    <a:lumMod val="75000"/>
                  </a:schemeClr>
                </a:solidFill>
              </a:rPr>
              <a:t>La stabilité de la forme et de l’élasticité</a:t>
            </a:r>
          </a:p>
        </p:txBody>
      </p:sp>
      <p:sp>
        <p:nvSpPr>
          <p:cNvPr id="2" name="Ellipse 1">
            <a:extLst>
              <a:ext uri="{FF2B5EF4-FFF2-40B4-BE49-F238E27FC236}">
                <a16:creationId xmlns:a16="http://schemas.microsoft.com/office/drawing/2014/main" id="{B627D8AD-028E-A144-A2FE-C03E3A42910C}"/>
              </a:ext>
            </a:extLst>
          </p:cNvPr>
          <p:cNvSpPr/>
          <p:nvPr/>
        </p:nvSpPr>
        <p:spPr>
          <a:xfrm>
            <a:off x="7987005" y="1440977"/>
            <a:ext cx="2000914" cy="541702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6F16795E-AFBB-0A4E-B1FE-F2EF0B0CA79F}"/>
              </a:ext>
            </a:extLst>
          </p:cNvPr>
          <p:cNvPicPr>
            <a:picLocks noChangeAspect="1"/>
          </p:cNvPicPr>
          <p:nvPr/>
        </p:nvPicPr>
        <p:blipFill>
          <a:blip r:embed="rId4">
            <a:extLst>
              <a:ext uri="{BEBA8EAE-BF5A-486C-A8C5-ECC9F3942E4B}">
                <a14:imgProps xmlns:a14="http://schemas.microsoft.com/office/drawing/2010/main">
                  <a14:imgLayer>
                    <a14:imgEffect>
                      <a14:sharpenSoften amount="50000"/>
                    </a14:imgEffect>
                    <a14:imgEffect>
                      <a14:colorTemperature colorTemp="8800"/>
                    </a14:imgEffect>
                    <a14:imgEffect>
                      <a14:saturation sat="300000"/>
                    </a14:imgEffect>
                  </a14:imgLayer>
                </a14:imgProps>
              </a:ext>
            </a:extLst>
          </a:blip>
          <a:stretch>
            <a:fillRect/>
          </a:stretch>
        </p:blipFill>
        <p:spPr>
          <a:xfrm>
            <a:off x="9836727" y="133164"/>
            <a:ext cx="2259458" cy="2230645"/>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E0E57CA-2C5B-924E-971D-DB20CE03CA11}"/>
              </a:ext>
            </a:extLst>
          </p:cNvPr>
          <p:cNvPicPr>
            <a:picLocks noChangeAspect="1"/>
          </p:cNvPicPr>
          <p:nvPr/>
        </p:nvPicPr>
        <p:blipFill>
          <a:blip r:embed="rId2"/>
          <a:stretch>
            <a:fillRect/>
          </a:stretch>
        </p:blipFill>
        <p:spPr>
          <a:xfrm rot="16200000">
            <a:off x="5662334" y="261752"/>
            <a:ext cx="4449726" cy="6858000"/>
          </a:xfrm>
          <a:prstGeom prst="rect">
            <a:avLst/>
          </a:prstGeom>
        </p:spPr>
      </p:pic>
      <p:pic>
        <p:nvPicPr>
          <p:cNvPr id="3" name="Afbeelding 6" descr="manwoman.png">
            <a:extLst>
              <a:ext uri="{FF2B5EF4-FFF2-40B4-BE49-F238E27FC236}">
                <a16:creationId xmlns:a16="http://schemas.microsoft.com/office/drawing/2014/main" id="{4263FB16-4D6C-A34F-99B2-8C6041462109}"/>
              </a:ext>
            </a:extLst>
          </p:cNvPr>
          <p:cNvPicPr>
            <a:picLocks noChangeAspect="1"/>
          </p:cNvPicPr>
          <p:nvPr/>
        </p:nvPicPr>
        <p:blipFill>
          <a:blip r:embed="rId3"/>
          <a:srcRect r="56181"/>
          <a:stretch>
            <a:fillRect/>
          </a:stretch>
        </p:blipFill>
        <p:spPr bwMode="auto">
          <a:xfrm>
            <a:off x="385837" y="2172290"/>
            <a:ext cx="1982788" cy="3743325"/>
          </a:xfrm>
          <a:prstGeom prst="rect">
            <a:avLst/>
          </a:prstGeom>
          <a:noFill/>
          <a:ln w="9525">
            <a:noFill/>
            <a:miter lim="800000"/>
            <a:headEnd/>
            <a:tailEnd/>
          </a:ln>
        </p:spPr>
      </p:pic>
      <p:pic>
        <p:nvPicPr>
          <p:cNvPr id="5" name="Afbeelding 10" descr="manwoman.png">
            <a:extLst>
              <a:ext uri="{FF2B5EF4-FFF2-40B4-BE49-F238E27FC236}">
                <a16:creationId xmlns:a16="http://schemas.microsoft.com/office/drawing/2014/main" id="{028F9886-9214-1348-886A-9D7847269559}"/>
              </a:ext>
            </a:extLst>
          </p:cNvPr>
          <p:cNvPicPr>
            <a:picLocks noChangeAspect="1"/>
          </p:cNvPicPr>
          <p:nvPr/>
        </p:nvPicPr>
        <p:blipFill>
          <a:blip r:embed="rId3"/>
          <a:srcRect l="57198" t="-311" r="607" b="311"/>
          <a:stretch>
            <a:fillRect/>
          </a:stretch>
        </p:blipFill>
        <p:spPr bwMode="auto">
          <a:xfrm>
            <a:off x="2458530" y="2170703"/>
            <a:ext cx="1909762" cy="3744912"/>
          </a:xfrm>
          <a:prstGeom prst="rect">
            <a:avLst/>
          </a:prstGeom>
          <a:noFill/>
          <a:ln w="9525">
            <a:noFill/>
            <a:miter lim="800000"/>
            <a:headEnd/>
            <a:tailEnd/>
          </a:ln>
        </p:spPr>
      </p:pic>
      <p:sp>
        <p:nvSpPr>
          <p:cNvPr id="2" name="Rectangle 1">
            <a:extLst>
              <a:ext uri="{FF2B5EF4-FFF2-40B4-BE49-F238E27FC236}">
                <a16:creationId xmlns:a16="http://schemas.microsoft.com/office/drawing/2014/main" id="{ED421959-DC21-0446-9571-A5F384874563}"/>
              </a:ext>
            </a:extLst>
          </p:cNvPr>
          <p:cNvSpPr/>
          <p:nvPr/>
        </p:nvSpPr>
        <p:spPr>
          <a:xfrm>
            <a:off x="385837" y="850605"/>
            <a:ext cx="6185084" cy="1015663"/>
          </a:xfrm>
          <a:prstGeom prst="rect">
            <a:avLst/>
          </a:prstGeom>
        </p:spPr>
        <p:txBody>
          <a:bodyPr wrap="square">
            <a:spAutoFit/>
          </a:bodyPr>
          <a:lstStyle/>
          <a:p>
            <a:r>
              <a:rPr lang="de-DE" altLang="de-DE" sz="2000" b="1" dirty="0" err="1"/>
              <a:t>Matériau</a:t>
            </a:r>
            <a:r>
              <a:rPr lang="de-DE" altLang="de-DE" sz="2000" b="1" dirty="0"/>
              <a:t> – </a:t>
            </a:r>
            <a:r>
              <a:rPr lang="de-DE" altLang="de-DE" sz="2000" b="1" dirty="0" err="1"/>
              <a:t>stabilité</a:t>
            </a:r>
            <a:r>
              <a:rPr lang="de-DE" altLang="de-DE" sz="2000" b="1" dirty="0"/>
              <a:t> de la forme et de </a:t>
            </a:r>
            <a:r>
              <a:rPr lang="de-DE" altLang="de-DE" sz="2000" b="1" dirty="0" err="1"/>
              <a:t>l‘élasticité</a:t>
            </a:r>
            <a:endParaRPr lang="de-DE" altLang="de-DE" sz="2000" b="1" dirty="0"/>
          </a:p>
          <a:p>
            <a:endParaRPr lang="de-DE" altLang="de-DE" sz="2000" b="1" dirty="0"/>
          </a:p>
          <a:p>
            <a:r>
              <a:rPr lang="de-DE" altLang="de-DE" sz="2000" b="1" dirty="0">
                <a:sym typeface="Wingdings" panose="05000000000000000000" pitchFamily="2" charset="2"/>
              </a:rPr>
              <a:t> Absence </a:t>
            </a:r>
            <a:r>
              <a:rPr lang="de-DE" altLang="de-DE" sz="2000" b="1" dirty="0" err="1">
                <a:sym typeface="Wingdings" panose="05000000000000000000" pitchFamily="2" charset="2"/>
              </a:rPr>
              <a:t>d‘anisotropie</a:t>
            </a:r>
            <a:endParaRPr lang="de-DE" altLang="de-DE" sz="2000" b="1" dirty="0"/>
          </a:p>
        </p:txBody>
      </p:sp>
    </p:spTree>
    <p:extLst>
      <p:ext uri="{BB962C8B-B14F-4D97-AF65-F5344CB8AC3E}">
        <p14:creationId xmlns:p14="http://schemas.microsoft.com/office/powerpoint/2010/main" val="236141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AD31EA-F6F8-4A4A-946C-8E02DEE12891}"/>
              </a:ext>
            </a:extLst>
          </p:cNvPr>
          <p:cNvPicPr>
            <a:picLocks noChangeAspect="1"/>
          </p:cNvPicPr>
          <p:nvPr/>
        </p:nvPicPr>
        <p:blipFill>
          <a:blip r:embed="rId2"/>
          <a:stretch>
            <a:fillRect/>
          </a:stretch>
        </p:blipFill>
        <p:spPr>
          <a:xfrm rot="16200000">
            <a:off x="3359799" y="179446"/>
            <a:ext cx="4520100" cy="8138060"/>
          </a:xfrm>
          <a:prstGeom prst="rect">
            <a:avLst/>
          </a:prstGeom>
        </p:spPr>
      </p:pic>
      <p:sp>
        <p:nvSpPr>
          <p:cNvPr id="6" name="Rectangle 2">
            <a:extLst>
              <a:ext uri="{FF2B5EF4-FFF2-40B4-BE49-F238E27FC236}">
                <a16:creationId xmlns:a16="http://schemas.microsoft.com/office/drawing/2014/main" id="{33C6A2C8-E23A-3949-8D29-3C3DD05C45CC}"/>
              </a:ext>
            </a:extLst>
          </p:cNvPr>
          <p:cNvSpPr txBox="1">
            <a:spLocks noChangeArrowheads="1"/>
          </p:cNvSpPr>
          <p:nvPr/>
        </p:nvSpPr>
        <p:spPr>
          <a:xfrm>
            <a:off x="1583378" y="459901"/>
            <a:ext cx="8105501" cy="981076"/>
          </a:xfrm>
          <a:prstGeom prst="rect">
            <a:avLst/>
          </a:prstGeom>
          <a:solidFill>
            <a:schemeClr val="bg1">
              <a:lumMod val="75000"/>
            </a:schemeClr>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altLang="fr-FR" sz="2800" b="1" dirty="0">
                <a:solidFill>
                  <a:schemeClr val="accent1">
                    <a:lumMod val="75000"/>
                  </a:schemeClr>
                </a:solidFill>
              </a:rPr>
              <a:t>La sécurité de la surface</a:t>
            </a:r>
          </a:p>
        </p:txBody>
      </p:sp>
      <p:sp>
        <p:nvSpPr>
          <p:cNvPr id="7" name="Ellipse 6">
            <a:extLst>
              <a:ext uri="{FF2B5EF4-FFF2-40B4-BE49-F238E27FC236}">
                <a16:creationId xmlns:a16="http://schemas.microsoft.com/office/drawing/2014/main" id="{40162C1F-F8B6-1348-B8AA-BB224FDBC6FC}"/>
              </a:ext>
            </a:extLst>
          </p:cNvPr>
          <p:cNvSpPr/>
          <p:nvPr/>
        </p:nvSpPr>
        <p:spPr>
          <a:xfrm>
            <a:off x="3762103" y="4663440"/>
            <a:ext cx="6466114" cy="1149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453EB5E-4EB3-C842-8BEC-F731409651FA}"/>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colorTemperature colorTemp="8800"/>
                    </a14:imgEffect>
                    <a14:imgEffect>
                      <a14:saturation sat="300000"/>
                    </a14:imgEffect>
                  </a14:imgLayer>
                </a14:imgProps>
              </a:ext>
            </a:extLst>
          </a:blip>
          <a:stretch>
            <a:fillRect/>
          </a:stretch>
        </p:blipFill>
        <p:spPr>
          <a:xfrm>
            <a:off x="9836727" y="133164"/>
            <a:ext cx="2259458" cy="2230645"/>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03210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feld 3">
            <a:extLst>
              <a:ext uri="{FF2B5EF4-FFF2-40B4-BE49-F238E27FC236}">
                <a16:creationId xmlns:a16="http://schemas.microsoft.com/office/drawing/2014/main" id="{9B171D92-31DF-47FC-B659-D0C025FAD076}"/>
              </a:ext>
            </a:extLst>
          </p:cNvPr>
          <p:cNvSpPr txBox="1">
            <a:spLocks noChangeArrowheads="1"/>
          </p:cNvSpPr>
          <p:nvPr/>
        </p:nvSpPr>
        <p:spPr bwMode="auto">
          <a:xfrm>
            <a:off x="2351089" y="549275"/>
            <a:ext cx="770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000" b="1" dirty="0" err="1"/>
              <a:t>Matériau</a:t>
            </a:r>
            <a:r>
              <a:rPr lang="de-DE" altLang="de-DE" sz="2000" b="1" dirty="0"/>
              <a:t> – </a:t>
            </a:r>
            <a:r>
              <a:rPr lang="de-DE" altLang="de-DE" sz="2000" b="1" dirty="0" err="1"/>
              <a:t>Adhérence</a:t>
            </a:r>
            <a:r>
              <a:rPr lang="de-DE" altLang="de-DE" sz="2000" b="1" dirty="0"/>
              <a:t> </a:t>
            </a:r>
            <a:r>
              <a:rPr lang="de-DE" altLang="de-DE" sz="2000" b="1" dirty="0" err="1"/>
              <a:t>bactérienne</a:t>
            </a:r>
            <a:r>
              <a:rPr lang="de-DE" altLang="de-DE" sz="2000" b="1" dirty="0"/>
              <a:t> </a:t>
            </a:r>
            <a:r>
              <a:rPr lang="de-DE" altLang="de-DE" sz="2000" b="1" dirty="0" err="1"/>
              <a:t>réduite</a:t>
            </a:r>
            <a:endParaRPr lang="de-DE" altLang="de-DE" sz="2000" b="1" dirty="0"/>
          </a:p>
        </p:txBody>
      </p:sp>
      <p:pic>
        <p:nvPicPr>
          <p:cNvPr id="18435" name="Grafik 1">
            <a:extLst>
              <a:ext uri="{FF2B5EF4-FFF2-40B4-BE49-F238E27FC236}">
                <a16:creationId xmlns:a16="http://schemas.microsoft.com/office/drawing/2014/main" id="{A5C1BDA1-E82C-46DA-A050-F4B3BA943D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55839" y="1093789"/>
            <a:ext cx="4992687" cy="412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Textfeld 2">
            <a:extLst>
              <a:ext uri="{FF2B5EF4-FFF2-40B4-BE49-F238E27FC236}">
                <a16:creationId xmlns:a16="http://schemas.microsoft.com/office/drawing/2014/main" id="{45BB35AA-513E-4EDC-9CFF-5E9CC0897B34}"/>
              </a:ext>
            </a:extLst>
          </p:cNvPr>
          <p:cNvSpPr txBox="1">
            <a:spLocks noChangeArrowheads="1"/>
          </p:cNvSpPr>
          <p:nvPr/>
        </p:nvSpPr>
        <p:spPr bwMode="auto">
          <a:xfrm>
            <a:off x="1703388" y="5149850"/>
            <a:ext cx="8640762" cy="1754326"/>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en-US" altLang="de-DE" sz="2000" dirty="0"/>
          </a:p>
          <a:p>
            <a:pPr>
              <a:defRPr/>
            </a:pPr>
            <a:r>
              <a:rPr lang="fr-FR" sz="1600" b="1" dirty="0"/>
              <a:t> </a:t>
            </a:r>
            <a:r>
              <a:rPr lang="fr-FR" sz="1600" b="1" dirty="0" err="1"/>
              <a:t>Klosterhalfen</a:t>
            </a:r>
            <a:r>
              <a:rPr lang="fr-FR" sz="1600" b="1" dirty="0"/>
              <a:t>, B., </a:t>
            </a:r>
            <a:r>
              <a:rPr lang="fr-FR" sz="1600" b="1" dirty="0" err="1"/>
              <a:t>Pathologisches</a:t>
            </a:r>
            <a:r>
              <a:rPr lang="fr-FR" sz="1600" b="1" dirty="0"/>
              <a:t> Institut, </a:t>
            </a:r>
            <a:r>
              <a:rPr lang="fr-FR" sz="1600" b="1" dirty="0" err="1"/>
              <a:t>Krankenhaus</a:t>
            </a:r>
            <a:r>
              <a:rPr lang="fr-FR" sz="1600" b="1" dirty="0"/>
              <a:t> Düren and </a:t>
            </a:r>
            <a:r>
              <a:rPr lang="fr-FR" sz="1600" b="1" dirty="0" err="1"/>
              <a:t>Klinge</a:t>
            </a:r>
            <a:r>
              <a:rPr lang="fr-FR" sz="1600" b="1" dirty="0"/>
              <a:t>, U., </a:t>
            </a:r>
            <a:r>
              <a:rPr lang="fr-FR" sz="1600" b="1" dirty="0" err="1"/>
              <a:t>Universitätsklinikum</a:t>
            </a:r>
            <a:r>
              <a:rPr lang="fr-FR" sz="1600" b="1" dirty="0"/>
              <a:t> Aachen «</a:t>
            </a:r>
            <a:r>
              <a:rPr lang="fr-FR" sz="1600" b="1" dirty="0" err="1"/>
              <a:t>Vergleich</a:t>
            </a:r>
            <a:r>
              <a:rPr lang="fr-FR" sz="1600" b="1" dirty="0"/>
              <a:t> </a:t>
            </a:r>
            <a:r>
              <a:rPr lang="fr-FR" sz="1600" b="1" dirty="0" err="1"/>
              <a:t>von</a:t>
            </a:r>
            <a:r>
              <a:rPr lang="fr-FR" sz="1600" b="1" dirty="0"/>
              <a:t> </a:t>
            </a:r>
            <a:r>
              <a:rPr lang="fr-FR" sz="1600" b="1" dirty="0" err="1"/>
              <a:t>Bakterienadhärenzen</a:t>
            </a:r>
            <a:r>
              <a:rPr lang="fr-FR" sz="1600" b="1" dirty="0"/>
              <a:t>» (2010)</a:t>
            </a:r>
            <a:br>
              <a:rPr lang="fr-FR" sz="1600" i="1" dirty="0"/>
            </a:br>
            <a:r>
              <a:rPr lang="fr-FR" sz="1600" i="1" dirty="0"/>
              <a:t>A </a:t>
            </a:r>
            <a:r>
              <a:rPr lang="fr-FR" sz="1600" i="1" dirty="0" err="1"/>
              <a:t>comparison</a:t>
            </a:r>
            <a:r>
              <a:rPr lang="fr-FR" sz="1600" i="1" dirty="0"/>
              <a:t> of 100% PVDF (</a:t>
            </a:r>
            <a:r>
              <a:rPr lang="fr-FR" sz="1600" i="1" dirty="0" err="1"/>
              <a:t>polyvinylidene</a:t>
            </a:r>
            <a:r>
              <a:rPr lang="fr-FR" sz="1600" i="1" dirty="0"/>
              <a:t> </a:t>
            </a:r>
            <a:r>
              <a:rPr lang="fr-FR" sz="1600" i="1" dirty="0" err="1"/>
              <a:t>fluoride</a:t>
            </a:r>
            <a:r>
              <a:rPr lang="fr-FR" sz="1600" i="1" dirty="0"/>
              <a:t>) </a:t>
            </a:r>
            <a:r>
              <a:rPr lang="fr-FR" sz="1600" i="1" dirty="0" err="1"/>
              <a:t>with</a:t>
            </a:r>
            <a:r>
              <a:rPr lang="fr-FR" sz="1600" i="1" dirty="0"/>
              <a:t> 100% PP (</a:t>
            </a:r>
            <a:r>
              <a:rPr lang="fr-FR" sz="1600" i="1" dirty="0" err="1"/>
              <a:t>polypropylene</a:t>
            </a:r>
            <a:r>
              <a:rPr lang="fr-FR" sz="1600" i="1" dirty="0"/>
              <a:t>) and 50% PP + 50% absorbable component</a:t>
            </a:r>
            <a:r>
              <a:rPr lang="fr-FR" sz="2000" i="1" dirty="0"/>
              <a:t>. </a:t>
            </a:r>
            <a:endParaRPr lang="fr-FR" sz="2000" dirty="0"/>
          </a:p>
          <a:p>
            <a:pPr marL="342900" indent="-342900">
              <a:buFont typeface="Arial" panose="020B0604020202020204" pitchFamily="34" charset="0"/>
              <a:buChar char="•"/>
              <a:defRPr/>
            </a:pPr>
            <a:endParaRPr lang="de-DE" altLang="de-DE" sz="2000" dirty="0"/>
          </a:p>
        </p:txBody>
      </p:sp>
      <p:pic>
        <p:nvPicPr>
          <p:cNvPr id="6" name="Afbeelding 2" descr="klinge_68.png">
            <a:extLst>
              <a:ext uri="{FF2B5EF4-FFF2-40B4-BE49-F238E27FC236}">
                <a16:creationId xmlns:a16="http://schemas.microsoft.com/office/drawing/2014/main" id="{AEA6B5E5-0410-494D-B4A9-D9BEA95E64AF}"/>
              </a:ext>
            </a:extLst>
          </p:cNvPr>
          <p:cNvPicPr>
            <a:picLocks noChangeAspect="1"/>
          </p:cNvPicPr>
          <p:nvPr/>
        </p:nvPicPr>
        <p:blipFill>
          <a:blip r:embed="rId4"/>
          <a:srcRect/>
          <a:stretch>
            <a:fillRect/>
          </a:stretch>
        </p:blipFill>
        <p:spPr bwMode="auto">
          <a:xfrm>
            <a:off x="7800977" y="173022"/>
            <a:ext cx="4313238" cy="3368675"/>
          </a:xfrm>
          <a:prstGeom prst="rect">
            <a:avLst/>
          </a:prstGeom>
          <a:noFill/>
          <a:ln w="9525">
            <a:noFill/>
            <a:miter lim="800000"/>
            <a:headEnd/>
            <a:tailEnd/>
          </a:ln>
        </p:spPr>
      </p:pic>
      <p:cxnSp>
        <p:nvCxnSpPr>
          <p:cNvPr id="3" name="Connecteur droit avec flèche 2">
            <a:extLst>
              <a:ext uri="{FF2B5EF4-FFF2-40B4-BE49-F238E27FC236}">
                <a16:creationId xmlns:a16="http://schemas.microsoft.com/office/drawing/2014/main" id="{91442ED3-EDA4-8242-B6E2-23C90B786DE4}"/>
              </a:ext>
            </a:extLst>
          </p:cNvPr>
          <p:cNvCxnSpPr>
            <a:cxnSpLocks/>
          </p:cNvCxnSpPr>
          <p:nvPr/>
        </p:nvCxnSpPr>
        <p:spPr>
          <a:xfrm>
            <a:off x="2934586" y="3541697"/>
            <a:ext cx="4031698" cy="0"/>
          </a:xfrm>
          <a:prstGeom prst="straightConnector1">
            <a:avLst/>
          </a:prstGeom>
          <a:ln w="38100">
            <a:solidFill>
              <a:srgbClr val="FFC000"/>
            </a:solidFill>
            <a:prstDash val="sysDash"/>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D4CF2416-DD88-4242-B59E-FE9ACE6249B8}"/>
              </a:ext>
            </a:extLst>
          </p:cNvPr>
          <p:cNvGraphicFramePr>
            <a:graphicFrameLocks noGrp="1"/>
          </p:cNvGraphicFramePr>
          <p:nvPr>
            <p:extLst>
              <p:ext uri="{D42A27DB-BD31-4B8C-83A1-F6EECF244321}">
                <p14:modId xmlns:p14="http://schemas.microsoft.com/office/powerpoint/2010/main" val="1408044427"/>
              </p:ext>
            </p:extLst>
          </p:nvPr>
        </p:nvGraphicFramePr>
        <p:xfrm>
          <a:off x="452339" y="1799465"/>
          <a:ext cx="5843949" cy="4862803"/>
        </p:xfrm>
        <a:graphic>
          <a:graphicData uri="http://schemas.openxmlformats.org/drawingml/2006/table">
            <a:tbl>
              <a:tblPr>
                <a:tableStyleId>{5C22544A-7EE6-4342-B048-85BDC9FD1C3A}</a:tableStyleId>
              </a:tblPr>
              <a:tblGrid>
                <a:gridCol w="2671833">
                  <a:extLst>
                    <a:ext uri="{9D8B030D-6E8A-4147-A177-3AD203B41FA5}">
                      <a16:colId xmlns:a16="http://schemas.microsoft.com/office/drawing/2014/main" val="495135961"/>
                    </a:ext>
                  </a:extLst>
                </a:gridCol>
                <a:gridCol w="2041948">
                  <a:extLst>
                    <a:ext uri="{9D8B030D-6E8A-4147-A177-3AD203B41FA5}">
                      <a16:colId xmlns:a16="http://schemas.microsoft.com/office/drawing/2014/main" val="3912057951"/>
                    </a:ext>
                  </a:extLst>
                </a:gridCol>
                <a:gridCol w="1130168">
                  <a:extLst>
                    <a:ext uri="{9D8B030D-6E8A-4147-A177-3AD203B41FA5}">
                      <a16:colId xmlns:a16="http://schemas.microsoft.com/office/drawing/2014/main" val="255404636"/>
                    </a:ext>
                  </a:extLst>
                </a:gridCol>
              </a:tblGrid>
              <a:tr h="245443">
                <a:tc gridSpan="2">
                  <a:txBody>
                    <a:bodyPr/>
                    <a:lstStyle/>
                    <a:p>
                      <a:pPr fontAlgn="ctr">
                        <a:spcAft>
                          <a:spcPts val="0"/>
                        </a:spcAft>
                      </a:pPr>
                      <a:r>
                        <a:rPr lang="fr-FR" sz="1400" b="1" kern="1200" dirty="0">
                          <a:effectLst/>
                        </a:rPr>
                        <a:t>Femmes</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hMerge="1">
                  <a:txBody>
                    <a:bodyPr/>
                    <a:lstStyle/>
                    <a:p>
                      <a:endParaRPr lang="fr-FR"/>
                    </a:p>
                  </a:txBody>
                  <a:tcPr/>
                </a:tc>
                <a:tc>
                  <a:txBody>
                    <a:bodyPr/>
                    <a:lstStyle/>
                    <a:p>
                      <a:pPr algn="ctr" fontAlgn="ctr">
                        <a:spcAft>
                          <a:spcPts val="0"/>
                        </a:spcAft>
                      </a:pPr>
                      <a:r>
                        <a:rPr lang="fr-FR" sz="1400" b="1" kern="1200" dirty="0">
                          <a:effectLst/>
                          <a:latin typeface="Calibri" panose="020F0502020204030204" pitchFamily="34" charset="0"/>
                          <a:ea typeface="Calibri" panose="020F0502020204030204" pitchFamily="34" charset="0"/>
                          <a:cs typeface="Times New Roman" panose="02020603050405020304" pitchFamily="18" charset="0"/>
                        </a:rPr>
                        <a:t>12</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4210699979"/>
                  </a:ext>
                </a:extLst>
              </a:tr>
              <a:tr h="245443">
                <a:tc gridSpan="2">
                  <a:txBody>
                    <a:bodyPr/>
                    <a:lstStyle/>
                    <a:p>
                      <a:pPr fontAlgn="ctr">
                        <a:spcAft>
                          <a:spcPts val="0"/>
                        </a:spcAft>
                      </a:pPr>
                      <a:r>
                        <a:rPr lang="fr-FR" sz="1400" b="1" kern="1200" dirty="0">
                          <a:effectLst/>
                        </a:rPr>
                        <a:t>Hommes</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hMerge="1">
                  <a:txBody>
                    <a:bodyPr/>
                    <a:lstStyle/>
                    <a:p>
                      <a:endParaRPr lang="fr-FR"/>
                    </a:p>
                  </a:txBody>
                  <a:tcPr/>
                </a:tc>
                <a:tc>
                  <a:txBody>
                    <a:bodyPr/>
                    <a:lstStyle/>
                    <a:p>
                      <a:pPr algn="ctr" fontAlgn="ctr">
                        <a:spcAft>
                          <a:spcPts val="0"/>
                        </a:spcAft>
                      </a:pPr>
                      <a:r>
                        <a:rPr lang="fr-FR" sz="1400" b="1" kern="1200" dirty="0">
                          <a:effectLst/>
                          <a:latin typeface="+mn-lt"/>
                          <a:ea typeface="+mn-ea"/>
                          <a:cs typeface="+mn-cs"/>
                        </a:rPr>
                        <a:t>28</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1984769732"/>
                  </a:ext>
                </a:extLst>
              </a:tr>
              <a:tr h="245443">
                <a:tc gridSpan="2">
                  <a:txBody>
                    <a:bodyPr/>
                    <a:lstStyle/>
                    <a:p>
                      <a:pPr fontAlgn="ctr">
                        <a:spcAft>
                          <a:spcPts val="0"/>
                        </a:spcAft>
                      </a:pPr>
                      <a:r>
                        <a:rPr lang="fr-FR" sz="1400" kern="1200" dirty="0">
                          <a:effectLst/>
                        </a:rPr>
                        <a:t>Age moyen (</a:t>
                      </a:r>
                      <a:r>
                        <a:rPr lang="fr-FR" sz="1400" kern="1200" dirty="0" err="1">
                          <a:effectLst/>
                        </a:rPr>
                        <a:t>min-max</a:t>
                      </a:r>
                      <a:r>
                        <a:rPr lang="fr-FR" sz="1400" kern="1200" dirty="0">
                          <a:effectLst/>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hMerge="1">
                  <a:txBody>
                    <a:bodyPr/>
                    <a:lstStyle/>
                    <a:p>
                      <a:endParaRPr lang="fr-FR"/>
                    </a:p>
                  </a:txBody>
                  <a:tcPr/>
                </a:tc>
                <a:tc>
                  <a:txBody>
                    <a:bodyPr/>
                    <a:lstStyle/>
                    <a:p>
                      <a:pPr algn="ctr" fontAlgn="ctr">
                        <a:spcAft>
                          <a:spcPts val="0"/>
                        </a:spcAft>
                      </a:pPr>
                      <a:r>
                        <a:rPr lang="fr-FR" sz="1400" kern="1200" dirty="0">
                          <a:effectLst/>
                        </a:rPr>
                        <a:t>53,6 (23-92)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1908437712"/>
                  </a:ext>
                </a:extLst>
              </a:tr>
              <a:tr h="475037">
                <a:tc gridSpan="2">
                  <a:txBody>
                    <a:bodyPr/>
                    <a:lstStyle/>
                    <a:p>
                      <a:pPr fontAlgn="ctr">
                        <a:spcAft>
                          <a:spcPts val="0"/>
                        </a:spcAft>
                      </a:pPr>
                      <a:r>
                        <a:rPr lang="fr-FR" sz="1400" kern="1200" dirty="0">
                          <a:effectLst/>
                        </a:rPr>
                        <a:t>IMC moyen (</a:t>
                      </a:r>
                      <a:r>
                        <a:rPr lang="fr-FR" sz="1400" kern="1200" dirty="0" err="1">
                          <a:effectLst/>
                        </a:rPr>
                        <a:t>min-max</a:t>
                      </a:r>
                      <a:r>
                        <a:rPr lang="fr-FR" sz="1400" kern="1200" dirty="0">
                          <a:effectLst/>
                        </a:rPr>
                        <a: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hMerge="1">
                  <a:txBody>
                    <a:bodyPr/>
                    <a:lstStyle/>
                    <a:p>
                      <a:endParaRPr lang="fr-FR"/>
                    </a:p>
                  </a:txBody>
                  <a:tcPr/>
                </a:tc>
                <a:tc>
                  <a:txBody>
                    <a:bodyPr/>
                    <a:lstStyle/>
                    <a:p>
                      <a:pPr algn="ctr" fontAlgn="ctr">
                        <a:spcAft>
                          <a:spcPts val="0"/>
                        </a:spcAft>
                      </a:pPr>
                      <a:r>
                        <a:rPr lang="fr-FR" sz="1400" kern="1200" dirty="0">
                          <a:effectLst/>
                        </a:rPr>
                        <a:t>27.6 (17.7-38)</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409306855"/>
                  </a:ext>
                </a:extLst>
              </a:tr>
              <a:tr h="245443">
                <a:tc rowSpan="3">
                  <a:txBody>
                    <a:bodyPr/>
                    <a:lstStyle/>
                    <a:p>
                      <a:pPr fontAlgn="ctr">
                        <a:spcAft>
                          <a:spcPts val="0"/>
                        </a:spcAft>
                      </a:pPr>
                      <a:r>
                        <a:rPr lang="fr-FR" sz="1400" kern="1200" dirty="0">
                          <a:effectLst/>
                        </a:rPr>
                        <a:t>ASA</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fontAlgn="ctr">
                        <a:spcAft>
                          <a:spcPts val="0"/>
                        </a:spcAft>
                      </a:pPr>
                      <a:r>
                        <a:rPr lang="fr-FR" sz="1400" kern="1200">
                          <a:effectLst/>
                        </a:rPr>
                        <a:t>I</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latin typeface="+mn-lt"/>
                          <a:ea typeface="+mn-ea"/>
                          <a:cs typeface="+mn-cs"/>
                        </a:rPr>
                        <a:t>15</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2618335557"/>
                  </a:ext>
                </a:extLst>
              </a:tr>
              <a:tr h="245443">
                <a:tc vMerge="1">
                  <a:txBody>
                    <a:bodyPr/>
                    <a:lstStyle/>
                    <a:p>
                      <a:endParaRPr lang="fr-FR"/>
                    </a:p>
                  </a:txBody>
                  <a:tcPr/>
                </a:tc>
                <a:tc>
                  <a:txBody>
                    <a:bodyPr/>
                    <a:lstStyle/>
                    <a:p>
                      <a:pPr fontAlgn="ctr">
                        <a:spcAft>
                          <a:spcPts val="0"/>
                        </a:spcAft>
                      </a:pPr>
                      <a:r>
                        <a:rPr lang="fr-FR" sz="1400" kern="1200">
                          <a:effectLst/>
                        </a:rPr>
                        <a:t>II</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latin typeface="+mn-lt"/>
                          <a:ea typeface="+mn-ea"/>
                          <a:cs typeface="+mn-cs"/>
                        </a:rPr>
                        <a:t>23</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31167647"/>
                  </a:ext>
                </a:extLst>
              </a:tr>
              <a:tr h="245443">
                <a:tc vMerge="1">
                  <a:txBody>
                    <a:bodyPr/>
                    <a:lstStyle/>
                    <a:p>
                      <a:endParaRPr lang="fr-FR"/>
                    </a:p>
                  </a:txBody>
                  <a:tcPr/>
                </a:tc>
                <a:tc>
                  <a:txBody>
                    <a:bodyPr/>
                    <a:lstStyle/>
                    <a:p>
                      <a:pPr fontAlgn="ctr">
                        <a:spcAft>
                          <a:spcPts val="0"/>
                        </a:spcAft>
                      </a:pPr>
                      <a:r>
                        <a:rPr lang="fr-FR" sz="1400" kern="1200">
                          <a:effectLst/>
                        </a:rPr>
                        <a:t>III</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latin typeface="+mn-lt"/>
                          <a:ea typeface="+mn-ea"/>
                          <a:cs typeface="+mn-cs"/>
                        </a:rPr>
                        <a:t>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2123099404"/>
                  </a:ext>
                </a:extLst>
              </a:tr>
              <a:tr h="245443">
                <a:tc rowSpan="3">
                  <a:txBody>
                    <a:bodyPr/>
                    <a:lstStyle/>
                    <a:p>
                      <a:pPr fontAlgn="ctr">
                        <a:spcAft>
                          <a:spcPts val="0"/>
                        </a:spcAft>
                      </a:pPr>
                      <a:r>
                        <a:rPr lang="fr-FR" sz="1400" b="1" kern="1200" dirty="0">
                          <a:effectLst/>
                        </a:rPr>
                        <a:t>Profession </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fontAlgn="ctr">
                        <a:spcAft>
                          <a:spcPts val="0"/>
                        </a:spcAft>
                      </a:pPr>
                      <a:r>
                        <a:rPr lang="fr-FR" sz="1400" b="1" kern="1200">
                          <a:effectLst/>
                        </a:rPr>
                        <a:t>manuel</a:t>
                      </a:r>
                      <a:endParaRPr lang="fr-FR" sz="1200" b="1">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b="1" kern="1200" dirty="0">
                          <a:effectLst/>
                        </a:rPr>
                        <a:t>13 </a:t>
                      </a:r>
                      <a:r>
                        <a:rPr lang="fr-FR" sz="1400" b="1" kern="1200" dirty="0">
                          <a:solidFill>
                            <a:srgbClr val="7030A0"/>
                          </a:solidFill>
                          <a:effectLst/>
                        </a:rPr>
                        <a:t>(32,5%)</a:t>
                      </a:r>
                      <a:endParaRPr lang="fr-FR" sz="1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2026598844"/>
                  </a:ext>
                </a:extLst>
              </a:tr>
              <a:tr h="245443">
                <a:tc vMerge="1">
                  <a:txBody>
                    <a:bodyPr/>
                    <a:lstStyle/>
                    <a:p>
                      <a:endParaRPr lang="fr-FR"/>
                    </a:p>
                  </a:txBody>
                  <a:tcPr/>
                </a:tc>
                <a:tc>
                  <a:txBody>
                    <a:bodyPr/>
                    <a:lstStyle/>
                    <a:p>
                      <a:pPr fontAlgn="ctr">
                        <a:spcAft>
                          <a:spcPts val="0"/>
                        </a:spcAft>
                      </a:pPr>
                      <a:r>
                        <a:rPr lang="fr-FR" sz="1400" kern="1200">
                          <a:effectLst/>
                        </a:rPr>
                        <a:t>non manuel</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latin typeface="+mn-lt"/>
                          <a:ea typeface="+mn-ea"/>
                          <a:cs typeface="+mn-cs"/>
                        </a:rPr>
                        <a:t>27</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2249489526"/>
                  </a:ext>
                </a:extLst>
              </a:tr>
              <a:tr h="245443">
                <a:tc vMerge="1">
                  <a:txBody>
                    <a:bodyPr/>
                    <a:lstStyle/>
                    <a:p>
                      <a:endParaRPr lang="fr-FR"/>
                    </a:p>
                  </a:txBody>
                  <a:tcPr/>
                </a:tc>
                <a:tc>
                  <a:txBody>
                    <a:bodyPr/>
                    <a:lstStyle/>
                    <a:p>
                      <a:pPr fontAlgn="ctr">
                        <a:spcAft>
                          <a:spcPts val="0"/>
                        </a:spcAft>
                      </a:pPr>
                      <a:r>
                        <a:rPr lang="fr-FR" sz="1400" kern="1200">
                          <a:effectLst/>
                        </a:rPr>
                        <a:t>ne travaille pas </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latin typeface="+mn-lt"/>
                          <a:ea typeface="+mn-ea"/>
                          <a:cs typeface="+mn-cs"/>
                        </a:rPr>
                        <a:t>10</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3322927244"/>
                  </a:ext>
                </a:extLst>
              </a:tr>
              <a:tr h="245443">
                <a:tc>
                  <a:txBody>
                    <a:bodyPr/>
                    <a:lstStyle/>
                    <a:p>
                      <a:pPr fontAlgn="ctr">
                        <a:spcAft>
                          <a:spcPts val="0"/>
                        </a:spcAft>
                      </a:pPr>
                      <a:r>
                        <a:rPr lang="fr-FR" sz="1400" b="1" kern="1200">
                          <a:effectLst/>
                        </a:rPr>
                        <a:t>Sport</a:t>
                      </a:r>
                      <a:endParaRPr lang="fr-FR" sz="1200" b="1">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fontAlgn="ctr">
                        <a:spcAft>
                          <a:spcPts val="0"/>
                        </a:spcAft>
                      </a:pPr>
                      <a:r>
                        <a:rPr lang="fr-FR" sz="1400" b="1" kern="1200">
                          <a:effectLst/>
                        </a:rPr>
                        <a:t> </a:t>
                      </a:r>
                      <a:endParaRPr lang="fr-FR" sz="1200" b="1">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b="0" dirty="0">
                          <a:effectLst/>
                          <a:latin typeface="Calibri" panose="020F0502020204030204" pitchFamily="34" charset="0"/>
                          <a:ea typeface="Calibri" panose="020F0502020204030204" pitchFamily="34" charset="0"/>
                          <a:cs typeface="Times New Roman" panose="02020603050405020304" pitchFamily="18" charset="0"/>
                        </a:rPr>
                        <a:t>19</a:t>
                      </a:r>
                    </a:p>
                  </a:txBody>
                  <a:tcPr marL="8136" marR="8136" marT="8136" marB="0" anchor="ctr"/>
                </a:tc>
                <a:extLst>
                  <a:ext uri="{0D108BD9-81ED-4DB2-BD59-A6C34878D82A}">
                    <a16:rowId xmlns:a16="http://schemas.microsoft.com/office/drawing/2014/main" val="1802479198"/>
                  </a:ext>
                </a:extLst>
              </a:tr>
              <a:tr h="245443">
                <a:tc>
                  <a:txBody>
                    <a:bodyPr/>
                    <a:lstStyle/>
                    <a:p>
                      <a:pPr fontAlgn="ctr">
                        <a:spcAft>
                          <a:spcPts val="0"/>
                        </a:spcAft>
                      </a:pPr>
                      <a:r>
                        <a:rPr lang="fr-FR" sz="1400" kern="1200" dirty="0">
                          <a:effectLst/>
                        </a:rPr>
                        <a:t>Facteurs d’hyperpression </a:t>
                      </a:r>
                      <a:r>
                        <a:rPr lang="fr-FR" sz="1400" kern="1200" dirty="0" err="1">
                          <a:effectLst/>
                        </a:rPr>
                        <a:t>abd</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fontAlgn="ctr">
                        <a:spcAft>
                          <a:spcPts val="0"/>
                        </a:spcAft>
                      </a:pPr>
                      <a:r>
                        <a:rPr lang="fr-FR" sz="1400" kern="1200">
                          <a:effectLst/>
                        </a:rPr>
                        <a:t> </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rPr>
                        <a:t>22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4000082350"/>
                  </a:ext>
                </a:extLst>
              </a:tr>
              <a:tr h="245443">
                <a:tc>
                  <a:txBody>
                    <a:bodyPr/>
                    <a:lstStyle/>
                    <a:p>
                      <a:pPr fontAlgn="ctr">
                        <a:spcAft>
                          <a:spcPts val="0"/>
                        </a:spcAft>
                      </a:pPr>
                      <a:r>
                        <a:rPr lang="fr-FR" sz="1400" kern="1200" dirty="0">
                          <a:effectLst/>
                        </a:rPr>
                        <a:t>Facteurs de risque pariétal</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fontAlgn="ctr">
                        <a:spcAft>
                          <a:spcPts val="0"/>
                        </a:spcAft>
                      </a:pPr>
                      <a:r>
                        <a:rPr lang="fr-FR" sz="1400" kern="1200">
                          <a:effectLst/>
                        </a:rPr>
                        <a:t> </a:t>
                      </a:r>
                      <a:endParaRPr lang="fr-FR" sz="120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rPr>
                        <a:t>13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2100997731"/>
                  </a:ext>
                </a:extLst>
              </a:tr>
              <a:tr h="246188">
                <a:tc>
                  <a:txBody>
                    <a:bodyPr/>
                    <a:lstStyle/>
                    <a:p>
                      <a:pPr fontAlgn="ctr">
                        <a:spcAft>
                          <a:spcPts val="0"/>
                        </a:spcAft>
                      </a:pPr>
                      <a:r>
                        <a:rPr lang="fr-FR" sz="1400" kern="1200" dirty="0">
                          <a:effectLst/>
                        </a:rPr>
                        <a:t>Anticoagulants, antiagrégants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fontAlgn="ctr">
                        <a:spcAft>
                          <a:spcPts val="0"/>
                        </a:spcAft>
                      </a:pPr>
                      <a:r>
                        <a:rPr lang="fr-FR" sz="1400" kern="1200" dirty="0">
                          <a:effectLst/>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b="1" kern="1200" dirty="0">
                          <a:effectLst/>
                          <a:latin typeface="+mn-lt"/>
                          <a:ea typeface="+mn-ea"/>
                          <a:cs typeface="+mn-cs"/>
                        </a:rPr>
                        <a:t>5 </a:t>
                      </a:r>
                      <a:r>
                        <a:rPr lang="fr-FR" sz="1400" b="1" kern="1200" dirty="0">
                          <a:solidFill>
                            <a:srgbClr val="7030A0"/>
                          </a:solidFill>
                          <a:effectLst/>
                          <a:latin typeface="+mn-lt"/>
                          <a:ea typeface="+mn-ea"/>
                          <a:cs typeface="+mn-cs"/>
                        </a:rPr>
                        <a:t>(12,5%)</a:t>
                      </a:r>
                      <a:endParaRPr lang="fr-FR" sz="1200" b="1"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3537305606"/>
                  </a:ext>
                </a:extLst>
              </a:tr>
              <a:tr h="475037">
                <a:tc rowSpan="3">
                  <a:txBody>
                    <a:bodyPr/>
                    <a:lstStyle/>
                    <a:p>
                      <a:pPr fontAlgn="ctr">
                        <a:spcAft>
                          <a:spcPts val="0"/>
                        </a:spcAft>
                      </a:pPr>
                      <a:r>
                        <a:rPr lang="fr-FR" sz="1400" b="1" kern="1200" dirty="0">
                          <a:effectLst/>
                        </a:rPr>
                        <a:t>Site et type de hernie </a:t>
                      </a:r>
                      <a:endParaRPr lang="fr-FR"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fontAlgn="ctr">
                        <a:spcAft>
                          <a:spcPts val="0"/>
                        </a:spcAft>
                      </a:pPr>
                      <a:r>
                        <a:rPr lang="fr-FR" sz="1400" b="1" kern="1200" dirty="0">
                          <a:effectLst/>
                        </a:rPr>
                        <a:t>Ombilicale: </a:t>
                      </a:r>
                      <a:endParaRPr lang="fr-F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latin typeface="+mn-lt"/>
                          <a:ea typeface="+mn-ea"/>
                          <a:cs typeface="+mn-cs"/>
                        </a:rPr>
                        <a:t>24/4</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3415592212"/>
                  </a:ext>
                </a:extLst>
              </a:tr>
              <a:tr h="475037">
                <a:tc vMerge="1">
                  <a:txBody>
                    <a:bodyPr/>
                    <a:lstStyle/>
                    <a:p>
                      <a:endParaRPr lang="fr-FR"/>
                    </a:p>
                  </a:txBody>
                  <a:tcPr/>
                </a:tc>
                <a:tc>
                  <a:txBody>
                    <a:bodyPr/>
                    <a:lstStyle/>
                    <a:p>
                      <a:pPr fontAlgn="ctr">
                        <a:spcAft>
                          <a:spcPts val="0"/>
                        </a:spcAft>
                      </a:pPr>
                      <a:r>
                        <a:rPr lang="fr-FR" sz="1400" b="1" kern="1200" dirty="0">
                          <a:effectLst/>
                        </a:rPr>
                        <a:t>Epigastrique:</a:t>
                      </a:r>
                      <a:endParaRPr lang="fr-FR"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kern="1200" dirty="0">
                          <a:effectLst/>
                          <a:latin typeface="+mn-lt"/>
                          <a:ea typeface="+mn-ea"/>
                          <a:cs typeface="+mn-cs"/>
                        </a:rPr>
                        <a:t>6/2</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1344285741"/>
                  </a:ext>
                </a:extLst>
              </a:tr>
              <a:tr h="246188">
                <a:tc vMerge="1">
                  <a:txBody>
                    <a:bodyPr/>
                    <a:lstStyle/>
                    <a:p>
                      <a:endParaRPr lang="fr-FR"/>
                    </a:p>
                  </a:txBody>
                  <a:tcPr/>
                </a:tc>
                <a:tc>
                  <a:txBody>
                    <a:bodyPr/>
                    <a:lstStyle/>
                    <a:p>
                      <a:pPr fontAlgn="ctr">
                        <a:spcAft>
                          <a:spcPts val="0"/>
                        </a:spcAft>
                      </a:pPr>
                      <a:r>
                        <a:rPr lang="fr-FR" sz="1400" b="1" kern="1200" dirty="0">
                          <a:effectLst/>
                        </a:rPr>
                        <a:t>Latérales </a:t>
                      </a:r>
                      <a:r>
                        <a:rPr lang="fr-FR" sz="1400" kern="1200" dirty="0">
                          <a:effectLst/>
                        </a:rPr>
                        <a:t>       </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tc>
                  <a:txBody>
                    <a:bodyPr/>
                    <a:lstStyle/>
                    <a:p>
                      <a:pPr algn="ctr" fontAlgn="ctr">
                        <a:spcAft>
                          <a:spcPts val="0"/>
                        </a:spcAft>
                      </a:pPr>
                      <a:r>
                        <a:rPr lang="fr-FR" sz="1400" b="0" kern="1200" dirty="0">
                          <a:solidFill>
                            <a:schemeClr val="tx1"/>
                          </a:solidFill>
                          <a:effectLst/>
                          <a:latin typeface="+mn-lt"/>
                          <a:ea typeface="+mn-ea"/>
                          <a:cs typeface="+mn-cs"/>
                        </a:rPr>
                        <a:t>2/5</a:t>
                      </a:r>
                      <a:endParaRPr lang="fr-FR" sz="12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136" marR="8136" marT="8136" marB="0" anchor="ctr"/>
                </a:tc>
                <a:extLst>
                  <a:ext uri="{0D108BD9-81ED-4DB2-BD59-A6C34878D82A}">
                    <a16:rowId xmlns:a16="http://schemas.microsoft.com/office/drawing/2014/main" val="1163576549"/>
                  </a:ext>
                </a:extLst>
              </a:tr>
            </a:tbl>
          </a:graphicData>
        </a:graphic>
      </p:graphicFrame>
      <p:graphicFrame>
        <p:nvGraphicFramePr>
          <p:cNvPr id="4" name="Tableau 3">
            <a:extLst>
              <a:ext uri="{FF2B5EF4-FFF2-40B4-BE49-F238E27FC236}">
                <a16:creationId xmlns:a16="http://schemas.microsoft.com/office/drawing/2014/main" id="{6B464E41-EB89-4B92-BEBB-31CB2BC809F9}"/>
              </a:ext>
            </a:extLst>
          </p:cNvPr>
          <p:cNvGraphicFramePr>
            <a:graphicFrameLocks noGrp="1"/>
          </p:cNvGraphicFramePr>
          <p:nvPr>
            <p:extLst>
              <p:ext uri="{D42A27DB-BD31-4B8C-83A1-F6EECF244321}">
                <p14:modId xmlns:p14="http://schemas.microsoft.com/office/powerpoint/2010/main" val="412641149"/>
              </p:ext>
            </p:extLst>
          </p:nvPr>
        </p:nvGraphicFramePr>
        <p:xfrm>
          <a:off x="6490892" y="1799465"/>
          <a:ext cx="5605313" cy="4862807"/>
        </p:xfrm>
        <a:graphic>
          <a:graphicData uri="http://schemas.openxmlformats.org/drawingml/2006/table">
            <a:tbl>
              <a:tblPr>
                <a:tableStyleId>{5C22544A-7EE6-4342-B048-85BDC9FD1C3A}</a:tableStyleId>
              </a:tblPr>
              <a:tblGrid>
                <a:gridCol w="4255025">
                  <a:extLst>
                    <a:ext uri="{9D8B030D-6E8A-4147-A177-3AD203B41FA5}">
                      <a16:colId xmlns:a16="http://schemas.microsoft.com/office/drawing/2014/main" val="1263866987"/>
                    </a:ext>
                  </a:extLst>
                </a:gridCol>
                <a:gridCol w="1350288">
                  <a:extLst>
                    <a:ext uri="{9D8B030D-6E8A-4147-A177-3AD203B41FA5}">
                      <a16:colId xmlns:a16="http://schemas.microsoft.com/office/drawing/2014/main" val="887456679"/>
                    </a:ext>
                  </a:extLst>
                </a:gridCol>
              </a:tblGrid>
              <a:tr h="234319">
                <a:tc>
                  <a:txBody>
                    <a:bodyPr/>
                    <a:lstStyle/>
                    <a:p>
                      <a:pPr algn="l" fontAlgn="b">
                        <a:spcAft>
                          <a:spcPts val="0"/>
                        </a:spcAft>
                      </a:pPr>
                      <a:r>
                        <a:rPr lang="fr-FR" sz="1400" b="1" kern="1200" dirty="0">
                          <a:effectLst/>
                          <a:latin typeface="+mn-lt"/>
                        </a:rPr>
                        <a:t>Surface de la hernie, cm</a:t>
                      </a:r>
                      <a:r>
                        <a:rPr lang="fr-FR" sz="1400" b="1" kern="1200" baseline="30000" dirty="0">
                          <a:effectLst/>
                          <a:latin typeface="+mn-lt"/>
                        </a:rPr>
                        <a:t>2</a:t>
                      </a:r>
                      <a:r>
                        <a:rPr lang="fr-FR" sz="1400" b="1" kern="1200" dirty="0">
                          <a:effectLst/>
                          <a:latin typeface="+mn-lt"/>
                        </a:rPr>
                        <a:t>, moyenne (</a:t>
                      </a:r>
                      <a:r>
                        <a:rPr lang="fr-FR" sz="1400" b="1" kern="1200" dirty="0" err="1">
                          <a:effectLst/>
                          <a:latin typeface="+mn-lt"/>
                        </a:rPr>
                        <a:t>min-max</a:t>
                      </a:r>
                      <a:r>
                        <a:rPr lang="fr-FR" sz="1400" b="1" kern="1200" dirty="0">
                          <a:effectLst/>
                          <a:latin typeface="+mn-lt"/>
                        </a:rPr>
                        <a:t>)</a:t>
                      </a:r>
                      <a:endParaRPr lang="fr-FR" sz="1400" b="1" dirty="0">
                        <a:effectLst/>
                        <a:latin typeface="+mn-lt"/>
                        <a:ea typeface="Calibri" panose="020F0502020204030204" pitchFamily="34" charset="0"/>
                        <a:cs typeface="Times New Roman" panose="02020603050405020304" pitchFamily="18" charset="0"/>
                      </a:endParaRPr>
                    </a:p>
                  </a:txBody>
                  <a:tcPr marL="8222" marR="8222" marT="8222" marB="0" anchor="b"/>
                </a:tc>
                <a:tc>
                  <a:txBody>
                    <a:bodyPr/>
                    <a:lstStyle/>
                    <a:p>
                      <a:pPr algn="l" fontAlgn="b">
                        <a:spcAft>
                          <a:spcPts val="0"/>
                        </a:spcAft>
                      </a:pPr>
                      <a:r>
                        <a:rPr lang="fr-FR" sz="1400" b="1" kern="1200" dirty="0">
                          <a:effectLst/>
                          <a:latin typeface="+mn-lt"/>
                        </a:rPr>
                        <a:t>9</a:t>
                      </a:r>
                      <a:r>
                        <a:rPr lang="fr-FR" sz="1400" kern="1200" dirty="0">
                          <a:effectLst/>
                          <a:latin typeface="+mn-lt"/>
                        </a:rPr>
                        <a:t> (1-50)</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3530491664"/>
                  </a:ext>
                </a:extLst>
              </a:tr>
              <a:tr h="234319">
                <a:tc>
                  <a:txBody>
                    <a:bodyPr/>
                    <a:lstStyle/>
                    <a:p>
                      <a:pPr algn="l" fontAlgn="ctr">
                        <a:spcAft>
                          <a:spcPts val="0"/>
                        </a:spcAft>
                      </a:pPr>
                      <a:r>
                        <a:rPr lang="fr-FR" sz="1400" b="1" kern="1200" dirty="0">
                          <a:effectLst/>
                          <a:latin typeface="+mn-lt"/>
                        </a:rPr>
                        <a:t>Surface de la prothèse, cm</a:t>
                      </a:r>
                      <a:r>
                        <a:rPr lang="fr-FR" sz="1400" b="1" kern="1200" baseline="30000" dirty="0">
                          <a:effectLst/>
                          <a:latin typeface="+mn-lt"/>
                        </a:rPr>
                        <a:t>2</a:t>
                      </a:r>
                      <a:r>
                        <a:rPr lang="fr-FR" sz="1400" b="1" kern="1200" dirty="0">
                          <a:effectLst/>
                          <a:latin typeface="+mn-lt"/>
                        </a:rPr>
                        <a:t>, moyenne (</a:t>
                      </a:r>
                      <a:r>
                        <a:rPr lang="fr-FR" sz="1400" b="1" kern="1200" dirty="0" err="1">
                          <a:effectLst/>
                          <a:latin typeface="+mn-lt"/>
                        </a:rPr>
                        <a:t>min-max</a:t>
                      </a:r>
                      <a:r>
                        <a:rPr lang="fr-FR" sz="1400" b="1" kern="1200" dirty="0">
                          <a:effectLst/>
                          <a:latin typeface="+mn-lt"/>
                        </a:rPr>
                        <a:t>)</a:t>
                      </a:r>
                      <a:endParaRPr lang="fr-FR" sz="1400" b="1" dirty="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b="1" kern="1200" dirty="0">
                          <a:effectLst/>
                          <a:latin typeface="+mn-lt"/>
                        </a:rPr>
                        <a:t>243,25</a:t>
                      </a:r>
                      <a:r>
                        <a:rPr lang="fr-FR" sz="1400" kern="1200" dirty="0">
                          <a:effectLst/>
                          <a:latin typeface="+mn-lt"/>
                        </a:rPr>
                        <a:t> (120-375)</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2013173641"/>
                  </a:ext>
                </a:extLst>
              </a:tr>
              <a:tr h="234319">
                <a:tc>
                  <a:txBody>
                    <a:bodyPr/>
                    <a:lstStyle/>
                    <a:p>
                      <a:pPr algn="l" fontAlgn="ctr">
                        <a:spcAft>
                          <a:spcPts val="0"/>
                        </a:spcAft>
                      </a:pPr>
                      <a:r>
                        <a:rPr lang="fr-FR" sz="1400" b="1" kern="1200" dirty="0">
                          <a:effectLst/>
                          <a:latin typeface="+mn-lt"/>
                        </a:rPr>
                        <a:t>Durée opératoire, mn, moyenne (</a:t>
                      </a:r>
                      <a:r>
                        <a:rPr lang="fr-FR" sz="1400" b="1" kern="1200" dirty="0" err="1">
                          <a:effectLst/>
                          <a:latin typeface="+mn-lt"/>
                        </a:rPr>
                        <a:t>min-max</a:t>
                      </a:r>
                      <a:r>
                        <a:rPr lang="fr-FR" sz="1400" b="1" kern="1200" dirty="0">
                          <a:effectLst/>
                          <a:latin typeface="+mn-lt"/>
                        </a:rPr>
                        <a:t>)</a:t>
                      </a:r>
                      <a:endParaRPr lang="fr-FR" sz="1400" b="1" dirty="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b="1" kern="1200" dirty="0">
                          <a:effectLst/>
                          <a:latin typeface="+mn-lt"/>
                        </a:rPr>
                        <a:t>73 </a:t>
                      </a:r>
                      <a:r>
                        <a:rPr lang="fr-FR" sz="1400" kern="1200" dirty="0">
                          <a:effectLst/>
                          <a:latin typeface="+mn-lt"/>
                        </a:rPr>
                        <a:t>(60-150)</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3565232676"/>
                  </a:ext>
                </a:extLst>
              </a:tr>
              <a:tr h="234319">
                <a:tc>
                  <a:txBody>
                    <a:bodyPr/>
                    <a:lstStyle/>
                    <a:p>
                      <a:pPr algn="l" fontAlgn="ctr">
                        <a:spcAft>
                          <a:spcPts val="0"/>
                        </a:spcAft>
                      </a:pPr>
                      <a:r>
                        <a:rPr lang="fr-FR" sz="1400" kern="1200">
                          <a:effectLst/>
                          <a:latin typeface="+mn-lt"/>
                        </a:rPr>
                        <a:t>Ouverture péritonéale/fermeture</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effectLst/>
                          <a:latin typeface="+mn-lt"/>
                          <a:ea typeface="+mn-ea"/>
                          <a:cs typeface="+mn-cs"/>
                        </a:rPr>
                        <a:t> 14 </a:t>
                      </a:r>
                      <a:r>
                        <a:rPr lang="fr-FR" sz="1400" kern="1200" dirty="0">
                          <a:solidFill>
                            <a:srgbClr val="7030A0"/>
                          </a:solidFill>
                          <a:effectLst/>
                          <a:latin typeface="+mn-lt"/>
                          <a:ea typeface="+mn-ea"/>
                          <a:cs typeface="+mn-cs"/>
                        </a:rPr>
                        <a:t>(35%)</a:t>
                      </a:r>
                      <a:endParaRPr lang="fr-FR" sz="1400" dirty="0">
                        <a:solidFill>
                          <a:srgbClr val="7030A0"/>
                        </a:solidFill>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288355312"/>
                  </a:ext>
                </a:extLst>
              </a:tr>
              <a:tr h="234319">
                <a:tc>
                  <a:txBody>
                    <a:bodyPr/>
                    <a:lstStyle/>
                    <a:p>
                      <a:pPr algn="l" fontAlgn="ctr">
                        <a:spcAft>
                          <a:spcPts val="0"/>
                        </a:spcAft>
                      </a:pPr>
                      <a:r>
                        <a:rPr lang="fr-FR" sz="1400" b="0" dirty="0">
                          <a:effectLst/>
                          <a:latin typeface="+mn-lt"/>
                          <a:ea typeface="Calibri" panose="020F0502020204030204" pitchFamily="34" charset="0"/>
                          <a:cs typeface="Times New Roman" panose="02020603050405020304" pitchFamily="18" charset="0"/>
                        </a:rPr>
                        <a:t>Prothèse rétro-musculaire</a:t>
                      </a:r>
                    </a:p>
                  </a:txBody>
                  <a:tcPr marL="8222" marR="8222" marT="8222" marB="0" anchor="ctr"/>
                </a:tc>
                <a:tc>
                  <a:txBody>
                    <a:bodyPr/>
                    <a:lstStyle/>
                    <a:p>
                      <a:pPr algn="l" fontAlgn="b">
                        <a:spcAft>
                          <a:spcPts val="0"/>
                        </a:spcAft>
                      </a:pPr>
                      <a:r>
                        <a:rPr lang="fr-FR" sz="1400" b="0" dirty="0">
                          <a:solidFill>
                            <a:schemeClr val="tx1"/>
                          </a:solidFill>
                          <a:effectLst/>
                          <a:latin typeface="+mn-lt"/>
                          <a:ea typeface="Calibri" panose="020F0502020204030204" pitchFamily="34" charset="0"/>
                          <a:cs typeface="Times New Roman" panose="02020603050405020304" pitchFamily="18" charset="0"/>
                        </a:rPr>
                        <a:t>40 </a:t>
                      </a:r>
                      <a:r>
                        <a:rPr lang="fr-FR" sz="1400" b="0" dirty="0">
                          <a:solidFill>
                            <a:srgbClr val="7030A0"/>
                          </a:solidFill>
                          <a:effectLst/>
                          <a:latin typeface="+mn-lt"/>
                          <a:ea typeface="Calibri" panose="020F0502020204030204" pitchFamily="34" charset="0"/>
                          <a:cs typeface="Times New Roman" panose="02020603050405020304" pitchFamily="18" charset="0"/>
                        </a:rPr>
                        <a:t> (100%)</a:t>
                      </a:r>
                    </a:p>
                  </a:txBody>
                  <a:tcPr marL="8222" marR="8222" marT="8222" marB="0" anchor="ctr"/>
                </a:tc>
                <a:extLst>
                  <a:ext uri="{0D108BD9-81ED-4DB2-BD59-A6C34878D82A}">
                    <a16:rowId xmlns:a16="http://schemas.microsoft.com/office/drawing/2014/main" val="1892744199"/>
                  </a:ext>
                </a:extLst>
              </a:tr>
              <a:tr h="234319">
                <a:tc>
                  <a:txBody>
                    <a:bodyPr/>
                    <a:lstStyle/>
                    <a:p>
                      <a:pPr algn="l" fontAlgn="b">
                        <a:spcAft>
                          <a:spcPts val="0"/>
                        </a:spcAft>
                      </a:pPr>
                      <a:r>
                        <a:rPr lang="fr-FR" sz="1400" dirty="0">
                          <a:effectLst/>
                          <a:latin typeface="+mn-lt"/>
                          <a:ea typeface="Calibri" panose="020F0502020204030204" pitchFamily="34" charset="0"/>
                          <a:cs typeface="Times New Roman" panose="02020603050405020304" pitchFamily="18" charset="0"/>
                        </a:rPr>
                        <a:t>Fixation de la prothèse</a:t>
                      </a:r>
                    </a:p>
                  </a:txBody>
                  <a:tcPr marL="8222" marR="8222" marT="8222" marB="0" anchor="b"/>
                </a:tc>
                <a:tc>
                  <a:txBody>
                    <a:bodyPr/>
                    <a:lstStyle/>
                    <a:p>
                      <a:pPr algn="l" fontAlgn="b">
                        <a:spcAft>
                          <a:spcPts val="0"/>
                        </a:spcAft>
                      </a:pPr>
                      <a:r>
                        <a:rPr lang="fr-FR" sz="1400" kern="1200" dirty="0">
                          <a:effectLst/>
                          <a:latin typeface="+mn-lt"/>
                        </a:rPr>
                        <a:t>5 </a:t>
                      </a:r>
                      <a:r>
                        <a:rPr lang="fr-FR" sz="1400" kern="1200" dirty="0">
                          <a:solidFill>
                            <a:srgbClr val="7030A0"/>
                          </a:solidFill>
                          <a:effectLst/>
                          <a:latin typeface="+mn-lt"/>
                        </a:rPr>
                        <a:t>(12,5%)</a:t>
                      </a:r>
                      <a:endParaRPr lang="fr-FR" sz="1400" dirty="0">
                        <a:solidFill>
                          <a:srgbClr val="7030A0"/>
                        </a:solidFill>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1480005757"/>
                  </a:ext>
                </a:extLst>
              </a:tr>
              <a:tr h="234319">
                <a:tc>
                  <a:txBody>
                    <a:bodyPr/>
                    <a:lstStyle/>
                    <a:p>
                      <a:pPr algn="l" fontAlgn="ctr">
                        <a:spcAft>
                          <a:spcPts val="0"/>
                        </a:spcAft>
                      </a:pPr>
                      <a:r>
                        <a:rPr lang="fr-FR" sz="1400" kern="1200">
                          <a:effectLst/>
                          <a:latin typeface="+mn-lt"/>
                        </a:rPr>
                        <a:t>Fermeture de l’orifice</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effectLst/>
                          <a:latin typeface="+mn-lt"/>
                        </a:rPr>
                        <a:t>40</a:t>
                      </a:r>
                      <a:r>
                        <a:rPr lang="fr-FR" sz="1400" kern="1200" baseline="0" dirty="0">
                          <a:effectLst/>
                          <a:latin typeface="+mn-lt"/>
                        </a:rPr>
                        <a:t> </a:t>
                      </a:r>
                      <a:r>
                        <a:rPr lang="fr-FR" sz="1400" kern="1200" baseline="0" dirty="0">
                          <a:solidFill>
                            <a:srgbClr val="7030A0"/>
                          </a:solidFill>
                          <a:effectLst/>
                          <a:latin typeface="+mn-lt"/>
                        </a:rPr>
                        <a:t>(100%)</a:t>
                      </a:r>
                      <a:r>
                        <a:rPr lang="fr-FR" sz="1400" kern="1200" dirty="0">
                          <a:solidFill>
                            <a:srgbClr val="7030A0"/>
                          </a:solidFill>
                          <a:effectLst/>
                          <a:latin typeface="+mn-lt"/>
                        </a:rPr>
                        <a:t> </a:t>
                      </a:r>
                      <a:endParaRPr lang="fr-FR" sz="1400" dirty="0">
                        <a:solidFill>
                          <a:srgbClr val="7030A0"/>
                        </a:solidFill>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3936341062"/>
                  </a:ext>
                </a:extLst>
              </a:tr>
              <a:tr h="234319">
                <a:tc>
                  <a:txBody>
                    <a:bodyPr/>
                    <a:lstStyle/>
                    <a:p>
                      <a:pPr algn="l" fontAlgn="ctr">
                        <a:spcAft>
                          <a:spcPts val="0"/>
                        </a:spcAft>
                      </a:pPr>
                      <a:r>
                        <a:rPr lang="fr-FR" sz="1400" kern="1200">
                          <a:effectLst/>
                          <a:latin typeface="+mn-lt"/>
                        </a:rPr>
                        <a:t>Ambulatoire</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solidFill>
                            <a:schemeClr val="tx1"/>
                          </a:solidFill>
                          <a:effectLst/>
                          <a:latin typeface="+mn-lt"/>
                        </a:rPr>
                        <a:t>27</a:t>
                      </a:r>
                      <a:r>
                        <a:rPr lang="fr-FR" sz="1400" kern="1200" dirty="0">
                          <a:solidFill>
                            <a:srgbClr val="7030A0"/>
                          </a:solidFill>
                          <a:effectLst/>
                          <a:latin typeface="+mn-lt"/>
                        </a:rPr>
                        <a:t> (67,5%)</a:t>
                      </a:r>
                      <a:r>
                        <a:rPr lang="fr-FR" sz="1400" kern="1200" dirty="0">
                          <a:effectLst/>
                          <a:latin typeface="+mn-lt"/>
                        </a:rPr>
                        <a:t> </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1568928817"/>
                  </a:ext>
                </a:extLst>
              </a:tr>
              <a:tr h="234319">
                <a:tc>
                  <a:txBody>
                    <a:bodyPr/>
                    <a:lstStyle/>
                    <a:p>
                      <a:pPr algn="l" fontAlgn="ctr">
                        <a:spcAft>
                          <a:spcPts val="0"/>
                        </a:spcAft>
                      </a:pPr>
                      <a:r>
                        <a:rPr lang="fr-FR" sz="1400" kern="1200">
                          <a:effectLst/>
                          <a:latin typeface="+mn-lt"/>
                        </a:rPr>
                        <a:t>1 nuit</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effectLst/>
                          <a:latin typeface="+mn-lt"/>
                        </a:rPr>
                        <a:t>13</a:t>
                      </a:r>
                      <a:r>
                        <a:rPr lang="fr-FR" sz="1400" kern="1200" baseline="0" dirty="0">
                          <a:effectLst/>
                          <a:latin typeface="+mn-lt"/>
                        </a:rPr>
                        <a:t> </a:t>
                      </a:r>
                      <a:r>
                        <a:rPr lang="fr-FR" sz="1400" kern="1200" baseline="0" dirty="0">
                          <a:solidFill>
                            <a:srgbClr val="7030A0"/>
                          </a:solidFill>
                          <a:effectLst/>
                          <a:latin typeface="+mn-lt"/>
                        </a:rPr>
                        <a:t>(32,5%)</a:t>
                      </a:r>
                      <a:r>
                        <a:rPr lang="fr-FR" sz="1400" kern="1200" dirty="0">
                          <a:effectLst/>
                          <a:latin typeface="+mn-lt"/>
                        </a:rPr>
                        <a:t> </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2721458830"/>
                  </a:ext>
                </a:extLst>
              </a:tr>
              <a:tr h="234319">
                <a:tc>
                  <a:txBody>
                    <a:bodyPr/>
                    <a:lstStyle/>
                    <a:p>
                      <a:pPr algn="l" fontAlgn="b">
                        <a:spcAft>
                          <a:spcPts val="0"/>
                        </a:spcAft>
                      </a:pPr>
                      <a:r>
                        <a:rPr lang="fr-FR" sz="1400" kern="1200">
                          <a:effectLst/>
                          <a:latin typeface="+mn-lt"/>
                        </a:rPr>
                        <a:t>Ré admission</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b"/>
                </a:tc>
                <a:tc>
                  <a:txBody>
                    <a:bodyPr/>
                    <a:lstStyle/>
                    <a:p>
                      <a:pPr algn="l" fontAlgn="b">
                        <a:spcAft>
                          <a:spcPts val="0"/>
                        </a:spcAft>
                      </a:pPr>
                      <a:r>
                        <a:rPr lang="fr-FR" sz="1400" kern="1200" baseline="0" dirty="0">
                          <a:effectLst/>
                          <a:latin typeface="+mn-lt"/>
                          <a:ea typeface="+mn-ea"/>
                          <a:cs typeface="+mn-cs"/>
                        </a:rPr>
                        <a:t>2 </a:t>
                      </a:r>
                      <a:r>
                        <a:rPr lang="fr-FR" sz="1400" kern="1200" baseline="0" dirty="0">
                          <a:solidFill>
                            <a:srgbClr val="7030A0"/>
                          </a:solidFill>
                          <a:effectLst/>
                          <a:latin typeface="+mn-lt"/>
                          <a:ea typeface="+mn-ea"/>
                          <a:cs typeface="+mn-cs"/>
                        </a:rPr>
                        <a:t>(2,5%)</a:t>
                      </a:r>
                      <a:endParaRPr lang="fr-FR" sz="1400" dirty="0">
                        <a:solidFill>
                          <a:srgbClr val="7030A0"/>
                        </a:solidFill>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719695683"/>
                  </a:ext>
                </a:extLst>
              </a:tr>
              <a:tr h="326357">
                <a:tc>
                  <a:txBody>
                    <a:bodyPr/>
                    <a:lstStyle/>
                    <a:p>
                      <a:pPr algn="l" fontAlgn="ctr">
                        <a:spcAft>
                          <a:spcPts val="0"/>
                        </a:spcAft>
                      </a:pPr>
                      <a:r>
                        <a:rPr lang="fr-FR" sz="1400" b="1" kern="1200" dirty="0">
                          <a:effectLst/>
                          <a:latin typeface="+mn-lt"/>
                        </a:rPr>
                        <a:t>Complications</a:t>
                      </a:r>
                      <a:endParaRPr lang="fr-FR" sz="1400" b="1" dirty="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ctr">
                        <a:spcAft>
                          <a:spcPts val="0"/>
                        </a:spcAft>
                      </a:pPr>
                      <a:r>
                        <a:rPr lang="fr-FR" sz="1400" b="1" kern="1200" dirty="0">
                          <a:effectLst/>
                          <a:latin typeface="+mn-lt"/>
                          <a:ea typeface="+mn-ea"/>
                          <a:cs typeface="+mn-cs"/>
                        </a:rPr>
                        <a:t>4</a:t>
                      </a:r>
                      <a:r>
                        <a:rPr lang="fr-FR" sz="1400" b="1" kern="1200" baseline="0" dirty="0">
                          <a:effectLst/>
                          <a:latin typeface="+mn-lt"/>
                          <a:ea typeface="+mn-ea"/>
                          <a:cs typeface="+mn-cs"/>
                        </a:rPr>
                        <a:t> </a:t>
                      </a:r>
                      <a:r>
                        <a:rPr lang="fr-FR" sz="1400" b="1" kern="1200" baseline="0" dirty="0">
                          <a:solidFill>
                            <a:srgbClr val="7030A0"/>
                          </a:solidFill>
                          <a:effectLst/>
                          <a:latin typeface="+mn-lt"/>
                          <a:ea typeface="+mn-ea"/>
                          <a:cs typeface="+mn-cs"/>
                        </a:rPr>
                        <a:t>(3,6%)</a:t>
                      </a:r>
                      <a:endParaRPr lang="fr-FR" sz="1400" b="1" dirty="0">
                        <a:solidFill>
                          <a:srgbClr val="7030A0"/>
                        </a:solidFill>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787742430"/>
                  </a:ext>
                </a:extLst>
              </a:tr>
              <a:tr h="261434">
                <a:tc>
                  <a:txBody>
                    <a:bodyPr/>
                    <a:lstStyle/>
                    <a:p>
                      <a:pPr algn="l" fontAlgn="ctr">
                        <a:spcAft>
                          <a:spcPts val="0"/>
                        </a:spcAft>
                      </a:pPr>
                      <a:r>
                        <a:rPr lang="fr-FR" sz="1400" kern="1200" dirty="0">
                          <a:effectLst/>
                          <a:latin typeface="+mn-lt"/>
                        </a:rPr>
                        <a:t>       </a:t>
                      </a:r>
                      <a:r>
                        <a:rPr lang="fr-FR" sz="1400" kern="1200" dirty="0" err="1">
                          <a:effectLst/>
                          <a:latin typeface="+mn-lt"/>
                        </a:rPr>
                        <a:t>Sérome</a:t>
                      </a:r>
                      <a:endParaRPr lang="fr-FR" sz="1400" u="none" dirty="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effectLst/>
                          <a:latin typeface="+mn-lt"/>
                          <a:ea typeface="Calibri" panose="020F0502020204030204" pitchFamily="34" charset="0"/>
                          <a:cs typeface="Times New Roman" panose="02020603050405020304" pitchFamily="18" charset="0"/>
                        </a:rPr>
                        <a:t>4</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1826071666"/>
                  </a:ext>
                </a:extLst>
              </a:tr>
              <a:tr h="234319">
                <a:tc>
                  <a:txBody>
                    <a:bodyPr/>
                    <a:lstStyle/>
                    <a:p>
                      <a:pPr algn="l" fontAlgn="ctr">
                        <a:spcAft>
                          <a:spcPts val="0"/>
                        </a:spcAft>
                      </a:pPr>
                      <a:r>
                        <a:rPr lang="fr-FR" sz="1400" kern="1200">
                          <a:effectLst/>
                          <a:latin typeface="+mn-lt"/>
                        </a:rPr>
                        <a:t>       Rétention urinaire</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a:effectLst/>
                          <a:latin typeface="+mn-lt"/>
                        </a:rPr>
                        <a:t>1</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3844311997"/>
                  </a:ext>
                </a:extLst>
              </a:tr>
              <a:tr h="234319">
                <a:tc>
                  <a:txBody>
                    <a:bodyPr/>
                    <a:lstStyle/>
                    <a:p>
                      <a:pPr algn="l" fontAlgn="b">
                        <a:spcAft>
                          <a:spcPts val="0"/>
                        </a:spcAft>
                      </a:pPr>
                      <a:r>
                        <a:rPr lang="fr-FR" sz="1400" kern="1200" dirty="0">
                          <a:effectLst/>
                          <a:latin typeface="+mn-lt"/>
                        </a:rPr>
                        <a:t>       Exposition prothétique</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b"/>
                </a:tc>
                <a:tc>
                  <a:txBody>
                    <a:bodyPr/>
                    <a:lstStyle/>
                    <a:p>
                      <a:pPr algn="l" fontAlgn="b">
                        <a:spcAft>
                          <a:spcPts val="0"/>
                        </a:spcAft>
                      </a:pPr>
                      <a:r>
                        <a:rPr lang="fr-FR" sz="1400" kern="1200" dirty="0">
                          <a:effectLst/>
                          <a:latin typeface="+mn-lt"/>
                          <a:ea typeface="Calibri" panose="020F0502020204030204" pitchFamily="34" charset="0"/>
                          <a:cs typeface="Times New Roman" panose="02020603050405020304" pitchFamily="18" charset="0"/>
                        </a:rPr>
                        <a:t>2</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2870029213"/>
                  </a:ext>
                </a:extLst>
              </a:tr>
              <a:tr h="313024">
                <a:tc>
                  <a:txBody>
                    <a:bodyPr/>
                    <a:lstStyle/>
                    <a:p>
                      <a:pPr algn="l" fontAlgn="ctr">
                        <a:spcAft>
                          <a:spcPts val="0"/>
                        </a:spcAft>
                      </a:pPr>
                      <a:r>
                        <a:rPr lang="fr-FR" sz="1400" kern="1200" dirty="0">
                          <a:effectLst/>
                          <a:latin typeface="+mn-lt"/>
                        </a:rPr>
                        <a:t>TAPP  associée (hernie inguinale)</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effectLst/>
                          <a:latin typeface="+mn-lt"/>
                          <a:ea typeface="Calibri" panose="020F0502020204030204" pitchFamily="34" charset="0"/>
                          <a:cs typeface="Times New Roman" panose="02020603050405020304" pitchFamily="18" charset="0"/>
                        </a:rPr>
                        <a:t>1</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1362481082"/>
                  </a:ext>
                </a:extLst>
              </a:tr>
              <a:tr h="234319">
                <a:tc>
                  <a:txBody>
                    <a:bodyPr/>
                    <a:lstStyle/>
                    <a:p>
                      <a:pPr algn="l" fontAlgn="ctr">
                        <a:spcAft>
                          <a:spcPts val="0"/>
                        </a:spcAft>
                      </a:pPr>
                      <a:r>
                        <a:rPr lang="fr-FR" sz="1400" b="1" kern="1200" dirty="0">
                          <a:effectLst/>
                          <a:latin typeface="+mn-lt"/>
                        </a:rPr>
                        <a:t>Douleur post op</a:t>
                      </a:r>
                      <a:r>
                        <a:rPr lang="fr-FR" sz="1400" b="1" kern="1200" baseline="0" dirty="0">
                          <a:effectLst/>
                          <a:latin typeface="+mn-lt"/>
                        </a:rPr>
                        <a:t> J8  E</a:t>
                      </a:r>
                      <a:r>
                        <a:rPr lang="fr-FR" sz="1400" b="1" kern="1200" dirty="0">
                          <a:effectLst/>
                          <a:latin typeface="+mn-lt"/>
                        </a:rPr>
                        <a:t>VA(1-10</a:t>
                      </a:r>
                      <a:r>
                        <a:rPr lang="fr-FR" sz="1400" b="1" kern="1200">
                          <a:effectLst/>
                          <a:latin typeface="+mn-lt"/>
                        </a:rPr>
                        <a:t>), moyenne (</a:t>
                      </a:r>
                      <a:r>
                        <a:rPr lang="fr-FR" sz="1400" b="1" kern="1200" dirty="0" err="1">
                          <a:effectLst/>
                          <a:latin typeface="+mn-lt"/>
                        </a:rPr>
                        <a:t>min-max</a:t>
                      </a:r>
                      <a:r>
                        <a:rPr lang="fr-FR" sz="1400" b="1" kern="1200" dirty="0">
                          <a:effectLst/>
                          <a:latin typeface="+mn-lt"/>
                        </a:rPr>
                        <a:t>)</a:t>
                      </a:r>
                      <a:endParaRPr lang="fr-FR" sz="1400" b="1" dirty="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b="1" kern="1200" dirty="0">
                          <a:effectLst/>
                          <a:latin typeface="+mn-lt"/>
                        </a:rPr>
                        <a:t>2,2 (0-5) </a:t>
                      </a:r>
                      <a:endParaRPr lang="fr-FR" sz="1400" b="1"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463860780"/>
                  </a:ext>
                </a:extLst>
              </a:tr>
              <a:tr h="234319">
                <a:tc>
                  <a:txBody>
                    <a:bodyPr/>
                    <a:lstStyle/>
                    <a:p>
                      <a:pPr algn="l" fontAlgn="ctr">
                        <a:spcAft>
                          <a:spcPts val="0"/>
                        </a:spcAft>
                      </a:pPr>
                      <a:r>
                        <a:rPr lang="fr-FR" sz="1400" b="1" kern="1200">
                          <a:effectLst/>
                          <a:latin typeface="+mn-lt"/>
                        </a:rPr>
                        <a:t>Nombre de patients ne déclarant aucune douleur</a:t>
                      </a:r>
                      <a:endParaRPr lang="fr-FR" sz="1400" b="1">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b="1" kern="1200" baseline="0" dirty="0">
                          <a:solidFill>
                            <a:schemeClr val="tx1"/>
                          </a:solidFill>
                          <a:effectLst/>
                          <a:latin typeface="+mn-lt"/>
                        </a:rPr>
                        <a:t>5 </a:t>
                      </a:r>
                      <a:r>
                        <a:rPr lang="fr-FR" sz="1400" b="1" kern="1200" baseline="0" dirty="0">
                          <a:solidFill>
                            <a:srgbClr val="7030A0"/>
                          </a:solidFill>
                          <a:effectLst/>
                          <a:latin typeface="+mn-lt"/>
                        </a:rPr>
                        <a:t>(12,5%)</a:t>
                      </a:r>
                      <a:r>
                        <a:rPr lang="fr-FR" sz="1400" b="1" kern="1200" dirty="0">
                          <a:solidFill>
                            <a:srgbClr val="7030A0"/>
                          </a:solidFill>
                          <a:effectLst/>
                          <a:latin typeface="+mn-lt"/>
                        </a:rPr>
                        <a:t> </a:t>
                      </a:r>
                      <a:endParaRPr lang="fr-FR" sz="1400" b="1" dirty="0">
                        <a:solidFill>
                          <a:srgbClr val="7030A0"/>
                        </a:solidFill>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1129038058"/>
                  </a:ext>
                </a:extLst>
              </a:tr>
              <a:tr h="459944">
                <a:tc>
                  <a:txBody>
                    <a:bodyPr/>
                    <a:lstStyle/>
                    <a:p>
                      <a:pPr algn="l" fontAlgn="ctr">
                        <a:spcAft>
                          <a:spcPts val="0"/>
                        </a:spcAft>
                      </a:pPr>
                      <a:r>
                        <a:rPr lang="fr-FR" sz="1400" kern="1200">
                          <a:effectLst/>
                          <a:latin typeface="+mn-lt"/>
                        </a:rPr>
                        <a:t>Reprise d’activité quotidienne (jour), moyenne (min-max)</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effectLst/>
                          <a:latin typeface="+mn-lt"/>
                          <a:ea typeface="+mn-ea"/>
                          <a:cs typeface="+mn-cs"/>
                        </a:rPr>
                        <a:t>4</a:t>
                      </a:r>
                      <a:r>
                        <a:rPr lang="fr-FR" sz="1400" kern="1200" baseline="0" dirty="0">
                          <a:effectLst/>
                          <a:latin typeface="+mn-lt"/>
                          <a:ea typeface="+mn-ea"/>
                          <a:cs typeface="+mn-cs"/>
                        </a:rPr>
                        <a:t> (1-15)</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2360594879"/>
                  </a:ext>
                </a:extLst>
              </a:tr>
              <a:tr h="0">
                <a:tc>
                  <a:txBody>
                    <a:bodyPr/>
                    <a:lstStyle/>
                    <a:p>
                      <a:pPr algn="l" fontAlgn="ctr">
                        <a:spcAft>
                          <a:spcPts val="0"/>
                        </a:spcAft>
                      </a:pPr>
                      <a:r>
                        <a:rPr lang="fr-FR" sz="1400" kern="1200">
                          <a:effectLst/>
                          <a:latin typeface="+mn-lt"/>
                        </a:rPr>
                        <a:t>Reprise de travail (jour), moyenne (min-max)</a:t>
                      </a:r>
                      <a:endParaRPr lang="fr-FR" sz="1400">
                        <a:effectLst/>
                        <a:latin typeface="+mn-lt"/>
                        <a:ea typeface="Calibri" panose="020F0502020204030204" pitchFamily="34" charset="0"/>
                        <a:cs typeface="Times New Roman" panose="02020603050405020304" pitchFamily="18" charset="0"/>
                      </a:endParaRPr>
                    </a:p>
                  </a:txBody>
                  <a:tcPr marL="8222" marR="8222" marT="8222" marB="0" anchor="ctr"/>
                </a:tc>
                <a:tc>
                  <a:txBody>
                    <a:bodyPr/>
                    <a:lstStyle/>
                    <a:p>
                      <a:pPr algn="l" fontAlgn="b">
                        <a:spcAft>
                          <a:spcPts val="0"/>
                        </a:spcAft>
                      </a:pPr>
                      <a:r>
                        <a:rPr lang="fr-FR" sz="1400" kern="1200" dirty="0">
                          <a:effectLst/>
                          <a:latin typeface="+mn-lt"/>
                        </a:rPr>
                        <a:t>11,5 (1-30)</a:t>
                      </a:r>
                      <a:endParaRPr lang="fr-FR" sz="1400" dirty="0">
                        <a:effectLst/>
                        <a:latin typeface="+mn-lt"/>
                        <a:ea typeface="Calibri" panose="020F0502020204030204" pitchFamily="34" charset="0"/>
                        <a:cs typeface="Times New Roman" panose="02020603050405020304" pitchFamily="18" charset="0"/>
                      </a:endParaRPr>
                    </a:p>
                  </a:txBody>
                  <a:tcPr marL="8222" marR="8222" marT="8222" marB="0" anchor="ctr"/>
                </a:tc>
                <a:extLst>
                  <a:ext uri="{0D108BD9-81ED-4DB2-BD59-A6C34878D82A}">
                    <a16:rowId xmlns:a16="http://schemas.microsoft.com/office/drawing/2014/main" val="1973611624"/>
                  </a:ext>
                </a:extLst>
              </a:tr>
            </a:tbl>
          </a:graphicData>
        </a:graphic>
      </p:graphicFrame>
      <p:sp>
        <p:nvSpPr>
          <p:cNvPr id="5" name="Titre 4">
            <a:extLst>
              <a:ext uri="{FF2B5EF4-FFF2-40B4-BE49-F238E27FC236}">
                <a16:creationId xmlns:a16="http://schemas.microsoft.com/office/drawing/2014/main" id="{32B5E0E0-248E-497C-8D1B-1F86A67C945C}"/>
              </a:ext>
            </a:extLst>
          </p:cNvPr>
          <p:cNvSpPr>
            <a:spLocks noGrp="1"/>
          </p:cNvSpPr>
          <p:nvPr>
            <p:ph type="title"/>
          </p:nvPr>
        </p:nvSpPr>
        <p:spPr>
          <a:xfrm>
            <a:off x="452339" y="365125"/>
            <a:ext cx="11456621" cy="1325563"/>
          </a:xfrm>
          <a:solidFill>
            <a:srgbClr val="002060"/>
          </a:solidFill>
        </p:spPr>
        <p:txBody>
          <a:bodyPr>
            <a:normAutofit/>
          </a:bodyPr>
          <a:lstStyle/>
          <a:p>
            <a:r>
              <a:rPr lang="fr-FR" sz="2800" b="1" dirty="0">
                <a:solidFill>
                  <a:srgbClr val="FFC000"/>
                </a:solidFill>
              </a:rPr>
              <a:t>  40 réparation prothétiques ventrales PVDF (1/10/2020-1/11/2021)</a:t>
            </a:r>
          </a:p>
        </p:txBody>
      </p:sp>
      <p:sp>
        <p:nvSpPr>
          <p:cNvPr id="2" name="Ellipse 1">
            <a:extLst>
              <a:ext uri="{FF2B5EF4-FFF2-40B4-BE49-F238E27FC236}">
                <a16:creationId xmlns:a16="http://schemas.microsoft.com/office/drawing/2014/main" id="{1EF77C7D-A16B-4AAA-BAD1-C4C89B5889CC}"/>
              </a:ext>
            </a:extLst>
          </p:cNvPr>
          <p:cNvSpPr/>
          <p:nvPr/>
        </p:nvSpPr>
        <p:spPr>
          <a:xfrm>
            <a:off x="5073836" y="1799465"/>
            <a:ext cx="1319753" cy="133562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8197A76E-CDAB-467E-8CF3-5BB2948D84AC}"/>
              </a:ext>
            </a:extLst>
          </p:cNvPr>
          <p:cNvSpPr/>
          <p:nvPr/>
        </p:nvSpPr>
        <p:spPr>
          <a:xfrm>
            <a:off x="5089740" y="3624311"/>
            <a:ext cx="1303849" cy="12131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80AD70A2-21CE-4085-BDD9-6713200FFF49}"/>
              </a:ext>
            </a:extLst>
          </p:cNvPr>
          <p:cNvSpPr/>
          <p:nvPr/>
        </p:nvSpPr>
        <p:spPr>
          <a:xfrm>
            <a:off x="5073835" y="5584977"/>
            <a:ext cx="1319753" cy="11860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D5D0B0B7-B5BC-47F8-92CA-F03CC0473512}"/>
              </a:ext>
            </a:extLst>
          </p:cNvPr>
          <p:cNvSpPr/>
          <p:nvPr/>
        </p:nvSpPr>
        <p:spPr>
          <a:xfrm>
            <a:off x="10394603" y="1690687"/>
            <a:ext cx="1319753" cy="15852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6A61C5EA-26A9-4523-8691-9AC411E1F01A}"/>
              </a:ext>
            </a:extLst>
          </p:cNvPr>
          <p:cNvSpPr/>
          <p:nvPr/>
        </p:nvSpPr>
        <p:spPr>
          <a:xfrm>
            <a:off x="10394602" y="3384721"/>
            <a:ext cx="1319753" cy="85039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FE75254-322F-4ABE-A39E-8C8E6B0F61C0}"/>
              </a:ext>
            </a:extLst>
          </p:cNvPr>
          <p:cNvSpPr/>
          <p:nvPr/>
        </p:nvSpPr>
        <p:spPr>
          <a:xfrm>
            <a:off x="10394601" y="5483317"/>
            <a:ext cx="1319753" cy="12877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p:cNvCxnSpPr>
            <a:cxnSpLocks/>
          </p:cNvCxnSpPr>
          <p:nvPr/>
        </p:nvCxnSpPr>
        <p:spPr>
          <a:xfrm>
            <a:off x="6791960" y="5216273"/>
            <a:ext cx="16535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8C31136-B50F-604D-A27F-79A477BFB345}"/>
              </a:ext>
            </a:extLst>
          </p:cNvPr>
          <p:cNvSpPr/>
          <p:nvPr/>
        </p:nvSpPr>
        <p:spPr>
          <a:xfrm>
            <a:off x="6490891" y="4861200"/>
            <a:ext cx="5605313" cy="355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Picture 11" descr="logo">
            <a:extLst>
              <a:ext uri="{FF2B5EF4-FFF2-40B4-BE49-F238E27FC236}">
                <a16:creationId xmlns:a16="http://schemas.microsoft.com/office/drawing/2014/main" id="{C2B662F6-5F76-D44B-99D8-82F5AE2446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16845" y="553659"/>
            <a:ext cx="1297509" cy="864096"/>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heel(1)">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16579F8-69D0-9F4E-BEE4-D24A683E41E6}"/>
              </a:ext>
            </a:extLst>
          </p:cNvPr>
          <p:cNvPicPr>
            <a:picLocks/>
          </p:cNvPicPr>
          <p:nvPr/>
        </p:nvPicPr>
        <p:blipFill>
          <a:blip r:embed="rId2"/>
          <a:stretch>
            <a:fillRect/>
          </a:stretch>
        </p:blipFill>
        <p:spPr>
          <a:xfrm>
            <a:off x="4919863" y="138390"/>
            <a:ext cx="2042555" cy="2030681"/>
          </a:xfrm>
          <a:prstGeom prst="ellipse">
            <a:avLst/>
          </a:prstGeom>
          <a:ln w="63500" cap="rnd">
            <a:noFill/>
          </a:ln>
          <a:effectLst>
            <a:glow rad="228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Image 1">
            <a:extLst>
              <a:ext uri="{FF2B5EF4-FFF2-40B4-BE49-F238E27FC236}">
                <a16:creationId xmlns:a16="http://schemas.microsoft.com/office/drawing/2014/main" id="{0DB8CC8F-0BE5-D44F-AF32-2A1129B6383C}"/>
              </a:ext>
            </a:extLst>
          </p:cNvPr>
          <p:cNvPicPr>
            <a:picLocks/>
          </p:cNvPicPr>
          <p:nvPr/>
        </p:nvPicPr>
        <p:blipFill>
          <a:blip r:embed="rId3"/>
          <a:stretch>
            <a:fillRect/>
          </a:stretch>
        </p:blipFill>
        <p:spPr>
          <a:xfrm>
            <a:off x="7478369" y="991954"/>
            <a:ext cx="4320000" cy="5400000"/>
          </a:xfrm>
          <a:prstGeom prst="rect">
            <a:avLst/>
          </a:prstGeom>
          <a:ln>
            <a:noFill/>
          </a:ln>
          <a:effectLst>
            <a:outerShdw blurRad="292100" dist="139700" dir="2700000" algn="tl" rotWithShape="0">
              <a:srgbClr val="333333">
                <a:alpha val="65000"/>
              </a:srgbClr>
            </a:outerShdw>
          </a:effectLst>
        </p:spPr>
      </p:pic>
      <p:pic>
        <p:nvPicPr>
          <p:cNvPr id="9" name="Image 8">
            <a:extLst>
              <a:ext uri="{FF2B5EF4-FFF2-40B4-BE49-F238E27FC236}">
                <a16:creationId xmlns:a16="http://schemas.microsoft.com/office/drawing/2014/main" id="{1C20AD8B-BFD4-9E46-B811-4FB0B2029837}"/>
              </a:ext>
            </a:extLst>
          </p:cNvPr>
          <p:cNvPicPr>
            <a:picLocks/>
          </p:cNvPicPr>
          <p:nvPr/>
        </p:nvPicPr>
        <p:blipFill rotWithShape="1">
          <a:blip r:embed="rId4"/>
          <a:srcRect l="34018" t="20315" r="14663" b="12491"/>
          <a:stretch/>
        </p:blipFill>
        <p:spPr>
          <a:xfrm>
            <a:off x="4945156" y="4681415"/>
            <a:ext cx="2042555" cy="2006929"/>
          </a:xfrm>
          <a:prstGeom prst="ellipse">
            <a:avLst/>
          </a:prstGeom>
          <a:ln w="63500" cap="rnd">
            <a:noFill/>
          </a:ln>
          <a:effectLst>
            <a:glow rad="228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age 2">
            <a:extLst>
              <a:ext uri="{FF2B5EF4-FFF2-40B4-BE49-F238E27FC236}">
                <a16:creationId xmlns:a16="http://schemas.microsoft.com/office/drawing/2014/main" id="{9A87B9AB-94A0-5F4A-B87C-D59ACE8F9920}"/>
              </a:ext>
            </a:extLst>
          </p:cNvPr>
          <p:cNvPicPr>
            <a:picLocks/>
          </p:cNvPicPr>
          <p:nvPr/>
        </p:nvPicPr>
        <p:blipFill>
          <a:blip r:embed="rId5"/>
          <a:stretch>
            <a:fillRect/>
          </a:stretch>
        </p:blipFill>
        <p:spPr>
          <a:xfrm>
            <a:off x="83912" y="991954"/>
            <a:ext cx="4320000" cy="540000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06C5DAB2-BE51-D54D-8607-4E2FCA6B488C}"/>
              </a:ext>
            </a:extLst>
          </p:cNvPr>
          <p:cNvPicPr/>
          <p:nvPr/>
        </p:nvPicPr>
        <p:blipFill rotWithShape="1">
          <a:blip r:embed="rId6">
            <a:extLst>
              <a:ext uri="{28A0092B-C50C-407E-A947-70E740481C1C}">
                <a14:useLocalDpi xmlns:a14="http://schemas.microsoft.com/office/drawing/2010/main" val="0"/>
              </a:ext>
            </a:extLst>
          </a:blip>
          <a:srcRect l="14780" r="16832"/>
          <a:stretch/>
        </p:blipFill>
        <p:spPr bwMode="auto">
          <a:xfrm>
            <a:off x="4925303" y="2434274"/>
            <a:ext cx="2042555" cy="1981938"/>
          </a:xfrm>
          <a:prstGeom prst="ellipse">
            <a:avLst/>
          </a:prstGeom>
          <a:ln w="3175" cap="rnd">
            <a:noFill/>
          </a:ln>
          <a:effectLst>
            <a:glow rad="228600">
              <a:schemeClr val="accent6">
                <a:satMod val="175000"/>
                <a:alpha val="40000"/>
              </a:schemeClr>
            </a:glow>
            <a:outerShdw blurRad="381000" dist="292100" dir="5400000" sx="-80000" sy="-18000" rotWithShape="0">
              <a:srgbClr val="000000">
                <a:alpha val="22000"/>
              </a:srgbClr>
            </a:outerShdw>
            <a:softEdge rad="317500"/>
          </a:effectLst>
          <a:scene3d>
            <a:camera prst="orthographicFront"/>
            <a:lightRig rig="contrasting" dir="t">
              <a:rot lat="0" lon="0" rev="3000000"/>
            </a:lightRig>
          </a:scene3d>
          <a:sp3d contourW="7620">
            <a:bevelT w="95250" h="31750"/>
            <a:contourClr>
              <a:srgbClr val="333333"/>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84546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6294F5C-A841-47BC-BD2B-5AC32E11DD99}"/>
              </a:ext>
            </a:extLst>
          </p:cNvPr>
          <p:cNvSpPr>
            <a:spLocks noGrp="1"/>
          </p:cNvSpPr>
          <p:nvPr>
            <p:ph type="subTitle" idx="1"/>
          </p:nvPr>
        </p:nvSpPr>
        <p:spPr>
          <a:xfrm>
            <a:off x="1524000" y="2924175"/>
            <a:ext cx="9605554" cy="3398248"/>
          </a:xfrm>
        </p:spPr>
        <p:txBody>
          <a:bodyPr>
            <a:normAutofit lnSpcReduction="10000"/>
          </a:bodyPr>
          <a:lstStyle/>
          <a:p>
            <a:r>
              <a:rPr lang="en-US" sz="4000" b="1" dirty="0"/>
              <a:t>﻿DISCLOSURES:</a:t>
            </a:r>
          </a:p>
          <a:p>
            <a:endParaRPr lang="en-US" sz="2000" b="1" dirty="0"/>
          </a:p>
          <a:p>
            <a:r>
              <a:rPr lang="en-US" b="1" dirty="0" err="1">
                <a:solidFill>
                  <a:schemeClr val="accent1">
                    <a:lumMod val="75000"/>
                  </a:schemeClr>
                </a:solidFill>
              </a:rPr>
              <a:t>Dr</a:t>
            </a:r>
            <a:r>
              <a:rPr lang="en-US" b="1" dirty="0">
                <a:solidFill>
                  <a:schemeClr val="accent1">
                    <a:lumMod val="75000"/>
                  </a:schemeClr>
                </a:solidFill>
              </a:rPr>
              <a:t> Jean-Pierre COSSA</a:t>
            </a:r>
            <a:br>
              <a:rPr lang="en-US" dirty="0"/>
            </a:br>
            <a:endParaRPr lang="en-US" dirty="0"/>
          </a:p>
          <a:p>
            <a:br>
              <a:rPr lang="en-US" dirty="0"/>
            </a:br>
            <a:r>
              <a:rPr lang="en-US" b="1" dirty="0"/>
              <a:t>B&amp;D BARD </a:t>
            </a:r>
            <a:r>
              <a:rPr lang="en-US" dirty="0"/>
              <a:t>Expert Consultant</a:t>
            </a:r>
          </a:p>
          <a:p>
            <a:r>
              <a:rPr lang="en-US" b="1" dirty="0"/>
              <a:t>COUSIN </a:t>
            </a:r>
            <a:r>
              <a:rPr lang="en-US" dirty="0"/>
              <a:t>Surgical</a:t>
            </a:r>
            <a:r>
              <a:rPr lang="en-US" b="1" dirty="0"/>
              <a:t> </a:t>
            </a:r>
            <a:r>
              <a:rPr lang="en-US" dirty="0"/>
              <a:t>Proctoring</a:t>
            </a:r>
          </a:p>
          <a:p>
            <a:r>
              <a:rPr lang="en-US" b="1" dirty="0"/>
              <a:t>DALHAUSEN</a:t>
            </a:r>
            <a:r>
              <a:rPr lang="en-US" dirty="0"/>
              <a:t> Survey Referent</a:t>
            </a:r>
          </a:p>
          <a:p>
            <a:endParaRPr lang="en-US" b="1" dirty="0"/>
          </a:p>
        </p:txBody>
      </p:sp>
    </p:spTree>
    <p:extLst>
      <p:ext uri="{BB962C8B-B14F-4D97-AF65-F5344CB8AC3E}">
        <p14:creationId xmlns:p14="http://schemas.microsoft.com/office/powerpoint/2010/main" val="2940280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DB8CC8F-0BE5-D44F-AF32-2A1129B6383C}"/>
              </a:ext>
            </a:extLst>
          </p:cNvPr>
          <p:cNvPicPr>
            <a:picLocks/>
          </p:cNvPicPr>
          <p:nvPr/>
        </p:nvPicPr>
        <p:blipFill>
          <a:blip r:embed="rId2"/>
          <a:stretch>
            <a:fillRect/>
          </a:stretch>
        </p:blipFill>
        <p:spPr>
          <a:xfrm>
            <a:off x="368430" y="1027582"/>
            <a:ext cx="4320000" cy="5400000"/>
          </a:xfrm>
          <a:prstGeom prst="rect">
            <a:avLst/>
          </a:prstGeom>
          <a:ln>
            <a:noFill/>
          </a:ln>
          <a:effectLst>
            <a:outerShdw blurRad="292100" dist="139700" dir="2700000" algn="tl" rotWithShape="0">
              <a:srgbClr val="333333">
                <a:alpha val="65000"/>
              </a:srgbClr>
            </a:outerShdw>
          </a:effectLst>
        </p:spPr>
      </p:pic>
      <p:pic>
        <p:nvPicPr>
          <p:cNvPr id="8" name="Image 7">
            <a:extLst>
              <a:ext uri="{FF2B5EF4-FFF2-40B4-BE49-F238E27FC236}">
                <a16:creationId xmlns:a16="http://schemas.microsoft.com/office/drawing/2014/main" id="{D5F3641A-E450-5B4F-83FE-3FEC8E3E68DC}"/>
              </a:ext>
            </a:extLst>
          </p:cNvPr>
          <p:cNvPicPr>
            <a:picLocks noChangeAspect="1"/>
          </p:cNvPicPr>
          <p:nvPr/>
        </p:nvPicPr>
        <p:blipFill>
          <a:blip r:embed="rId3"/>
          <a:stretch>
            <a:fillRect/>
          </a:stretch>
        </p:blipFill>
        <p:spPr>
          <a:xfrm>
            <a:off x="7501160" y="1027582"/>
            <a:ext cx="4049999" cy="5399999"/>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45BACF8A-76AB-4642-B7EF-4B7BA1CED8D1}"/>
              </a:ext>
            </a:extLst>
          </p:cNvPr>
          <p:cNvPicPr>
            <a:picLocks/>
          </p:cNvPicPr>
          <p:nvPr/>
        </p:nvPicPr>
        <p:blipFill rotWithShape="1">
          <a:blip r:embed="rId4"/>
          <a:srcRect l="16035" t="7738"/>
          <a:stretch/>
        </p:blipFill>
        <p:spPr>
          <a:xfrm>
            <a:off x="5073517" y="2785054"/>
            <a:ext cx="2042555" cy="2054431"/>
          </a:xfrm>
          <a:prstGeom prst="ellipse">
            <a:avLst/>
          </a:prstGeom>
          <a:ln w="63500" cap="rnd">
            <a:noFill/>
          </a:ln>
          <a:effectLst>
            <a:glow rad="228600">
              <a:schemeClr val="accent6">
                <a:satMod val="175000"/>
                <a:alpha val="40000"/>
              </a:schemeClr>
            </a:glow>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82842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765077" y="75361"/>
            <a:ext cx="6400800" cy="981076"/>
          </a:xfrm>
          <a:solidFill>
            <a:schemeClr val="bg1">
              <a:lumMod val="75000"/>
            </a:schemeClr>
          </a:solidFill>
        </p:spPr>
        <p:txBody>
          <a:bodyPr/>
          <a:lstStyle/>
          <a:p>
            <a:r>
              <a:rPr lang="fr-FR" sz="2800" b="1" dirty="0">
                <a:solidFill>
                  <a:schemeClr val="accent1">
                    <a:lumMod val="75000"/>
                  </a:schemeClr>
                </a:solidFill>
              </a:rPr>
              <a:t>Intérêt de la porosité</a:t>
            </a:r>
          </a:p>
        </p:txBody>
      </p:sp>
      <p:sp>
        <p:nvSpPr>
          <p:cNvPr id="3" name="Espace réservé du numéro de diapositive 2"/>
          <p:cNvSpPr>
            <a:spLocks noGrp="1"/>
          </p:cNvSpPr>
          <p:nvPr>
            <p:ph type="sldNum" sz="quarter" idx="10"/>
          </p:nvPr>
        </p:nvSpPr>
        <p:spPr/>
        <p:txBody>
          <a:bodyPr/>
          <a:lstStyle/>
          <a:p>
            <a:pPr>
              <a:defRPr/>
            </a:pPr>
            <a:fld id="{2D30475B-A844-4E0F-9FB9-B95D03C99449}" type="slidenum">
              <a:rPr lang="en-US" smtClean="0"/>
              <a:pPr>
                <a:defRPr/>
              </a:pPr>
              <a:t>21</a:t>
            </a:fld>
            <a:endParaRPr lang="en-US" dirty="0"/>
          </a:p>
        </p:txBody>
      </p:sp>
      <p:sp>
        <p:nvSpPr>
          <p:cNvPr id="4" name="Espace réservé du pied de page 3"/>
          <p:cNvSpPr>
            <a:spLocks noGrp="1"/>
          </p:cNvSpPr>
          <p:nvPr>
            <p:ph type="ftr" sz="quarter" idx="11"/>
          </p:nvPr>
        </p:nvSpPr>
        <p:spPr/>
        <p:txBody>
          <a:bodyPr/>
          <a:lstStyle/>
          <a:p>
            <a:pPr>
              <a:defRPr/>
            </a:pPr>
            <a:endParaRPr lang="nl-NL" dirty="0"/>
          </a:p>
        </p:txBody>
      </p:sp>
      <p:pic>
        <p:nvPicPr>
          <p:cNvPr id="9933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980" t="27018" r="24045" b="7015"/>
          <a:stretch/>
        </p:blipFill>
        <p:spPr bwMode="auto">
          <a:xfrm>
            <a:off x="765077" y="1144104"/>
            <a:ext cx="6192688" cy="5394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75361"/>
            <a:ext cx="3935641" cy="3766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7761040" y="1157938"/>
            <a:ext cx="2592288" cy="1728193"/>
          </a:xfrm>
          <a:prstGeom prst="ellipse">
            <a:avLst/>
          </a:prstGeom>
          <a:noFill/>
          <a:ln w="38100">
            <a:solidFill>
              <a:srgbClr val="FF0009"/>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solidFill>
                <a:srgbClr val="FF0000"/>
              </a:solidFill>
            </a:endParaRPr>
          </a:p>
        </p:txBody>
      </p:sp>
    </p:spTree>
    <p:extLst>
      <p:ext uri="{BB962C8B-B14F-4D97-AF65-F5344CB8AC3E}">
        <p14:creationId xmlns:p14="http://schemas.microsoft.com/office/powerpoint/2010/main" val="2975008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436B1603-E5BE-3640-AEE9-5628AFD23B5A}"/>
              </a:ext>
            </a:extLst>
          </p:cNvPr>
          <p:cNvPicPr>
            <a:picLocks noGrp="1"/>
          </p:cNvPicPr>
          <p:nvPr>
            <p:ph idx="1"/>
          </p:nvPr>
        </p:nvPicPr>
        <p:blipFill rotWithShape="1">
          <a:blip r:embed="rId2"/>
          <a:srcRect l="27118" t="19117" r="46426" b="46765"/>
          <a:stretch/>
        </p:blipFill>
        <p:spPr bwMode="auto">
          <a:xfrm>
            <a:off x="512618" y="1690688"/>
            <a:ext cx="7550727" cy="4682402"/>
          </a:xfrm>
          <a:prstGeom prst="rect">
            <a:avLst/>
          </a:prstGeom>
          <a:ln>
            <a:noFill/>
          </a:ln>
          <a:extLst>
            <a:ext uri="{53640926-AAD7-44D8-BBD7-CCE9431645EC}">
              <a14:shadowObscured xmlns:a14="http://schemas.microsoft.com/office/drawing/2010/main"/>
            </a:ext>
          </a:extLst>
        </p:spPr>
      </p:pic>
      <p:sp>
        <p:nvSpPr>
          <p:cNvPr id="2" name="Ellipse 1">
            <a:extLst>
              <a:ext uri="{FF2B5EF4-FFF2-40B4-BE49-F238E27FC236}">
                <a16:creationId xmlns:a16="http://schemas.microsoft.com/office/drawing/2014/main" id="{50B1AAFD-FB58-494A-85D1-4C7E20C40BE9}"/>
              </a:ext>
            </a:extLst>
          </p:cNvPr>
          <p:cNvSpPr/>
          <p:nvPr/>
        </p:nvSpPr>
        <p:spPr>
          <a:xfrm>
            <a:off x="679270" y="4101737"/>
            <a:ext cx="3892730" cy="10450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itre 6">
            <a:extLst>
              <a:ext uri="{FF2B5EF4-FFF2-40B4-BE49-F238E27FC236}">
                <a16:creationId xmlns:a16="http://schemas.microsoft.com/office/drawing/2014/main" id="{557F11CA-B9DA-8F40-8A60-791C5B94D3B3}"/>
              </a:ext>
            </a:extLst>
          </p:cNvPr>
          <p:cNvSpPr>
            <a:spLocks noGrp="1"/>
          </p:cNvSpPr>
          <p:nvPr>
            <p:ph type="title"/>
          </p:nvPr>
        </p:nvSpPr>
        <p:spPr/>
        <p:txBody>
          <a:bodyPr/>
          <a:lstStyle/>
          <a:p>
            <a:endParaRPr lang="fr-FR"/>
          </a:p>
        </p:txBody>
      </p:sp>
      <p:sp>
        <p:nvSpPr>
          <p:cNvPr id="8" name="Titre 4">
            <a:extLst>
              <a:ext uri="{FF2B5EF4-FFF2-40B4-BE49-F238E27FC236}">
                <a16:creationId xmlns:a16="http://schemas.microsoft.com/office/drawing/2014/main" id="{E0FCD487-5E32-E641-A4D1-E150E3BE5A03}"/>
              </a:ext>
            </a:extLst>
          </p:cNvPr>
          <p:cNvSpPr txBox="1">
            <a:spLocks/>
          </p:cNvSpPr>
          <p:nvPr/>
        </p:nvSpPr>
        <p:spPr>
          <a:xfrm>
            <a:off x="452339" y="365125"/>
            <a:ext cx="11456621" cy="1325563"/>
          </a:xfrm>
          <a:prstGeom prst="rect">
            <a:avLst/>
          </a:prstGeom>
          <a:solidFill>
            <a:srgbClr val="00206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solidFill>
                  <a:srgbClr val="FFC000"/>
                </a:solidFill>
              </a:rPr>
              <a:t>  Biocompatibilité du PVDF</a:t>
            </a:r>
          </a:p>
        </p:txBody>
      </p:sp>
      <p:grpSp>
        <p:nvGrpSpPr>
          <p:cNvPr id="9" name="Groeperen 2">
            <a:extLst>
              <a:ext uri="{FF2B5EF4-FFF2-40B4-BE49-F238E27FC236}">
                <a16:creationId xmlns:a16="http://schemas.microsoft.com/office/drawing/2014/main" id="{13059B5A-C813-5C4B-B751-83452DC73E5B}"/>
              </a:ext>
            </a:extLst>
          </p:cNvPr>
          <p:cNvGrpSpPr>
            <a:grpSpLocks/>
          </p:cNvGrpSpPr>
          <p:nvPr/>
        </p:nvGrpSpPr>
        <p:grpSpPr bwMode="auto">
          <a:xfrm>
            <a:off x="8550109" y="3169066"/>
            <a:ext cx="3358851" cy="3204024"/>
            <a:chOff x="4788024" y="1268760"/>
            <a:chExt cx="3672408" cy="3744416"/>
          </a:xfrm>
        </p:grpSpPr>
        <p:pic>
          <p:nvPicPr>
            <p:cNvPr id="10" name="Afbeelding 26">
              <a:extLst>
                <a:ext uri="{FF2B5EF4-FFF2-40B4-BE49-F238E27FC236}">
                  <a16:creationId xmlns:a16="http://schemas.microsoft.com/office/drawing/2014/main" id="{5350DCD6-79E7-ED48-B69B-F6E08003672A}"/>
                </a:ext>
              </a:extLst>
            </p:cNvPr>
            <p:cNvPicPr>
              <a:picLocks noChangeAspect="1"/>
            </p:cNvPicPr>
            <p:nvPr/>
          </p:nvPicPr>
          <p:blipFill>
            <a:blip r:embed="rId3" cstate="print">
              <a:duotone>
                <a:prstClr val="black"/>
                <a:srgbClr val="FF5910">
                  <a:tint val="45000"/>
                  <a:satMod val="400000"/>
                </a:srgbClr>
              </a:duotone>
              <a:alphaModFix amt="75000"/>
              <a:extLst/>
            </a:blip>
            <a:stretch>
              <a:fillRect/>
            </a:stretch>
          </p:blipFill>
          <p:spPr>
            <a:xfrm>
              <a:off x="4788024" y="1268760"/>
              <a:ext cx="3672408" cy="3744416"/>
            </a:xfrm>
            <a:prstGeom prst="rect">
              <a:avLst/>
            </a:prstGeom>
            <a:ln>
              <a:noFill/>
            </a:ln>
            <a:effectLst>
              <a:outerShdw blurRad="292100" dist="139700" dir="2700000" algn="tl" rotWithShape="0">
                <a:srgbClr val="333333">
                  <a:alpha val="65000"/>
                </a:srgbClr>
              </a:outerShdw>
            </a:effectLst>
          </p:spPr>
        </p:pic>
        <p:pic>
          <p:nvPicPr>
            <p:cNvPr id="11" name="Afbeelding 27">
              <a:extLst>
                <a:ext uri="{FF2B5EF4-FFF2-40B4-BE49-F238E27FC236}">
                  <a16:creationId xmlns:a16="http://schemas.microsoft.com/office/drawing/2014/main" id="{FE45786A-B5F4-D741-86CD-2F4DFF6F6E3B}"/>
                </a:ext>
              </a:extLst>
            </p:cNvPr>
            <p:cNvPicPr>
              <a:picLocks noChangeAspect="1"/>
            </p:cNvPicPr>
            <p:nvPr/>
          </p:nvPicPr>
          <p:blipFill>
            <a:blip r:embed="rId4">
              <a:lum bright="70000" contrast="-70000"/>
            </a:blip>
            <a:srcRect/>
            <a:stretch>
              <a:fillRect/>
            </a:stretch>
          </p:blipFill>
          <p:spPr bwMode="auto">
            <a:xfrm>
              <a:off x="4788024" y="1268760"/>
              <a:ext cx="3672408" cy="3744416"/>
            </a:xfrm>
            <a:prstGeom prst="rect">
              <a:avLst/>
            </a:prstGeom>
            <a:ln>
              <a:noFill/>
            </a:ln>
            <a:effectLst>
              <a:outerShdw blurRad="292100" dist="139700" dir="2700000" algn="tl" rotWithShape="0">
                <a:srgbClr val="333333">
                  <a:alpha val="65000"/>
                </a:srgbClr>
              </a:outerShdw>
            </a:effectLst>
          </p:spPr>
        </p:pic>
      </p:grpSp>
      <p:cxnSp>
        <p:nvCxnSpPr>
          <p:cNvPr id="13" name="Connecteur droit avec flèche 12">
            <a:extLst>
              <a:ext uri="{FF2B5EF4-FFF2-40B4-BE49-F238E27FC236}">
                <a16:creationId xmlns:a16="http://schemas.microsoft.com/office/drawing/2014/main" id="{EA68D05E-390B-2F41-AF16-DB560045A118}"/>
              </a:ext>
            </a:extLst>
          </p:cNvPr>
          <p:cNvCxnSpPr>
            <a:stCxn id="2" idx="6"/>
          </p:cNvCxnSpPr>
          <p:nvPr/>
        </p:nvCxnSpPr>
        <p:spPr>
          <a:xfrm flipV="1">
            <a:off x="4572000" y="4624251"/>
            <a:ext cx="3899456" cy="1"/>
          </a:xfrm>
          <a:prstGeom prst="straightConnector1">
            <a:avLst/>
          </a:prstGeom>
          <a:ln w="381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4" name="Afbeelding 23">
            <a:extLst>
              <a:ext uri="{FF2B5EF4-FFF2-40B4-BE49-F238E27FC236}">
                <a16:creationId xmlns:a16="http://schemas.microsoft.com/office/drawing/2014/main" id="{C4F962FE-B282-A14B-9B40-E304FE3E6C3B}"/>
              </a:ext>
            </a:extLst>
          </p:cNvPr>
          <p:cNvPicPr>
            <a:picLocks noChangeAspect="1"/>
          </p:cNvPicPr>
          <p:nvPr/>
        </p:nvPicPr>
        <p:blipFill>
          <a:blip r:embed="rId4">
            <a:lum bright="70000" contrast="-70000"/>
          </a:blip>
          <a:srcRect/>
          <a:stretch>
            <a:fillRect/>
          </a:stretch>
        </p:blipFill>
        <p:spPr bwMode="auto">
          <a:xfrm>
            <a:off x="6666107" y="1690688"/>
            <a:ext cx="1998830" cy="2040270"/>
          </a:xfrm>
          <a:prstGeom prst="rect">
            <a:avLst/>
          </a:prstGeom>
          <a:ln>
            <a:noFill/>
          </a:ln>
          <a:effectLst>
            <a:outerShdw blurRad="292100" dist="139700" dir="2700000" algn="tl" rotWithShape="0">
              <a:srgbClr val="333333">
                <a:alpha val="65000"/>
              </a:srgbClr>
            </a:outerShdw>
          </a:effectLst>
        </p:spPr>
      </p:pic>
      <p:pic>
        <p:nvPicPr>
          <p:cNvPr id="3" name="Image 2">
            <a:extLst>
              <a:ext uri="{FF2B5EF4-FFF2-40B4-BE49-F238E27FC236}">
                <a16:creationId xmlns:a16="http://schemas.microsoft.com/office/drawing/2014/main" id="{29BD6BD0-4541-7D4D-9535-9A66E0A6D9E1}"/>
              </a:ext>
            </a:extLst>
          </p:cNvPr>
          <p:cNvPicPr>
            <a:picLocks noChangeAspect="1"/>
          </p:cNvPicPr>
          <p:nvPr/>
        </p:nvPicPr>
        <p:blipFill>
          <a:blip r:embed="rId5"/>
          <a:stretch>
            <a:fillRect/>
          </a:stretch>
        </p:blipFill>
        <p:spPr>
          <a:xfrm>
            <a:off x="9204279" y="101849"/>
            <a:ext cx="2764960" cy="2608974"/>
          </a:xfrm>
          <a:prstGeom prst="rect">
            <a:avLst/>
          </a:prstGeom>
        </p:spPr>
      </p:pic>
    </p:spTree>
    <p:extLst>
      <p:ext uri="{BB962C8B-B14F-4D97-AF65-F5344CB8AC3E}">
        <p14:creationId xmlns:p14="http://schemas.microsoft.com/office/powerpoint/2010/main" val="363652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par>
                                <p:cTn id="12" presetID="1"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0">
            <a:extLst>
              <a:ext uri="{FF2B5EF4-FFF2-40B4-BE49-F238E27FC236}">
                <a16:creationId xmlns:a16="http://schemas.microsoft.com/office/drawing/2014/main" id="{BF83312F-2C31-4BC6-BC5D-9934626B5973}"/>
              </a:ext>
            </a:extLst>
          </p:cNvPr>
          <p:cNvSpPr>
            <a:spLocks noChangeArrowheads="1"/>
          </p:cNvSpPr>
          <p:nvPr/>
        </p:nvSpPr>
        <p:spPr bwMode="auto">
          <a:xfrm>
            <a:off x="1524000" y="0"/>
            <a:ext cx="539750" cy="476250"/>
          </a:xfrm>
          <a:prstGeom prst="rect">
            <a:avLst/>
          </a:prstGeom>
          <a:solidFill>
            <a:srgbClr val="EEC1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b="1">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cs typeface="Arial" panose="020B0604020202020204" pitchFamily="34" charset="0"/>
              </a:defRPr>
            </a:lvl4pPr>
            <a:lvl5pPr marL="2057400" indent="-228600">
              <a:spcBef>
                <a:spcPct val="20000"/>
              </a:spcBef>
              <a:defRPr sz="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sz="6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de-DE" altLang="de-DE" sz="2000" b="0"/>
          </a:p>
        </p:txBody>
      </p:sp>
      <p:pic>
        <p:nvPicPr>
          <p:cNvPr id="21507" name="Image 5">
            <a:extLst>
              <a:ext uri="{FF2B5EF4-FFF2-40B4-BE49-F238E27FC236}">
                <a16:creationId xmlns:a16="http://schemas.microsoft.com/office/drawing/2014/main" id="{C3FF5C24-2570-4926-BDB2-B3D6BA325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7585" y="4468020"/>
            <a:ext cx="2342146"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descr="DM">
            <a:extLst>
              <a:ext uri="{FF2B5EF4-FFF2-40B4-BE49-F238E27FC236}">
                <a16:creationId xmlns:a16="http://schemas.microsoft.com/office/drawing/2014/main" id="{90656562-E92A-485E-ABF8-B602C7020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9" y="65089"/>
            <a:ext cx="15573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feld 2">
            <a:extLst>
              <a:ext uri="{FF2B5EF4-FFF2-40B4-BE49-F238E27FC236}">
                <a16:creationId xmlns:a16="http://schemas.microsoft.com/office/drawing/2014/main" id="{9A3A5F31-090E-4E59-B836-9DA6FCDCBEA4}"/>
              </a:ext>
            </a:extLst>
          </p:cNvPr>
          <p:cNvSpPr txBox="1">
            <a:spLocks noChangeArrowheads="1"/>
          </p:cNvSpPr>
          <p:nvPr/>
        </p:nvSpPr>
        <p:spPr bwMode="auto">
          <a:xfrm>
            <a:off x="774700" y="650878"/>
            <a:ext cx="7250363" cy="729430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de-DE" altLang="de-DE" sz="2400" b="1" dirty="0"/>
              <a:t>Le Club Hernie a </a:t>
            </a:r>
            <a:r>
              <a:rPr lang="fr-FR" altLang="de-DE" sz="2400" b="1" dirty="0"/>
              <a:t>été</a:t>
            </a:r>
            <a:r>
              <a:rPr lang="de-DE" altLang="de-DE" sz="2400" b="1" dirty="0"/>
              <a:t> </a:t>
            </a:r>
            <a:r>
              <a:rPr lang="de-DE" altLang="de-DE" sz="2400" b="1" dirty="0" err="1"/>
              <a:t>mandaté</a:t>
            </a:r>
            <a:r>
              <a:rPr lang="de-DE" altLang="de-DE" sz="2400" b="1" dirty="0"/>
              <a:t> </a:t>
            </a:r>
            <a:r>
              <a:rPr lang="de-DE" altLang="de-DE" sz="2400" b="1" dirty="0" err="1"/>
              <a:t>pour</a:t>
            </a:r>
            <a:r>
              <a:rPr lang="de-DE" altLang="de-DE" sz="2400" b="1" dirty="0"/>
              <a:t> </a:t>
            </a:r>
            <a:r>
              <a:rPr lang="de-DE" altLang="de-DE" sz="2400" b="1" dirty="0" err="1"/>
              <a:t>réaliser</a:t>
            </a:r>
            <a:r>
              <a:rPr lang="de-DE" altLang="de-DE" sz="2400" b="1" dirty="0"/>
              <a:t> </a:t>
            </a:r>
            <a:r>
              <a:rPr lang="de-DE" altLang="de-DE" sz="2400" b="1" dirty="0" err="1"/>
              <a:t>une</a:t>
            </a:r>
            <a:r>
              <a:rPr lang="de-DE" altLang="de-DE" sz="2400" b="1" dirty="0"/>
              <a:t> </a:t>
            </a:r>
            <a:r>
              <a:rPr lang="de-DE" altLang="de-DE" sz="2400" b="1" dirty="0" err="1"/>
              <a:t>étude</a:t>
            </a:r>
            <a:r>
              <a:rPr lang="de-DE" altLang="de-DE" sz="2400" b="1" dirty="0"/>
              <a:t> </a:t>
            </a:r>
            <a:r>
              <a:rPr lang="de-DE" altLang="de-DE" sz="2400" b="1" dirty="0" err="1"/>
              <a:t>sur</a:t>
            </a:r>
            <a:r>
              <a:rPr lang="de-DE" altLang="de-DE" sz="2400" b="1" dirty="0"/>
              <a:t> </a:t>
            </a:r>
            <a:r>
              <a:rPr lang="de-DE" altLang="de-DE" sz="2400" b="1" dirty="0" err="1"/>
              <a:t>l‘utilisation</a:t>
            </a:r>
            <a:r>
              <a:rPr lang="de-DE" altLang="de-DE" sz="2400" b="1" dirty="0"/>
              <a:t> des Mesh en PVDF.</a:t>
            </a:r>
          </a:p>
          <a:p>
            <a:pPr>
              <a:defRPr/>
            </a:pPr>
            <a:endParaRPr lang="de-DE" altLang="de-DE" sz="2000" dirty="0"/>
          </a:p>
          <a:p>
            <a:pPr>
              <a:defRPr/>
            </a:pPr>
            <a:endParaRPr lang="de-DE" altLang="de-DE" sz="2000" dirty="0"/>
          </a:p>
          <a:p>
            <a:pPr marL="342900" indent="-342900">
              <a:buFont typeface="Arial" panose="020B0604020202020204" pitchFamily="34" charset="0"/>
              <a:buChar char="•"/>
              <a:defRPr/>
            </a:pPr>
            <a:r>
              <a:rPr lang="de-DE" altLang="de-DE" sz="2000" b="1" dirty="0"/>
              <a:t>CICAT</a:t>
            </a:r>
            <a:r>
              <a:rPr lang="de-DE" altLang="de-DE" sz="2000" dirty="0"/>
              <a:t>, </a:t>
            </a:r>
            <a:r>
              <a:rPr lang="de-DE" altLang="de-DE" sz="2000" dirty="0" err="1"/>
              <a:t>pour</a:t>
            </a:r>
            <a:r>
              <a:rPr lang="de-DE" altLang="de-DE" sz="2000" dirty="0"/>
              <a:t> le </a:t>
            </a:r>
            <a:r>
              <a:rPr lang="de-DE" altLang="de-DE" sz="2000" dirty="0" err="1"/>
              <a:t>traitement</a:t>
            </a:r>
            <a:r>
              <a:rPr lang="de-DE" altLang="de-DE" sz="2000" dirty="0"/>
              <a:t> des </a:t>
            </a:r>
            <a:r>
              <a:rPr lang="es-AR" altLang="de-DE" sz="2000" b="1" dirty="0"/>
              <a:t>hernies</a:t>
            </a:r>
            <a:r>
              <a:rPr lang="de-DE" altLang="de-DE" sz="2000" b="1" dirty="0"/>
              <a:t> ventrales</a:t>
            </a:r>
          </a:p>
          <a:p>
            <a:pPr>
              <a:defRPr/>
            </a:pPr>
            <a:endParaRPr lang="de-DE" altLang="de-DE" sz="2000" dirty="0"/>
          </a:p>
          <a:p>
            <a:pPr>
              <a:defRPr/>
            </a:pPr>
            <a:r>
              <a:rPr lang="de-DE" altLang="de-DE" sz="1400" dirty="0"/>
              <a:t>		IPOM</a:t>
            </a:r>
          </a:p>
          <a:p>
            <a:pPr>
              <a:defRPr/>
            </a:pPr>
            <a:endParaRPr lang="de-DE" altLang="de-DE" sz="2000" dirty="0"/>
          </a:p>
          <a:p>
            <a:pPr>
              <a:defRPr/>
            </a:pPr>
            <a:endParaRPr lang="de-DE" altLang="de-DE" sz="2000" dirty="0"/>
          </a:p>
          <a:p>
            <a:pPr>
              <a:defRPr/>
            </a:pPr>
            <a:endParaRPr lang="de-DE" altLang="de-DE" sz="2000" dirty="0"/>
          </a:p>
          <a:p>
            <a:pPr>
              <a:defRPr/>
            </a:pPr>
            <a:endParaRPr lang="de-DE" altLang="de-DE" sz="2000" dirty="0"/>
          </a:p>
          <a:p>
            <a:pPr marL="342900" indent="-342900">
              <a:buFont typeface="Arial" panose="020B0604020202020204" pitchFamily="34" charset="0"/>
              <a:buChar char="•"/>
              <a:defRPr/>
            </a:pPr>
            <a:r>
              <a:rPr lang="de-DE" altLang="de-DE" sz="2000" b="1" dirty="0"/>
              <a:t>ENDOLAP</a:t>
            </a:r>
            <a:r>
              <a:rPr lang="de-DE" altLang="de-DE" sz="2000" dirty="0"/>
              <a:t> </a:t>
            </a:r>
            <a:r>
              <a:rPr lang="fr-FR" altLang="de-DE" sz="2000" dirty="0"/>
              <a:t>pour</a:t>
            </a:r>
            <a:r>
              <a:rPr lang="de-DE" altLang="de-DE" sz="2000" dirty="0"/>
              <a:t> le </a:t>
            </a:r>
            <a:r>
              <a:rPr lang="fr-FR" altLang="de-DE" sz="2000" dirty="0"/>
              <a:t>traitement</a:t>
            </a:r>
            <a:r>
              <a:rPr lang="de-DE" altLang="de-DE" sz="2000" dirty="0"/>
              <a:t> des </a:t>
            </a:r>
            <a:r>
              <a:rPr lang="fr-FR" altLang="de-DE" sz="2000" b="1" dirty="0"/>
              <a:t>hernies</a:t>
            </a:r>
            <a:r>
              <a:rPr lang="de-DE" altLang="de-DE" sz="2000" b="1" dirty="0"/>
              <a:t> inguinales</a:t>
            </a:r>
          </a:p>
          <a:p>
            <a:pPr>
              <a:defRPr/>
            </a:pPr>
            <a:endParaRPr lang="de-DE" altLang="de-DE" sz="2000" b="1" dirty="0"/>
          </a:p>
          <a:p>
            <a:pPr>
              <a:defRPr/>
            </a:pPr>
            <a:endParaRPr lang="de-DE" altLang="de-DE" sz="1400" dirty="0"/>
          </a:p>
          <a:p>
            <a:pPr>
              <a:defRPr/>
            </a:pPr>
            <a:r>
              <a:rPr lang="de-DE" altLang="de-DE" sz="1400" dirty="0"/>
              <a:t>	LICHT</a:t>
            </a:r>
          </a:p>
          <a:p>
            <a:pPr>
              <a:defRPr/>
            </a:pPr>
            <a:endParaRPr lang="de-DE" altLang="de-DE" sz="2000" b="1" dirty="0"/>
          </a:p>
          <a:p>
            <a:pPr>
              <a:defRPr/>
            </a:pPr>
            <a:endParaRPr lang="de-DE" altLang="de-DE" sz="2000" b="1" dirty="0"/>
          </a:p>
          <a:p>
            <a:pPr>
              <a:defRPr/>
            </a:pPr>
            <a:endParaRPr lang="de-DE" altLang="de-DE" sz="2000" b="1" dirty="0"/>
          </a:p>
          <a:p>
            <a:pPr>
              <a:defRPr/>
            </a:pPr>
            <a:endParaRPr lang="de-DE" altLang="de-DE" sz="2000" b="1" dirty="0"/>
          </a:p>
          <a:p>
            <a:pPr>
              <a:defRPr/>
            </a:pPr>
            <a:endParaRPr lang="de-DE" altLang="de-DE" sz="2000" b="1" dirty="0"/>
          </a:p>
          <a:p>
            <a:pPr>
              <a:defRPr/>
            </a:pPr>
            <a:endParaRPr lang="de-DE" altLang="de-DE" sz="2000" b="1" dirty="0"/>
          </a:p>
          <a:p>
            <a:pPr>
              <a:defRPr/>
            </a:pPr>
            <a:endParaRPr lang="de-DE" altLang="de-DE" sz="2000" b="1" dirty="0"/>
          </a:p>
          <a:p>
            <a:pPr>
              <a:defRPr/>
            </a:pPr>
            <a:endParaRPr lang="de-DE" altLang="de-DE" sz="2000" b="1" dirty="0"/>
          </a:p>
          <a:p>
            <a:pPr>
              <a:defRPr/>
            </a:pPr>
            <a:endParaRPr lang="de-DE" altLang="de-DE" sz="2000" b="1" dirty="0"/>
          </a:p>
        </p:txBody>
      </p:sp>
      <p:sp>
        <p:nvSpPr>
          <p:cNvPr id="21510" name="ZoneTexte 4">
            <a:extLst>
              <a:ext uri="{FF2B5EF4-FFF2-40B4-BE49-F238E27FC236}">
                <a16:creationId xmlns:a16="http://schemas.microsoft.com/office/drawing/2014/main" id="{F7826C09-97A0-40DC-B9B7-322D1CB572B0}"/>
              </a:ext>
            </a:extLst>
          </p:cNvPr>
          <p:cNvSpPr txBox="1">
            <a:spLocks noChangeArrowheads="1"/>
          </p:cNvSpPr>
          <p:nvPr/>
        </p:nvSpPr>
        <p:spPr bwMode="auto">
          <a:xfrm>
            <a:off x="3568701" y="4941889"/>
            <a:ext cx="178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a:t>ENDOLAP 3D</a:t>
            </a:r>
          </a:p>
        </p:txBody>
      </p:sp>
      <p:pic>
        <p:nvPicPr>
          <p:cNvPr id="21511" name="Image 11">
            <a:extLst>
              <a:ext uri="{FF2B5EF4-FFF2-40B4-BE49-F238E27FC236}">
                <a16:creationId xmlns:a16="http://schemas.microsoft.com/office/drawing/2014/main" id="{3CC9B3C7-33AB-48CC-8CC8-C3C7356035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719" y="2880846"/>
            <a:ext cx="2160588"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ZoneTexte 13">
            <a:extLst>
              <a:ext uri="{FF2B5EF4-FFF2-40B4-BE49-F238E27FC236}">
                <a16:creationId xmlns:a16="http://schemas.microsoft.com/office/drawing/2014/main" id="{785596A0-AEB0-4BC6-B135-F2F969637818}"/>
              </a:ext>
            </a:extLst>
          </p:cNvPr>
          <p:cNvSpPr txBox="1">
            <a:spLocks noChangeArrowheads="1"/>
          </p:cNvSpPr>
          <p:nvPr/>
        </p:nvSpPr>
        <p:spPr bwMode="auto">
          <a:xfrm>
            <a:off x="4937659" y="2621603"/>
            <a:ext cx="1781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dirty="0"/>
              <a:t>CICAT</a:t>
            </a:r>
          </a:p>
        </p:txBody>
      </p:sp>
      <p:sp>
        <p:nvSpPr>
          <p:cNvPr id="21513" name="ZoneTexte 15">
            <a:extLst>
              <a:ext uri="{FF2B5EF4-FFF2-40B4-BE49-F238E27FC236}">
                <a16:creationId xmlns:a16="http://schemas.microsoft.com/office/drawing/2014/main" id="{74517D41-4AFC-49B1-876A-C2516069B4BE}"/>
              </a:ext>
            </a:extLst>
          </p:cNvPr>
          <p:cNvSpPr txBox="1">
            <a:spLocks noChangeArrowheads="1"/>
          </p:cNvSpPr>
          <p:nvPr/>
        </p:nvSpPr>
        <p:spPr bwMode="auto">
          <a:xfrm>
            <a:off x="6664326" y="4951414"/>
            <a:ext cx="1497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fr-FR" altLang="fr-FR" sz="1400"/>
              <a:t>ENDOLAP</a:t>
            </a:r>
          </a:p>
        </p:txBody>
      </p:sp>
      <p:pic>
        <p:nvPicPr>
          <p:cNvPr id="21514" name="Image 12">
            <a:extLst>
              <a:ext uri="{FF2B5EF4-FFF2-40B4-BE49-F238E27FC236}">
                <a16:creationId xmlns:a16="http://schemas.microsoft.com/office/drawing/2014/main" id="{54BB0F36-AFA8-4EBE-AE1A-41C7C880EF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8304" y="5340350"/>
            <a:ext cx="2151063"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Image 14">
            <a:extLst>
              <a:ext uri="{FF2B5EF4-FFF2-40B4-BE49-F238E27FC236}">
                <a16:creationId xmlns:a16="http://schemas.microsoft.com/office/drawing/2014/main" id="{07097947-E6D6-4D9D-AEB5-1735D15E3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7" r="2"/>
          <a:stretch>
            <a:fillRect/>
          </a:stretch>
        </p:blipFill>
        <p:spPr bwMode="auto">
          <a:xfrm>
            <a:off x="6390628" y="5226051"/>
            <a:ext cx="212566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Jean-François\Documents\HERNIE CLUB HERNIE\LOGO\LOGO OFFICIEL en définition maximale\logo_Club_Hernie_final.png">
            <a:extLst>
              <a:ext uri="{FF2B5EF4-FFF2-40B4-BE49-F238E27FC236}">
                <a16:creationId xmlns:a16="http://schemas.microsoft.com/office/drawing/2014/main" id="{983B77B9-4251-DA45-9CCE-5F043B3E8475}"/>
              </a:ext>
            </a:extLst>
          </p:cNvPr>
          <p:cNvPicPr>
            <a:picLocks noChangeAspect="1" noChangeArrowheads="1"/>
          </p:cNvPicPr>
          <p:nvPr/>
        </p:nvPicPr>
        <p:blipFill>
          <a:blip r:embed="rId7" cstate="print"/>
          <a:srcRect/>
          <a:stretch>
            <a:fillRect/>
          </a:stretch>
        </p:blipFill>
        <p:spPr bwMode="auto">
          <a:xfrm>
            <a:off x="8196660" y="1691806"/>
            <a:ext cx="3720306" cy="2340914"/>
          </a:xfrm>
          <a:prstGeom prst="rect">
            <a:avLst/>
          </a:prstGeom>
          <a:noFill/>
        </p:spPr>
      </p:pic>
      <p:pic>
        <p:nvPicPr>
          <p:cNvPr id="13" name="Image 23">
            <a:extLst>
              <a:ext uri="{FF2B5EF4-FFF2-40B4-BE49-F238E27FC236}">
                <a16:creationId xmlns:a16="http://schemas.microsoft.com/office/drawing/2014/main" id="{4C7B4C98-F437-D045-B3F1-986ECE3042F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6063" y="5337176"/>
            <a:ext cx="2236788"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6">
            <a:extLst>
              <a:ext uri="{FF2B5EF4-FFF2-40B4-BE49-F238E27FC236}">
                <a16:creationId xmlns:a16="http://schemas.microsoft.com/office/drawing/2014/main" id="{519AE70A-9B83-5E4D-8B97-BD76189B4B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292"/>
          <a:stretch>
            <a:fillRect/>
          </a:stretch>
        </p:blipFill>
        <p:spPr bwMode="auto">
          <a:xfrm>
            <a:off x="1938899" y="2862263"/>
            <a:ext cx="212407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958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EEE1D2B-A161-D244-9127-FB8233AF543F}"/>
              </a:ext>
            </a:extLst>
          </p:cNvPr>
          <p:cNvPicPr>
            <a:picLocks noChangeAspect="1"/>
          </p:cNvPicPr>
          <p:nvPr/>
        </p:nvPicPr>
        <p:blipFill>
          <a:blip r:embed="rId2"/>
          <a:stretch>
            <a:fillRect/>
          </a:stretch>
        </p:blipFill>
        <p:spPr>
          <a:xfrm>
            <a:off x="272341" y="126807"/>
            <a:ext cx="3464896" cy="4441233"/>
          </a:xfrm>
          <a:prstGeom prst="rect">
            <a:avLst/>
          </a:prstGeom>
          <a:ln>
            <a:noFill/>
          </a:ln>
          <a:effectLst>
            <a:outerShdw blurRad="292100" dist="139700" dir="2700000" algn="tl" rotWithShape="0">
              <a:srgbClr val="333333">
                <a:alpha val="65000"/>
              </a:srgbClr>
            </a:outerShdw>
          </a:effectLst>
        </p:spPr>
      </p:pic>
      <p:pic>
        <p:nvPicPr>
          <p:cNvPr id="5" name="Image 4">
            <a:extLst>
              <a:ext uri="{FF2B5EF4-FFF2-40B4-BE49-F238E27FC236}">
                <a16:creationId xmlns:a16="http://schemas.microsoft.com/office/drawing/2014/main" id="{4077AB45-EC8C-7643-B8DC-32EB3F12277F}"/>
              </a:ext>
            </a:extLst>
          </p:cNvPr>
          <p:cNvPicPr>
            <a:picLocks noChangeAspect="1"/>
          </p:cNvPicPr>
          <p:nvPr/>
        </p:nvPicPr>
        <p:blipFill>
          <a:blip r:embed="rId3"/>
          <a:stretch>
            <a:fillRect/>
          </a:stretch>
        </p:blipFill>
        <p:spPr>
          <a:xfrm rot="20155435">
            <a:off x="836023" y="1212288"/>
            <a:ext cx="3435497" cy="5245976"/>
          </a:xfrm>
          <a:prstGeom prst="rect">
            <a:avLst/>
          </a:prstGeom>
          <a:ln>
            <a:noFill/>
          </a:ln>
          <a:effectLst>
            <a:outerShdw blurRad="292100" dist="139700" dir="2700000" algn="tl" rotWithShape="0">
              <a:srgbClr val="333333">
                <a:alpha val="65000"/>
              </a:srgbClr>
            </a:outerShdw>
          </a:effectLst>
        </p:spPr>
      </p:pic>
      <p:pic>
        <p:nvPicPr>
          <p:cNvPr id="6" name="Image 5"/>
          <p:cNvPicPr/>
          <p:nvPr/>
        </p:nvPicPr>
        <p:blipFill rotWithShape="1">
          <a:blip r:embed="rId4"/>
          <a:srcRect l="13559" t="6471" r="13852" b="12353"/>
          <a:stretch/>
        </p:blipFill>
        <p:spPr bwMode="auto">
          <a:xfrm>
            <a:off x="7741239" y="518693"/>
            <a:ext cx="4181475" cy="26289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26" name="Picture 2" descr="E:\DYNAMESH\Photos\Photo_00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92004">
            <a:off x="7862684" y="3361498"/>
            <a:ext cx="4070576" cy="27257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7" name="Picture 3" descr="E:\EARS\Photos\Photo_01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2278" y="345642"/>
            <a:ext cx="5275994" cy="36526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0" descr="DM">
            <a:extLst>
              <a:ext uri="{FF2B5EF4-FFF2-40B4-BE49-F238E27FC236}">
                <a16:creationId xmlns:a16="http://schemas.microsoft.com/office/drawing/2014/main" id="{C91E4C40-C3FA-4389-9B4A-97598B5C3A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7237" y="4961964"/>
            <a:ext cx="4494941" cy="99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83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uppieren 4">
            <a:extLst>
              <a:ext uri="{FF2B5EF4-FFF2-40B4-BE49-F238E27FC236}">
                <a16:creationId xmlns:a16="http://schemas.microsoft.com/office/drawing/2014/main" id="{FAF68758-3E1B-49A9-BEE5-B724E34AE17B}"/>
              </a:ext>
            </a:extLst>
          </p:cNvPr>
          <p:cNvGrpSpPr>
            <a:grpSpLocks/>
          </p:cNvGrpSpPr>
          <p:nvPr/>
        </p:nvGrpSpPr>
        <p:grpSpPr bwMode="auto">
          <a:xfrm rot="5400000">
            <a:off x="3863182" y="-1121569"/>
            <a:ext cx="4464050" cy="8237537"/>
            <a:chOff x="5718986" y="1470988"/>
            <a:chExt cx="2525422" cy="4806327"/>
          </a:xfrm>
        </p:grpSpPr>
        <p:pic>
          <p:nvPicPr>
            <p:cNvPr id="22536" name="Picture 2" descr="D:\Daten\Daten Philipp\!FEG\Präsentation Chech Chapter\Pictures\Pictures\!NEU\eigenschaften-netze-vergleich.gif">
              <a:extLst>
                <a:ext uri="{FF2B5EF4-FFF2-40B4-BE49-F238E27FC236}">
                  <a16:creationId xmlns:a16="http://schemas.microsoft.com/office/drawing/2014/main" id="{3BA6E835-0EC4-4373-8706-3FE766680F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78264"/>
            <a:stretch>
              <a:fillRect/>
            </a:stretch>
          </p:blipFill>
          <p:spPr bwMode="auto">
            <a:xfrm rot="-5400000">
              <a:off x="6371773" y="4404681"/>
              <a:ext cx="1219847" cy="25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2" descr="D:\Daten\Daten Philipp\!FEG\Präsentation Chech Chapter\Pictures\Pictures\!NEU\eigenschaften-netze-vergleich.gif">
              <a:extLst>
                <a:ext uri="{FF2B5EF4-FFF2-40B4-BE49-F238E27FC236}">
                  <a16:creationId xmlns:a16="http://schemas.microsoft.com/office/drawing/2014/main" id="{384B2C29-EC28-458E-A0FD-A3BDDC9D2F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736" r="56528"/>
            <a:stretch>
              <a:fillRect/>
            </a:stretch>
          </p:blipFill>
          <p:spPr bwMode="auto">
            <a:xfrm rot="-5400000">
              <a:off x="6371773" y="3222212"/>
              <a:ext cx="1219847" cy="25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2" descr="D:\Daten\Daten Philipp\!FEG\Präsentation Chech Chapter\Pictures\Pictures\!NEU\eigenschaften-netze-vergleich.gif">
              <a:extLst>
                <a:ext uri="{FF2B5EF4-FFF2-40B4-BE49-F238E27FC236}">
                  <a16:creationId xmlns:a16="http://schemas.microsoft.com/office/drawing/2014/main" id="{1EE4AB41-A578-48D2-AF90-577FB9DE0B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472" r="34792"/>
            <a:stretch>
              <a:fillRect/>
            </a:stretch>
          </p:blipFill>
          <p:spPr bwMode="auto">
            <a:xfrm rot="-5400000">
              <a:off x="6371773" y="2030942"/>
              <a:ext cx="1219847" cy="252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2" descr="D:\Daten\Daten Philipp\!FEG\Präsentation Chech Chapter\Pictures\Pictures\!NEU\eigenschaften-netze-vergleich.gif">
              <a:extLst>
                <a:ext uri="{FF2B5EF4-FFF2-40B4-BE49-F238E27FC236}">
                  <a16:creationId xmlns:a16="http://schemas.microsoft.com/office/drawing/2014/main" id="{4A7DABE4-464C-482A-94A3-CA4A45C62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2603" r="-218"/>
            <a:stretch>
              <a:fillRect/>
            </a:stretch>
          </p:blipFill>
          <p:spPr bwMode="auto">
            <a:xfrm rot="-5400000">
              <a:off x="6338977" y="850997"/>
              <a:ext cx="1285440" cy="2525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31" name="Textfeld 2">
            <a:extLst>
              <a:ext uri="{FF2B5EF4-FFF2-40B4-BE49-F238E27FC236}">
                <a16:creationId xmlns:a16="http://schemas.microsoft.com/office/drawing/2014/main" id="{CC732062-2956-47CF-ACA8-6066E08CCC35}"/>
              </a:ext>
            </a:extLst>
          </p:cNvPr>
          <p:cNvSpPr txBox="1">
            <a:spLocks noChangeArrowheads="1"/>
          </p:cNvSpPr>
          <p:nvPr/>
        </p:nvSpPr>
        <p:spPr bwMode="auto">
          <a:xfrm>
            <a:off x="2068514" y="1916114"/>
            <a:ext cx="7921625" cy="1938337"/>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de-DE" sz="6000" b="1" dirty="0">
                <a:solidFill>
                  <a:schemeClr val="bg1"/>
                </a:solidFill>
              </a:rPr>
              <a:t>Merci de </a:t>
            </a:r>
            <a:r>
              <a:rPr lang="en-US" altLang="de-DE" sz="6000" b="1" dirty="0" err="1">
                <a:solidFill>
                  <a:schemeClr val="bg1"/>
                </a:solidFill>
              </a:rPr>
              <a:t>votre</a:t>
            </a:r>
            <a:r>
              <a:rPr lang="en-US" altLang="de-DE" sz="6000" b="1" dirty="0">
                <a:solidFill>
                  <a:schemeClr val="bg1"/>
                </a:solidFill>
              </a:rPr>
              <a:t> attention !</a:t>
            </a:r>
          </a:p>
        </p:txBody>
      </p:sp>
      <p:pic>
        <p:nvPicPr>
          <p:cNvPr id="12" name="Picture 2" descr="C:\Users\Jean-François\Documents\HERNIE CLUB HERNIE\LOGO\LOGO OFFICIEL en définition maximale\logo_Club_Hernie_final.png">
            <a:extLst>
              <a:ext uri="{FF2B5EF4-FFF2-40B4-BE49-F238E27FC236}">
                <a16:creationId xmlns:a16="http://schemas.microsoft.com/office/drawing/2014/main" id="{983B77B9-4251-DA45-9CCE-5F043B3E8475}"/>
              </a:ext>
            </a:extLst>
          </p:cNvPr>
          <p:cNvPicPr>
            <a:picLocks noChangeAspect="1" noChangeArrowheads="1"/>
          </p:cNvPicPr>
          <p:nvPr/>
        </p:nvPicPr>
        <p:blipFill>
          <a:blip r:embed="rId3" cstate="print"/>
          <a:srcRect/>
          <a:stretch>
            <a:fillRect/>
          </a:stretch>
        </p:blipFill>
        <p:spPr bwMode="auto">
          <a:xfrm>
            <a:off x="218241" y="4470973"/>
            <a:ext cx="3065832" cy="192910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B778C28-B6AD-204B-A729-AA744BC5F05B}"/>
              </a:ext>
            </a:extLst>
          </p:cNvPr>
          <p:cNvPicPr>
            <a:picLocks noChangeAspect="1"/>
          </p:cNvPicPr>
          <p:nvPr/>
        </p:nvPicPr>
        <p:blipFill>
          <a:blip r:embed="rId2"/>
          <a:stretch>
            <a:fillRect/>
          </a:stretch>
        </p:blipFill>
        <p:spPr>
          <a:xfrm>
            <a:off x="1890017" y="853760"/>
            <a:ext cx="9082783" cy="5641331"/>
          </a:xfrm>
          <a:prstGeom prst="rect">
            <a:avLst/>
          </a:prstGeom>
        </p:spPr>
      </p:pic>
      <p:sp>
        <p:nvSpPr>
          <p:cNvPr id="2" name="Ellipse 1">
            <a:extLst>
              <a:ext uri="{FF2B5EF4-FFF2-40B4-BE49-F238E27FC236}">
                <a16:creationId xmlns:a16="http://schemas.microsoft.com/office/drawing/2014/main" id="{6A69AEF6-49A0-B441-B2B0-D0404A385B69}"/>
              </a:ext>
            </a:extLst>
          </p:cNvPr>
          <p:cNvSpPr/>
          <p:nvPr/>
        </p:nvSpPr>
        <p:spPr>
          <a:xfrm>
            <a:off x="3694924" y="5001208"/>
            <a:ext cx="5747656" cy="18567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12819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9C1BEE-E768-D446-BCC1-87EB44CA57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488111">
            <a:off x="9408624" y="3080046"/>
            <a:ext cx="2439814" cy="1106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C838E446-B888-2245-B0B5-32D9A02B716D}"/>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colorTemperature colorTemp="8800"/>
                    </a14:imgEffect>
                    <a14:imgEffect>
                      <a14:saturation sat="300000"/>
                    </a14:imgEffect>
                  </a14:imgLayer>
                </a14:imgProps>
              </a:ext>
            </a:extLst>
          </a:blip>
          <a:stretch>
            <a:fillRect/>
          </a:stretch>
        </p:blipFill>
        <p:spPr>
          <a:xfrm>
            <a:off x="2788961" y="565162"/>
            <a:ext cx="5808774" cy="5734698"/>
          </a:xfrm>
          <a:prstGeom prst="roundRect">
            <a:avLst>
              <a:gd name="adj" fmla="val 4167"/>
            </a:avLst>
          </a:prstGeom>
          <a:solidFill>
            <a:srgbClr val="FFFFFF"/>
          </a:solidFill>
          <a:ln w="76200" cap="sq">
            <a:solidFill>
              <a:schemeClr val="accent5">
                <a:lumMod val="60000"/>
                <a:lumOff val="40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425608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upload.wikimedia.org/wikipedia/commons/a/a4/University_hospital_aachen.jpg">
            <a:extLst>
              <a:ext uri="{FF2B5EF4-FFF2-40B4-BE49-F238E27FC236}">
                <a16:creationId xmlns:a16="http://schemas.microsoft.com/office/drawing/2014/main" id="{E7D17E54-FA7F-2B43-A05D-5F39AD748136}"/>
              </a:ext>
            </a:extLst>
          </p:cNvPr>
          <p:cNvPicPr>
            <a:picLocks noChangeAspect="1" noChangeArrowheads="1"/>
          </p:cNvPicPr>
          <p:nvPr/>
        </p:nvPicPr>
        <p:blipFill rotWithShape="1">
          <a:blip r:embed="rId2" cstate="print"/>
          <a:srcRect b="8132"/>
          <a:stretch/>
        </p:blipFill>
        <p:spPr bwMode="auto">
          <a:xfrm>
            <a:off x="6096542" y="780858"/>
            <a:ext cx="5494518" cy="36356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Rectangle 8">
            <a:extLst>
              <a:ext uri="{FF2B5EF4-FFF2-40B4-BE49-F238E27FC236}">
                <a16:creationId xmlns:a16="http://schemas.microsoft.com/office/drawing/2014/main" id="{8BA05D50-AAD7-4C4A-905A-E12391BE9ABB}"/>
              </a:ext>
            </a:extLst>
          </p:cNvPr>
          <p:cNvSpPr/>
          <p:nvPr/>
        </p:nvSpPr>
        <p:spPr>
          <a:xfrm>
            <a:off x="6382293" y="4592873"/>
            <a:ext cx="5494517" cy="1200329"/>
          </a:xfrm>
          <a:prstGeom prst="rect">
            <a:avLst/>
          </a:prstGeom>
        </p:spPr>
        <p:txBody>
          <a:bodyPr wrap="square">
            <a:spAutoFit/>
          </a:bodyPr>
          <a:lstStyle/>
          <a:p>
            <a:pPr lvl="0" fontAlgn="auto">
              <a:spcBef>
                <a:spcPts val="0"/>
              </a:spcBef>
              <a:spcAft>
                <a:spcPts val="0"/>
              </a:spcAft>
              <a:defRPr/>
            </a:pPr>
            <a:r>
              <a:rPr lang="en-GB" sz="2000" dirty="0">
                <a:latin typeface="Arial"/>
              </a:rPr>
              <a:t>University of Aachen, Prime Institution on mesh research</a:t>
            </a:r>
          </a:p>
          <a:p>
            <a:pPr lvl="0" fontAlgn="auto">
              <a:spcBef>
                <a:spcPts val="0"/>
              </a:spcBef>
              <a:spcAft>
                <a:spcPts val="0"/>
              </a:spcAft>
              <a:defRPr/>
            </a:pPr>
            <a:r>
              <a:rPr lang="en-GB" sz="2000" dirty="0" err="1">
                <a:latin typeface="Arial"/>
              </a:rPr>
              <a:t>Klosterhalfen</a:t>
            </a:r>
            <a:r>
              <a:rPr lang="en-GB" sz="2000" dirty="0">
                <a:latin typeface="Arial"/>
              </a:rPr>
              <a:t>, </a:t>
            </a:r>
            <a:r>
              <a:rPr lang="en-GB" sz="2000" dirty="0" err="1">
                <a:latin typeface="Arial"/>
              </a:rPr>
              <a:t>Schumpelick</a:t>
            </a:r>
            <a:r>
              <a:rPr lang="en-GB" sz="2000" dirty="0">
                <a:latin typeface="Arial"/>
              </a:rPr>
              <a:t>, </a:t>
            </a:r>
            <a:r>
              <a:rPr lang="en-GB" sz="2000" dirty="0" err="1">
                <a:latin typeface="Arial"/>
              </a:rPr>
              <a:t>Klinge</a:t>
            </a:r>
            <a:r>
              <a:rPr lang="en-GB" sz="2000" dirty="0">
                <a:latin typeface="Arial"/>
              </a:rPr>
              <a:t>, </a:t>
            </a:r>
            <a:r>
              <a:rPr lang="en-GB" sz="2000" dirty="0" err="1">
                <a:latin typeface="Arial"/>
              </a:rPr>
              <a:t>Conze</a:t>
            </a:r>
            <a:br>
              <a:rPr lang="en-GB" sz="2000" dirty="0">
                <a:latin typeface="Arial"/>
              </a:rPr>
            </a:br>
            <a:r>
              <a:rPr lang="en-GB" sz="1200" dirty="0">
                <a:latin typeface="Arial"/>
              </a:rPr>
              <a:t>Source: http://en.wikipedia.org/wiki/File:University_hospital_aachen.jpg </a:t>
            </a:r>
            <a:endParaRPr lang="en-GB" sz="2000" dirty="0">
              <a:latin typeface="Arial"/>
            </a:endParaRPr>
          </a:p>
        </p:txBody>
      </p:sp>
      <p:pic>
        <p:nvPicPr>
          <p:cNvPr id="10" name="Picture 3">
            <a:extLst>
              <a:ext uri="{FF2B5EF4-FFF2-40B4-BE49-F238E27FC236}">
                <a16:creationId xmlns:a16="http://schemas.microsoft.com/office/drawing/2014/main" id="{4371F34F-60A4-2343-875A-8402C4C2D8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3819" y="780858"/>
            <a:ext cx="3156116" cy="2055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6" descr="FEG-DynaMesh">
            <a:extLst>
              <a:ext uri="{FF2B5EF4-FFF2-40B4-BE49-F238E27FC236}">
                <a16:creationId xmlns:a16="http://schemas.microsoft.com/office/drawing/2014/main" id="{BFD4073D-3F54-B640-95B5-2C91D81C9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403" y="3650729"/>
            <a:ext cx="4648835" cy="21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1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131A50C-C525-E54B-AFB6-2F388E94AFF1}"/>
              </a:ext>
            </a:extLst>
          </p:cNvPr>
          <p:cNvPicPr>
            <a:picLocks noChangeAspect="1"/>
          </p:cNvPicPr>
          <p:nvPr/>
        </p:nvPicPr>
        <p:blipFill>
          <a:blip r:embed="rId2"/>
          <a:stretch>
            <a:fillRect/>
          </a:stretch>
        </p:blipFill>
        <p:spPr>
          <a:xfrm>
            <a:off x="4075793" y="203926"/>
            <a:ext cx="7175500" cy="6502400"/>
          </a:xfrm>
          <a:prstGeom prst="rect">
            <a:avLst/>
          </a:prstGeom>
        </p:spPr>
      </p:pic>
      <p:pic>
        <p:nvPicPr>
          <p:cNvPr id="5" name="Picture 2" descr="https://encrypted-tbn2.gstatic.com/images?q=tbn:ANd9GcTQOQiIHFXYM9c-WuleTO9MobUDyj_ApzKrkavhY96zbM699-pN">
            <a:extLst>
              <a:ext uri="{FF2B5EF4-FFF2-40B4-BE49-F238E27FC236}">
                <a16:creationId xmlns:a16="http://schemas.microsoft.com/office/drawing/2014/main" id="{1F27FDDC-8943-0D48-9361-AA8CDACA3F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3"/>
          <a:stretch/>
        </p:blipFill>
        <p:spPr bwMode="auto">
          <a:xfrm flipH="1">
            <a:off x="1026268" y="2728739"/>
            <a:ext cx="2057254" cy="19005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0" descr="DM">
            <a:extLst>
              <a:ext uri="{FF2B5EF4-FFF2-40B4-BE49-F238E27FC236}">
                <a16:creationId xmlns:a16="http://schemas.microsoft.com/office/drawing/2014/main" id="{F31E115B-C03C-C44A-866E-44E98FAD4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4601" y="1045029"/>
            <a:ext cx="1988921" cy="514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Connecteur droit 7">
            <a:extLst>
              <a:ext uri="{FF2B5EF4-FFF2-40B4-BE49-F238E27FC236}">
                <a16:creationId xmlns:a16="http://schemas.microsoft.com/office/drawing/2014/main" id="{A8F2F8B0-BE5C-BB40-BE0B-49F41BA21AB5}"/>
              </a:ext>
            </a:extLst>
          </p:cNvPr>
          <p:cNvCxnSpPr/>
          <p:nvPr/>
        </p:nvCxnSpPr>
        <p:spPr>
          <a:xfrm>
            <a:off x="4258491" y="587829"/>
            <a:ext cx="699280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96D68BA2-FD14-6147-AD4A-3488CC34F40D}"/>
              </a:ext>
            </a:extLst>
          </p:cNvPr>
          <p:cNvSpPr/>
          <p:nvPr/>
        </p:nvSpPr>
        <p:spPr>
          <a:xfrm>
            <a:off x="9879692" y="3095899"/>
            <a:ext cx="1371601" cy="11448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6546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DAF40E9-B6D6-B24C-AF9D-5449EB6C3E12}"/>
              </a:ext>
            </a:extLst>
          </p:cNvPr>
          <p:cNvPicPr>
            <a:picLocks noChangeAspect="1"/>
          </p:cNvPicPr>
          <p:nvPr/>
        </p:nvPicPr>
        <p:blipFill>
          <a:blip r:embed="rId2"/>
          <a:stretch>
            <a:fillRect/>
          </a:stretch>
        </p:blipFill>
        <p:spPr>
          <a:xfrm rot="16200000">
            <a:off x="3125087" y="-439775"/>
            <a:ext cx="5893338" cy="8258302"/>
          </a:xfrm>
          <a:prstGeom prst="rect">
            <a:avLst/>
          </a:prstGeom>
        </p:spPr>
      </p:pic>
      <p:pic>
        <p:nvPicPr>
          <p:cNvPr id="3" name="Picture 10" descr="DM">
            <a:extLst>
              <a:ext uri="{FF2B5EF4-FFF2-40B4-BE49-F238E27FC236}">
                <a16:creationId xmlns:a16="http://schemas.microsoft.com/office/drawing/2014/main" id="{5B6409DC-F911-FB49-98D9-987AAD4203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81" y="195717"/>
            <a:ext cx="1557337"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1026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0" descr="02-01-10 S100 40x"/>
          <p:cNvPicPr>
            <a:picLocks noChangeAspect="1" noChangeArrowheads="1"/>
          </p:cNvPicPr>
          <p:nvPr/>
        </p:nvPicPr>
        <p:blipFill rotWithShape="1">
          <a:blip r:embed="rId3">
            <a:lum contrast="20000"/>
          </a:blip>
          <a:srcRect t="11374"/>
          <a:stretch/>
        </p:blipFill>
        <p:spPr bwMode="auto">
          <a:xfrm>
            <a:off x="2135188" y="1196975"/>
            <a:ext cx="7777162" cy="4535488"/>
          </a:xfrm>
          <a:prstGeom prst="rect">
            <a:avLst/>
          </a:prstGeom>
          <a:noFill/>
          <a:ln w="9525">
            <a:solidFill>
              <a:schemeClr val="tx1">
                <a:lumMod val="50000"/>
                <a:lumOff val="50000"/>
              </a:schemeClr>
            </a:solidFill>
            <a:miter lim="800000"/>
            <a:headEnd/>
            <a:tailEnd/>
          </a:ln>
        </p:spPr>
      </p:pic>
      <p:pic>
        <p:nvPicPr>
          <p:cNvPr id="64514" name="Picture 2" descr="mersilene 14d 200x II"/>
          <p:cNvPicPr>
            <a:picLocks noChangeAspect="1" noChangeArrowheads="1"/>
          </p:cNvPicPr>
          <p:nvPr/>
        </p:nvPicPr>
        <p:blipFill>
          <a:blip r:embed="rId4"/>
          <a:srcRect t="7188" b="3978"/>
          <a:stretch>
            <a:fillRect/>
          </a:stretch>
        </p:blipFill>
        <p:spPr bwMode="auto">
          <a:xfrm>
            <a:off x="2132014" y="1196976"/>
            <a:ext cx="7780337" cy="4525963"/>
          </a:xfrm>
          <a:prstGeom prst="rect">
            <a:avLst/>
          </a:prstGeom>
          <a:noFill/>
          <a:ln w="6350">
            <a:solidFill>
              <a:srgbClr val="FF6600"/>
            </a:solidFill>
            <a:miter lim="800000"/>
            <a:headEnd/>
            <a:tailEnd/>
          </a:ln>
        </p:spPr>
      </p:pic>
      <p:sp>
        <p:nvSpPr>
          <p:cNvPr id="64515" name="Titel 3"/>
          <p:cNvSpPr>
            <a:spLocks noGrp="1"/>
          </p:cNvSpPr>
          <p:nvPr>
            <p:ph type="title"/>
          </p:nvPr>
        </p:nvSpPr>
        <p:spPr>
          <a:xfrm>
            <a:off x="1524000" y="-26988"/>
            <a:ext cx="9144000" cy="981076"/>
          </a:xfrm>
          <a:solidFill>
            <a:schemeClr val="bg1">
              <a:lumMod val="75000"/>
            </a:schemeClr>
          </a:solidFill>
        </p:spPr>
        <p:txBody>
          <a:bodyPr/>
          <a:lstStyle/>
          <a:p>
            <a:pPr eaLnBrk="1" hangingPunct="1"/>
            <a:r>
              <a:rPr lang="nl-NL" sz="2800" b="1" dirty="0">
                <a:solidFill>
                  <a:schemeClr val="accent1">
                    <a:lumMod val="75000"/>
                  </a:schemeClr>
                </a:solidFill>
                <a:cs typeface="Arial" charset="0"/>
              </a:rPr>
              <a:t>La </a:t>
            </a:r>
            <a:r>
              <a:rPr lang="nl-NL" sz="2800" b="1" dirty="0" err="1">
                <a:solidFill>
                  <a:schemeClr val="accent1">
                    <a:lumMod val="75000"/>
                  </a:schemeClr>
                </a:solidFill>
                <a:cs typeface="Arial" charset="0"/>
              </a:rPr>
              <a:t>réaction</a:t>
            </a:r>
            <a:r>
              <a:rPr lang="nl-NL" sz="2800" b="1" dirty="0">
                <a:solidFill>
                  <a:schemeClr val="accent1">
                    <a:lumMod val="75000"/>
                  </a:schemeClr>
                </a:solidFill>
                <a:cs typeface="Arial" charset="0"/>
              </a:rPr>
              <a:t> à corps </a:t>
            </a:r>
            <a:r>
              <a:rPr lang="nl-NL" sz="2800" b="1" dirty="0" err="1">
                <a:solidFill>
                  <a:schemeClr val="accent1">
                    <a:lumMod val="75000"/>
                  </a:schemeClr>
                </a:solidFill>
                <a:cs typeface="Arial" charset="0"/>
              </a:rPr>
              <a:t>étranger</a:t>
            </a:r>
            <a:endParaRPr lang="nl-NL" sz="2800" b="1" dirty="0">
              <a:solidFill>
                <a:schemeClr val="accent1">
                  <a:lumMod val="75000"/>
                </a:schemeClr>
              </a:solidFill>
              <a:cs typeface="Arial" charset="0"/>
            </a:endParaRPr>
          </a:p>
        </p:txBody>
      </p:sp>
      <p:sp>
        <p:nvSpPr>
          <p:cNvPr id="17" name="Tijdelijke aanduiding voor dianummer 16"/>
          <p:cNvSpPr>
            <a:spLocks noGrp="1"/>
          </p:cNvSpPr>
          <p:nvPr>
            <p:ph type="sldNum" sz="quarter" idx="10"/>
          </p:nvPr>
        </p:nvSpPr>
        <p:spPr/>
        <p:txBody>
          <a:bodyPr/>
          <a:lstStyle/>
          <a:p>
            <a:pPr>
              <a:defRPr/>
            </a:pPr>
            <a:fld id="{F462E8D0-6017-4C2C-BA2F-9DB44BBF78A3}" type="slidenum">
              <a:rPr lang="de-DE"/>
              <a:pPr>
                <a:defRPr/>
              </a:pPr>
              <a:t>8</a:t>
            </a:fld>
            <a:endParaRPr lang="de-DE"/>
          </a:p>
        </p:txBody>
      </p:sp>
      <p:sp>
        <p:nvSpPr>
          <p:cNvPr id="5" name="Vrije vorm 4"/>
          <p:cNvSpPr/>
          <p:nvPr/>
        </p:nvSpPr>
        <p:spPr>
          <a:xfrm>
            <a:off x="3697289" y="1912938"/>
            <a:ext cx="3597275" cy="3848100"/>
          </a:xfrm>
          <a:custGeom>
            <a:avLst/>
            <a:gdLst>
              <a:gd name="connsiteX0" fmla="*/ 693773 w 3600972"/>
              <a:gd name="connsiteY0" fmla="*/ 867647 h 3847173"/>
              <a:gd name="connsiteX1" fmla="*/ 1354173 w 3600972"/>
              <a:gd name="connsiteY1" fmla="*/ 67547 h 3847173"/>
              <a:gd name="connsiteX2" fmla="*/ 2814673 w 3600972"/>
              <a:gd name="connsiteY2" fmla="*/ 156447 h 3847173"/>
              <a:gd name="connsiteX3" fmla="*/ 3386173 w 3600972"/>
              <a:gd name="connsiteY3" fmla="*/ 1058147 h 3847173"/>
              <a:gd name="connsiteX4" fmla="*/ 3589373 w 3600972"/>
              <a:gd name="connsiteY4" fmla="*/ 1375647 h 3847173"/>
              <a:gd name="connsiteX5" fmla="*/ 3081373 w 3600972"/>
              <a:gd name="connsiteY5" fmla="*/ 1870947 h 3847173"/>
              <a:gd name="connsiteX6" fmla="*/ 2865473 w 3600972"/>
              <a:gd name="connsiteY6" fmla="*/ 2239247 h 3847173"/>
              <a:gd name="connsiteX7" fmla="*/ 2662273 w 3600972"/>
              <a:gd name="connsiteY7" fmla="*/ 3001247 h 3847173"/>
              <a:gd name="connsiteX8" fmla="*/ 1874873 w 3600972"/>
              <a:gd name="connsiteY8" fmla="*/ 3585447 h 3847173"/>
              <a:gd name="connsiteX9" fmla="*/ 1328773 w 3600972"/>
              <a:gd name="connsiteY9" fmla="*/ 3826747 h 3847173"/>
              <a:gd name="connsiteX10" fmla="*/ 490573 w 3600972"/>
              <a:gd name="connsiteY10" fmla="*/ 3750547 h 3847173"/>
              <a:gd name="connsiteX11" fmla="*/ 985873 w 3600972"/>
              <a:gd name="connsiteY11" fmla="*/ 3090147 h 3847173"/>
              <a:gd name="connsiteX12" fmla="*/ 757273 w 3600972"/>
              <a:gd name="connsiteY12" fmla="*/ 2785347 h 3847173"/>
              <a:gd name="connsiteX13" fmla="*/ 96873 w 3600972"/>
              <a:gd name="connsiteY13" fmla="*/ 2582147 h 3847173"/>
              <a:gd name="connsiteX14" fmla="*/ 71473 w 3600972"/>
              <a:gd name="connsiteY14" fmla="*/ 1769347 h 3847173"/>
              <a:gd name="connsiteX15" fmla="*/ 744573 w 3600972"/>
              <a:gd name="connsiteY15" fmla="*/ 791447 h 3847173"/>
              <a:gd name="connsiteX16" fmla="*/ 808073 w 3600972"/>
              <a:gd name="connsiteY16" fmla="*/ 702547 h 3847173"/>
              <a:gd name="connsiteX0" fmla="*/ 698119 w 3605318"/>
              <a:gd name="connsiteY0" fmla="*/ 867647 h 3847173"/>
              <a:gd name="connsiteX1" fmla="*/ 1358519 w 3605318"/>
              <a:gd name="connsiteY1" fmla="*/ 67547 h 3847173"/>
              <a:gd name="connsiteX2" fmla="*/ 2819019 w 3605318"/>
              <a:gd name="connsiteY2" fmla="*/ 156447 h 3847173"/>
              <a:gd name="connsiteX3" fmla="*/ 3390519 w 3605318"/>
              <a:gd name="connsiteY3" fmla="*/ 1058147 h 3847173"/>
              <a:gd name="connsiteX4" fmla="*/ 3593719 w 3605318"/>
              <a:gd name="connsiteY4" fmla="*/ 1375647 h 3847173"/>
              <a:gd name="connsiteX5" fmla="*/ 3085719 w 3605318"/>
              <a:gd name="connsiteY5" fmla="*/ 1870947 h 3847173"/>
              <a:gd name="connsiteX6" fmla="*/ 2869819 w 3605318"/>
              <a:gd name="connsiteY6" fmla="*/ 2239247 h 3847173"/>
              <a:gd name="connsiteX7" fmla="*/ 2666619 w 3605318"/>
              <a:gd name="connsiteY7" fmla="*/ 3001247 h 3847173"/>
              <a:gd name="connsiteX8" fmla="*/ 1879219 w 3605318"/>
              <a:gd name="connsiteY8" fmla="*/ 3585447 h 3847173"/>
              <a:gd name="connsiteX9" fmla="*/ 1333119 w 3605318"/>
              <a:gd name="connsiteY9" fmla="*/ 3826747 h 3847173"/>
              <a:gd name="connsiteX10" fmla="*/ 494919 w 3605318"/>
              <a:gd name="connsiteY10" fmla="*/ 3750547 h 3847173"/>
              <a:gd name="connsiteX11" fmla="*/ 990219 w 3605318"/>
              <a:gd name="connsiteY11" fmla="*/ 3090147 h 3847173"/>
              <a:gd name="connsiteX12" fmla="*/ 761619 w 3605318"/>
              <a:gd name="connsiteY12" fmla="*/ 2785347 h 3847173"/>
              <a:gd name="connsiteX13" fmla="*/ 101219 w 3605318"/>
              <a:gd name="connsiteY13" fmla="*/ 2582147 h 3847173"/>
              <a:gd name="connsiteX14" fmla="*/ 75819 w 3605318"/>
              <a:gd name="connsiteY14" fmla="*/ 1769347 h 3847173"/>
              <a:gd name="connsiteX15" fmla="*/ 812419 w 3605318"/>
              <a:gd name="connsiteY15" fmla="*/ 702547 h 3847173"/>
              <a:gd name="connsiteX0" fmla="*/ 690336 w 3597535"/>
              <a:gd name="connsiteY0" fmla="*/ 867647 h 3847173"/>
              <a:gd name="connsiteX1" fmla="*/ 1350736 w 3597535"/>
              <a:gd name="connsiteY1" fmla="*/ 67547 h 3847173"/>
              <a:gd name="connsiteX2" fmla="*/ 2811236 w 3597535"/>
              <a:gd name="connsiteY2" fmla="*/ 156447 h 3847173"/>
              <a:gd name="connsiteX3" fmla="*/ 3382736 w 3597535"/>
              <a:gd name="connsiteY3" fmla="*/ 1058147 h 3847173"/>
              <a:gd name="connsiteX4" fmla="*/ 3585936 w 3597535"/>
              <a:gd name="connsiteY4" fmla="*/ 1375647 h 3847173"/>
              <a:gd name="connsiteX5" fmla="*/ 3077936 w 3597535"/>
              <a:gd name="connsiteY5" fmla="*/ 1870947 h 3847173"/>
              <a:gd name="connsiteX6" fmla="*/ 2862036 w 3597535"/>
              <a:gd name="connsiteY6" fmla="*/ 2239247 h 3847173"/>
              <a:gd name="connsiteX7" fmla="*/ 2658836 w 3597535"/>
              <a:gd name="connsiteY7" fmla="*/ 3001247 h 3847173"/>
              <a:gd name="connsiteX8" fmla="*/ 1871436 w 3597535"/>
              <a:gd name="connsiteY8" fmla="*/ 3585447 h 3847173"/>
              <a:gd name="connsiteX9" fmla="*/ 1325336 w 3597535"/>
              <a:gd name="connsiteY9" fmla="*/ 3826747 h 3847173"/>
              <a:gd name="connsiteX10" fmla="*/ 487136 w 3597535"/>
              <a:gd name="connsiteY10" fmla="*/ 3750547 h 3847173"/>
              <a:gd name="connsiteX11" fmla="*/ 982436 w 3597535"/>
              <a:gd name="connsiteY11" fmla="*/ 3090147 h 3847173"/>
              <a:gd name="connsiteX12" fmla="*/ 753836 w 3597535"/>
              <a:gd name="connsiteY12" fmla="*/ 2785347 h 3847173"/>
              <a:gd name="connsiteX13" fmla="*/ 93436 w 3597535"/>
              <a:gd name="connsiteY13" fmla="*/ 2582147 h 3847173"/>
              <a:gd name="connsiteX14" fmla="*/ 68036 w 3597535"/>
              <a:gd name="connsiteY14" fmla="*/ 1769347 h 3847173"/>
              <a:gd name="connsiteX15" fmla="*/ 690336 w 3597535"/>
              <a:gd name="connsiteY15" fmla="*/ 871881 h 384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97535" h="3847173">
                <a:moveTo>
                  <a:pt x="690336" y="867647"/>
                </a:moveTo>
                <a:cubicBezTo>
                  <a:pt x="843794" y="526863"/>
                  <a:pt x="997253" y="186080"/>
                  <a:pt x="1350736" y="67547"/>
                </a:cubicBezTo>
                <a:cubicBezTo>
                  <a:pt x="1704219" y="-50986"/>
                  <a:pt x="2472569" y="-8653"/>
                  <a:pt x="2811236" y="156447"/>
                </a:cubicBezTo>
                <a:cubicBezTo>
                  <a:pt x="3149903" y="321547"/>
                  <a:pt x="3253619" y="854947"/>
                  <a:pt x="3382736" y="1058147"/>
                </a:cubicBezTo>
                <a:cubicBezTo>
                  <a:pt x="3511853" y="1261347"/>
                  <a:pt x="3636736" y="1240180"/>
                  <a:pt x="3585936" y="1375647"/>
                </a:cubicBezTo>
                <a:cubicBezTo>
                  <a:pt x="3535136" y="1511114"/>
                  <a:pt x="3198586" y="1727014"/>
                  <a:pt x="3077936" y="1870947"/>
                </a:cubicBezTo>
                <a:cubicBezTo>
                  <a:pt x="2957286" y="2014880"/>
                  <a:pt x="2931886" y="2050864"/>
                  <a:pt x="2862036" y="2239247"/>
                </a:cubicBezTo>
                <a:cubicBezTo>
                  <a:pt x="2792186" y="2427630"/>
                  <a:pt x="2823936" y="2776880"/>
                  <a:pt x="2658836" y="3001247"/>
                </a:cubicBezTo>
                <a:cubicBezTo>
                  <a:pt x="2493736" y="3225614"/>
                  <a:pt x="2093686" y="3447864"/>
                  <a:pt x="1871436" y="3585447"/>
                </a:cubicBezTo>
                <a:cubicBezTo>
                  <a:pt x="1649186" y="3723030"/>
                  <a:pt x="1556053" y="3799230"/>
                  <a:pt x="1325336" y="3826747"/>
                </a:cubicBezTo>
                <a:cubicBezTo>
                  <a:pt x="1094619" y="3854264"/>
                  <a:pt x="544286" y="3873314"/>
                  <a:pt x="487136" y="3750547"/>
                </a:cubicBezTo>
                <a:cubicBezTo>
                  <a:pt x="429986" y="3627780"/>
                  <a:pt x="937986" y="3251014"/>
                  <a:pt x="982436" y="3090147"/>
                </a:cubicBezTo>
                <a:cubicBezTo>
                  <a:pt x="1026886" y="2929280"/>
                  <a:pt x="902003" y="2870014"/>
                  <a:pt x="753836" y="2785347"/>
                </a:cubicBezTo>
                <a:cubicBezTo>
                  <a:pt x="605669" y="2700680"/>
                  <a:pt x="207736" y="2751480"/>
                  <a:pt x="93436" y="2582147"/>
                </a:cubicBezTo>
                <a:cubicBezTo>
                  <a:pt x="-20864" y="2412814"/>
                  <a:pt x="-31447" y="2054391"/>
                  <a:pt x="68036" y="1769347"/>
                </a:cubicBezTo>
                <a:cubicBezTo>
                  <a:pt x="167519" y="1484303"/>
                  <a:pt x="536878" y="1094131"/>
                  <a:pt x="690336" y="871881"/>
                </a:cubicBezTo>
              </a:path>
            </a:pathLst>
          </a:custGeom>
          <a:ln w="38100" cmpd="sng">
            <a:solidFill>
              <a:srgbClr val="FFC000"/>
            </a:solidFill>
            <a:prstDash val="sysDas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nl-NL"/>
          </a:p>
        </p:txBody>
      </p:sp>
      <p:sp>
        <p:nvSpPr>
          <p:cNvPr id="6" name="Vrije vorm 5"/>
          <p:cNvSpPr/>
          <p:nvPr/>
        </p:nvSpPr>
        <p:spPr>
          <a:xfrm>
            <a:off x="3582989" y="1633538"/>
            <a:ext cx="4579937" cy="4203700"/>
          </a:xfrm>
          <a:custGeom>
            <a:avLst/>
            <a:gdLst>
              <a:gd name="connsiteX0" fmla="*/ 13707 w 4578478"/>
              <a:gd name="connsiteY0" fmla="*/ 2293192 h 4204378"/>
              <a:gd name="connsiteX1" fmla="*/ 137003 w 4578478"/>
              <a:gd name="connsiteY1" fmla="*/ 1812362 h 4204378"/>
              <a:gd name="connsiteX2" fmla="*/ 741158 w 4578478"/>
              <a:gd name="connsiteY2" fmla="*/ 998648 h 4204378"/>
              <a:gd name="connsiteX3" fmla="*/ 1086389 w 4578478"/>
              <a:gd name="connsiteY3" fmla="*/ 332883 h 4204378"/>
              <a:gd name="connsiteX4" fmla="*/ 2417995 w 4578478"/>
              <a:gd name="connsiteY4" fmla="*/ 0 h 4204378"/>
              <a:gd name="connsiteX5" fmla="*/ 3539996 w 4578478"/>
              <a:gd name="connsiteY5" fmla="*/ 332883 h 4204378"/>
              <a:gd name="connsiteX6" fmla="*/ 4353755 w 4578478"/>
              <a:gd name="connsiteY6" fmla="*/ 1109609 h 4204378"/>
              <a:gd name="connsiteX7" fmla="*/ 4563359 w 4578478"/>
              <a:gd name="connsiteY7" fmla="*/ 1849349 h 4204378"/>
              <a:gd name="connsiteX8" fmla="*/ 4033183 w 4578478"/>
              <a:gd name="connsiteY8" fmla="*/ 2835668 h 4204378"/>
              <a:gd name="connsiteX9" fmla="*/ 2972830 w 4578478"/>
              <a:gd name="connsiteY9" fmla="*/ 3858974 h 4204378"/>
              <a:gd name="connsiteX10" fmla="*/ 2134412 w 4578478"/>
              <a:gd name="connsiteY10" fmla="*/ 4130212 h 4204378"/>
              <a:gd name="connsiteX11" fmla="*/ 445246 w 4578478"/>
              <a:gd name="connsiteY11" fmla="*/ 4142541 h 4204378"/>
              <a:gd name="connsiteX12" fmla="*/ 642520 w 4578478"/>
              <a:gd name="connsiteY12" fmla="*/ 3402801 h 4204378"/>
              <a:gd name="connsiteX13" fmla="*/ 75355 w 4578478"/>
              <a:gd name="connsiteY13" fmla="*/ 2995945 h 4204378"/>
              <a:gd name="connsiteX14" fmla="*/ 13707 w 4578478"/>
              <a:gd name="connsiteY14" fmla="*/ 2293192 h 4204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78478" h="4204378">
                <a:moveTo>
                  <a:pt x="13707" y="2293192"/>
                </a:moveTo>
                <a:cubicBezTo>
                  <a:pt x="23982" y="2095928"/>
                  <a:pt x="15761" y="2028119"/>
                  <a:pt x="137003" y="1812362"/>
                </a:cubicBezTo>
                <a:cubicBezTo>
                  <a:pt x="258245" y="1596605"/>
                  <a:pt x="582927" y="1245228"/>
                  <a:pt x="741158" y="998648"/>
                </a:cubicBezTo>
                <a:cubicBezTo>
                  <a:pt x="899389" y="752068"/>
                  <a:pt x="806916" y="499324"/>
                  <a:pt x="1086389" y="332883"/>
                </a:cubicBezTo>
                <a:cubicBezTo>
                  <a:pt x="1365862" y="166442"/>
                  <a:pt x="2009061" y="0"/>
                  <a:pt x="2417995" y="0"/>
                </a:cubicBezTo>
                <a:cubicBezTo>
                  <a:pt x="2826929" y="0"/>
                  <a:pt x="3217369" y="147948"/>
                  <a:pt x="3539996" y="332883"/>
                </a:cubicBezTo>
                <a:cubicBezTo>
                  <a:pt x="3862623" y="517818"/>
                  <a:pt x="4183195" y="856865"/>
                  <a:pt x="4353755" y="1109609"/>
                </a:cubicBezTo>
                <a:cubicBezTo>
                  <a:pt x="4524315" y="1362353"/>
                  <a:pt x="4616788" y="1561672"/>
                  <a:pt x="4563359" y="1849349"/>
                </a:cubicBezTo>
                <a:cubicBezTo>
                  <a:pt x="4509930" y="2137025"/>
                  <a:pt x="4298271" y="2500730"/>
                  <a:pt x="4033183" y="2835668"/>
                </a:cubicBezTo>
                <a:cubicBezTo>
                  <a:pt x="3768095" y="3170606"/>
                  <a:pt x="3289292" y="3643217"/>
                  <a:pt x="2972830" y="3858974"/>
                </a:cubicBezTo>
                <a:cubicBezTo>
                  <a:pt x="2656368" y="4074731"/>
                  <a:pt x="2555676" y="4082951"/>
                  <a:pt x="2134412" y="4130212"/>
                </a:cubicBezTo>
                <a:cubicBezTo>
                  <a:pt x="1713148" y="4177473"/>
                  <a:pt x="693895" y="4263776"/>
                  <a:pt x="445246" y="4142541"/>
                </a:cubicBezTo>
                <a:cubicBezTo>
                  <a:pt x="196597" y="4021306"/>
                  <a:pt x="704168" y="3593900"/>
                  <a:pt x="642520" y="3402801"/>
                </a:cubicBezTo>
                <a:cubicBezTo>
                  <a:pt x="580872" y="3211702"/>
                  <a:pt x="182212" y="3176770"/>
                  <a:pt x="75355" y="2995945"/>
                </a:cubicBezTo>
                <a:cubicBezTo>
                  <a:pt x="-31502" y="2815120"/>
                  <a:pt x="3432" y="2490456"/>
                  <a:pt x="13707" y="2293192"/>
                </a:cubicBezTo>
                <a:close/>
              </a:path>
            </a:pathLst>
          </a:custGeom>
          <a:noFill/>
          <a:ln w="57150" cmpd="sng">
            <a:solidFill>
              <a:srgbClr val="FFC000"/>
            </a:solidFill>
            <a:prstDash val="sysDash"/>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nl-NL"/>
          </a:p>
        </p:txBody>
      </p:sp>
      <p:sp>
        <p:nvSpPr>
          <p:cNvPr id="7" name="Vrije vorm 6"/>
          <p:cNvSpPr/>
          <p:nvPr/>
        </p:nvSpPr>
        <p:spPr>
          <a:xfrm>
            <a:off x="2876550" y="1262064"/>
            <a:ext cx="6161088" cy="4981575"/>
          </a:xfrm>
          <a:custGeom>
            <a:avLst/>
            <a:gdLst>
              <a:gd name="connsiteX0" fmla="*/ 186837 w 6196046"/>
              <a:gd name="connsiteY0" fmla="*/ 2436124 h 5113496"/>
              <a:gd name="connsiteX1" fmla="*/ 1062245 w 6196046"/>
              <a:gd name="connsiteY1" fmla="*/ 944316 h 5113496"/>
              <a:gd name="connsiteX2" fmla="*/ 2406180 w 6196046"/>
              <a:gd name="connsiteY2" fmla="*/ 56629 h 5113496"/>
              <a:gd name="connsiteX3" fmla="*/ 5106380 w 6196046"/>
              <a:gd name="connsiteY3" fmla="*/ 278551 h 5113496"/>
              <a:gd name="connsiteX4" fmla="*/ 6105084 w 6196046"/>
              <a:gd name="connsiteY4" fmla="*/ 1807345 h 5113496"/>
              <a:gd name="connsiteX5" fmla="*/ 6018776 w 6196046"/>
              <a:gd name="connsiteY5" fmla="*/ 4125195 h 5113496"/>
              <a:gd name="connsiteX6" fmla="*/ 4946094 w 6196046"/>
              <a:gd name="connsiteY6" fmla="*/ 4815618 h 5113496"/>
              <a:gd name="connsiteX7" fmla="*/ 482749 w 6196046"/>
              <a:gd name="connsiteY7" fmla="*/ 4938908 h 5113496"/>
              <a:gd name="connsiteX8" fmla="*/ 186837 w 6196046"/>
              <a:gd name="connsiteY8" fmla="*/ 2436124 h 5113496"/>
              <a:gd name="connsiteX0" fmla="*/ 151046 w 6160255"/>
              <a:gd name="connsiteY0" fmla="*/ 2436124 h 4980369"/>
              <a:gd name="connsiteX1" fmla="*/ 1026454 w 6160255"/>
              <a:gd name="connsiteY1" fmla="*/ 944316 h 4980369"/>
              <a:gd name="connsiteX2" fmla="*/ 2370389 w 6160255"/>
              <a:gd name="connsiteY2" fmla="*/ 56629 h 4980369"/>
              <a:gd name="connsiteX3" fmla="*/ 5070589 w 6160255"/>
              <a:gd name="connsiteY3" fmla="*/ 278551 h 4980369"/>
              <a:gd name="connsiteX4" fmla="*/ 6069293 w 6160255"/>
              <a:gd name="connsiteY4" fmla="*/ 1807345 h 4980369"/>
              <a:gd name="connsiteX5" fmla="*/ 5982985 w 6160255"/>
              <a:gd name="connsiteY5" fmla="*/ 4125195 h 4980369"/>
              <a:gd name="connsiteX6" fmla="*/ 4910303 w 6160255"/>
              <a:gd name="connsiteY6" fmla="*/ 4815618 h 4980369"/>
              <a:gd name="connsiteX7" fmla="*/ 508607 w 6160255"/>
              <a:gd name="connsiteY7" fmla="*/ 4741645 h 4980369"/>
              <a:gd name="connsiteX8" fmla="*/ 151046 w 6160255"/>
              <a:gd name="connsiteY8" fmla="*/ 2436124 h 4980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60255" h="4980369">
                <a:moveTo>
                  <a:pt x="151046" y="2436124"/>
                </a:moveTo>
                <a:cubicBezTo>
                  <a:pt x="237354" y="1803236"/>
                  <a:pt x="656564" y="1340898"/>
                  <a:pt x="1026454" y="944316"/>
                </a:cubicBezTo>
                <a:cubicBezTo>
                  <a:pt x="1396344" y="547734"/>
                  <a:pt x="1696367" y="167590"/>
                  <a:pt x="2370389" y="56629"/>
                </a:cubicBezTo>
                <a:cubicBezTo>
                  <a:pt x="3044412" y="-54332"/>
                  <a:pt x="4454105" y="-13235"/>
                  <a:pt x="5070589" y="278551"/>
                </a:cubicBezTo>
                <a:cubicBezTo>
                  <a:pt x="5687073" y="570337"/>
                  <a:pt x="5917227" y="1166238"/>
                  <a:pt x="6069293" y="1807345"/>
                </a:cubicBezTo>
                <a:cubicBezTo>
                  <a:pt x="6221359" y="2448452"/>
                  <a:pt x="6176150" y="3623816"/>
                  <a:pt x="5982985" y="4125195"/>
                </a:cubicBezTo>
                <a:cubicBezTo>
                  <a:pt x="5789820" y="4626574"/>
                  <a:pt x="5832974" y="4679999"/>
                  <a:pt x="4910303" y="4815618"/>
                </a:cubicBezTo>
                <a:cubicBezTo>
                  <a:pt x="3987632" y="4951237"/>
                  <a:pt x="1301817" y="5138227"/>
                  <a:pt x="508607" y="4741645"/>
                </a:cubicBezTo>
                <a:cubicBezTo>
                  <a:pt x="-284603" y="4345063"/>
                  <a:pt x="64738" y="3069012"/>
                  <a:pt x="151046" y="2436124"/>
                </a:cubicBezTo>
                <a:close/>
              </a:path>
            </a:pathLst>
          </a:custGeom>
          <a:noFill/>
          <a:ln w="57150" cmpd="sng">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nl-NL"/>
          </a:p>
        </p:txBody>
      </p:sp>
      <p:sp>
        <p:nvSpPr>
          <p:cNvPr id="25" name="Text Box 4"/>
          <p:cNvSpPr txBox="1">
            <a:spLocks noChangeArrowheads="1"/>
          </p:cNvSpPr>
          <p:nvPr/>
        </p:nvSpPr>
        <p:spPr bwMode="auto">
          <a:xfrm>
            <a:off x="5614988" y="4508501"/>
            <a:ext cx="798512" cy="277813"/>
          </a:xfrm>
          <a:prstGeom prst="rect">
            <a:avLst/>
          </a:prstGeom>
          <a:solidFill>
            <a:schemeClr val="accent6">
              <a:lumMod val="40000"/>
              <a:lumOff val="60000"/>
            </a:schemeClr>
          </a:solidFill>
          <a:ln w="28575">
            <a:solidFill>
              <a:srgbClr val="FFC000"/>
            </a:solidFill>
            <a:miter lim="800000"/>
            <a:headEnd/>
            <a:tailEnd/>
          </a:ln>
        </p:spPr>
        <p:txBody>
          <a:bodyPr wrap="none">
            <a:spAutoFit/>
          </a:bodyPr>
          <a:lstStyle/>
          <a:p>
            <a:pPr algn="ctr" eaLnBrk="0" hangingPunct="0">
              <a:defRPr/>
            </a:pPr>
            <a:r>
              <a:rPr lang="de-DE" sz="1200" dirty="0" err="1">
                <a:latin typeface="Arial"/>
              </a:rPr>
              <a:t>Prothèse</a:t>
            </a:r>
            <a:endParaRPr lang="de-DE" sz="1200" dirty="0">
              <a:latin typeface="Arial"/>
            </a:endParaRPr>
          </a:p>
        </p:txBody>
      </p:sp>
      <p:sp>
        <p:nvSpPr>
          <p:cNvPr id="26" name="Text Box 6"/>
          <p:cNvSpPr txBox="1">
            <a:spLocks noChangeArrowheads="1"/>
          </p:cNvSpPr>
          <p:nvPr/>
        </p:nvSpPr>
        <p:spPr bwMode="auto">
          <a:xfrm>
            <a:off x="6886575" y="2852738"/>
            <a:ext cx="1320800" cy="831850"/>
          </a:xfrm>
          <a:prstGeom prst="rect">
            <a:avLst/>
          </a:prstGeom>
          <a:solidFill>
            <a:schemeClr val="accent6">
              <a:lumMod val="40000"/>
              <a:lumOff val="60000"/>
            </a:schemeClr>
          </a:solidFill>
          <a:ln w="28575">
            <a:solidFill>
              <a:srgbClr val="FFC000"/>
            </a:solidFill>
            <a:miter lim="800000"/>
            <a:headEnd/>
            <a:tailEnd/>
          </a:ln>
        </p:spPr>
        <p:txBody>
          <a:bodyPr>
            <a:spAutoFit/>
          </a:bodyPr>
          <a:lstStyle/>
          <a:p>
            <a:pPr algn="ctr" eaLnBrk="0" hangingPunct="0">
              <a:defRPr/>
            </a:pPr>
            <a:r>
              <a:rPr lang="de-DE" sz="1200" dirty="0" err="1">
                <a:latin typeface="Arial"/>
              </a:rPr>
              <a:t>Réaction</a:t>
            </a:r>
            <a:r>
              <a:rPr lang="de-DE" sz="1200" dirty="0">
                <a:latin typeface="Arial"/>
              </a:rPr>
              <a:t> </a:t>
            </a:r>
            <a:r>
              <a:rPr lang="de-DE" sz="1200" dirty="0" err="1">
                <a:latin typeface="Arial"/>
              </a:rPr>
              <a:t>inflammatoire</a:t>
            </a:r>
            <a:r>
              <a:rPr lang="de-DE" sz="1200" dirty="0">
                <a:latin typeface="Arial"/>
              </a:rPr>
              <a:t> initiale (</a:t>
            </a:r>
            <a:r>
              <a:rPr lang="de-DE" sz="1200" dirty="0" err="1">
                <a:latin typeface="Arial"/>
              </a:rPr>
              <a:t>macrophages</a:t>
            </a:r>
            <a:r>
              <a:rPr lang="de-DE" sz="1200" dirty="0">
                <a:latin typeface="Arial"/>
              </a:rPr>
              <a:t>)</a:t>
            </a:r>
          </a:p>
        </p:txBody>
      </p:sp>
      <p:sp>
        <p:nvSpPr>
          <p:cNvPr id="27" name="Text Box 8"/>
          <p:cNvSpPr txBox="1">
            <a:spLocks noChangeArrowheads="1"/>
          </p:cNvSpPr>
          <p:nvPr/>
        </p:nvSpPr>
        <p:spPr bwMode="auto">
          <a:xfrm>
            <a:off x="7150101" y="1557338"/>
            <a:ext cx="1463675" cy="830262"/>
          </a:xfrm>
          <a:prstGeom prst="rect">
            <a:avLst/>
          </a:prstGeom>
          <a:solidFill>
            <a:schemeClr val="accent6">
              <a:lumMod val="40000"/>
              <a:lumOff val="60000"/>
            </a:schemeClr>
          </a:solidFill>
          <a:ln w="28575">
            <a:solidFill>
              <a:srgbClr val="FFC000"/>
            </a:solidFill>
            <a:miter lim="800000"/>
            <a:headEnd/>
            <a:tailEnd/>
          </a:ln>
        </p:spPr>
        <p:txBody>
          <a:bodyPr>
            <a:spAutoFit/>
          </a:bodyPr>
          <a:lstStyle/>
          <a:p>
            <a:pPr algn="ctr" eaLnBrk="0" hangingPunct="0">
              <a:defRPr/>
            </a:pPr>
            <a:r>
              <a:rPr lang="de-DE" sz="1200" dirty="0" err="1">
                <a:latin typeface="Arial"/>
              </a:rPr>
              <a:t>Réaction</a:t>
            </a:r>
            <a:r>
              <a:rPr lang="de-DE" sz="1200" dirty="0">
                <a:latin typeface="Arial"/>
              </a:rPr>
              <a:t> de </a:t>
            </a:r>
            <a:r>
              <a:rPr lang="de-DE" sz="1200" dirty="0" err="1">
                <a:latin typeface="Arial"/>
              </a:rPr>
              <a:t>fibrose</a:t>
            </a:r>
            <a:r>
              <a:rPr lang="de-DE" sz="1200" dirty="0">
                <a:latin typeface="Arial"/>
              </a:rPr>
              <a:t> et </a:t>
            </a:r>
            <a:r>
              <a:rPr lang="de-DE" sz="1200" dirty="0" err="1">
                <a:latin typeface="Arial"/>
              </a:rPr>
              <a:t>d‘encapsulation</a:t>
            </a:r>
            <a:r>
              <a:rPr lang="de-DE" sz="1200" dirty="0">
                <a:latin typeface="Arial"/>
              </a:rPr>
              <a:t> (</a:t>
            </a:r>
            <a:r>
              <a:rPr lang="de-DE" sz="1200" dirty="0" err="1">
                <a:latin typeface="Arial"/>
              </a:rPr>
              <a:t>fibroblastes</a:t>
            </a:r>
            <a:r>
              <a:rPr lang="de-DE" sz="1200" dirty="0">
                <a:latin typeface="Arial"/>
              </a:rPr>
              <a:t>)</a:t>
            </a:r>
          </a:p>
        </p:txBody>
      </p:sp>
    </p:spTree>
    <p:extLst>
      <p:ext uri="{BB962C8B-B14F-4D97-AF65-F5344CB8AC3E}">
        <p14:creationId xmlns:p14="http://schemas.microsoft.com/office/powerpoint/2010/main" val="218806422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
            <a:hlinkClick r:id="rId3" action="ppaction://hlinkfile"/>
            <a:extLst>
              <a:ext uri="{FF2B5EF4-FFF2-40B4-BE49-F238E27FC236}">
                <a16:creationId xmlns:a16="http://schemas.microsoft.com/office/drawing/2014/main" id="{AF70F047-96EA-DF44-9B0C-82A7A07142C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634" y="20373"/>
            <a:ext cx="11615919" cy="6366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feld 3">
            <a:extLst>
              <a:ext uri="{FF2B5EF4-FFF2-40B4-BE49-F238E27FC236}">
                <a16:creationId xmlns:a16="http://schemas.microsoft.com/office/drawing/2014/main" id="{CB598CE9-A066-4483-A4F2-08482FC30BDE}"/>
              </a:ext>
            </a:extLst>
          </p:cNvPr>
          <p:cNvSpPr txBox="1">
            <a:spLocks noChangeArrowheads="1"/>
          </p:cNvSpPr>
          <p:nvPr/>
        </p:nvSpPr>
        <p:spPr bwMode="auto">
          <a:xfrm>
            <a:off x="342180" y="5986895"/>
            <a:ext cx="7705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de-DE" altLang="de-DE" sz="2000" b="1" dirty="0" err="1"/>
              <a:t>Matériau</a:t>
            </a:r>
            <a:r>
              <a:rPr lang="de-DE" altLang="de-DE" sz="2000" b="1" dirty="0"/>
              <a:t> – </a:t>
            </a:r>
            <a:r>
              <a:rPr lang="de-DE" altLang="de-DE" sz="2000" b="1" dirty="0" err="1"/>
              <a:t>Incorporation</a:t>
            </a:r>
            <a:r>
              <a:rPr lang="de-DE" altLang="de-DE" sz="2000" b="1" dirty="0"/>
              <a:t> </a:t>
            </a:r>
            <a:r>
              <a:rPr lang="de-DE" altLang="de-DE" sz="2000" b="1" dirty="0">
                <a:sym typeface="Wingdings" panose="05000000000000000000" pitchFamily="2" charset="2"/>
              </a:rPr>
              <a:t> </a:t>
            </a:r>
            <a:r>
              <a:rPr lang="de-DE" altLang="de-DE" sz="2000" b="1" dirty="0" err="1">
                <a:solidFill>
                  <a:srgbClr val="FF0000"/>
                </a:solidFill>
                <a:sym typeface="Wingdings" panose="05000000000000000000" pitchFamily="2" charset="2"/>
              </a:rPr>
              <a:t>porosité</a:t>
            </a:r>
            <a:r>
              <a:rPr lang="de-DE" altLang="de-DE" sz="2000" b="1" dirty="0">
                <a:solidFill>
                  <a:srgbClr val="FF0000"/>
                </a:solidFill>
                <a:sym typeface="Wingdings" panose="05000000000000000000" pitchFamily="2" charset="2"/>
              </a:rPr>
              <a:t> </a:t>
            </a:r>
            <a:r>
              <a:rPr lang="de-DE" altLang="de-DE" sz="2000" b="1" dirty="0" err="1">
                <a:solidFill>
                  <a:srgbClr val="FF0000"/>
                </a:solidFill>
                <a:sym typeface="Wingdings" panose="05000000000000000000" pitchFamily="2" charset="2"/>
              </a:rPr>
              <a:t>effective</a:t>
            </a:r>
            <a:endParaRPr lang="de-DE" altLang="de-DE" sz="2000" b="1"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Thème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4257</TotalTime>
  <Words>727</Words>
  <Application>Microsoft Macintosh PowerPoint</Application>
  <PresentationFormat>Grand écran</PresentationFormat>
  <Paragraphs>161</Paragraphs>
  <Slides>25</Slides>
  <Notes>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25</vt:i4>
      </vt:variant>
    </vt:vector>
  </HeadingPairs>
  <TitlesOfParts>
    <vt:vector size="34" baseType="lpstr">
      <vt:lpstr>Arial Unicode MS</vt:lpstr>
      <vt:lpstr>ＭＳ Ｐゴシック</vt:lpstr>
      <vt:lpstr>Arial</vt:lpstr>
      <vt:lpstr>Calibri</vt:lpstr>
      <vt:lpstr>Calibri Light</vt:lpstr>
      <vt:lpstr>Lucida Sans</vt:lpstr>
      <vt:lpstr>Times New Roman</vt:lpstr>
      <vt:lpstr>Wingdings</vt:lpstr>
      <vt:lpstr>Office Theme</vt:lpstr>
      <vt:lpstr>    HERNIES VENTRALES  Pourquoi une nouvelle prothèse?</vt:lpstr>
      <vt:lpstr>Présentation PowerPoint</vt:lpstr>
      <vt:lpstr>Présentation PowerPoint</vt:lpstr>
      <vt:lpstr>Présentation PowerPoint</vt:lpstr>
      <vt:lpstr>Présentation PowerPoint</vt:lpstr>
      <vt:lpstr>Présentation PowerPoint</vt:lpstr>
      <vt:lpstr>Présentation PowerPoint</vt:lpstr>
      <vt:lpstr>La réaction à corps étranger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40 réparation prothétiques ventrales PVDF (1/10/2020-1/11/2021)</vt:lpstr>
      <vt:lpstr>Présentation PowerPoint</vt:lpstr>
      <vt:lpstr>Présentation PowerPoint</vt:lpstr>
      <vt:lpstr>Intérêt de la porosité</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PAROI ROBOT</dc:title>
  <dc:creator>oberlin olivier</dc:creator>
  <cp:lastModifiedBy>Microsoft Office User</cp:lastModifiedBy>
  <cp:revision>197</cp:revision>
  <dcterms:created xsi:type="dcterms:W3CDTF">2019-12-08T22:12:28Z</dcterms:created>
  <dcterms:modified xsi:type="dcterms:W3CDTF">2021-12-02T22:30:17Z</dcterms:modified>
</cp:coreProperties>
</file>