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79" r:id="rId2"/>
    <p:sldId id="282" r:id="rId3"/>
    <p:sldId id="280" r:id="rId4"/>
    <p:sldId id="259" r:id="rId5"/>
    <p:sldId id="271" r:id="rId6"/>
    <p:sldId id="260" r:id="rId7"/>
    <p:sldId id="262" r:id="rId8"/>
    <p:sldId id="263" r:id="rId9"/>
    <p:sldId id="266" r:id="rId10"/>
    <p:sldId id="267" r:id="rId11"/>
    <p:sldId id="268" r:id="rId12"/>
    <p:sldId id="270" r:id="rId13"/>
    <p:sldId id="269" r:id="rId14"/>
    <p:sldId id="272" r:id="rId15"/>
    <p:sldId id="273" r:id="rId16"/>
    <p:sldId id="276" r:id="rId17"/>
    <p:sldId id="277" r:id="rId18"/>
    <p:sldId id="278" r:id="rId19"/>
    <p:sldId id="258"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4092"/>
    <p:restoredTop sz="94624"/>
  </p:normalViewPr>
  <p:slideViewPr>
    <p:cSldViewPr snapToGrid="0" snapToObjects="1">
      <p:cViewPr varScale="1">
        <p:scale>
          <a:sx n="61" d="100"/>
          <a:sy n="61" d="100"/>
        </p:scale>
        <p:origin x="248" y="1312"/>
      </p:cViewPr>
      <p:guideLst/>
    </p:cSldViewPr>
  </p:slideViewPr>
  <p:notesTextViewPr>
    <p:cViewPr>
      <p:scale>
        <a:sx n="1" d="1"/>
        <a:sy n="1" d="1"/>
      </p:scale>
      <p:origin x="0" y="0"/>
    </p:cViewPr>
  </p:notesTextViewPr>
  <p:sorterViewPr>
    <p:cViewPr>
      <p:scale>
        <a:sx n="90" d="100"/>
        <a:sy n="90" d="100"/>
      </p:scale>
      <p:origin x="0" y="0"/>
    </p:cViewPr>
  </p:sorterViewPr>
  <p:notesViewPr>
    <p:cSldViewPr snapToGrid="0" snapToObjects="1">
      <p:cViewPr varScale="1">
        <p:scale>
          <a:sx n="85" d="100"/>
          <a:sy n="85" d="100"/>
        </p:scale>
        <p:origin x="3928"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Feuille_de_calcul_Microsoft_Excel1.xlsx"/></Relationships>
</file>

<file path=ppt/charts/_rels/chart3.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Feuil1!$B$1</c:f>
              <c:strCache>
                <c:ptCount val="1"/>
                <c:pt idx="0">
                  <c:v>ROBOT POSS</c:v>
                </c:pt>
              </c:strCache>
            </c:strRef>
          </c:tx>
          <c:spPr>
            <a:solidFill>
              <a:schemeClr val="accent2"/>
            </a:solidFill>
            <a:ln>
              <a:noFill/>
            </a:ln>
            <a:effectLst>
              <a:outerShdw blurRad="57150" dist="19050" dir="5400000" algn="ctr" rotWithShape="0">
                <a:srgbClr val="000000">
                  <a:alpha val="63000"/>
                </a:srgbClr>
              </a:outerShdw>
            </a:effectLst>
          </c:spPr>
          <c:invertIfNegative val="0"/>
          <c:dLbls>
            <c:spPr>
              <a:solidFill>
                <a:srgbClr val="FFC000"/>
              </a:solidFill>
              <a:ln>
                <a:solidFill>
                  <a:schemeClr val="tx1"/>
                </a:solid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Feuil1!$A$2:$A$4</c:f>
              <c:strCache>
                <c:ptCount val="3"/>
                <c:pt idx="0">
                  <c:v> PAROI </c:v>
                </c:pt>
                <c:pt idx="1">
                  <c:v>URO</c:v>
                </c:pt>
                <c:pt idx="2">
                  <c:v>THYROIDE</c:v>
                </c:pt>
              </c:strCache>
            </c:strRef>
          </c:cat>
          <c:val>
            <c:numRef>
              <c:f>Feuil1!$B$2:$B$4</c:f>
              <c:numCache>
                <c:formatCode>General</c:formatCode>
                <c:ptCount val="3"/>
                <c:pt idx="0">
                  <c:v>46</c:v>
                </c:pt>
              </c:numCache>
            </c:numRef>
          </c:val>
          <c:extLst>
            <c:ext xmlns:c16="http://schemas.microsoft.com/office/drawing/2014/chart" uri="{C3380CC4-5D6E-409C-BE32-E72D297353CC}">
              <c16:uniqueId val="{00000000-B313-6B48-8624-26009D6C43CF}"/>
            </c:ext>
          </c:extLst>
        </c:ser>
        <c:ser>
          <c:idx val="1"/>
          <c:order val="1"/>
          <c:tx>
            <c:strRef>
              <c:f>Feuil1!$C$1</c:f>
              <c:strCache>
                <c:ptCount val="1"/>
                <c:pt idx="0">
                  <c:v>COELIO</c:v>
                </c:pt>
              </c:strCache>
            </c:strRef>
          </c:tx>
          <c:spPr>
            <a:solidFill>
              <a:schemeClr val="accent2"/>
            </a:solidFill>
            <a:ln>
              <a:noFill/>
            </a:ln>
            <a:effectLst>
              <a:outerShdw blurRad="57150" dist="19050" dir="5400000" algn="ctr" rotWithShape="0">
                <a:srgbClr val="000000">
                  <a:alpha val="63000"/>
                </a:srgbClr>
              </a:outerShdw>
            </a:effectLst>
          </c:spPr>
          <c:invertIfNegative val="0"/>
          <c:dPt>
            <c:idx val="0"/>
            <c:invertIfNegative val="0"/>
            <c:bubble3D val="0"/>
            <c:spPr>
              <a:solidFill>
                <a:srgbClr val="C00000"/>
              </a:soli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2-B313-6B48-8624-26009D6C43CF}"/>
              </c:ext>
            </c:extLst>
          </c:dPt>
          <c:dLbls>
            <c:dLbl>
              <c:idx val="0"/>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2-B313-6B48-8624-26009D6C43CF}"/>
                </c:ext>
              </c:extLst>
            </c:dLbl>
            <c:spPr>
              <a:solidFill>
                <a:srgbClr val="FFC000"/>
              </a:solidFill>
              <a:ln>
                <a:solidFill>
                  <a:schemeClr val="tx1"/>
                </a:solid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Feuil1!$A$2:$A$4</c:f>
              <c:strCache>
                <c:ptCount val="3"/>
                <c:pt idx="0">
                  <c:v> PAROI </c:v>
                </c:pt>
                <c:pt idx="1">
                  <c:v>URO</c:v>
                </c:pt>
                <c:pt idx="2">
                  <c:v>THYROIDE</c:v>
                </c:pt>
              </c:strCache>
            </c:strRef>
          </c:cat>
          <c:val>
            <c:numRef>
              <c:f>Feuil1!$C$2:$C$4</c:f>
              <c:numCache>
                <c:formatCode>General</c:formatCode>
                <c:ptCount val="3"/>
                <c:pt idx="0">
                  <c:v>15</c:v>
                </c:pt>
                <c:pt idx="1">
                  <c:v>37</c:v>
                </c:pt>
                <c:pt idx="2">
                  <c:v>78</c:v>
                </c:pt>
              </c:numCache>
            </c:numRef>
          </c:val>
          <c:extLst>
            <c:ext xmlns:c16="http://schemas.microsoft.com/office/drawing/2014/chart" uri="{C3380CC4-5D6E-409C-BE32-E72D297353CC}">
              <c16:uniqueId val="{00000003-B313-6B48-8624-26009D6C43CF}"/>
            </c:ext>
          </c:extLst>
        </c:ser>
        <c:ser>
          <c:idx val="2"/>
          <c:order val="2"/>
          <c:tx>
            <c:strRef>
              <c:f>Feuil1!$D$1</c:f>
              <c:strCache>
                <c:ptCount val="1"/>
                <c:pt idx="0">
                  <c:v>ROBOT</c:v>
                </c:pt>
              </c:strCache>
            </c:strRef>
          </c:tx>
          <c:spPr>
            <a:solidFill>
              <a:schemeClr val="accent2"/>
            </a:solidFill>
            <a:ln>
              <a:noFill/>
            </a:ln>
            <a:effectLst>
              <a:outerShdw blurRad="57150" dist="19050" dir="5400000" algn="ctr" rotWithShape="0">
                <a:srgbClr val="000000">
                  <a:alpha val="63000"/>
                </a:srgbClr>
              </a:outerShdw>
            </a:effectLst>
          </c:spPr>
          <c:invertIfNegative val="0"/>
          <c:dLbls>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Feuil1!$A$2:$A$4</c:f>
              <c:strCache>
                <c:ptCount val="3"/>
                <c:pt idx="0">
                  <c:v> PAROI </c:v>
                </c:pt>
                <c:pt idx="1">
                  <c:v>URO</c:v>
                </c:pt>
                <c:pt idx="2">
                  <c:v>THYROIDE</c:v>
                </c:pt>
              </c:strCache>
            </c:strRef>
          </c:cat>
          <c:val>
            <c:numRef>
              <c:f>Feuil1!$D$2:$D$4</c:f>
              <c:numCache>
                <c:formatCode>General</c:formatCode>
                <c:ptCount val="3"/>
                <c:pt idx="0">
                  <c:v>31</c:v>
                </c:pt>
              </c:numCache>
            </c:numRef>
          </c:val>
          <c:extLst>
            <c:ext xmlns:c16="http://schemas.microsoft.com/office/drawing/2014/chart" uri="{C3380CC4-5D6E-409C-BE32-E72D297353CC}">
              <c16:uniqueId val="{00000004-B313-6B48-8624-26009D6C43CF}"/>
            </c:ext>
          </c:extLst>
        </c:ser>
        <c:dLbls>
          <c:showLegendKey val="0"/>
          <c:showVal val="0"/>
          <c:showCatName val="0"/>
          <c:showSerName val="0"/>
          <c:showPercent val="0"/>
          <c:showBubbleSize val="0"/>
        </c:dLbls>
        <c:gapWidth val="150"/>
        <c:axId val="2121953632"/>
        <c:axId val="2122275568"/>
      </c:barChart>
      <c:catAx>
        <c:axId val="212195363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FFC000"/>
                </a:solidFill>
                <a:latin typeface="+mn-lt"/>
                <a:ea typeface="+mn-ea"/>
                <a:cs typeface="+mn-cs"/>
              </a:defRPr>
            </a:pPr>
            <a:endParaRPr lang="fr-FR"/>
          </a:p>
        </c:txPr>
        <c:crossAx val="2122275568"/>
        <c:crosses val="autoZero"/>
        <c:auto val="1"/>
        <c:lblAlgn val="ctr"/>
        <c:lblOffset val="100"/>
        <c:noMultiLvlLbl val="0"/>
      </c:catAx>
      <c:valAx>
        <c:axId val="2122275568"/>
        <c:scaling>
          <c:orientation val="minMax"/>
        </c:scaling>
        <c:delete val="0"/>
        <c:axPos val="b"/>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FFC000"/>
                </a:solidFill>
                <a:latin typeface="+mn-lt"/>
                <a:ea typeface="+mn-ea"/>
                <a:cs typeface="+mn-cs"/>
              </a:defRPr>
            </a:pPr>
            <a:endParaRPr lang="fr-FR"/>
          </a:p>
        </c:txPr>
        <c:crossAx val="2121953632"/>
        <c:crosses val="autoZero"/>
        <c:crossBetween val="between"/>
      </c:valAx>
      <c:spPr>
        <a:noFill/>
        <a:ln>
          <a:noFill/>
        </a:ln>
        <a:effectLst/>
      </c:spPr>
    </c:plotArea>
    <c:plotVisOnly val="1"/>
    <c:dispBlanksAs val="gap"/>
    <c:showDLblsOverMax val="0"/>
  </c:chart>
  <c:spPr>
    <a:solidFill>
      <a:srgbClr val="0070C0"/>
    </a:solid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9022173754998E-2"/>
          <c:y val="2.63825469304921E-2"/>
          <c:w val="0.96219556524899996"/>
          <c:h val="0.94723490613901595"/>
        </c:manualLayout>
      </c:layout>
      <c:barChart>
        <c:barDir val="col"/>
        <c:grouping val="stacked"/>
        <c:varyColors val="0"/>
        <c:ser>
          <c:idx val="0"/>
          <c:order val="0"/>
          <c:spPr>
            <a:solidFill>
              <a:schemeClr val="tx2"/>
            </a:solidFill>
            <a:ln>
              <a:noFill/>
            </a:ln>
          </c:spPr>
          <c:invertIfNegative val="0"/>
          <c:dLbls>
            <c:dLbl>
              <c:idx val="0"/>
              <c:layout>
                <c:manualLayout>
                  <c:x val="0"/>
                  <c:y val="-1.5220700152207001E-3"/>
                </c:manualLayout>
              </c:layout>
              <c:numFmt formatCode="#,##0&quot; €&quot;;&quot;-&quot;#,##0&quot; €&quot;" sourceLinked="0"/>
              <c:spPr>
                <a:noFill/>
                <a:ln>
                  <a:noFill/>
                </a:ln>
              </c:spPr>
              <c:txPr>
                <a:bodyPr wrap="none"/>
                <a:lstStyle/>
                <a:p>
                  <a:pPr>
                    <a:defRPr sz="1050">
                      <a:solidFill>
                        <a:srgbClr val="FFFFFF"/>
                      </a:solidFill>
                      <a:latin typeface="+mn-lt"/>
                      <a:ea typeface="+mn-ea"/>
                      <a:cs typeface="+mn-cs"/>
                      <a:sym typeface="+mn-lt"/>
                    </a:defRPr>
                  </a:pPr>
                  <a:endParaRPr lang="fr-FR"/>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8E0-4D9F-A2EA-59B3EFE89B7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830</c:v>
                </c:pt>
                <c:pt idx="1">
                  <c:v>1163</c:v>
                </c:pt>
              </c:numCache>
            </c:numRef>
          </c:val>
          <c:extLst>
            <c:ext xmlns:c16="http://schemas.microsoft.com/office/drawing/2014/chart" uri="{C3380CC4-5D6E-409C-BE32-E72D297353CC}">
              <c16:uniqueId val="{00000001-78E0-4D9F-A2EA-59B3EFE89B77}"/>
            </c:ext>
          </c:extLst>
        </c:ser>
        <c:ser>
          <c:idx val="1"/>
          <c:order val="1"/>
          <c:spPr>
            <a:solidFill>
              <a:srgbClr val="DFE5EF"/>
            </a:solidFill>
            <a:ln>
              <a:noFill/>
            </a:ln>
          </c:spPr>
          <c:invertIfNegative val="0"/>
          <c:val>
            <c:numRef>
              <c:f>Sheet1!$A$2:$B$2</c:f>
              <c:numCache>
                <c:formatCode>General</c:formatCode>
                <c:ptCount val="2"/>
                <c:pt idx="0">
                  <c:v>1038</c:v>
                </c:pt>
                <c:pt idx="1">
                  <c:v>1453</c:v>
                </c:pt>
              </c:numCache>
            </c:numRef>
          </c:val>
          <c:extLst>
            <c:ext xmlns:c16="http://schemas.microsoft.com/office/drawing/2014/chart" uri="{C3380CC4-5D6E-409C-BE32-E72D297353CC}">
              <c16:uniqueId val="{00000002-78E0-4D9F-A2EA-59B3EFE89B77}"/>
            </c:ext>
          </c:extLst>
        </c:ser>
        <c:ser>
          <c:idx val="2"/>
          <c:order val="2"/>
          <c:spPr>
            <a:solidFill>
              <a:srgbClr val="C3CFE1"/>
            </a:solidFill>
            <a:ln>
              <a:noFill/>
            </a:ln>
          </c:spPr>
          <c:invertIfNegative val="0"/>
          <c:val>
            <c:numRef>
              <c:f>Sheet1!$A$3:$B$3</c:f>
              <c:numCache>
                <c:formatCode>General</c:formatCode>
                <c:ptCount val="2"/>
                <c:pt idx="0">
                  <c:v>1596</c:v>
                </c:pt>
                <c:pt idx="1">
                  <c:v>1596</c:v>
                </c:pt>
              </c:numCache>
            </c:numRef>
          </c:val>
          <c:extLst>
            <c:ext xmlns:c16="http://schemas.microsoft.com/office/drawing/2014/chart" uri="{C3380CC4-5D6E-409C-BE32-E72D297353CC}">
              <c16:uniqueId val="{00000003-78E0-4D9F-A2EA-59B3EFE89B77}"/>
            </c:ext>
          </c:extLst>
        </c:ser>
        <c:ser>
          <c:idx val="3"/>
          <c:order val="3"/>
          <c:spPr>
            <a:solidFill>
              <a:schemeClr val="accent1"/>
            </a:solidFill>
            <a:ln>
              <a:noFill/>
            </a:ln>
          </c:spPr>
          <c:invertIfNegative val="0"/>
          <c:val>
            <c:numRef>
              <c:f>Sheet1!$A$4:$B$4</c:f>
              <c:numCache>
                <c:formatCode>General</c:formatCode>
                <c:ptCount val="2"/>
                <c:pt idx="0">
                  <c:v>1703</c:v>
                </c:pt>
                <c:pt idx="1">
                  <c:v>1703</c:v>
                </c:pt>
              </c:numCache>
            </c:numRef>
          </c:val>
          <c:extLst>
            <c:ext xmlns:c16="http://schemas.microsoft.com/office/drawing/2014/chart" uri="{C3380CC4-5D6E-409C-BE32-E72D297353CC}">
              <c16:uniqueId val="{00000004-78E0-4D9F-A2EA-59B3EFE89B77}"/>
            </c:ext>
          </c:extLst>
        </c:ser>
        <c:dLbls>
          <c:showLegendKey val="0"/>
          <c:showVal val="0"/>
          <c:showCatName val="0"/>
          <c:showSerName val="0"/>
          <c:showPercent val="0"/>
          <c:showBubbleSize val="0"/>
        </c:dLbls>
        <c:gapWidth val="80"/>
        <c:overlap val="100"/>
        <c:axId val="2069173408"/>
        <c:axId val="2069195200"/>
      </c:barChart>
      <c:catAx>
        <c:axId val="2069173408"/>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2069195200"/>
        <c:crosses val="min"/>
        <c:auto val="0"/>
        <c:lblAlgn val="ctr"/>
        <c:lblOffset val="100"/>
        <c:noMultiLvlLbl val="0"/>
      </c:catAx>
      <c:valAx>
        <c:axId val="2069195200"/>
        <c:scaling>
          <c:orientation val="minMax"/>
          <c:max val="5915"/>
          <c:min val="0"/>
        </c:scaling>
        <c:delete val="1"/>
        <c:axPos val="l"/>
        <c:numFmt formatCode="General" sourceLinked="1"/>
        <c:majorTickMark val="out"/>
        <c:minorTickMark val="none"/>
        <c:tickLblPos val="nextTo"/>
        <c:crossAx val="2069173408"/>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Feuil2!$B$1</c:f>
              <c:strCache>
                <c:ptCount val="1"/>
                <c:pt idx="0">
                  <c:v>DUREE</c:v>
                </c:pt>
              </c:strCache>
            </c:strRef>
          </c:tx>
          <c:spPr>
            <a:ln w="25400" cap="rnd">
              <a:solidFill>
                <a:schemeClr val="lt1"/>
              </a:solidFill>
              <a:round/>
            </a:ln>
            <a:effectLst>
              <a:outerShdw dist="25400" dir="2700000" algn="tl" rotWithShape="0">
                <a:schemeClr val="accent1"/>
              </a:outerShdw>
            </a:effectLst>
          </c:spPr>
          <c:marker>
            <c:symbol val="circle"/>
            <c:size val="14"/>
            <c:spPr>
              <a:solidFill>
                <a:schemeClr val="accent1"/>
              </a:solidFill>
              <a:ln>
                <a:noFill/>
              </a:ln>
              <a:effectLst/>
            </c:spPr>
          </c:marker>
          <c:dLbls>
            <c:spPr>
              <a:solidFill>
                <a:srgbClr val="FFC000"/>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numRef>
              <c:f>Feuil2!$A$2:$A$31</c:f>
              <c:numCache>
                <c:formatCode>m/d/yy</c:formatCode>
                <c:ptCount val="30"/>
                <c:pt idx="0">
                  <c:v>43564</c:v>
                </c:pt>
                <c:pt idx="1">
                  <c:v>43578</c:v>
                </c:pt>
                <c:pt idx="2">
                  <c:v>43585</c:v>
                </c:pt>
                <c:pt idx="3">
                  <c:v>43599</c:v>
                </c:pt>
                <c:pt idx="4">
                  <c:v>43606</c:v>
                </c:pt>
                <c:pt idx="5">
                  <c:v>43627</c:v>
                </c:pt>
                <c:pt idx="6">
                  <c:v>43641</c:v>
                </c:pt>
                <c:pt idx="7">
                  <c:v>43648</c:v>
                </c:pt>
                <c:pt idx="8">
                  <c:v>43648</c:v>
                </c:pt>
                <c:pt idx="9">
                  <c:v>43655</c:v>
                </c:pt>
                <c:pt idx="10">
                  <c:v>43662</c:v>
                </c:pt>
                <c:pt idx="11">
                  <c:v>43725</c:v>
                </c:pt>
                <c:pt idx="12">
                  <c:v>43731</c:v>
                </c:pt>
                <c:pt idx="13">
                  <c:v>43739</c:v>
                </c:pt>
                <c:pt idx="14">
                  <c:v>43746</c:v>
                </c:pt>
                <c:pt idx="15">
                  <c:v>43767</c:v>
                </c:pt>
                <c:pt idx="16">
                  <c:v>43767</c:v>
                </c:pt>
                <c:pt idx="17">
                  <c:v>43774</c:v>
                </c:pt>
                <c:pt idx="18">
                  <c:v>43774</c:v>
                </c:pt>
                <c:pt idx="19">
                  <c:v>43781</c:v>
                </c:pt>
                <c:pt idx="20">
                  <c:v>43802</c:v>
                </c:pt>
                <c:pt idx="21">
                  <c:v>43809</c:v>
                </c:pt>
                <c:pt idx="22">
                  <c:v>43816</c:v>
                </c:pt>
                <c:pt idx="23">
                  <c:v>43837</c:v>
                </c:pt>
                <c:pt idx="24">
                  <c:v>43844</c:v>
                </c:pt>
                <c:pt idx="25">
                  <c:v>44125</c:v>
                </c:pt>
                <c:pt idx="26">
                  <c:v>43858</c:v>
                </c:pt>
                <c:pt idx="27">
                  <c:v>43865</c:v>
                </c:pt>
                <c:pt idx="28">
                  <c:v>43886</c:v>
                </c:pt>
                <c:pt idx="29">
                  <c:v>43893</c:v>
                </c:pt>
              </c:numCache>
            </c:numRef>
          </c:cat>
          <c:val>
            <c:numRef>
              <c:f>Feuil2!$B$2:$B$31</c:f>
              <c:numCache>
                <c:formatCode>General</c:formatCode>
                <c:ptCount val="30"/>
                <c:pt idx="0">
                  <c:v>113</c:v>
                </c:pt>
                <c:pt idx="1">
                  <c:v>114</c:v>
                </c:pt>
                <c:pt idx="2">
                  <c:v>111</c:v>
                </c:pt>
                <c:pt idx="3">
                  <c:v>109</c:v>
                </c:pt>
                <c:pt idx="4">
                  <c:v>109</c:v>
                </c:pt>
                <c:pt idx="5">
                  <c:v>130</c:v>
                </c:pt>
                <c:pt idx="6">
                  <c:v>136</c:v>
                </c:pt>
                <c:pt idx="7">
                  <c:v>106</c:v>
                </c:pt>
                <c:pt idx="8">
                  <c:v>113</c:v>
                </c:pt>
                <c:pt idx="9">
                  <c:v>81</c:v>
                </c:pt>
                <c:pt idx="10">
                  <c:v>115</c:v>
                </c:pt>
                <c:pt idx="11">
                  <c:v>171</c:v>
                </c:pt>
                <c:pt idx="12">
                  <c:v>110</c:v>
                </c:pt>
                <c:pt idx="13">
                  <c:v>138</c:v>
                </c:pt>
                <c:pt idx="14">
                  <c:v>102</c:v>
                </c:pt>
                <c:pt idx="15">
                  <c:v>117</c:v>
                </c:pt>
                <c:pt idx="16">
                  <c:v>155</c:v>
                </c:pt>
                <c:pt idx="17">
                  <c:v>165</c:v>
                </c:pt>
                <c:pt idx="18">
                  <c:v>153</c:v>
                </c:pt>
                <c:pt idx="19">
                  <c:v>222</c:v>
                </c:pt>
                <c:pt idx="20">
                  <c:v>208</c:v>
                </c:pt>
                <c:pt idx="21">
                  <c:v>132</c:v>
                </c:pt>
                <c:pt idx="22">
                  <c:v>138</c:v>
                </c:pt>
                <c:pt idx="23">
                  <c:v>115</c:v>
                </c:pt>
                <c:pt idx="24">
                  <c:v>137</c:v>
                </c:pt>
                <c:pt idx="25">
                  <c:v>152</c:v>
                </c:pt>
                <c:pt idx="26">
                  <c:v>177</c:v>
                </c:pt>
                <c:pt idx="27">
                  <c:v>136</c:v>
                </c:pt>
                <c:pt idx="28">
                  <c:v>66</c:v>
                </c:pt>
                <c:pt idx="29">
                  <c:v>188</c:v>
                </c:pt>
              </c:numCache>
            </c:numRef>
          </c:val>
          <c:smooth val="0"/>
          <c:extLst>
            <c:ext xmlns:c16="http://schemas.microsoft.com/office/drawing/2014/chart" uri="{C3380CC4-5D6E-409C-BE32-E72D297353CC}">
              <c16:uniqueId val="{00000000-31EB-4D47-8611-5282359C4082}"/>
            </c:ext>
          </c:extLst>
        </c:ser>
        <c:dLbls>
          <c:dLblPos val="ctr"/>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marker val="1"/>
        <c:smooth val="0"/>
        <c:axId val="2120409824"/>
        <c:axId val="2120413136"/>
      </c:lineChart>
      <c:dateAx>
        <c:axId val="2120409824"/>
        <c:scaling>
          <c:orientation val="minMax"/>
        </c:scaling>
        <c:delete val="0"/>
        <c:axPos val="b"/>
        <c:numFmt formatCode="m/d/yy" sourceLinked="1"/>
        <c:majorTickMark val="out"/>
        <c:minorTickMark val="none"/>
        <c:tickLblPos val="nextTo"/>
        <c:spPr>
          <a:noFill/>
          <a:ln>
            <a:noFill/>
          </a:ln>
          <a:effectLst/>
        </c:spPr>
        <c:txPr>
          <a:bodyPr rot="-60000000" spcFirstLastPara="1" vertOverflow="ellipsis" vert="horz" wrap="square" anchor="ctr" anchorCtr="1"/>
          <a:lstStyle/>
          <a:p>
            <a:pPr>
              <a:defRPr sz="1200" b="0" i="1" u="none" strike="noStrike" kern="1200" cap="none" spc="0" baseline="0">
                <a:ln w="12700" cmpd="sng">
                  <a:solidFill>
                    <a:schemeClr val="accent4"/>
                  </a:solidFill>
                  <a:prstDash val="solid"/>
                </a:ln>
                <a:solidFill>
                  <a:sysClr val="windowText" lastClr="000000"/>
                </a:solidFill>
                <a:effectLst/>
                <a:latin typeface="+mn-lt"/>
                <a:ea typeface="+mn-ea"/>
                <a:cs typeface="+mn-cs"/>
              </a:defRPr>
            </a:pPr>
            <a:endParaRPr lang="fr-FR"/>
          </a:p>
        </c:txPr>
        <c:crossAx val="2120413136"/>
        <c:crosses val="autoZero"/>
        <c:auto val="1"/>
        <c:lblOffset val="100"/>
        <c:baseTimeUnit val="days"/>
      </c:dateAx>
      <c:valAx>
        <c:axId val="2120413136"/>
        <c:scaling>
          <c:orientation val="minMax"/>
        </c:scaling>
        <c:delete val="1"/>
        <c:axPos val="l"/>
        <c:majorGridlines>
          <c:spPr>
            <a:ln w="9525" cap="flat" cmpd="sng" algn="ctr">
              <a:solidFill>
                <a:schemeClr val="lt1">
                  <a:alpha val="25000"/>
                </a:schemeClr>
              </a:solidFill>
              <a:round/>
            </a:ln>
            <a:effectLst/>
          </c:spPr>
        </c:majorGridlines>
        <c:numFmt formatCode="General" sourceLinked="1"/>
        <c:majorTickMark val="none"/>
        <c:minorTickMark val="none"/>
        <c:tickLblPos val="nextTo"/>
        <c:crossAx val="2120409824"/>
        <c:crosses val="autoZero"/>
        <c:crossBetween val="between"/>
      </c:valAx>
      <c:spPr>
        <a:noFill/>
        <a:ln>
          <a:noFill/>
        </a:ln>
        <a:effectLst/>
      </c:spPr>
    </c:plotArea>
    <c:plotVisOnly val="1"/>
    <c:dispBlanksAs val="gap"/>
    <c:showDLblsOverMax val="0"/>
  </c:chart>
  <c:spPr>
    <a:solidFill>
      <a:srgbClr val="0070C0"/>
    </a:solidFill>
    <a:ln w="9525" cap="flat" cmpd="sng" algn="ctr">
      <a:solidFill>
        <a:schemeClr val="lt1">
          <a:lumMod val="85000"/>
        </a:schemeClr>
      </a:solidFill>
      <a:round/>
    </a:ln>
    <a:effectLst/>
  </c:spPr>
  <c:txPr>
    <a:bodyPr/>
    <a:lstStyle/>
    <a:p>
      <a:pPr>
        <a:defRPr/>
      </a:pPr>
      <a:endParaRPr lang="fr-FR"/>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all" spc="100" normalizeH="0" baseline="0">
                <a:solidFill>
                  <a:srgbClr val="FFC000"/>
                </a:solidFill>
                <a:latin typeface="+mn-lt"/>
                <a:ea typeface="+mn-ea"/>
                <a:cs typeface="+mn-cs"/>
              </a:defRPr>
            </a:pPr>
            <a:r>
              <a:rPr lang="en-US" sz="3200" b="0" dirty="0" err="1">
                <a:solidFill>
                  <a:srgbClr val="FFC000"/>
                </a:solidFill>
              </a:rPr>
              <a:t>Durée</a:t>
            </a:r>
            <a:r>
              <a:rPr lang="en-US" sz="3200" b="0" dirty="0">
                <a:solidFill>
                  <a:srgbClr val="FFC000"/>
                </a:solidFill>
              </a:rPr>
              <a:t> </a:t>
            </a:r>
            <a:r>
              <a:rPr lang="en-US" sz="3200" b="0" dirty="0" err="1">
                <a:solidFill>
                  <a:srgbClr val="FFC000"/>
                </a:solidFill>
              </a:rPr>
              <a:t>opératoire</a:t>
            </a:r>
            <a:r>
              <a:rPr lang="en-US" sz="3200" b="0" dirty="0">
                <a:solidFill>
                  <a:srgbClr val="FFC000"/>
                </a:solidFill>
              </a:rPr>
              <a:t> (</a:t>
            </a:r>
            <a:r>
              <a:rPr lang="en-US" sz="3200" b="0" dirty="0" err="1">
                <a:solidFill>
                  <a:srgbClr val="FFC000"/>
                </a:solidFill>
              </a:rPr>
              <a:t>mn</a:t>
            </a:r>
            <a:r>
              <a:rPr lang="en-US" sz="3200" b="0" dirty="0">
                <a:solidFill>
                  <a:srgbClr val="FFC000"/>
                </a:solidFill>
              </a:rPr>
              <a:t>)</a:t>
            </a:r>
          </a:p>
        </c:rich>
      </c:tx>
      <c:overlay val="0"/>
      <c:spPr>
        <a:solidFill>
          <a:schemeClr val="accent5">
            <a:lumMod val="50000"/>
          </a:schemeClr>
        </a:solidFill>
        <a:ln>
          <a:noFill/>
        </a:ln>
        <a:effectLst/>
      </c:spPr>
      <c:txPr>
        <a:bodyPr rot="0" spcFirstLastPara="1" vertOverflow="ellipsis" vert="horz" wrap="square" anchor="ctr" anchorCtr="1"/>
        <a:lstStyle/>
        <a:p>
          <a:pPr>
            <a:defRPr sz="2000" b="1" i="0" u="none" strike="noStrike" kern="1200" cap="all" spc="100" normalizeH="0" baseline="0">
              <a:solidFill>
                <a:srgbClr val="FFC000"/>
              </a:solidFill>
              <a:latin typeface="+mn-lt"/>
              <a:ea typeface="+mn-ea"/>
              <a:cs typeface="+mn-cs"/>
            </a:defRPr>
          </a:pPr>
          <a:endParaRPr lang="fr-FR"/>
        </a:p>
      </c:txPr>
    </c:title>
    <c:autoTitleDeleted val="0"/>
    <c:plotArea>
      <c:layout/>
      <c:lineChart>
        <c:grouping val="stacked"/>
        <c:varyColors val="0"/>
        <c:ser>
          <c:idx val="0"/>
          <c:order val="0"/>
          <c:tx>
            <c:strRef>
              <c:f>Feuil2!$B$1</c:f>
              <c:strCache>
                <c:ptCount val="1"/>
                <c:pt idx="0">
                  <c:v>DUREE</c:v>
                </c:pt>
              </c:strCache>
            </c:strRef>
          </c:tx>
          <c:spPr>
            <a:ln w="25400" cap="rnd">
              <a:solidFill>
                <a:schemeClr val="lt1"/>
              </a:solidFill>
              <a:round/>
            </a:ln>
            <a:effectLst>
              <a:outerShdw dist="25400" dir="2700000" algn="tl" rotWithShape="0">
                <a:schemeClr val="accent1"/>
              </a:outerShdw>
            </a:effectLst>
          </c:spPr>
          <c:marker>
            <c:symbol val="circle"/>
            <c:size val="14"/>
            <c:spPr>
              <a:solidFill>
                <a:schemeClr val="accent1"/>
              </a:solidFill>
              <a:ln>
                <a:noFill/>
              </a:ln>
              <a:effectLst/>
            </c:spPr>
          </c:marker>
          <c:dLbls>
            <c:spPr>
              <a:solidFill>
                <a:srgbClr val="FFC000"/>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numRef>
              <c:f>Feuil2!$A$2:$A$31</c:f>
              <c:numCache>
                <c:formatCode>m/d/yy</c:formatCode>
                <c:ptCount val="30"/>
                <c:pt idx="0">
                  <c:v>43564</c:v>
                </c:pt>
                <c:pt idx="1">
                  <c:v>43578</c:v>
                </c:pt>
                <c:pt idx="2">
                  <c:v>43585</c:v>
                </c:pt>
                <c:pt idx="3">
                  <c:v>43599</c:v>
                </c:pt>
                <c:pt idx="4">
                  <c:v>43606</c:v>
                </c:pt>
                <c:pt idx="5">
                  <c:v>43627</c:v>
                </c:pt>
                <c:pt idx="6">
                  <c:v>43641</c:v>
                </c:pt>
                <c:pt idx="7">
                  <c:v>43648</c:v>
                </c:pt>
                <c:pt idx="8">
                  <c:v>43648</c:v>
                </c:pt>
                <c:pt idx="9">
                  <c:v>43655</c:v>
                </c:pt>
                <c:pt idx="10">
                  <c:v>43662</c:v>
                </c:pt>
                <c:pt idx="11">
                  <c:v>43725</c:v>
                </c:pt>
                <c:pt idx="12">
                  <c:v>43731</c:v>
                </c:pt>
                <c:pt idx="13">
                  <c:v>43739</c:v>
                </c:pt>
                <c:pt idx="14">
                  <c:v>43746</c:v>
                </c:pt>
                <c:pt idx="15">
                  <c:v>43767</c:v>
                </c:pt>
                <c:pt idx="16">
                  <c:v>43767</c:v>
                </c:pt>
                <c:pt idx="17">
                  <c:v>43774</c:v>
                </c:pt>
                <c:pt idx="18">
                  <c:v>43774</c:v>
                </c:pt>
                <c:pt idx="19">
                  <c:v>43781</c:v>
                </c:pt>
                <c:pt idx="20">
                  <c:v>43802</c:v>
                </c:pt>
                <c:pt idx="21">
                  <c:v>43809</c:v>
                </c:pt>
                <c:pt idx="22">
                  <c:v>43816</c:v>
                </c:pt>
                <c:pt idx="23">
                  <c:v>43837</c:v>
                </c:pt>
                <c:pt idx="24">
                  <c:v>43844</c:v>
                </c:pt>
                <c:pt idx="25">
                  <c:v>44125</c:v>
                </c:pt>
                <c:pt idx="26">
                  <c:v>43858</c:v>
                </c:pt>
                <c:pt idx="27">
                  <c:v>43865</c:v>
                </c:pt>
                <c:pt idx="28">
                  <c:v>43886</c:v>
                </c:pt>
                <c:pt idx="29">
                  <c:v>43893</c:v>
                </c:pt>
              </c:numCache>
            </c:numRef>
          </c:cat>
          <c:val>
            <c:numRef>
              <c:f>Feuil2!$B$2:$B$31</c:f>
              <c:numCache>
                <c:formatCode>General</c:formatCode>
                <c:ptCount val="30"/>
                <c:pt idx="0">
                  <c:v>113</c:v>
                </c:pt>
                <c:pt idx="1">
                  <c:v>114</c:v>
                </c:pt>
                <c:pt idx="2">
                  <c:v>111</c:v>
                </c:pt>
                <c:pt idx="3">
                  <c:v>109</c:v>
                </c:pt>
                <c:pt idx="4">
                  <c:v>109</c:v>
                </c:pt>
                <c:pt idx="5">
                  <c:v>130</c:v>
                </c:pt>
                <c:pt idx="6">
                  <c:v>136</c:v>
                </c:pt>
                <c:pt idx="7">
                  <c:v>106</c:v>
                </c:pt>
                <c:pt idx="8">
                  <c:v>113</c:v>
                </c:pt>
                <c:pt idx="9">
                  <c:v>81</c:v>
                </c:pt>
                <c:pt idx="10">
                  <c:v>115</c:v>
                </c:pt>
                <c:pt idx="11">
                  <c:v>171</c:v>
                </c:pt>
                <c:pt idx="12">
                  <c:v>110</c:v>
                </c:pt>
                <c:pt idx="13">
                  <c:v>138</c:v>
                </c:pt>
                <c:pt idx="14">
                  <c:v>102</c:v>
                </c:pt>
                <c:pt idx="15">
                  <c:v>117</c:v>
                </c:pt>
                <c:pt idx="16">
                  <c:v>155</c:v>
                </c:pt>
                <c:pt idx="17">
                  <c:v>165</c:v>
                </c:pt>
                <c:pt idx="18">
                  <c:v>153</c:v>
                </c:pt>
                <c:pt idx="19">
                  <c:v>222</c:v>
                </c:pt>
                <c:pt idx="20">
                  <c:v>208</c:v>
                </c:pt>
                <c:pt idx="21">
                  <c:v>132</c:v>
                </c:pt>
                <c:pt idx="22">
                  <c:v>138</c:v>
                </c:pt>
                <c:pt idx="23">
                  <c:v>115</c:v>
                </c:pt>
                <c:pt idx="24">
                  <c:v>137</c:v>
                </c:pt>
                <c:pt idx="25">
                  <c:v>152</c:v>
                </c:pt>
                <c:pt idx="26">
                  <c:v>177</c:v>
                </c:pt>
                <c:pt idx="27">
                  <c:v>136</c:v>
                </c:pt>
                <c:pt idx="28">
                  <c:v>66</c:v>
                </c:pt>
                <c:pt idx="29">
                  <c:v>188</c:v>
                </c:pt>
              </c:numCache>
            </c:numRef>
          </c:val>
          <c:smooth val="0"/>
          <c:extLst>
            <c:ext xmlns:c16="http://schemas.microsoft.com/office/drawing/2014/chart" uri="{C3380CC4-5D6E-409C-BE32-E72D297353CC}">
              <c16:uniqueId val="{00000000-FDB1-174E-9BD3-806D6DA29CF1}"/>
            </c:ext>
          </c:extLst>
        </c:ser>
        <c:dLbls>
          <c:dLblPos val="ctr"/>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marker val="1"/>
        <c:smooth val="0"/>
        <c:axId val="2124510976"/>
        <c:axId val="2124514288"/>
      </c:lineChart>
      <c:dateAx>
        <c:axId val="2124510976"/>
        <c:scaling>
          <c:orientation val="minMax"/>
        </c:scaling>
        <c:delete val="0"/>
        <c:axPos val="b"/>
        <c:numFmt formatCode="m/d/yy" sourceLinked="1"/>
        <c:majorTickMark val="out"/>
        <c:minorTickMark val="none"/>
        <c:tickLblPos val="nextTo"/>
        <c:spPr>
          <a:noFill/>
          <a:ln>
            <a:noFill/>
          </a:ln>
          <a:effectLst/>
        </c:spPr>
        <c:txPr>
          <a:bodyPr rot="-60000000" spcFirstLastPara="1" vertOverflow="ellipsis" vert="horz" wrap="square" anchor="ctr" anchorCtr="1"/>
          <a:lstStyle/>
          <a:p>
            <a:pPr>
              <a:defRPr sz="1200" b="0" i="1" u="none" strike="noStrike" kern="1200" cap="none" spc="0" baseline="0">
                <a:ln w="12700" cmpd="sng">
                  <a:solidFill>
                    <a:schemeClr val="accent4"/>
                  </a:solidFill>
                  <a:prstDash val="solid"/>
                </a:ln>
                <a:solidFill>
                  <a:sysClr val="windowText" lastClr="000000"/>
                </a:solidFill>
                <a:effectLst/>
                <a:latin typeface="+mn-lt"/>
                <a:ea typeface="+mn-ea"/>
                <a:cs typeface="+mn-cs"/>
              </a:defRPr>
            </a:pPr>
            <a:endParaRPr lang="fr-FR"/>
          </a:p>
        </c:txPr>
        <c:crossAx val="2124514288"/>
        <c:crosses val="autoZero"/>
        <c:auto val="1"/>
        <c:lblOffset val="100"/>
        <c:baseTimeUnit val="days"/>
      </c:dateAx>
      <c:valAx>
        <c:axId val="2124514288"/>
        <c:scaling>
          <c:orientation val="minMax"/>
        </c:scaling>
        <c:delete val="1"/>
        <c:axPos val="l"/>
        <c:majorGridlines>
          <c:spPr>
            <a:ln w="9525" cap="flat" cmpd="sng" algn="ctr">
              <a:solidFill>
                <a:schemeClr val="lt1">
                  <a:alpha val="25000"/>
                </a:schemeClr>
              </a:solidFill>
              <a:round/>
            </a:ln>
            <a:effectLst/>
          </c:spPr>
        </c:majorGridlines>
        <c:numFmt formatCode="General" sourceLinked="1"/>
        <c:majorTickMark val="none"/>
        <c:minorTickMark val="none"/>
        <c:tickLblPos val="nextTo"/>
        <c:crossAx val="2124510976"/>
        <c:crosses val="autoZero"/>
        <c:crossBetween val="between"/>
      </c:valAx>
      <c:spPr>
        <a:noFill/>
        <a:ln>
          <a:noFill/>
        </a:ln>
        <a:effectLst/>
      </c:spPr>
    </c:plotArea>
    <c:plotVisOnly val="1"/>
    <c:dispBlanksAs val="gap"/>
    <c:showDLblsOverMax val="0"/>
  </c:chart>
  <c:spPr>
    <a:solidFill>
      <a:srgbClr val="0070C0"/>
    </a:solidFill>
    <a:ln w="9525" cap="flat" cmpd="sng" algn="ctr">
      <a:solidFill>
        <a:schemeClr val="lt1">
          <a:lumMod val="85000"/>
        </a:schemeClr>
      </a:solidFill>
      <a:round/>
    </a:ln>
    <a:effectLst/>
  </c:spPr>
  <c:txPr>
    <a:bodyPr/>
    <a:lstStyle/>
    <a:p>
      <a:pPr>
        <a:defRPr/>
      </a:pPr>
      <a:endParaRPr lang="fr-F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38">
  <cs:axisTitle>
    <cs:lnRef idx="0"/>
    <cs:fillRef idx="0"/>
    <cs:effectRef idx="0"/>
    <cs:fontRef idx="minor">
      <a:schemeClr val="lt1"/>
    </cs:fontRef>
    <cs:defRPr sz="900" b="1" kern="1200"/>
  </cs:axisTitle>
  <cs:categoryAxis>
    <cs:lnRef idx="0">
      <cs:styleClr val="0"/>
    </cs:lnRef>
    <cs:fillRef idx="0"/>
    <cs:effectRef idx="0"/>
    <cs:fontRef idx="minor">
      <a:schemeClr val="lt1"/>
    </cs:fontRef>
    <cs:defRPr sz="900" kern="1200" spc="3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lt1">
            <a:lumMod val="85000"/>
          </a:schemeClr>
        </a:solidFill>
        <a:round/>
      </a:ln>
    </cs:spPr>
    <cs:defRPr sz="1000" kern="1200"/>
  </cs:chartArea>
  <cs:dataLabel>
    <cs:lnRef idx="0"/>
    <cs:fillRef idx="0">
      <cs:styleClr val="0"/>
    </cs:fillRef>
    <cs:effectRef idx="0"/>
    <cs:fontRef idx="minor">
      <a:schemeClr val="lt1"/>
    </cs:fontRef>
    <cs:spPr>
      <a:solidFill>
        <a:schemeClr val="phClr"/>
      </a:solidFill>
    </cs:spPr>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5400"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cs:spPr>
  </cs:dataPointMarker>
  <cs:dataPointMarkerLayout symbol="circle" size="14"/>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8">
  <cs:axisTitle>
    <cs:lnRef idx="0"/>
    <cs:fillRef idx="0"/>
    <cs:effectRef idx="0"/>
    <cs:fontRef idx="minor">
      <a:schemeClr val="lt1"/>
    </cs:fontRef>
    <cs:defRPr sz="900" b="1" kern="1200"/>
  </cs:axisTitle>
  <cs:categoryAxis>
    <cs:lnRef idx="0">
      <cs:styleClr val="0"/>
    </cs:lnRef>
    <cs:fillRef idx="0"/>
    <cs:effectRef idx="0"/>
    <cs:fontRef idx="minor">
      <a:schemeClr val="lt1"/>
    </cs:fontRef>
    <cs:defRPr sz="900" kern="1200" spc="3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lt1">
            <a:lumMod val="85000"/>
          </a:schemeClr>
        </a:solidFill>
        <a:round/>
      </a:ln>
    </cs:spPr>
    <cs:defRPr sz="1000" kern="1200"/>
  </cs:chartArea>
  <cs:dataLabel>
    <cs:lnRef idx="0"/>
    <cs:fillRef idx="0">
      <cs:styleClr val="0"/>
    </cs:fillRef>
    <cs:effectRef idx="0"/>
    <cs:fontRef idx="minor">
      <a:schemeClr val="lt1"/>
    </cs:fontRef>
    <cs:spPr>
      <a:solidFill>
        <a:schemeClr val="phClr"/>
      </a:solidFill>
    </cs:spPr>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5400"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cs:spPr>
  </cs:dataPointMarker>
  <cs:dataPointMarkerLayout symbol="circle" size="14"/>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drawing1.xml><?xml version="1.0" encoding="utf-8"?>
<c:userShapes xmlns:c="http://schemas.openxmlformats.org/drawingml/2006/chart">
  <cdr:relSizeAnchor xmlns:cdr="http://schemas.openxmlformats.org/drawingml/2006/chartDrawing">
    <cdr:from>
      <cdr:x>0</cdr:x>
      <cdr:y>0.29107</cdr:y>
    </cdr:from>
    <cdr:to>
      <cdr:x>0.39546</cdr:x>
      <cdr:y>0.5</cdr:y>
    </cdr:to>
    <cdr:sp macro="" textlink="">
      <cdr:nvSpPr>
        <cdr:cNvPr id="2" name="Ellipse 1"/>
        <cdr:cNvSpPr/>
      </cdr:nvSpPr>
      <cdr:spPr>
        <a:xfrm xmlns:a="http://schemas.openxmlformats.org/drawingml/2006/main">
          <a:off x="-6226628" y="785525"/>
          <a:ext cx="2050191" cy="563850"/>
        </a:xfrm>
        <a:prstGeom xmlns:a="http://schemas.openxmlformats.org/drawingml/2006/main" prst="ellipse">
          <a:avLst/>
        </a:prstGeom>
        <a:noFill xmlns:a="http://schemas.openxmlformats.org/drawingml/2006/main"/>
        <a:ln xmlns:a="http://schemas.openxmlformats.org/drawingml/2006/main" w="28575">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FR"/>
        </a:p>
      </cdr:txBody>
    </cdr:sp>
  </cdr:relSizeAnchor>
  <cdr:relSizeAnchor xmlns:cdr="http://schemas.openxmlformats.org/drawingml/2006/chartDrawing">
    <cdr:from>
      <cdr:x>0.36798</cdr:x>
      <cdr:y>0.16504</cdr:y>
    </cdr:from>
    <cdr:to>
      <cdr:x>1</cdr:x>
      <cdr:y>0.41047</cdr:y>
    </cdr:to>
    <cdr:sp macro="" textlink="">
      <cdr:nvSpPr>
        <cdr:cNvPr id="3" name="Ellipse 2"/>
        <cdr:cNvSpPr/>
      </cdr:nvSpPr>
      <cdr:spPr>
        <a:xfrm xmlns:a="http://schemas.openxmlformats.org/drawingml/2006/main">
          <a:off x="1907726" y="445413"/>
          <a:ext cx="3276595" cy="662355"/>
        </a:xfrm>
        <a:prstGeom xmlns:a="http://schemas.openxmlformats.org/drawingml/2006/main" prst="ellipse">
          <a:avLst/>
        </a:prstGeom>
        <a:noFill xmlns:a="http://schemas.openxmlformats.org/drawingml/2006/main"/>
        <a:ln xmlns:a="http://schemas.openxmlformats.org/drawingml/2006/main" w="28575">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fr-FR"/>
        </a:p>
      </cdr:txBody>
    </cdr:sp>
  </cdr:relSizeAnchor>
  <cdr:relSizeAnchor xmlns:cdr="http://schemas.openxmlformats.org/drawingml/2006/chartDrawing">
    <cdr:from>
      <cdr:x>0.38394</cdr:x>
      <cdr:y>0.709</cdr:y>
    </cdr:from>
    <cdr:to>
      <cdr:x>0.41261</cdr:x>
      <cdr:y>0.86527</cdr:y>
    </cdr:to>
    <cdr:sp macro="" textlink="">
      <cdr:nvSpPr>
        <cdr:cNvPr id="4" name="Flèche vers le bas 3"/>
        <cdr:cNvSpPr/>
      </cdr:nvSpPr>
      <cdr:spPr>
        <a:xfrm xmlns:a="http://schemas.openxmlformats.org/drawingml/2006/main">
          <a:off x="4081235" y="4439145"/>
          <a:ext cx="304801" cy="978408"/>
        </a:xfrm>
        <a:prstGeom xmlns:a="http://schemas.openxmlformats.org/drawingml/2006/main" prst="downArrow">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FR"/>
        </a:p>
      </cdr:txBody>
    </cdr:sp>
  </cdr:relSizeAnchor>
</c:userShapes>
</file>

<file path=ppt/drawings/drawing2.xml><?xml version="1.0" encoding="utf-8"?>
<c:userShapes xmlns:c="http://schemas.openxmlformats.org/drawingml/2006/chart">
  <cdr:relSizeAnchor xmlns:cdr="http://schemas.openxmlformats.org/drawingml/2006/chartDrawing">
    <cdr:from>
      <cdr:x>0.02987</cdr:x>
      <cdr:y>0.42799</cdr:y>
    </cdr:from>
    <cdr:to>
      <cdr:x>0.42533</cdr:x>
      <cdr:y>0.63692</cdr:y>
    </cdr:to>
    <cdr:sp macro="" textlink="">
      <cdr:nvSpPr>
        <cdr:cNvPr id="2" name="Ellipse 1"/>
        <cdr:cNvSpPr/>
      </cdr:nvSpPr>
      <cdr:spPr>
        <a:xfrm xmlns:a="http://schemas.openxmlformats.org/drawingml/2006/main">
          <a:off x="317500" y="2679700"/>
          <a:ext cx="4203700" cy="1308100"/>
        </a:xfrm>
        <a:prstGeom xmlns:a="http://schemas.openxmlformats.org/drawingml/2006/main" prst="ellipse">
          <a:avLst/>
        </a:prstGeom>
        <a:noFill xmlns:a="http://schemas.openxmlformats.org/drawingml/2006/main"/>
        <a:ln xmlns:a="http://schemas.openxmlformats.org/drawingml/2006/main" w="28575">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FR"/>
        </a:p>
      </cdr:txBody>
    </cdr:sp>
  </cdr:relSizeAnchor>
  <cdr:relSizeAnchor xmlns:cdr="http://schemas.openxmlformats.org/drawingml/2006/chartDrawing">
    <cdr:from>
      <cdr:x>0.36798</cdr:x>
      <cdr:y>0.29412</cdr:y>
    </cdr:from>
    <cdr:to>
      <cdr:x>1</cdr:x>
      <cdr:y>0.53955</cdr:y>
    </cdr:to>
    <cdr:sp macro="" textlink="">
      <cdr:nvSpPr>
        <cdr:cNvPr id="3" name="Ellipse 2"/>
        <cdr:cNvSpPr/>
      </cdr:nvSpPr>
      <cdr:spPr>
        <a:xfrm xmlns:a="http://schemas.openxmlformats.org/drawingml/2006/main">
          <a:off x="3911591" y="1841515"/>
          <a:ext cx="6718309" cy="1536662"/>
        </a:xfrm>
        <a:prstGeom xmlns:a="http://schemas.openxmlformats.org/drawingml/2006/main" prst="ellipse">
          <a:avLst/>
        </a:prstGeom>
        <a:noFill xmlns:a="http://schemas.openxmlformats.org/drawingml/2006/main"/>
        <a:ln xmlns:a="http://schemas.openxmlformats.org/drawingml/2006/main" w="28575">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fr-FR"/>
        </a:p>
      </cdr:txBody>
    </cdr:sp>
  </cdr:relSizeAnchor>
  <cdr:relSizeAnchor xmlns:cdr="http://schemas.openxmlformats.org/drawingml/2006/chartDrawing">
    <cdr:from>
      <cdr:x>0.03065</cdr:x>
      <cdr:y>0.37696</cdr:y>
    </cdr:from>
    <cdr:to>
      <cdr:x>0.08527</cdr:x>
      <cdr:y>0.46042</cdr:y>
    </cdr:to>
    <cdr:sp macro="" textlink="">
      <cdr:nvSpPr>
        <cdr:cNvPr id="5" name="ZoneTexte 4"/>
        <cdr:cNvSpPr txBox="1"/>
      </cdr:nvSpPr>
      <cdr:spPr>
        <a:xfrm xmlns:a="http://schemas.openxmlformats.org/drawingml/2006/main">
          <a:off x="325806" y="2360165"/>
          <a:ext cx="580605" cy="522551"/>
        </a:xfrm>
        <a:prstGeom xmlns:a="http://schemas.openxmlformats.org/drawingml/2006/main" prst="rect">
          <a:avLst/>
        </a:prstGeom>
        <a:solidFill xmlns:a="http://schemas.openxmlformats.org/drawingml/2006/main">
          <a:srgbClr val="002060"/>
        </a:solidFill>
        <a:ln xmlns:a="http://schemas.openxmlformats.org/drawingml/2006/main" w="28575">
          <a:solidFill>
            <a:srgbClr val="FF0000"/>
          </a:solidFill>
        </a:ln>
      </cdr:spPr>
      <cdr:txBody>
        <a:bodyPr xmlns:a="http://schemas.openxmlformats.org/drawingml/2006/main" vertOverflow="clip" wrap="none" rtlCol="0"/>
        <a:lstStyle xmlns:a="http://schemas.openxmlformats.org/drawingml/2006/main"/>
        <a:p xmlns:a="http://schemas.openxmlformats.org/drawingml/2006/main">
          <a:r>
            <a:rPr lang="fr-FR" sz="2800" dirty="0">
              <a:solidFill>
                <a:srgbClr val="FF0000"/>
              </a:solidFill>
            </a:rPr>
            <a:t>18</a:t>
          </a:r>
        </a:p>
      </cdr:txBody>
    </cdr:sp>
  </cdr:relSizeAnchor>
  <cdr:relSizeAnchor xmlns:cdr="http://schemas.openxmlformats.org/drawingml/2006/chartDrawing">
    <cdr:from>
      <cdr:x>0.35595</cdr:x>
      <cdr:y>0.26644</cdr:y>
    </cdr:from>
    <cdr:to>
      <cdr:x>0.40852</cdr:x>
      <cdr:y>0.35105</cdr:y>
    </cdr:to>
    <cdr:sp macro="" textlink="">
      <cdr:nvSpPr>
        <cdr:cNvPr id="8" name="ZoneTexte 7"/>
        <cdr:cNvSpPr txBox="1"/>
      </cdr:nvSpPr>
      <cdr:spPr>
        <a:xfrm xmlns:a="http://schemas.openxmlformats.org/drawingml/2006/main">
          <a:off x="3783699" y="1668224"/>
          <a:ext cx="558814" cy="529752"/>
        </a:xfrm>
        <a:prstGeom xmlns:a="http://schemas.openxmlformats.org/drawingml/2006/main" prst="rect">
          <a:avLst/>
        </a:prstGeom>
        <a:solidFill xmlns:a="http://schemas.openxmlformats.org/drawingml/2006/main">
          <a:srgbClr val="002060"/>
        </a:solidFill>
        <a:ln xmlns:a="http://schemas.openxmlformats.org/drawingml/2006/main" w="28575">
          <a:solidFill>
            <a:srgbClr val="FF0000"/>
          </a:solidFill>
        </a:ln>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2800">
              <a:solidFill>
                <a:srgbClr val="FF0000"/>
              </a:solidFill>
            </a:rPr>
            <a:t>13</a:t>
          </a:r>
          <a:endParaRPr lang="fr-FR" sz="2800" dirty="0">
            <a:solidFill>
              <a:srgbClr val="FF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CCA02C-D6F0-4C48-9952-8B9DCD452A47}" type="datetimeFigureOut">
              <a:rPr lang="fr-FR" smtClean="0"/>
              <a:t>02/12/2021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3798CD-28E2-074E-9674-6EBF4F1C0523}" type="slidenum">
              <a:rPr lang="fr-FR" smtClean="0"/>
              <a:t>‹N°›</a:t>
            </a:fld>
            <a:endParaRPr lang="fr-FR"/>
          </a:p>
        </p:txBody>
      </p:sp>
    </p:spTree>
    <p:extLst>
      <p:ext uri="{BB962C8B-B14F-4D97-AF65-F5344CB8AC3E}">
        <p14:creationId xmlns:p14="http://schemas.microsoft.com/office/powerpoint/2010/main" val="3810709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03798CD-28E2-074E-9674-6EBF4F1C0523}" type="slidenum">
              <a:rPr lang="fr-FR" smtClean="0"/>
              <a:t>1</a:t>
            </a:fld>
            <a:endParaRPr lang="fr-FR"/>
          </a:p>
        </p:txBody>
      </p:sp>
    </p:spTree>
    <p:extLst>
      <p:ext uri="{BB962C8B-B14F-4D97-AF65-F5344CB8AC3E}">
        <p14:creationId xmlns:p14="http://schemas.microsoft.com/office/powerpoint/2010/main" val="1720976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Bien sûr, il devra aussi concevoir ce développement avec une démarche de comptabilité analytique lui permettant d’analyser l’économie indirecte sur les coûts d’amortissement annuel d’une plateforme robotique dont l’utilisation </a:t>
            </a:r>
            <a:r>
              <a:rPr lang="fr-FR" dirty="0" err="1"/>
              <a:t>multi-disciplinaire</a:t>
            </a:r>
            <a:r>
              <a:rPr lang="fr-FR" dirty="0"/>
              <a:t>, optimisée par cette expansion d’activité, accroît la rentabilité.</a:t>
            </a:r>
          </a:p>
          <a:p>
            <a:endParaRPr lang="fr-FR" dirty="0"/>
          </a:p>
        </p:txBody>
      </p:sp>
      <p:sp>
        <p:nvSpPr>
          <p:cNvPr id="4" name="Espace réservé du numéro de diapositive 3"/>
          <p:cNvSpPr>
            <a:spLocks noGrp="1"/>
          </p:cNvSpPr>
          <p:nvPr>
            <p:ph type="sldNum" sz="quarter" idx="5"/>
          </p:nvPr>
        </p:nvSpPr>
        <p:spPr/>
        <p:txBody>
          <a:bodyPr/>
          <a:lstStyle/>
          <a:p>
            <a:fld id="{903798CD-28E2-074E-9674-6EBF4F1C0523}" type="slidenum">
              <a:rPr lang="fr-FR" smtClean="0"/>
              <a:t>10</a:t>
            </a:fld>
            <a:endParaRPr lang="fr-FR"/>
          </a:p>
        </p:txBody>
      </p:sp>
    </p:spTree>
    <p:extLst>
      <p:ext uri="{BB962C8B-B14F-4D97-AF65-F5344CB8AC3E}">
        <p14:creationId xmlns:p14="http://schemas.microsoft.com/office/powerpoint/2010/main" val="3710524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03798CD-28E2-074E-9674-6EBF4F1C0523}" type="slidenum">
              <a:rPr lang="fr-FR" smtClean="0"/>
              <a:t>11</a:t>
            </a:fld>
            <a:endParaRPr lang="fr-FR"/>
          </a:p>
        </p:txBody>
      </p:sp>
    </p:spTree>
    <p:extLst>
      <p:ext uri="{BB962C8B-B14F-4D97-AF65-F5344CB8AC3E}">
        <p14:creationId xmlns:p14="http://schemas.microsoft.com/office/powerpoint/2010/main" val="3699483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03798CD-28E2-074E-9674-6EBF4F1C0523}" type="slidenum">
              <a:rPr lang="fr-FR" smtClean="0"/>
              <a:t>12</a:t>
            </a:fld>
            <a:endParaRPr lang="fr-FR"/>
          </a:p>
        </p:txBody>
      </p:sp>
    </p:spTree>
    <p:extLst>
      <p:ext uri="{BB962C8B-B14F-4D97-AF65-F5344CB8AC3E}">
        <p14:creationId xmlns:p14="http://schemas.microsoft.com/office/powerpoint/2010/main" val="2659624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Tout en acceptant une augmentation du temps d’occupation de salle inévitable en début d’expérience[7, 26], l’accompagnement d’une activité de chirurgie pariétale robotique débutant au sein d’un établissement doit également encourager une nécessaire courbe d’apprentissage de l’équipe chirurgicale. En laissant un espace de progression dans le niveau de difficulté technique des procédures, le gestionnaire d’établissement investit ainsi sur l’avenir. Une équipe mise en confiance va utiliser son expertise acquise à partir de réparations simples pour aborder des réparations de plus en plus complexes aux GHS moins ingrats (Tableau V) :</a:t>
            </a:r>
          </a:p>
          <a:p>
            <a:endParaRPr lang="fr-FR" dirty="0"/>
          </a:p>
        </p:txBody>
      </p:sp>
      <p:sp>
        <p:nvSpPr>
          <p:cNvPr id="4" name="Espace réservé du numéro de diapositive 3"/>
          <p:cNvSpPr>
            <a:spLocks noGrp="1"/>
          </p:cNvSpPr>
          <p:nvPr>
            <p:ph type="sldNum" sz="quarter" idx="5"/>
          </p:nvPr>
        </p:nvSpPr>
        <p:spPr/>
        <p:txBody>
          <a:bodyPr/>
          <a:lstStyle/>
          <a:p>
            <a:fld id="{903798CD-28E2-074E-9674-6EBF4F1C0523}" type="slidenum">
              <a:rPr lang="fr-FR" smtClean="0"/>
              <a:t>13</a:t>
            </a:fld>
            <a:endParaRPr lang="fr-FR"/>
          </a:p>
        </p:txBody>
      </p:sp>
    </p:spTree>
    <p:extLst>
      <p:ext uri="{BB962C8B-B14F-4D97-AF65-F5344CB8AC3E}">
        <p14:creationId xmlns:p14="http://schemas.microsoft.com/office/powerpoint/2010/main" val="1669287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03798CD-28E2-074E-9674-6EBF4F1C0523}" type="slidenum">
              <a:rPr lang="fr-FR" smtClean="0"/>
              <a:t>14</a:t>
            </a:fld>
            <a:endParaRPr lang="fr-FR"/>
          </a:p>
        </p:txBody>
      </p:sp>
    </p:spTree>
    <p:extLst>
      <p:ext uri="{BB962C8B-B14F-4D97-AF65-F5344CB8AC3E}">
        <p14:creationId xmlns:p14="http://schemas.microsoft.com/office/powerpoint/2010/main" val="3185918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03798CD-28E2-074E-9674-6EBF4F1C0523}" type="slidenum">
              <a:rPr lang="fr-FR" smtClean="0"/>
              <a:t>15</a:t>
            </a:fld>
            <a:endParaRPr lang="fr-FR"/>
          </a:p>
        </p:txBody>
      </p:sp>
    </p:spTree>
    <p:extLst>
      <p:ext uri="{BB962C8B-B14F-4D97-AF65-F5344CB8AC3E}">
        <p14:creationId xmlns:p14="http://schemas.microsoft.com/office/powerpoint/2010/main" val="3741152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n’en demeure pas moins que le lancement d’une activité de chirurgie robotique pariétale en France est aujourd’hui freiné par des raisons bien plus économiques que médicales. Son développement nécessite obligatoirement de la part de nos tutelles une mise à niveau rapide de la nomenclature, avec l’adoption d’une cotation spécifique revalorisée permettant de faire face aux contraintes financières de ce nouvel outil. A cette fin, les chirurgiens </a:t>
            </a:r>
            <a:r>
              <a:rPr lang="fr-FR" dirty="0" err="1"/>
              <a:t>pariétalistes</a:t>
            </a:r>
            <a:r>
              <a:rPr lang="fr-FR" dirty="0"/>
              <a:t> doivent absolument produire de solides études cliniques qui, seules, permettront d’obtenir la reconnaissance de cette chirurgie d’excellence, en objectivant un progrès réel pour les patients. L’avènement de la jeune Société de Chirurgie Pariétale Française et son registre (Club Hernie) de plus en plus performant seront sûrement des acteurs de poids dans cette démarche[54].</a:t>
            </a:r>
          </a:p>
          <a:p>
            <a:endParaRPr lang="fr-FR" dirty="0"/>
          </a:p>
        </p:txBody>
      </p:sp>
      <p:sp>
        <p:nvSpPr>
          <p:cNvPr id="4" name="Espace réservé du numéro de diapositive 3"/>
          <p:cNvSpPr>
            <a:spLocks noGrp="1"/>
          </p:cNvSpPr>
          <p:nvPr>
            <p:ph type="sldNum" sz="quarter" idx="5"/>
          </p:nvPr>
        </p:nvSpPr>
        <p:spPr/>
        <p:txBody>
          <a:bodyPr/>
          <a:lstStyle/>
          <a:p>
            <a:fld id="{903798CD-28E2-074E-9674-6EBF4F1C0523}" type="slidenum">
              <a:rPr lang="fr-FR" smtClean="0"/>
              <a:t>16</a:t>
            </a:fld>
            <a:endParaRPr lang="fr-FR"/>
          </a:p>
        </p:txBody>
      </p:sp>
    </p:spTree>
    <p:extLst>
      <p:ext uri="{BB962C8B-B14F-4D97-AF65-F5344CB8AC3E}">
        <p14:creationId xmlns:p14="http://schemas.microsoft.com/office/powerpoint/2010/main" val="3860145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03798CD-28E2-074E-9674-6EBF4F1C0523}" type="slidenum">
              <a:rPr lang="fr-FR" smtClean="0"/>
              <a:t>17</a:t>
            </a:fld>
            <a:endParaRPr lang="fr-FR"/>
          </a:p>
        </p:txBody>
      </p:sp>
    </p:spTree>
    <p:extLst>
      <p:ext uri="{BB962C8B-B14F-4D97-AF65-F5344CB8AC3E}">
        <p14:creationId xmlns:p14="http://schemas.microsoft.com/office/powerpoint/2010/main" val="1496086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03798CD-28E2-074E-9674-6EBF4F1C0523}" type="slidenum">
              <a:rPr lang="fr-FR" smtClean="0"/>
              <a:t>18</a:t>
            </a:fld>
            <a:endParaRPr lang="fr-FR"/>
          </a:p>
        </p:txBody>
      </p:sp>
    </p:spTree>
    <p:extLst>
      <p:ext uri="{BB962C8B-B14F-4D97-AF65-F5344CB8AC3E}">
        <p14:creationId xmlns:p14="http://schemas.microsoft.com/office/powerpoint/2010/main" val="3937405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03798CD-28E2-074E-9674-6EBF4F1C0523}" type="slidenum">
              <a:rPr lang="fr-FR" smtClean="0"/>
              <a:t>19</a:t>
            </a:fld>
            <a:endParaRPr lang="fr-FR"/>
          </a:p>
        </p:txBody>
      </p:sp>
    </p:spTree>
    <p:extLst>
      <p:ext uri="{BB962C8B-B14F-4D97-AF65-F5344CB8AC3E}">
        <p14:creationId xmlns:p14="http://schemas.microsoft.com/office/powerpoint/2010/main" val="99850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Alors que la chirurgie robotique s’est initialement développée pour la réalisation d’interventions chirurgicales complexes, comme la prostatectomie radicale, il est remarquable que l’intervention utilisant l’assistance robotique la plus réalisée aux USA en 2020 soit la cure de hernie inguinale. Ainsi, en 2018, 29% des hernies inguinales étaient opérées en chirurgie robotique aux USA[1], 18% en laparoscopie et 53% en chirurgie ouverte. </a:t>
            </a:r>
          </a:p>
          <a:p>
            <a:r>
              <a:rPr lang="fr-FR" dirty="0"/>
              <a:t>Les frais d’acquisition et de maintenance annuelle rapportés dans la littérature par des équipes américaines varient respectivement de 0,5 à 2,5 Millions$ et de 80.000$ à 190.000$ par plateforme robotique[52, 53]. Il faut y ajouter comme frais fixes ceux de la formation du personnel accrédité et ceux de la gestion du planning d’occupation d’une salle d’opération dédiée, dans un contexte d’une utilisation souvent multidisciplinaire dans les établissements de soins français.</a:t>
            </a:r>
          </a:p>
          <a:p>
            <a:endParaRPr lang="fr-FR" dirty="0"/>
          </a:p>
        </p:txBody>
      </p:sp>
      <p:sp>
        <p:nvSpPr>
          <p:cNvPr id="4" name="Espace réservé du numéro de diapositive 3"/>
          <p:cNvSpPr>
            <a:spLocks noGrp="1"/>
          </p:cNvSpPr>
          <p:nvPr>
            <p:ph type="sldNum" sz="quarter" idx="5"/>
          </p:nvPr>
        </p:nvSpPr>
        <p:spPr/>
        <p:txBody>
          <a:bodyPr/>
          <a:lstStyle/>
          <a:p>
            <a:fld id="{903798CD-28E2-074E-9674-6EBF4F1C0523}" type="slidenum">
              <a:rPr lang="fr-FR" smtClean="0"/>
              <a:t>2</a:t>
            </a:fld>
            <a:endParaRPr lang="fr-FR"/>
          </a:p>
        </p:txBody>
      </p:sp>
    </p:spTree>
    <p:extLst>
      <p:ext uri="{BB962C8B-B14F-4D97-AF65-F5344CB8AC3E}">
        <p14:creationId xmlns:p14="http://schemas.microsoft.com/office/powerpoint/2010/main" val="2533090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03798CD-28E2-074E-9674-6EBF4F1C0523}" type="slidenum">
              <a:rPr lang="fr-FR" smtClean="0"/>
              <a:t>3</a:t>
            </a:fld>
            <a:endParaRPr lang="fr-FR"/>
          </a:p>
        </p:txBody>
      </p:sp>
    </p:spTree>
    <p:extLst>
      <p:ext uri="{BB962C8B-B14F-4D97-AF65-F5344CB8AC3E}">
        <p14:creationId xmlns:p14="http://schemas.microsoft.com/office/powerpoint/2010/main" val="4163200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Stimulé par cet investissement qu’il va devoir affronter, chaque gestionnaire d’établissement face à une activité de chirurgie pariétale importante en volume va regarder à la loupe le coût direct en matériel par procédure : celui-ci, pour une procédure de chirurgie pariétale simple, est avec le recours au robot multiplié par 10 (941€ vs 92€, tableau III). </a:t>
            </a:r>
          </a:p>
        </p:txBody>
      </p:sp>
      <p:sp>
        <p:nvSpPr>
          <p:cNvPr id="4" name="Espace réservé du numéro de diapositive 3"/>
          <p:cNvSpPr>
            <a:spLocks noGrp="1"/>
          </p:cNvSpPr>
          <p:nvPr>
            <p:ph type="sldNum" sz="quarter" idx="5"/>
          </p:nvPr>
        </p:nvSpPr>
        <p:spPr/>
        <p:txBody>
          <a:bodyPr/>
          <a:lstStyle/>
          <a:p>
            <a:fld id="{903798CD-28E2-074E-9674-6EBF4F1C0523}" type="slidenum">
              <a:rPr lang="fr-FR" smtClean="0"/>
              <a:t>4</a:t>
            </a:fld>
            <a:endParaRPr lang="fr-FR"/>
          </a:p>
        </p:txBody>
      </p:sp>
    </p:spTree>
    <p:extLst>
      <p:ext uri="{BB962C8B-B14F-4D97-AF65-F5344CB8AC3E}">
        <p14:creationId xmlns:p14="http://schemas.microsoft.com/office/powerpoint/2010/main" val="507616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03798CD-28E2-074E-9674-6EBF4F1C0523}" type="slidenum">
              <a:rPr lang="fr-FR" smtClean="0"/>
              <a:t>5</a:t>
            </a:fld>
            <a:endParaRPr lang="fr-FR"/>
          </a:p>
        </p:txBody>
      </p:sp>
    </p:spTree>
    <p:extLst>
      <p:ext uri="{BB962C8B-B14F-4D97-AF65-F5344CB8AC3E}">
        <p14:creationId xmlns:p14="http://schemas.microsoft.com/office/powerpoint/2010/main" val="3305904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Mais il va en revanche constater une réduction concomitante du coût du consommable spécifique (prothèse et matériel de fixation), divisé par 6 ou 7 si la technique IPOM est délaissée au profit d’une technique rétro-musculaire, grâce à l’abandon des prothèses </a:t>
            </a:r>
            <a:r>
              <a:rPr lang="fr-FR" dirty="0" err="1"/>
              <a:t>bi-faces</a:t>
            </a:r>
            <a:r>
              <a:rPr lang="fr-FR" dirty="0"/>
              <a:t> et des agrafeuses (Tableau IV).</a:t>
            </a:r>
          </a:p>
          <a:p>
            <a:endParaRPr lang="fr-FR" dirty="0"/>
          </a:p>
        </p:txBody>
      </p:sp>
      <p:sp>
        <p:nvSpPr>
          <p:cNvPr id="4" name="Espace réservé du numéro de diapositive 3"/>
          <p:cNvSpPr>
            <a:spLocks noGrp="1"/>
          </p:cNvSpPr>
          <p:nvPr>
            <p:ph type="sldNum" sz="quarter" idx="5"/>
          </p:nvPr>
        </p:nvSpPr>
        <p:spPr/>
        <p:txBody>
          <a:bodyPr/>
          <a:lstStyle/>
          <a:p>
            <a:fld id="{903798CD-28E2-074E-9674-6EBF4F1C0523}" type="slidenum">
              <a:rPr lang="fr-FR" smtClean="0"/>
              <a:t>6</a:t>
            </a:fld>
            <a:endParaRPr lang="fr-FR"/>
          </a:p>
        </p:txBody>
      </p:sp>
    </p:spTree>
    <p:extLst>
      <p:ext uri="{BB962C8B-B14F-4D97-AF65-F5344CB8AC3E}">
        <p14:creationId xmlns:p14="http://schemas.microsoft.com/office/powerpoint/2010/main" val="3164897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03798CD-28E2-074E-9674-6EBF4F1C0523}" type="slidenum">
              <a:rPr lang="fr-FR" smtClean="0"/>
              <a:t>7</a:t>
            </a:fld>
            <a:endParaRPr lang="fr-FR"/>
          </a:p>
        </p:txBody>
      </p:sp>
    </p:spTree>
    <p:extLst>
      <p:ext uri="{BB962C8B-B14F-4D97-AF65-F5344CB8AC3E}">
        <p14:creationId xmlns:p14="http://schemas.microsoft.com/office/powerpoint/2010/main" val="2587679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03798CD-28E2-074E-9674-6EBF4F1C0523}" type="slidenum">
              <a:rPr lang="fr-FR" smtClean="0"/>
              <a:t>8</a:t>
            </a:fld>
            <a:endParaRPr lang="fr-FR"/>
          </a:p>
        </p:txBody>
      </p:sp>
    </p:spTree>
    <p:extLst>
      <p:ext uri="{BB962C8B-B14F-4D97-AF65-F5344CB8AC3E}">
        <p14:creationId xmlns:p14="http://schemas.microsoft.com/office/powerpoint/2010/main" val="3466149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03798CD-28E2-074E-9674-6EBF4F1C0523}" type="slidenum">
              <a:rPr lang="fr-FR" smtClean="0"/>
              <a:t>9</a:t>
            </a:fld>
            <a:endParaRPr lang="fr-FR"/>
          </a:p>
        </p:txBody>
      </p:sp>
    </p:spTree>
    <p:extLst>
      <p:ext uri="{BB962C8B-B14F-4D97-AF65-F5344CB8AC3E}">
        <p14:creationId xmlns:p14="http://schemas.microsoft.com/office/powerpoint/2010/main" val="1154672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45325C8F-5432-3C4D-B237-5BECD980352E}" type="datetimeFigureOut">
              <a:rPr lang="fr-FR" smtClean="0"/>
              <a:t>02/12/2021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8681C85-EF91-3041-BFEA-3A4FB546D8CD}" type="slidenum">
              <a:rPr lang="fr-FR" smtClean="0"/>
              <a:t>‹N°›</a:t>
            </a:fld>
            <a:endParaRPr lang="fr-FR"/>
          </a:p>
        </p:txBody>
      </p:sp>
    </p:spTree>
    <p:extLst>
      <p:ext uri="{BB962C8B-B14F-4D97-AF65-F5344CB8AC3E}">
        <p14:creationId xmlns:p14="http://schemas.microsoft.com/office/powerpoint/2010/main" val="1116255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5325C8F-5432-3C4D-B237-5BECD980352E}" type="datetimeFigureOut">
              <a:rPr lang="fr-FR" smtClean="0"/>
              <a:t>02/12/2021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8681C85-EF91-3041-BFEA-3A4FB546D8CD}" type="slidenum">
              <a:rPr lang="fr-FR" smtClean="0"/>
              <a:t>‹N°›</a:t>
            </a:fld>
            <a:endParaRPr lang="fr-FR"/>
          </a:p>
        </p:txBody>
      </p:sp>
    </p:spTree>
    <p:extLst>
      <p:ext uri="{BB962C8B-B14F-4D97-AF65-F5344CB8AC3E}">
        <p14:creationId xmlns:p14="http://schemas.microsoft.com/office/powerpoint/2010/main" val="1439924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5325C8F-5432-3C4D-B237-5BECD980352E}" type="datetimeFigureOut">
              <a:rPr lang="fr-FR" smtClean="0"/>
              <a:t>02/12/2021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8681C85-EF91-3041-BFEA-3A4FB546D8CD}" type="slidenum">
              <a:rPr lang="fr-FR" smtClean="0"/>
              <a:t>‹N°›</a:t>
            </a:fld>
            <a:endParaRPr lang="fr-FR"/>
          </a:p>
        </p:txBody>
      </p:sp>
    </p:spTree>
    <p:extLst>
      <p:ext uri="{BB962C8B-B14F-4D97-AF65-F5344CB8AC3E}">
        <p14:creationId xmlns:p14="http://schemas.microsoft.com/office/powerpoint/2010/main" val="825046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5325C8F-5432-3C4D-B237-5BECD980352E}" type="datetimeFigureOut">
              <a:rPr lang="fr-FR" smtClean="0"/>
              <a:t>02/12/2021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8681C85-EF91-3041-BFEA-3A4FB546D8CD}" type="slidenum">
              <a:rPr lang="fr-FR" smtClean="0"/>
              <a:t>‹N°›</a:t>
            </a:fld>
            <a:endParaRPr lang="fr-FR"/>
          </a:p>
        </p:txBody>
      </p:sp>
    </p:spTree>
    <p:extLst>
      <p:ext uri="{BB962C8B-B14F-4D97-AF65-F5344CB8AC3E}">
        <p14:creationId xmlns:p14="http://schemas.microsoft.com/office/powerpoint/2010/main" val="878023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Cliquez et modifiez le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45325C8F-5432-3C4D-B237-5BECD980352E}" type="datetimeFigureOut">
              <a:rPr lang="fr-FR" smtClean="0"/>
              <a:t>02/12/2021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8681C85-EF91-3041-BFEA-3A4FB546D8CD}" type="slidenum">
              <a:rPr lang="fr-FR" smtClean="0"/>
              <a:t>‹N°›</a:t>
            </a:fld>
            <a:endParaRPr lang="fr-FR"/>
          </a:p>
        </p:txBody>
      </p:sp>
    </p:spTree>
    <p:extLst>
      <p:ext uri="{BB962C8B-B14F-4D97-AF65-F5344CB8AC3E}">
        <p14:creationId xmlns:p14="http://schemas.microsoft.com/office/powerpoint/2010/main" val="1574321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45325C8F-5432-3C4D-B237-5BECD980352E}" type="datetimeFigureOut">
              <a:rPr lang="fr-FR" smtClean="0"/>
              <a:t>02/12/2021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8681C85-EF91-3041-BFEA-3A4FB546D8CD}" type="slidenum">
              <a:rPr lang="fr-FR" smtClean="0"/>
              <a:t>‹N°›</a:t>
            </a:fld>
            <a:endParaRPr lang="fr-FR"/>
          </a:p>
        </p:txBody>
      </p:sp>
    </p:spTree>
    <p:extLst>
      <p:ext uri="{BB962C8B-B14F-4D97-AF65-F5344CB8AC3E}">
        <p14:creationId xmlns:p14="http://schemas.microsoft.com/office/powerpoint/2010/main" val="478024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Cliquez et modifiez le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45325C8F-5432-3C4D-B237-5BECD980352E}" type="datetimeFigureOut">
              <a:rPr lang="fr-FR" smtClean="0"/>
              <a:t>02/12/2021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8681C85-EF91-3041-BFEA-3A4FB546D8CD}" type="slidenum">
              <a:rPr lang="fr-FR" smtClean="0"/>
              <a:t>‹N°›</a:t>
            </a:fld>
            <a:endParaRPr lang="fr-FR"/>
          </a:p>
        </p:txBody>
      </p:sp>
    </p:spTree>
    <p:extLst>
      <p:ext uri="{BB962C8B-B14F-4D97-AF65-F5344CB8AC3E}">
        <p14:creationId xmlns:p14="http://schemas.microsoft.com/office/powerpoint/2010/main" val="414574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45325C8F-5432-3C4D-B237-5BECD980352E}" type="datetimeFigureOut">
              <a:rPr lang="fr-FR" smtClean="0"/>
              <a:t>02/12/2021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8681C85-EF91-3041-BFEA-3A4FB546D8CD}" type="slidenum">
              <a:rPr lang="fr-FR" smtClean="0"/>
              <a:t>‹N°›</a:t>
            </a:fld>
            <a:endParaRPr lang="fr-FR"/>
          </a:p>
        </p:txBody>
      </p:sp>
    </p:spTree>
    <p:extLst>
      <p:ext uri="{BB962C8B-B14F-4D97-AF65-F5344CB8AC3E}">
        <p14:creationId xmlns:p14="http://schemas.microsoft.com/office/powerpoint/2010/main" val="1308435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5325C8F-5432-3C4D-B237-5BECD980352E}" type="datetimeFigureOut">
              <a:rPr lang="fr-FR" smtClean="0"/>
              <a:t>02/12/2021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8681C85-EF91-3041-BFEA-3A4FB546D8CD}" type="slidenum">
              <a:rPr lang="fr-FR" smtClean="0"/>
              <a:t>‹N°›</a:t>
            </a:fld>
            <a:endParaRPr lang="fr-FR"/>
          </a:p>
        </p:txBody>
      </p:sp>
    </p:spTree>
    <p:extLst>
      <p:ext uri="{BB962C8B-B14F-4D97-AF65-F5344CB8AC3E}">
        <p14:creationId xmlns:p14="http://schemas.microsoft.com/office/powerpoint/2010/main" val="637894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45325C8F-5432-3C4D-B237-5BECD980352E}" type="datetimeFigureOut">
              <a:rPr lang="fr-FR" smtClean="0"/>
              <a:t>02/12/2021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8681C85-EF91-3041-BFEA-3A4FB546D8CD}" type="slidenum">
              <a:rPr lang="fr-FR" smtClean="0"/>
              <a:t>‹N°›</a:t>
            </a:fld>
            <a:endParaRPr lang="fr-FR"/>
          </a:p>
        </p:txBody>
      </p:sp>
    </p:spTree>
    <p:extLst>
      <p:ext uri="{BB962C8B-B14F-4D97-AF65-F5344CB8AC3E}">
        <p14:creationId xmlns:p14="http://schemas.microsoft.com/office/powerpoint/2010/main" val="1082948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45325C8F-5432-3C4D-B237-5BECD980352E}" type="datetimeFigureOut">
              <a:rPr lang="fr-FR" smtClean="0"/>
              <a:t>02/12/2021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8681C85-EF91-3041-BFEA-3A4FB546D8CD}" type="slidenum">
              <a:rPr lang="fr-FR" smtClean="0"/>
              <a:t>‹N°›</a:t>
            </a:fld>
            <a:endParaRPr lang="fr-FR"/>
          </a:p>
        </p:txBody>
      </p:sp>
    </p:spTree>
    <p:extLst>
      <p:ext uri="{BB962C8B-B14F-4D97-AF65-F5344CB8AC3E}">
        <p14:creationId xmlns:p14="http://schemas.microsoft.com/office/powerpoint/2010/main" val="1194892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325C8F-5432-3C4D-B237-5BECD980352E}" type="datetimeFigureOut">
              <a:rPr lang="fr-FR" smtClean="0"/>
              <a:t>02/12/2021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681C85-EF91-3041-BFEA-3A4FB546D8CD}" type="slidenum">
              <a:rPr lang="fr-FR" smtClean="0"/>
              <a:t>‹N°›</a:t>
            </a:fld>
            <a:endParaRPr lang="fr-FR"/>
          </a:p>
        </p:txBody>
      </p:sp>
    </p:spTree>
    <p:extLst>
      <p:ext uri="{BB962C8B-B14F-4D97-AF65-F5344CB8AC3E}">
        <p14:creationId xmlns:p14="http://schemas.microsoft.com/office/powerpoint/2010/main" val="1792340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3" Type="http://schemas.openxmlformats.org/officeDocument/2006/relationships/tags" Target="../tags/tag12.xml"/><Relationship Id="rId18" Type="http://schemas.openxmlformats.org/officeDocument/2006/relationships/tags" Target="../tags/tag17.xml"/><Relationship Id="rId26" Type="http://schemas.openxmlformats.org/officeDocument/2006/relationships/tags" Target="../tags/tag25.xml"/><Relationship Id="rId3" Type="http://schemas.openxmlformats.org/officeDocument/2006/relationships/tags" Target="../tags/tag2.xml"/><Relationship Id="rId21" Type="http://schemas.openxmlformats.org/officeDocument/2006/relationships/tags" Target="../tags/tag20.xml"/><Relationship Id="rId34" Type="http://schemas.openxmlformats.org/officeDocument/2006/relationships/oleObject" Target="../embeddings/oleObject1.bin"/><Relationship Id="rId7" Type="http://schemas.openxmlformats.org/officeDocument/2006/relationships/tags" Target="../tags/tag6.xml"/><Relationship Id="rId12" Type="http://schemas.openxmlformats.org/officeDocument/2006/relationships/tags" Target="../tags/tag11.xml"/><Relationship Id="rId17" Type="http://schemas.openxmlformats.org/officeDocument/2006/relationships/tags" Target="../tags/tag16.xml"/><Relationship Id="rId25" Type="http://schemas.openxmlformats.org/officeDocument/2006/relationships/tags" Target="../tags/tag24.xml"/><Relationship Id="rId33" Type="http://schemas.openxmlformats.org/officeDocument/2006/relationships/notesSlide" Target="../notesSlides/notesSlide11.xml"/><Relationship Id="rId2" Type="http://schemas.openxmlformats.org/officeDocument/2006/relationships/tags" Target="../tags/tag1.xml"/><Relationship Id="rId16" Type="http://schemas.openxmlformats.org/officeDocument/2006/relationships/tags" Target="../tags/tag15.xml"/><Relationship Id="rId20" Type="http://schemas.openxmlformats.org/officeDocument/2006/relationships/tags" Target="../tags/tag19.xml"/><Relationship Id="rId29" Type="http://schemas.openxmlformats.org/officeDocument/2006/relationships/tags" Target="../tags/tag28.xml"/><Relationship Id="rId1" Type="http://schemas.openxmlformats.org/officeDocument/2006/relationships/vmlDrawing" Target="../drawings/vmlDrawing1.vml"/><Relationship Id="rId6" Type="http://schemas.openxmlformats.org/officeDocument/2006/relationships/tags" Target="../tags/tag5.xml"/><Relationship Id="rId11" Type="http://schemas.openxmlformats.org/officeDocument/2006/relationships/tags" Target="../tags/tag10.xml"/><Relationship Id="rId24" Type="http://schemas.openxmlformats.org/officeDocument/2006/relationships/tags" Target="../tags/tag23.xml"/><Relationship Id="rId32" Type="http://schemas.openxmlformats.org/officeDocument/2006/relationships/slideLayout" Target="../slideLayouts/slideLayout6.xml"/><Relationship Id="rId5" Type="http://schemas.openxmlformats.org/officeDocument/2006/relationships/tags" Target="../tags/tag4.xml"/><Relationship Id="rId15" Type="http://schemas.openxmlformats.org/officeDocument/2006/relationships/tags" Target="../tags/tag14.xml"/><Relationship Id="rId23" Type="http://schemas.openxmlformats.org/officeDocument/2006/relationships/tags" Target="../tags/tag22.xml"/><Relationship Id="rId28" Type="http://schemas.openxmlformats.org/officeDocument/2006/relationships/tags" Target="../tags/tag27.xml"/><Relationship Id="rId36" Type="http://schemas.openxmlformats.org/officeDocument/2006/relationships/chart" Target="../charts/chart2.xml"/><Relationship Id="rId10" Type="http://schemas.openxmlformats.org/officeDocument/2006/relationships/tags" Target="../tags/tag9.xml"/><Relationship Id="rId19" Type="http://schemas.openxmlformats.org/officeDocument/2006/relationships/tags" Target="../tags/tag18.xml"/><Relationship Id="rId31" Type="http://schemas.openxmlformats.org/officeDocument/2006/relationships/tags" Target="../tags/tag30.xml"/><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tags" Target="../tags/tag13.xml"/><Relationship Id="rId22" Type="http://schemas.openxmlformats.org/officeDocument/2006/relationships/tags" Target="../tags/tag21.xml"/><Relationship Id="rId27" Type="http://schemas.openxmlformats.org/officeDocument/2006/relationships/tags" Target="../tags/tag26.xml"/><Relationship Id="rId30" Type="http://schemas.openxmlformats.org/officeDocument/2006/relationships/tags" Target="../tags/tag29.xml"/><Relationship Id="rId35" Type="http://schemas.openxmlformats.org/officeDocument/2006/relationships/image" Target="../media/image13.emf"/><Relationship Id="rId8" Type="http://schemas.openxmlformats.org/officeDocument/2006/relationships/tags" Target="../tags/tag7.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7.tiff"/><Relationship Id="rId4" Type="http://schemas.openxmlformats.org/officeDocument/2006/relationships/image" Target="../media/image16.tiff"/></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tiff"/><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2630331"/>
            <a:ext cx="9144000" cy="969001"/>
          </a:xfrm>
        </p:spPr>
        <p:txBody>
          <a:bodyPr>
            <a:normAutofit/>
          </a:bodyPr>
          <a:lstStyle/>
          <a:p>
            <a:r>
              <a:rPr lang="fr-FR" sz="4000" b="1" dirty="0">
                <a:latin typeface="+mn-lt"/>
              </a:rPr>
              <a:t>Le coût de la robotique</a:t>
            </a:r>
          </a:p>
        </p:txBody>
      </p:sp>
      <p:sp>
        <p:nvSpPr>
          <p:cNvPr id="3" name="Sous-titre 2"/>
          <p:cNvSpPr>
            <a:spLocks noGrp="1"/>
          </p:cNvSpPr>
          <p:nvPr>
            <p:ph type="subTitle" idx="1"/>
          </p:nvPr>
        </p:nvSpPr>
        <p:spPr>
          <a:xfrm>
            <a:off x="1674642" y="3877493"/>
            <a:ext cx="9375310" cy="2705898"/>
          </a:xfrm>
        </p:spPr>
        <p:txBody>
          <a:bodyPr>
            <a:normAutofit fontScale="40000" lnSpcReduction="20000"/>
          </a:bodyPr>
          <a:lstStyle/>
          <a:p>
            <a:endParaRPr lang="fr-FR" sz="3200" b="1" dirty="0"/>
          </a:p>
          <a:p>
            <a:r>
              <a:rPr lang="fr-FR" sz="7200" b="1" dirty="0"/>
              <a:t>Facteur limitant en chirurgie pariétale</a:t>
            </a:r>
          </a:p>
          <a:p>
            <a:endParaRPr lang="fr-FR" sz="4000" b="1" dirty="0"/>
          </a:p>
          <a:p>
            <a:r>
              <a:rPr lang="fr-FR" sz="5600" dirty="0"/>
              <a:t>Jean-Pierre </a:t>
            </a:r>
            <a:r>
              <a:rPr lang="fr-FR" sz="5600" b="1" dirty="0"/>
              <a:t>COSSA</a:t>
            </a:r>
            <a:r>
              <a:rPr lang="fr-FR" sz="5600" dirty="0"/>
              <a:t> </a:t>
            </a:r>
            <a:endParaRPr lang="fr-FR" sz="5600" b="1" dirty="0"/>
          </a:p>
          <a:p>
            <a:endParaRPr lang="fr-FR" sz="3600" dirty="0"/>
          </a:p>
          <a:p>
            <a:r>
              <a:rPr lang="fr-FR" sz="4000" u="sng" dirty="0" err="1">
                <a:solidFill>
                  <a:srgbClr val="0070C0"/>
                </a:solidFill>
              </a:rPr>
              <a:t>www.chirurgie</a:t>
            </a:r>
            <a:r>
              <a:rPr lang="fr-FR" sz="4000" u="sng" dirty="0">
                <a:solidFill>
                  <a:srgbClr val="0070C0"/>
                </a:solidFill>
              </a:rPr>
              <a:t>-hernie-</a:t>
            </a:r>
            <a:r>
              <a:rPr lang="fr-FR" sz="4000" u="sng" dirty="0" err="1">
                <a:solidFill>
                  <a:srgbClr val="0070C0"/>
                </a:solidFill>
              </a:rPr>
              <a:t>paris.com</a:t>
            </a:r>
            <a:endParaRPr lang="fr-FR" sz="4000" u="sng" dirty="0">
              <a:solidFill>
                <a:srgbClr val="0070C0"/>
              </a:solidFill>
            </a:endParaRPr>
          </a:p>
          <a:p>
            <a:endParaRPr lang="fr-FR" sz="6400" dirty="0"/>
          </a:p>
          <a:p>
            <a:r>
              <a:rPr lang="fr-FR" sz="4000" i="1" dirty="0"/>
              <a:t>3 décembre 2021</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0313" y="4171974"/>
            <a:ext cx="2503371" cy="2465095"/>
          </a:xfrm>
          <a:prstGeom prst="rect">
            <a:avLst/>
          </a:prstGeom>
        </p:spPr>
      </p:pic>
      <p:pic>
        <p:nvPicPr>
          <p:cNvPr id="9" name="Image 6"/>
          <p:cNvPicPr>
            <a:picLocks noChangeAspect="1"/>
          </p:cNvPicPr>
          <p:nvPr/>
        </p:nvPicPr>
        <p:blipFill>
          <a:blip r:embed="rId4">
            <a:extLst>
              <a:ext uri="{28A0092B-C50C-407E-A947-70E740481C1C}">
                <a14:useLocalDpi xmlns:a14="http://schemas.microsoft.com/office/drawing/2010/main" val="0"/>
              </a:ext>
            </a:extLst>
          </a:blip>
          <a:srcRect t="7961" r="87868" b="84412"/>
          <a:stretch>
            <a:fillRect/>
          </a:stretch>
        </p:blipFill>
        <p:spPr bwMode="auto">
          <a:xfrm>
            <a:off x="201717" y="4601505"/>
            <a:ext cx="2952564" cy="1606034"/>
          </a:xfrm>
          <a:prstGeom prst="rect">
            <a:avLst/>
          </a:prstGeom>
          <a:solidFill>
            <a:srgbClr val="EDEDED"/>
          </a:solidFill>
          <a:ln w="28575">
            <a:solidFill>
              <a:srgbClr val="00B0F0"/>
            </a:solidFill>
            <a:miter lim="800000"/>
            <a:headEnd/>
            <a:tailEnd/>
          </a:ln>
          <a:extLst/>
        </p:spPr>
      </p:pic>
      <p:pic>
        <p:nvPicPr>
          <p:cNvPr id="7" name="Image 6">
            <a:extLst>
              <a:ext uri="{FF2B5EF4-FFF2-40B4-BE49-F238E27FC236}">
                <a16:creationId xmlns:a16="http://schemas.microsoft.com/office/drawing/2014/main" id="{97754759-0352-1749-ADA1-550F8F00115E}"/>
              </a:ext>
            </a:extLst>
          </p:cNvPr>
          <p:cNvPicPr>
            <a:picLocks noChangeAspect="1"/>
          </p:cNvPicPr>
          <p:nvPr/>
        </p:nvPicPr>
        <p:blipFill>
          <a:blip r:embed="rId5"/>
          <a:stretch>
            <a:fillRect/>
          </a:stretch>
        </p:blipFill>
        <p:spPr>
          <a:xfrm>
            <a:off x="0" y="28999"/>
            <a:ext cx="12192000" cy="2323171"/>
          </a:xfrm>
          <a:prstGeom prst="rect">
            <a:avLst/>
          </a:prstGeom>
        </p:spPr>
      </p:pic>
    </p:spTree>
    <p:extLst>
      <p:ext uri="{BB962C8B-B14F-4D97-AF65-F5344CB8AC3E}">
        <p14:creationId xmlns:p14="http://schemas.microsoft.com/office/powerpoint/2010/main" val="1778501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a:spLocks noGrp="1"/>
          </p:cNvSpPr>
          <p:nvPr>
            <p:ph type="title"/>
          </p:nvPr>
        </p:nvSpPr>
        <p:spPr>
          <a:solidFill>
            <a:srgbClr val="002060"/>
          </a:solidFill>
        </p:spPr>
        <p:txBody>
          <a:bodyPr/>
          <a:lstStyle/>
          <a:p>
            <a:pPr algn="ctr"/>
            <a:r>
              <a:rPr lang="fr-FR" b="1" dirty="0">
                <a:solidFill>
                  <a:srgbClr val="FFC000"/>
                </a:solidFill>
              </a:rPr>
              <a:t>Coût à la procédure: Prostatectomie robot</a:t>
            </a:r>
          </a:p>
        </p:txBody>
      </p:sp>
      <p:sp>
        <p:nvSpPr>
          <p:cNvPr id="2" name="Rectangle 1"/>
          <p:cNvSpPr/>
          <p:nvPr/>
        </p:nvSpPr>
        <p:spPr>
          <a:xfrm>
            <a:off x="685800" y="2756238"/>
            <a:ext cx="2387600" cy="2031325"/>
          </a:xfrm>
          <a:prstGeom prst="rect">
            <a:avLst/>
          </a:prstGeom>
        </p:spPr>
        <p:txBody>
          <a:bodyPr wrap="square">
            <a:spAutoFit/>
          </a:bodyPr>
          <a:lstStyle/>
          <a:p>
            <a:r>
              <a:rPr lang="en-US" dirty="0" err="1"/>
              <a:t>Nombre</a:t>
            </a:r>
            <a:r>
              <a:rPr lang="en-US" dirty="0"/>
              <a:t> de procedures </a:t>
            </a:r>
          </a:p>
          <a:p>
            <a:endParaRPr lang="en-US" dirty="0"/>
          </a:p>
          <a:p>
            <a:r>
              <a:rPr lang="en-US" dirty="0" err="1"/>
              <a:t>Thyroide</a:t>
            </a:r>
            <a:r>
              <a:rPr lang="en-US" dirty="0"/>
              <a:t> : 78</a:t>
            </a:r>
          </a:p>
          <a:p>
            <a:r>
              <a:rPr lang="en-US" dirty="0"/>
              <a:t>Prostate : 37</a:t>
            </a:r>
          </a:p>
          <a:p>
            <a:r>
              <a:rPr lang="en-US" dirty="0" err="1"/>
              <a:t>Paroi</a:t>
            </a:r>
            <a:r>
              <a:rPr lang="en-US" dirty="0"/>
              <a:t> : 46</a:t>
            </a:r>
          </a:p>
          <a:p>
            <a:endParaRPr lang="en-US" dirty="0"/>
          </a:p>
          <a:p>
            <a:r>
              <a:rPr lang="en-US" dirty="0"/>
              <a:t>Total : 161</a:t>
            </a:r>
          </a:p>
        </p:txBody>
      </p:sp>
      <p:graphicFrame>
        <p:nvGraphicFramePr>
          <p:cNvPr id="6" name="Table 1"/>
          <p:cNvGraphicFramePr>
            <a:graphicFrameLocks noGrp="1"/>
          </p:cNvGraphicFramePr>
          <p:nvPr>
            <p:extLst>
              <p:ext uri="{D42A27DB-BD31-4B8C-83A1-F6EECF244321}">
                <p14:modId xmlns:p14="http://schemas.microsoft.com/office/powerpoint/2010/main" val="711048384"/>
              </p:ext>
            </p:extLst>
          </p:nvPr>
        </p:nvGraphicFramePr>
        <p:xfrm>
          <a:off x="3187701" y="2087183"/>
          <a:ext cx="8166100" cy="3369434"/>
        </p:xfrm>
        <a:graphic>
          <a:graphicData uri="http://schemas.openxmlformats.org/drawingml/2006/table">
            <a:tbl>
              <a:tblPr/>
              <a:tblGrid>
                <a:gridCol w="1854553">
                  <a:extLst>
                    <a:ext uri="{9D8B030D-6E8A-4147-A177-3AD203B41FA5}">
                      <a16:colId xmlns:a16="http://schemas.microsoft.com/office/drawing/2014/main" val="2237365516"/>
                    </a:ext>
                  </a:extLst>
                </a:gridCol>
                <a:gridCol w="4676767">
                  <a:extLst>
                    <a:ext uri="{9D8B030D-6E8A-4147-A177-3AD203B41FA5}">
                      <a16:colId xmlns:a16="http://schemas.microsoft.com/office/drawing/2014/main" val="2264917887"/>
                    </a:ext>
                  </a:extLst>
                </a:gridCol>
                <a:gridCol w="1634780">
                  <a:extLst>
                    <a:ext uri="{9D8B030D-6E8A-4147-A177-3AD203B41FA5}">
                      <a16:colId xmlns:a16="http://schemas.microsoft.com/office/drawing/2014/main" val="1930930721"/>
                    </a:ext>
                  </a:extLst>
                </a:gridCol>
              </a:tblGrid>
              <a:tr h="521419">
                <a:tc>
                  <a:txBody>
                    <a:bodyPr/>
                    <a:lstStyle/>
                    <a:p>
                      <a:pPr algn="l" fontAlgn="b"/>
                      <a:r>
                        <a:rPr lang="en-US" sz="1600" b="0" i="0" u="none" strike="noStrike" dirty="0">
                          <a:solidFill>
                            <a:srgbClr val="000000"/>
                          </a:solidFill>
                          <a:effectLst/>
                          <a:latin typeface="Calibri" panose="020F0502020204030204" pitchFamily="34" charset="0"/>
                        </a:rPr>
                        <a:t> </a:t>
                      </a:r>
                    </a:p>
                  </a:txBody>
                  <a:tcPr marL="6345" marR="6345" marT="63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1" i="0" u="none" strike="noStrike" dirty="0" err="1">
                          <a:solidFill>
                            <a:srgbClr val="70AD47"/>
                          </a:solidFill>
                          <a:effectLst/>
                          <a:latin typeface="Calibri" panose="020F0502020204030204" pitchFamily="34" charset="0"/>
                        </a:rPr>
                        <a:t>Indicateurs</a:t>
                      </a:r>
                      <a:r>
                        <a:rPr lang="en-US" sz="1600" b="1" i="0" u="none" strike="noStrike" baseline="0" dirty="0">
                          <a:solidFill>
                            <a:srgbClr val="70AD47"/>
                          </a:solidFill>
                          <a:effectLst/>
                          <a:latin typeface="Calibri" panose="020F0502020204030204" pitchFamily="34" charset="0"/>
                        </a:rPr>
                        <a:t> </a:t>
                      </a:r>
                      <a:r>
                        <a:rPr lang="en-US" sz="1600" b="1" i="0" u="none" strike="noStrike" baseline="0" dirty="0" err="1">
                          <a:solidFill>
                            <a:srgbClr val="70AD47"/>
                          </a:solidFill>
                          <a:effectLst/>
                          <a:latin typeface="Calibri" panose="020F0502020204030204" pitchFamily="34" charset="0"/>
                        </a:rPr>
                        <a:t>retenus</a:t>
                      </a:r>
                      <a:endParaRPr lang="en-US" sz="1600" b="1" i="0" u="none" strike="noStrike" dirty="0">
                        <a:solidFill>
                          <a:srgbClr val="70AD47"/>
                        </a:solidFill>
                        <a:effectLst/>
                        <a:latin typeface="Calibri" panose="020F0502020204030204" pitchFamily="34" charset="0"/>
                      </a:endParaRPr>
                    </a:p>
                  </a:txBody>
                  <a:tcPr marL="6345" marR="6345" marT="63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70AD47"/>
                          </a:solidFill>
                          <a:effectLst/>
                          <a:latin typeface="Calibri" panose="020F0502020204030204" pitchFamily="34" charset="0"/>
                        </a:rPr>
                        <a:t>Robot</a:t>
                      </a:r>
                    </a:p>
                  </a:txBody>
                  <a:tcPr marL="6345" marR="6345" marT="63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802666"/>
                  </a:ext>
                </a:extLst>
              </a:tr>
              <a:tr h="493574">
                <a:tc>
                  <a:txBody>
                    <a:bodyPr/>
                    <a:lstStyle/>
                    <a:p>
                      <a:pPr algn="l" fontAlgn="b"/>
                      <a:r>
                        <a:rPr lang="en-US" sz="1600" b="1" i="0" u="none" strike="noStrike" dirty="0">
                          <a:solidFill>
                            <a:srgbClr val="000000"/>
                          </a:solidFill>
                          <a:effectLst/>
                          <a:latin typeface="Calibri" panose="020F0502020204030204" pitchFamily="34" charset="0"/>
                        </a:rPr>
                        <a:t>DMS</a:t>
                      </a:r>
                    </a:p>
                  </a:txBody>
                  <a:tcPr marL="6345" marR="6345" marT="63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mn-lt"/>
                        </a:rPr>
                        <a:t>DMS : 5.62 j (PMSI 2019)</a:t>
                      </a:r>
                    </a:p>
                    <a:p>
                      <a:pPr algn="l" fontAlgn="b"/>
                      <a:r>
                        <a:rPr lang="en-US" sz="1600" b="0" i="0" u="none" strike="noStrike" dirty="0" err="1">
                          <a:solidFill>
                            <a:srgbClr val="000000"/>
                          </a:solidFill>
                          <a:effectLst/>
                          <a:latin typeface="+mn-lt"/>
                        </a:rPr>
                        <a:t>Coût</a:t>
                      </a:r>
                      <a:r>
                        <a:rPr lang="en-US" sz="1600" b="0" i="0" u="none" strike="noStrike" baseline="0" dirty="0">
                          <a:solidFill>
                            <a:srgbClr val="000000"/>
                          </a:solidFill>
                          <a:effectLst/>
                          <a:latin typeface="+mn-lt"/>
                        </a:rPr>
                        <a:t> </a:t>
                      </a:r>
                      <a:r>
                        <a:rPr lang="en-US" sz="1600" b="0" i="0" u="none" strike="noStrike" baseline="0" dirty="0" err="1">
                          <a:solidFill>
                            <a:srgbClr val="000000"/>
                          </a:solidFill>
                          <a:effectLst/>
                          <a:latin typeface="+mn-lt"/>
                        </a:rPr>
                        <a:t>séjour</a:t>
                      </a:r>
                      <a:r>
                        <a:rPr lang="en-US" sz="1600" b="0" i="0" u="none" strike="noStrike" baseline="0" dirty="0">
                          <a:solidFill>
                            <a:srgbClr val="000000"/>
                          </a:solidFill>
                          <a:effectLst/>
                          <a:latin typeface="+mn-lt"/>
                        </a:rPr>
                        <a:t> </a:t>
                      </a:r>
                      <a:r>
                        <a:rPr lang="en-US" sz="1600" b="0" i="0" u="none" strike="noStrike" baseline="0" dirty="0" err="1">
                          <a:solidFill>
                            <a:srgbClr val="000000"/>
                          </a:solidFill>
                          <a:effectLst/>
                          <a:latin typeface="+mn-lt"/>
                        </a:rPr>
                        <a:t>privé</a:t>
                      </a:r>
                      <a:r>
                        <a:rPr lang="en-US" sz="1600" b="0" i="0" u="none" strike="noStrike" baseline="0" dirty="0">
                          <a:solidFill>
                            <a:srgbClr val="000000"/>
                          </a:solidFill>
                          <a:effectLst/>
                          <a:latin typeface="+mn-lt"/>
                        </a:rPr>
                        <a:t> : 303€ (ENC 2018)</a:t>
                      </a:r>
                      <a:endParaRPr lang="en-US" sz="1600" b="0" i="0" u="none" strike="noStrike" dirty="0">
                        <a:solidFill>
                          <a:srgbClr val="000000"/>
                        </a:solidFill>
                        <a:effectLst/>
                        <a:latin typeface="+mn-lt"/>
                      </a:endParaRPr>
                    </a:p>
                  </a:txBody>
                  <a:tcPr marL="6345" marR="6345" marT="63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1703€</a:t>
                      </a:r>
                    </a:p>
                  </a:txBody>
                  <a:tcPr marL="6345" marR="6345" marT="63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092962"/>
                  </a:ext>
                </a:extLst>
              </a:tr>
              <a:tr h="323225">
                <a:tc>
                  <a:txBody>
                    <a:bodyPr/>
                    <a:lstStyle/>
                    <a:p>
                      <a:pPr algn="l" fontAlgn="b"/>
                      <a:r>
                        <a:rPr lang="en-US" sz="1600" b="1" i="0" u="none" strike="noStrike" dirty="0">
                          <a:solidFill>
                            <a:srgbClr val="000000"/>
                          </a:solidFill>
                          <a:effectLst/>
                          <a:latin typeface="Calibri" panose="020F0502020204030204" pitchFamily="34" charset="0"/>
                        </a:rPr>
                        <a:t>Complication</a:t>
                      </a:r>
                    </a:p>
                  </a:txBody>
                  <a:tcPr marL="6345" marR="6345" marT="63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mn-lt"/>
                        </a:rPr>
                        <a:t>Pas de </a:t>
                      </a:r>
                      <a:r>
                        <a:rPr lang="en-US" sz="1600" dirty="0" err="1">
                          <a:latin typeface="+mn-lt"/>
                        </a:rPr>
                        <a:t>niv</a:t>
                      </a:r>
                      <a:r>
                        <a:rPr lang="en-US" sz="1600" dirty="0">
                          <a:latin typeface="+mn-lt"/>
                        </a:rPr>
                        <a:t> de </a:t>
                      </a:r>
                      <a:r>
                        <a:rPr lang="en-US" sz="1600" dirty="0" err="1">
                          <a:latin typeface="+mn-lt"/>
                        </a:rPr>
                        <a:t>sévérité</a:t>
                      </a:r>
                      <a:r>
                        <a:rPr lang="en-US" sz="1600" dirty="0">
                          <a:latin typeface="+mn-lt"/>
                        </a:rPr>
                        <a:t> 3&amp;4 (PMSI 2019)</a:t>
                      </a:r>
                    </a:p>
                  </a:txBody>
                  <a:tcPr marL="6345" marR="6345" marT="63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n-lt"/>
                        </a:rPr>
                        <a:t>0€</a:t>
                      </a:r>
                    </a:p>
                  </a:txBody>
                  <a:tcPr marL="6345" marR="6345" marT="63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8582915"/>
                  </a:ext>
                </a:extLst>
              </a:tr>
              <a:tr h="323225">
                <a:tc>
                  <a:txBody>
                    <a:bodyPr/>
                    <a:lstStyle/>
                    <a:p>
                      <a:pPr algn="l" fontAlgn="b"/>
                      <a:r>
                        <a:rPr lang="en-US" sz="1600" b="1" i="0" u="none" strike="noStrike">
                          <a:solidFill>
                            <a:srgbClr val="000000"/>
                          </a:solidFill>
                          <a:effectLst/>
                          <a:latin typeface="Calibri" panose="020F0502020204030204" pitchFamily="34" charset="0"/>
                        </a:rPr>
                        <a:t>ICU</a:t>
                      </a:r>
                    </a:p>
                  </a:txBody>
                  <a:tcPr marL="6345" marR="6345" marT="63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latin typeface="+mn-lt"/>
                        </a:rPr>
                        <a:t>Pas de </a:t>
                      </a:r>
                      <a:r>
                        <a:rPr lang="en-US" sz="1600" dirty="0" err="1">
                          <a:latin typeface="+mn-lt"/>
                        </a:rPr>
                        <a:t>séjours</a:t>
                      </a:r>
                      <a:r>
                        <a:rPr lang="en-US" sz="1600" dirty="0">
                          <a:latin typeface="+mn-lt"/>
                        </a:rPr>
                        <a:t> ICU (PMSI</a:t>
                      </a:r>
                      <a:r>
                        <a:rPr lang="en-US" sz="1600" baseline="0" dirty="0">
                          <a:latin typeface="+mn-lt"/>
                        </a:rPr>
                        <a:t> 2019)</a:t>
                      </a:r>
                      <a:endParaRPr lang="en-US" sz="1600" dirty="0">
                        <a:latin typeface="+mn-lt"/>
                      </a:endParaRPr>
                    </a:p>
                  </a:txBody>
                  <a:tcPr marL="6345" marR="6345" marT="63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n-lt"/>
                        </a:rPr>
                        <a:t>0€</a:t>
                      </a:r>
                    </a:p>
                  </a:txBody>
                  <a:tcPr marL="6345" marR="6345" marT="63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7475779"/>
                  </a:ext>
                </a:extLst>
              </a:tr>
              <a:tr h="323225">
                <a:tc>
                  <a:txBody>
                    <a:bodyPr/>
                    <a:lstStyle/>
                    <a:p>
                      <a:pPr algn="l" fontAlgn="b"/>
                      <a:r>
                        <a:rPr lang="en-US" sz="1600" b="1" i="0" u="none" strike="noStrike" dirty="0">
                          <a:solidFill>
                            <a:srgbClr val="000000"/>
                          </a:solidFill>
                          <a:effectLst/>
                          <a:latin typeface="Calibri" panose="020F0502020204030204" pitchFamily="34" charset="0"/>
                        </a:rPr>
                        <a:t>Instruments</a:t>
                      </a:r>
                    </a:p>
                  </a:txBody>
                  <a:tcPr marL="6345" marR="6345" marT="63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mn-lt"/>
                        </a:rPr>
                        <a:t>4</a:t>
                      </a:r>
                      <a:r>
                        <a:rPr lang="en-US" sz="1600" b="0" i="0" u="none" strike="noStrike" baseline="0" dirty="0">
                          <a:solidFill>
                            <a:srgbClr val="000000"/>
                          </a:solidFill>
                          <a:effectLst/>
                          <a:latin typeface="+mn-lt"/>
                        </a:rPr>
                        <a:t> instruments</a:t>
                      </a:r>
                      <a:r>
                        <a:rPr lang="en-US" sz="1600" b="0" i="0" u="none" strike="noStrike" dirty="0">
                          <a:solidFill>
                            <a:srgbClr val="000000"/>
                          </a:solidFill>
                          <a:effectLst/>
                          <a:latin typeface="+mn-lt"/>
                        </a:rPr>
                        <a:t> </a:t>
                      </a:r>
                    </a:p>
                  </a:txBody>
                  <a:tcPr marL="6345" marR="6345" marT="63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mn-lt"/>
                        </a:rPr>
                        <a:t>1596€</a:t>
                      </a:r>
                    </a:p>
                  </a:txBody>
                  <a:tcPr marL="6345" marR="6345" marT="63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2218939"/>
                  </a:ext>
                </a:extLst>
              </a:tr>
              <a:tr h="737188">
                <a:tc>
                  <a:txBody>
                    <a:bodyPr/>
                    <a:lstStyle/>
                    <a:p>
                      <a:pPr algn="l" fontAlgn="b"/>
                      <a:r>
                        <a:rPr lang="en-US" sz="1600" b="1" i="0" u="none" strike="noStrike" dirty="0">
                          <a:solidFill>
                            <a:srgbClr val="000000"/>
                          </a:solidFill>
                          <a:effectLst/>
                          <a:latin typeface="Calibri" panose="020F0502020204030204" pitchFamily="34" charset="0"/>
                        </a:rPr>
                        <a:t>Capital</a:t>
                      </a:r>
                    </a:p>
                  </a:txBody>
                  <a:tcPr marL="6345" marR="6345" marT="63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mn-lt"/>
                        </a:rPr>
                        <a:t>1</a:t>
                      </a:r>
                      <a:r>
                        <a:rPr lang="en-US" sz="1600" b="0" i="0" u="none" strike="noStrike" baseline="0" dirty="0">
                          <a:solidFill>
                            <a:srgbClr val="000000"/>
                          </a:solidFill>
                          <a:effectLst/>
                          <a:latin typeface="+mn-lt"/>
                        </a:rPr>
                        <a:t> </a:t>
                      </a:r>
                      <a:r>
                        <a:rPr lang="en-US" sz="1600" b="0" i="0" u="none" strike="noStrike" baseline="0" dirty="0" err="1">
                          <a:solidFill>
                            <a:srgbClr val="000000"/>
                          </a:solidFill>
                          <a:effectLst/>
                          <a:latin typeface="+mn-lt"/>
                        </a:rPr>
                        <a:t>système</a:t>
                      </a:r>
                      <a:r>
                        <a:rPr lang="en-US" sz="1600" b="0" i="0" u="none" strike="noStrike" baseline="0" dirty="0">
                          <a:solidFill>
                            <a:srgbClr val="000000"/>
                          </a:solidFill>
                          <a:effectLst/>
                          <a:latin typeface="+mn-lt"/>
                        </a:rPr>
                        <a:t> X : 1170 K€ TTC</a:t>
                      </a:r>
                    </a:p>
                    <a:p>
                      <a:pPr algn="l" fontAlgn="b"/>
                      <a:r>
                        <a:rPr lang="en-US" sz="1600" b="0" i="0" u="none" strike="noStrike" baseline="0" dirty="0" err="1">
                          <a:solidFill>
                            <a:srgbClr val="000000"/>
                          </a:solidFill>
                          <a:effectLst/>
                          <a:latin typeface="+mn-lt"/>
                        </a:rPr>
                        <a:t>Amortissement</a:t>
                      </a:r>
                      <a:r>
                        <a:rPr lang="en-US" sz="1600" b="0" i="0" u="none" strike="noStrike" baseline="0" dirty="0">
                          <a:solidFill>
                            <a:srgbClr val="000000"/>
                          </a:solidFill>
                          <a:effectLst/>
                          <a:latin typeface="+mn-lt"/>
                        </a:rPr>
                        <a:t> :7 </a:t>
                      </a:r>
                      <a:r>
                        <a:rPr lang="en-US" sz="1600" b="0" i="0" u="none" strike="noStrike" baseline="0" dirty="0" err="1">
                          <a:solidFill>
                            <a:srgbClr val="000000"/>
                          </a:solidFill>
                          <a:effectLst/>
                          <a:latin typeface="+mn-lt"/>
                        </a:rPr>
                        <a:t>ans</a:t>
                      </a:r>
                      <a:endParaRPr lang="en-US" sz="1600" b="0" i="0" u="none" strike="noStrike" baseline="0" dirty="0">
                        <a:solidFill>
                          <a:srgbClr val="000000"/>
                        </a:solidFill>
                        <a:effectLst/>
                        <a:latin typeface="+mn-lt"/>
                      </a:endParaRPr>
                    </a:p>
                    <a:p>
                      <a:pPr algn="l" fontAlgn="b"/>
                      <a:r>
                        <a:rPr lang="en-US" sz="1600" b="0" i="0" u="none" strike="noStrike" baseline="0" dirty="0">
                          <a:solidFill>
                            <a:srgbClr val="000000"/>
                          </a:solidFill>
                          <a:effectLst/>
                          <a:latin typeface="+mn-lt"/>
                        </a:rPr>
                        <a:t>Total procedures : </a:t>
                      </a:r>
                      <a:r>
                        <a:rPr lang="en-US" sz="1600" b="1" i="0" u="none" strike="noStrike" baseline="0" dirty="0">
                          <a:solidFill>
                            <a:srgbClr val="000000"/>
                          </a:solidFill>
                          <a:effectLst/>
                          <a:latin typeface="+mn-lt"/>
                        </a:rPr>
                        <a:t>161</a:t>
                      </a:r>
                      <a:endParaRPr lang="en-US" sz="1600" b="1" i="0" u="none" strike="noStrike" dirty="0">
                        <a:solidFill>
                          <a:srgbClr val="000000"/>
                        </a:solidFill>
                        <a:effectLst/>
                        <a:latin typeface="+mn-lt"/>
                      </a:endParaRPr>
                    </a:p>
                  </a:txBody>
                  <a:tcPr marL="6345" marR="6345" marT="63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latin typeface="+mn-lt"/>
                        </a:rPr>
                        <a:t>1038€</a:t>
                      </a:r>
                    </a:p>
                  </a:txBody>
                  <a:tcPr marL="6345" marR="6345" marT="63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6159375"/>
                  </a:ext>
                </a:extLst>
              </a:tr>
              <a:tr h="323225">
                <a:tc>
                  <a:txBody>
                    <a:bodyPr/>
                    <a:lstStyle/>
                    <a:p>
                      <a:pPr algn="l" fontAlgn="b"/>
                      <a:r>
                        <a:rPr lang="en-US" sz="1600" b="1" i="0" u="none" strike="noStrike" dirty="0">
                          <a:solidFill>
                            <a:srgbClr val="000000"/>
                          </a:solidFill>
                          <a:effectLst/>
                          <a:latin typeface="Calibri" panose="020F0502020204030204" pitchFamily="34" charset="0"/>
                        </a:rPr>
                        <a:t>Maintenance</a:t>
                      </a:r>
                    </a:p>
                  </a:txBody>
                  <a:tcPr marL="6345" marR="6345" marT="63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mn-lt"/>
                        </a:rPr>
                        <a:t>156</a:t>
                      </a:r>
                      <a:r>
                        <a:rPr lang="en-US" sz="1600" b="0" i="0" u="none" strike="noStrike" baseline="0" dirty="0">
                          <a:solidFill>
                            <a:srgbClr val="000000"/>
                          </a:solidFill>
                          <a:effectLst/>
                          <a:latin typeface="+mn-lt"/>
                        </a:rPr>
                        <a:t> </a:t>
                      </a:r>
                      <a:r>
                        <a:rPr lang="en-US" sz="1600" b="0" i="0" u="none" strike="noStrike" dirty="0">
                          <a:solidFill>
                            <a:srgbClr val="000000"/>
                          </a:solidFill>
                          <a:effectLst/>
                          <a:latin typeface="+mn-lt"/>
                        </a:rPr>
                        <a:t>K€  TTC sur 6 </a:t>
                      </a:r>
                      <a:r>
                        <a:rPr lang="en-US" sz="1600" b="0" i="0" u="none" strike="noStrike" dirty="0" err="1">
                          <a:solidFill>
                            <a:srgbClr val="000000"/>
                          </a:solidFill>
                          <a:effectLst/>
                          <a:latin typeface="+mn-lt"/>
                        </a:rPr>
                        <a:t>ans</a:t>
                      </a:r>
                      <a:r>
                        <a:rPr lang="en-US" sz="1600" b="0" i="0" u="none" strike="noStrike" dirty="0">
                          <a:solidFill>
                            <a:srgbClr val="000000"/>
                          </a:solidFill>
                          <a:effectLst/>
                          <a:latin typeface="+mn-lt"/>
                        </a:rPr>
                        <a:t> </a:t>
                      </a:r>
                      <a:r>
                        <a:rPr lang="en-US" sz="1600" b="0" i="0" u="none" strike="noStrike" baseline="0" dirty="0">
                          <a:solidFill>
                            <a:srgbClr val="000000"/>
                          </a:solidFill>
                          <a:effectLst/>
                          <a:latin typeface="+mn-lt"/>
                        </a:rPr>
                        <a:t> (</a:t>
                      </a:r>
                      <a:r>
                        <a:rPr lang="en-US" sz="1600" b="0" i="0" u="none" strike="noStrike" dirty="0">
                          <a:solidFill>
                            <a:srgbClr val="000000"/>
                          </a:solidFill>
                          <a:effectLst/>
                          <a:latin typeface="+mn-lt"/>
                        </a:rPr>
                        <a:t>1ère </a:t>
                      </a:r>
                      <a:r>
                        <a:rPr lang="en-US" sz="1600" b="0" i="0" u="none" strike="noStrike" dirty="0" err="1">
                          <a:solidFill>
                            <a:srgbClr val="000000"/>
                          </a:solidFill>
                          <a:effectLst/>
                          <a:latin typeface="+mn-lt"/>
                        </a:rPr>
                        <a:t>année</a:t>
                      </a:r>
                      <a:r>
                        <a:rPr lang="en-US" sz="1600" b="0" i="0" u="none" strike="noStrike" dirty="0">
                          <a:solidFill>
                            <a:srgbClr val="000000"/>
                          </a:solidFill>
                          <a:effectLst/>
                          <a:latin typeface="+mn-lt"/>
                        </a:rPr>
                        <a:t> </a:t>
                      </a:r>
                      <a:r>
                        <a:rPr lang="en-US" sz="1600" b="0" i="0" u="none" strike="noStrike" dirty="0" err="1">
                          <a:solidFill>
                            <a:srgbClr val="000000"/>
                          </a:solidFill>
                          <a:effectLst/>
                          <a:latin typeface="+mn-lt"/>
                        </a:rPr>
                        <a:t>gratuite</a:t>
                      </a:r>
                      <a:r>
                        <a:rPr lang="en-US" sz="1600" b="0" i="0" u="none" strike="noStrike" dirty="0">
                          <a:solidFill>
                            <a:srgbClr val="000000"/>
                          </a:solidFill>
                          <a:effectLst/>
                          <a:latin typeface="+mn-lt"/>
                        </a:rPr>
                        <a:t>) </a:t>
                      </a:r>
                    </a:p>
                  </a:txBody>
                  <a:tcPr marL="6345" marR="6345" marT="63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830€</a:t>
                      </a:r>
                    </a:p>
                  </a:txBody>
                  <a:tcPr marL="6345" marR="6345" marT="63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469535"/>
                  </a:ext>
                </a:extLst>
              </a:tr>
              <a:tr h="323225">
                <a:tc>
                  <a:txBody>
                    <a:bodyPr/>
                    <a:lstStyle/>
                    <a:p>
                      <a:pPr algn="l" fontAlgn="b"/>
                      <a:r>
                        <a:rPr lang="en-US" sz="1600" b="1" i="0" u="none" strike="noStrike" dirty="0">
                          <a:solidFill>
                            <a:srgbClr val="000000"/>
                          </a:solidFill>
                          <a:effectLst/>
                          <a:latin typeface="Calibri" panose="020F0502020204030204" pitchFamily="34" charset="0"/>
                        </a:rPr>
                        <a:t>TOTAL</a:t>
                      </a:r>
                    </a:p>
                  </a:txBody>
                  <a:tcPr marL="6345" marR="6345" marT="63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600" b="0" i="0" u="none" strike="noStrike" dirty="0">
                          <a:solidFill>
                            <a:srgbClr val="000000"/>
                          </a:solidFill>
                          <a:effectLst/>
                          <a:latin typeface="+mn-lt"/>
                        </a:rPr>
                        <a:t> </a:t>
                      </a:r>
                    </a:p>
                  </a:txBody>
                  <a:tcPr marL="6345" marR="6345" marT="63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i="0" u="none" strike="noStrike" dirty="0">
                          <a:solidFill>
                            <a:srgbClr val="FF0000"/>
                          </a:solidFill>
                          <a:effectLst/>
                          <a:latin typeface="+mn-lt"/>
                        </a:rPr>
                        <a:t>5</a:t>
                      </a:r>
                      <a:r>
                        <a:rPr lang="en-US" sz="1600" b="1" i="0" u="none" strike="noStrike" baseline="0" dirty="0">
                          <a:solidFill>
                            <a:srgbClr val="FF0000"/>
                          </a:solidFill>
                          <a:effectLst/>
                          <a:latin typeface="+mn-lt"/>
                        </a:rPr>
                        <a:t> 167</a:t>
                      </a:r>
                      <a:r>
                        <a:rPr lang="en-US" sz="1600" b="1" i="0" u="none" strike="noStrike" dirty="0">
                          <a:solidFill>
                            <a:srgbClr val="FF0000"/>
                          </a:solidFill>
                          <a:effectLst/>
                          <a:latin typeface="+mn-lt"/>
                        </a:rPr>
                        <a:t>€</a:t>
                      </a:r>
                    </a:p>
                  </a:txBody>
                  <a:tcPr marL="6345" marR="6345" marT="63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9582310"/>
                  </a:ext>
                </a:extLst>
              </a:tr>
            </a:tbl>
          </a:graphicData>
        </a:graphic>
      </p:graphicFrame>
      <p:sp>
        <p:nvSpPr>
          <p:cNvPr id="8" name="TextBox 5"/>
          <p:cNvSpPr txBox="1"/>
          <p:nvPr/>
        </p:nvSpPr>
        <p:spPr>
          <a:xfrm>
            <a:off x="3187701" y="5899328"/>
            <a:ext cx="5969025" cy="338426"/>
          </a:xfrm>
          <a:prstGeom prst="rect">
            <a:avLst/>
          </a:prstGeom>
          <a:noFill/>
        </p:spPr>
        <p:txBody>
          <a:bodyPr wrap="square" rtlCol="0">
            <a:spAutoFit/>
          </a:bodyPr>
          <a:lstStyle/>
          <a:p>
            <a:r>
              <a:rPr lang="en-US" sz="1599" b="1" dirty="0"/>
              <a:t>TOTAL </a:t>
            </a:r>
            <a:r>
              <a:rPr lang="en-US" sz="1599" dirty="0"/>
              <a:t>                             Idem sans les </a:t>
            </a:r>
            <a:r>
              <a:rPr lang="en-US" sz="1599" dirty="0" err="1"/>
              <a:t>hernies</a:t>
            </a:r>
            <a:r>
              <a:rPr lang="en-US" sz="1599" dirty="0"/>
              <a:t> / Total procedures : </a:t>
            </a:r>
            <a:r>
              <a:rPr lang="en-US" sz="1599" b="1" dirty="0"/>
              <a:t>115</a:t>
            </a:r>
            <a:r>
              <a:rPr lang="en-US" sz="1599" dirty="0"/>
              <a:t> </a:t>
            </a:r>
          </a:p>
        </p:txBody>
      </p:sp>
      <p:sp>
        <p:nvSpPr>
          <p:cNvPr id="9" name="Right Arrow 6"/>
          <p:cNvSpPr/>
          <p:nvPr/>
        </p:nvSpPr>
        <p:spPr>
          <a:xfrm>
            <a:off x="9290554" y="5899328"/>
            <a:ext cx="678773" cy="245994"/>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10" name="TextBox 7"/>
          <p:cNvSpPr txBox="1"/>
          <p:nvPr/>
        </p:nvSpPr>
        <p:spPr>
          <a:xfrm>
            <a:off x="10165673" y="5853112"/>
            <a:ext cx="752129" cy="338426"/>
          </a:xfrm>
          <a:prstGeom prst="rect">
            <a:avLst/>
          </a:prstGeom>
          <a:noFill/>
        </p:spPr>
        <p:txBody>
          <a:bodyPr wrap="none" rtlCol="0">
            <a:spAutoFit/>
          </a:bodyPr>
          <a:lstStyle/>
          <a:p>
            <a:r>
              <a:rPr lang="en-US" sz="1599" b="1" dirty="0">
                <a:solidFill>
                  <a:srgbClr val="FF0000"/>
                </a:solidFill>
              </a:rPr>
              <a:t>5 915€</a:t>
            </a:r>
          </a:p>
        </p:txBody>
      </p:sp>
      <p:sp>
        <p:nvSpPr>
          <p:cNvPr id="3" name="Rectangle 2"/>
          <p:cNvSpPr/>
          <p:nvPr/>
        </p:nvSpPr>
        <p:spPr>
          <a:xfrm>
            <a:off x="3187701" y="5853112"/>
            <a:ext cx="8166099" cy="38464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2222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extLst/>
          </p:nvPr>
        </p:nvGraphicFramePr>
        <p:xfrm>
          <a:off x="7226" y="4759"/>
          <a:ext cx="1587" cy="1587"/>
        </p:xfrm>
        <a:graphic>
          <a:graphicData uri="http://schemas.openxmlformats.org/presentationml/2006/ole">
            <mc:AlternateContent xmlns:mc="http://schemas.openxmlformats.org/markup-compatibility/2006">
              <mc:Choice xmlns:v="urn:schemas-microsoft-com:vml" Requires="v">
                <p:oleObj spid="_x0000_s1046" name="think-cell Slide" r:id="rId34" imgW="415" imgH="416" progId="TCLayout.ActiveDocument.1">
                  <p:embed/>
                </p:oleObj>
              </mc:Choice>
              <mc:Fallback>
                <p:oleObj name="think-cell Slide" r:id="rId34" imgW="415" imgH="416" progId="TCLayout.ActiveDocument.1">
                  <p:embed/>
                  <p:pic>
                    <p:nvPicPr>
                      <p:cNvPr id="0" name=""/>
                      <p:cNvPicPr/>
                      <p:nvPr/>
                    </p:nvPicPr>
                    <p:blipFill>
                      <a:blip r:embed="rId35"/>
                      <a:stretch>
                        <a:fillRect/>
                      </a:stretch>
                    </p:blipFill>
                    <p:spPr>
                      <a:xfrm>
                        <a:off x="7226" y="4759"/>
                        <a:ext cx="1587" cy="1587"/>
                      </a:xfrm>
                      <a:prstGeom prst="rect">
                        <a:avLst/>
                      </a:prstGeom>
                    </p:spPr>
                  </p:pic>
                </p:oleObj>
              </mc:Fallback>
            </mc:AlternateContent>
          </a:graphicData>
        </a:graphic>
      </p:graphicFrame>
      <p:sp>
        <p:nvSpPr>
          <p:cNvPr id="3" name="Rectangle 2" hidden="1"/>
          <p:cNvSpPr/>
          <p:nvPr>
            <p:custDataLst>
              <p:tags r:id="rId3"/>
            </p:custDataLst>
          </p:nvPr>
        </p:nvSpPr>
        <p:spPr>
          <a:xfrm>
            <a:off x="5640" y="3173"/>
            <a:ext cx="158604" cy="158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913554"/>
            <a:endParaRPr lang="en-US" sz="1865" b="1" dirty="0">
              <a:solidFill>
                <a:prstClr val="white"/>
              </a:solidFill>
              <a:latin typeface="Calibri" panose="020F0502020204030204" pitchFamily="34" charset="0"/>
              <a:sym typeface="Calibri" panose="020F0502020204030204" pitchFamily="34" charset="0"/>
            </a:endParaRPr>
          </a:p>
        </p:txBody>
      </p:sp>
      <p:cxnSp>
        <p:nvCxnSpPr>
          <p:cNvPr id="9" name="Straight Connector 8"/>
          <p:cNvCxnSpPr/>
          <p:nvPr>
            <p:custDataLst>
              <p:tags r:id="rId4"/>
            </p:custDataLst>
          </p:nvPr>
        </p:nvCxnSpPr>
        <p:spPr bwMode="auto">
          <a:xfrm flipV="1">
            <a:off x="5818974" y="5407311"/>
            <a:ext cx="1243449" cy="222045"/>
          </a:xfrm>
          <a:prstGeom prst="line">
            <a:avLst/>
          </a:prstGeom>
          <a:ln w="3175" cap="flat" cmpd="sng" algn="ctr">
            <a:solidFill>
              <a:schemeClr val="tx1"/>
            </a:solidFill>
            <a:prstDash val="lg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custDataLst>
              <p:tags r:id="rId5"/>
            </p:custDataLst>
          </p:nvPr>
        </p:nvCxnSpPr>
        <p:spPr bwMode="auto">
          <a:xfrm flipV="1">
            <a:off x="5818974" y="4436659"/>
            <a:ext cx="1243449" cy="499071"/>
          </a:xfrm>
          <a:prstGeom prst="line">
            <a:avLst/>
          </a:prstGeom>
          <a:ln w="3175" cap="flat" cmpd="sng" algn="ctr">
            <a:solidFill>
              <a:schemeClr val="tx1"/>
            </a:solidFill>
            <a:prstDash val="lg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custDataLst>
              <p:tags r:id="rId6"/>
            </p:custDataLst>
          </p:nvPr>
        </p:nvCxnSpPr>
        <p:spPr bwMode="auto">
          <a:xfrm flipV="1">
            <a:off x="5818974" y="5407311"/>
            <a:ext cx="1243449" cy="222045"/>
          </a:xfrm>
          <a:prstGeom prst="line">
            <a:avLst/>
          </a:prstGeom>
          <a:ln w="3175" cap="flat" cmpd="sng" algn="ctr">
            <a:solidFill>
              <a:schemeClr val="tx1"/>
            </a:solidFill>
            <a:prstDash val="lg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custDataLst>
              <p:tags r:id="rId7"/>
            </p:custDataLst>
          </p:nvPr>
        </p:nvCxnSpPr>
        <p:spPr bwMode="auto">
          <a:xfrm flipV="1">
            <a:off x="5818974" y="5407311"/>
            <a:ext cx="1243449" cy="222045"/>
          </a:xfrm>
          <a:prstGeom prst="line">
            <a:avLst/>
          </a:prstGeom>
          <a:ln w="3175" cap="flat" cmpd="sng" algn="ctr">
            <a:solidFill>
              <a:schemeClr val="tx1"/>
            </a:solidFill>
            <a:prstDash val="lg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38" name="Chart 37"/>
          <p:cNvGraphicFramePr/>
          <p:nvPr>
            <p:custDataLst>
              <p:tags r:id="rId8"/>
            </p:custDataLst>
            <p:extLst/>
          </p:nvPr>
        </p:nvGraphicFramePr>
        <p:xfrm>
          <a:off x="3530859" y="2125283"/>
          <a:ext cx="5817563" cy="4168090"/>
        </p:xfrm>
        <a:graphic>
          <a:graphicData uri="http://schemas.openxmlformats.org/drawingml/2006/chart">
            <c:chart xmlns:c="http://schemas.openxmlformats.org/drawingml/2006/chart" xmlns:r="http://schemas.openxmlformats.org/officeDocument/2006/relationships" r:id="rId36"/>
          </a:graphicData>
        </a:graphic>
      </p:graphicFrame>
      <p:cxnSp>
        <p:nvCxnSpPr>
          <p:cNvPr id="25" name="Straight Connector 24"/>
          <p:cNvCxnSpPr/>
          <p:nvPr>
            <p:custDataLst>
              <p:tags r:id="rId9"/>
            </p:custDataLst>
          </p:nvPr>
        </p:nvCxnSpPr>
        <p:spPr bwMode="auto">
          <a:xfrm flipV="1">
            <a:off x="5040761" y="1755209"/>
            <a:ext cx="0" cy="702083"/>
          </a:xfrm>
          <a:prstGeom prst="line">
            <a:avLst/>
          </a:prstGeom>
          <a:ln w="12700"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custDataLst>
              <p:tags r:id="rId10"/>
            </p:custDataLst>
          </p:nvPr>
        </p:nvCxnSpPr>
        <p:spPr bwMode="auto">
          <a:xfrm>
            <a:off x="5040762" y="1755208"/>
            <a:ext cx="2797760" cy="0"/>
          </a:xfrm>
          <a:prstGeom prst="line">
            <a:avLst/>
          </a:prstGeom>
          <a:ln w="12700" cap="flat" cmpd="sng" algn="ctr">
            <a:solidFill>
              <a:schemeClr val="tx1"/>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custDataLst>
              <p:tags r:id="rId11"/>
            </p:custDataLst>
          </p:nvPr>
        </p:nvCxnSpPr>
        <p:spPr bwMode="auto">
          <a:xfrm>
            <a:off x="7838520" y="1755208"/>
            <a:ext cx="0" cy="203012"/>
          </a:xfrm>
          <a:prstGeom prst="line">
            <a:avLst/>
          </a:prstGeom>
          <a:ln w="12700" cap="flat" cmpd="sng" algn="ctr">
            <a:solidFill>
              <a:schemeClr val="tx1"/>
            </a:solidFill>
            <a:prstDash val="solid"/>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6" name="Text Placeholder 2"/>
          <p:cNvSpPr>
            <a:spLocks noGrp="1"/>
          </p:cNvSpPr>
          <p:nvPr>
            <p:custDataLst>
              <p:tags r:id="rId12"/>
            </p:custDataLst>
          </p:nvPr>
        </p:nvSpPr>
        <p:spPr bwMode="gray">
          <a:xfrm>
            <a:off x="4748931" y="3208015"/>
            <a:ext cx="585775" cy="192439"/>
          </a:xfrm>
          <a:prstGeom prst="rect">
            <a:avLst/>
          </a:prstGeom>
          <a:noFill/>
          <a:ln>
            <a:noFill/>
          </a:ln>
          <a:extLst>
            <a:ext uri="{909E8E84-426E-40DD-AFC4-6F175D3DCCD1}">
              <a14:hiddenFill xmlns:a14="http://schemas.microsoft.com/office/drawing/2010/main">
                <a:solidFill>
                  <a:srgbClr val="6F8DB9"/>
                </a:solidFill>
              </a14:hiddenFill>
            </a:ext>
          </a:extLst>
        </p:spPr>
        <p:txBody>
          <a:bodyPr vert="horz" wrap="none" lIns="25377" tIns="0" rIns="25377"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3554">
              <a:spcBef>
                <a:spcPct val="0"/>
              </a:spcBef>
              <a:spcAft>
                <a:spcPct val="0"/>
              </a:spcAft>
              <a:buNone/>
            </a:pPr>
            <a:fld id="{DB81B43C-1427-4F92-A1AA-1B65F4CAD14E}" type="datetime'''1'''''' ''''7''''''''''''''''''''''''''''''''03'' €'">
              <a:rPr lang="en-US" altLang="en-US" sz="1399">
                <a:solidFill>
                  <a:srgbClr val="FFFFFF"/>
                </a:solidFill>
                <a:sym typeface="+mn-lt"/>
              </a:rPr>
              <a:pPr marL="0" indent="0" algn="ctr" defTabSz="913554">
                <a:spcBef>
                  <a:spcPct val="0"/>
                </a:spcBef>
                <a:spcAft>
                  <a:spcPct val="0"/>
                </a:spcAft>
                <a:buNone/>
              </a:pPr>
              <a:t>1 703 €</a:t>
            </a:fld>
            <a:endParaRPr lang="en-US" sz="1399" dirty="0">
              <a:solidFill>
                <a:srgbClr val="FFFFFF"/>
              </a:solidFill>
              <a:sym typeface="+mn-lt"/>
            </a:endParaRPr>
          </a:p>
        </p:txBody>
      </p:sp>
      <p:sp>
        <p:nvSpPr>
          <p:cNvPr id="111" name="Text Placeholder 2"/>
          <p:cNvSpPr>
            <a:spLocks noGrp="1"/>
          </p:cNvSpPr>
          <p:nvPr>
            <p:custDataLst>
              <p:tags r:id="rId13"/>
            </p:custDataLst>
          </p:nvPr>
        </p:nvSpPr>
        <p:spPr bwMode="gray">
          <a:xfrm>
            <a:off x="4748931" y="4307663"/>
            <a:ext cx="585775" cy="192439"/>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377" tIns="0" rIns="25377"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3554">
              <a:spcBef>
                <a:spcPct val="0"/>
              </a:spcBef>
              <a:spcAft>
                <a:spcPct val="0"/>
              </a:spcAft>
              <a:buNone/>
            </a:pPr>
            <a:fld id="{89BA985F-A053-49F9-9357-C298E1BCE7F9}" type="datetime'''''''1'' ''''''5''''''9''6'''''''''''''''' ''€'''''''''''">
              <a:rPr lang="en-US" altLang="en-US" sz="1399">
                <a:solidFill>
                  <a:srgbClr val="000000"/>
                </a:solidFill>
                <a:sym typeface="+mn-lt"/>
              </a:rPr>
              <a:pPr marL="0" indent="0" algn="ctr" defTabSz="913554">
                <a:spcBef>
                  <a:spcPct val="0"/>
                </a:spcBef>
                <a:spcAft>
                  <a:spcPct val="0"/>
                </a:spcAft>
                <a:buNone/>
              </a:pPr>
              <a:t>1 596 €</a:t>
            </a:fld>
            <a:endParaRPr lang="en-US" sz="1399" dirty="0">
              <a:solidFill>
                <a:srgbClr val="000000"/>
              </a:solidFill>
              <a:sym typeface="+mn-lt"/>
            </a:endParaRPr>
          </a:p>
        </p:txBody>
      </p:sp>
      <p:sp>
        <p:nvSpPr>
          <p:cNvPr id="62" name="Text Placeholder 2"/>
          <p:cNvSpPr>
            <a:spLocks noGrp="1"/>
          </p:cNvSpPr>
          <p:nvPr>
            <p:custDataLst>
              <p:tags r:id="rId14"/>
            </p:custDataLst>
          </p:nvPr>
        </p:nvSpPr>
        <p:spPr bwMode="gray">
          <a:xfrm>
            <a:off x="7546690" y="3808592"/>
            <a:ext cx="585775" cy="192439"/>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377" tIns="0" rIns="25377"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3554">
              <a:spcBef>
                <a:spcPct val="0"/>
              </a:spcBef>
              <a:spcAft>
                <a:spcPct val="0"/>
              </a:spcAft>
              <a:buNone/>
            </a:pPr>
            <a:fld id="{76777CB6-BD3A-415F-B0E6-184171B638EA}" type="datetime'''''1 ''''''''''5''''''''''''''''''''''''''9''''''6'' €'''">
              <a:rPr lang="en-US" altLang="en-US" sz="1399">
                <a:solidFill>
                  <a:srgbClr val="000000"/>
                </a:solidFill>
                <a:sym typeface="+mn-lt"/>
              </a:rPr>
              <a:pPr marL="0" indent="0" algn="ctr" defTabSz="913554">
                <a:spcBef>
                  <a:spcPct val="0"/>
                </a:spcBef>
                <a:spcAft>
                  <a:spcPct val="0"/>
                </a:spcAft>
                <a:buNone/>
              </a:pPr>
              <a:t>1 596 €</a:t>
            </a:fld>
            <a:endParaRPr lang="en-US" sz="1399" dirty="0">
              <a:solidFill>
                <a:srgbClr val="000000"/>
              </a:solidFill>
              <a:sym typeface="+mn-lt"/>
            </a:endParaRPr>
          </a:p>
        </p:txBody>
      </p:sp>
      <p:sp>
        <p:nvSpPr>
          <p:cNvPr id="28" name="Text Placeholder 2"/>
          <p:cNvSpPr>
            <a:spLocks noGrp="1"/>
          </p:cNvSpPr>
          <p:nvPr>
            <p:custDataLst>
              <p:tags r:id="rId15"/>
            </p:custDataLst>
          </p:nvPr>
        </p:nvSpPr>
        <p:spPr bwMode="gray">
          <a:xfrm>
            <a:off x="4748931" y="5187382"/>
            <a:ext cx="585775" cy="192439"/>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377" tIns="0" rIns="25377" bIns="0" numCol="1" spcCol="0"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F6A21477-C28F-44E3-AFA5-562947F0BC9A}" type="datetime'1'''''''''''''''' ''''03''8 ''''''''€'''''''''''''''''''''''''">
              <a:rPr lang="en-US" altLang="en-US" sz="1399">
                <a:solidFill>
                  <a:srgbClr val="000000"/>
                </a:solidFill>
                <a:sym typeface="+mn-lt"/>
              </a:rPr>
              <a:pPr marL="0" indent="0" algn="ctr">
                <a:spcBef>
                  <a:spcPct val="0"/>
                </a:spcBef>
                <a:spcAft>
                  <a:spcPct val="0"/>
                </a:spcAft>
                <a:buNone/>
              </a:pPr>
              <a:t>1 038 €</a:t>
            </a:fld>
            <a:endParaRPr lang="en-US" sz="1399" dirty="0">
              <a:solidFill>
                <a:srgbClr val="000000"/>
              </a:solidFill>
              <a:sym typeface="+mn-lt"/>
            </a:endParaRPr>
          </a:p>
        </p:txBody>
      </p:sp>
      <p:sp>
        <p:nvSpPr>
          <p:cNvPr id="108" name="Text Placeholder 2"/>
          <p:cNvSpPr>
            <a:spLocks noGrp="1"/>
          </p:cNvSpPr>
          <p:nvPr>
            <p:custDataLst>
              <p:tags r:id="rId16"/>
            </p:custDataLst>
          </p:nvPr>
        </p:nvSpPr>
        <p:spPr bwMode="auto">
          <a:xfrm>
            <a:off x="4260434" y="6261653"/>
            <a:ext cx="1562770" cy="25588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AD407FF7-1486-4789-ACBA-916F38CBAA4F}" type="datetime'A''''''v''ec'' ''l''''es h''e''''r''''ni''e''''''''''''''s'''">
              <a:rPr lang="en-US" altLang="en-US" sz="1865"/>
              <a:pPr marL="0" indent="0" algn="ctr">
                <a:spcBef>
                  <a:spcPct val="0"/>
                </a:spcBef>
                <a:spcAft>
                  <a:spcPct val="0"/>
                </a:spcAft>
                <a:buNone/>
              </a:pPr>
              <a:t>Avec les hernies</a:t>
            </a:fld>
            <a:endParaRPr lang="en-US" sz="1865" dirty="0">
              <a:sym typeface="+mn-lt"/>
            </a:endParaRPr>
          </a:p>
        </p:txBody>
      </p:sp>
      <p:sp>
        <p:nvSpPr>
          <p:cNvPr id="100" name="Text Placeholder 2"/>
          <p:cNvSpPr>
            <a:spLocks noGrp="1"/>
          </p:cNvSpPr>
          <p:nvPr>
            <p:custDataLst>
              <p:tags r:id="rId17"/>
            </p:custDataLst>
          </p:nvPr>
        </p:nvSpPr>
        <p:spPr bwMode="gray">
          <a:xfrm>
            <a:off x="7546690" y="2708943"/>
            <a:ext cx="585775" cy="192439"/>
          </a:xfrm>
          <a:prstGeom prst="rect">
            <a:avLst/>
          </a:prstGeom>
          <a:noFill/>
          <a:ln>
            <a:noFill/>
          </a:ln>
          <a:extLst>
            <a:ext uri="{909E8E84-426E-40DD-AFC4-6F175D3DCCD1}">
              <a14:hiddenFill xmlns:a14="http://schemas.microsoft.com/office/drawing/2010/main">
                <a:solidFill>
                  <a:srgbClr val="6F8DB9"/>
                </a:solidFill>
              </a14:hiddenFill>
            </a:ext>
          </a:extLst>
        </p:spPr>
        <p:txBody>
          <a:bodyPr vert="horz" wrap="none" lIns="25377" tIns="0" rIns="25377" bIns="0" numCol="1" spcCol="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3554">
              <a:spcBef>
                <a:spcPct val="0"/>
              </a:spcBef>
              <a:spcAft>
                <a:spcPct val="0"/>
              </a:spcAft>
              <a:buNone/>
            </a:pPr>
            <a:fld id="{D908389C-B34F-43E8-8523-96FB57C1BDB8}" type="datetime'''''''''''''''''1'''''' ''7''''0''''''''''3 ''''''''''€'''''">
              <a:rPr lang="en-US" altLang="en-US" sz="1399">
                <a:solidFill>
                  <a:srgbClr val="FFFFFF"/>
                </a:solidFill>
                <a:sym typeface="+mn-lt"/>
              </a:rPr>
              <a:pPr marL="0" indent="0" algn="ctr" defTabSz="913554">
                <a:spcBef>
                  <a:spcPct val="0"/>
                </a:spcBef>
                <a:spcAft>
                  <a:spcPct val="0"/>
                </a:spcAft>
                <a:buNone/>
              </a:pPr>
              <a:t>1 703 €</a:t>
            </a:fld>
            <a:endParaRPr lang="en-US" sz="1399" dirty="0">
              <a:solidFill>
                <a:srgbClr val="FFFFFF"/>
              </a:solidFill>
              <a:sym typeface="+mn-lt"/>
            </a:endParaRPr>
          </a:p>
        </p:txBody>
      </p:sp>
      <p:sp>
        <p:nvSpPr>
          <p:cNvPr id="68" name="Text Placeholder 2"/>
          <p:cNvSpPr>
            <a:spLocks noGrp="1"/>
          </p:cNvSpPr>
          <p:nvPr>
            <p:custDataLst>
              <p:tags r:id="rId18"/>
            </p:custDataLst>
          </p:nvPr>
        </p:nvSpPr>
        <p:spPr bwMode="gray">
          <a:xfrm>
            <a:off x="7546690" y="4825766"/>
            <a:ext cx="585775" cy="192439"/>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377" tIns="0" rIns="25377" bIns="0" numCol="1" spcCol="0"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E818E1F2-9042-47B0-871B-1926755302EA}" type="datetime'''''1'''''' ''''''''4''''''''''''5''''''''''3'' €'''''''">
              <a:rPr lang="en-US" altLang="en-US" sz="1399">
                <a:solidFill>
                  <a:srgbClr val="000000"/>
                </a:solidFill>
              </a:rPr>
              <a:pPr marL="0" indent="0" algn="ctr">
                <a:spcBef>
                  <a:spcPct val="0"/>
                </a:spcBef>
                <a:spcAft>
                  <a:spcPct val="0"/>
                </a:spcAft>
                <a:buNone/>
              </a:pPr>
              <a:t>1 453 €</a:t>
            </a:fld>
            <a:endParaRPr lang="en-US" sz="1399" dirty="0">
              <a:solidFill>
                <a:srgbClr val="000000"/>
              </a:solidFill>
              <a:sym typeface="+mn-lt"/>
            </a:endParaRPr>
          </a:p>
        </p:txBody>
      </p:sp>
      <p:sp>
        <p:nvSpPr>
          <p:cNvPr id="31" name="Text Placeholder 2"/>
          <p:cNvSpPr>
            <a:spLocks noGrp="1"/>
          </p:cNvSpPr>
          <p:nvPr>
            <p:custDataLst>
              <p:tags r:id="rId19"/>
            </p:custDataLst>
          </p:nvPr>
        </p:nvSpPr>
        <p:spPr bwMode="gray">
          <a:xfrm>
            <a:off x="7546690" y="5699141"/>
            <a:ext cx="585775" cy="192439"/>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377" tIns="0" rIns="25377" bIns="0" numCol="1" spcCol="0"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3DDAD60C-EDBA-4069-9043-6748C2E96903}" type="datetime'1'''''''''''''''''''' ''1''6''''3'''''''''''''''''' ''''''€'''">
              <a:rPr lang="en-US" altLang="en-US" sz="1399">
                <a:solidFill>
                  <a:srgbClr val="FFFFFF"/>
                </a:solidFill>
              </a:rPr>
              <a:pPr marL="0" indent="0" algn="ctr">
                <a:spcBef>
                  <a:spcPct val="0"/>
                </a:spcBef>
                <a:spcAft>
                  <a:spcPct val="0"/>
                </a:spcAft>
                <a:buNone/>
              </a:pPr>
              <a:t>1 163 €</a:t>
            </a:fld>
            <a:endParaRPr lang="en-US" sz="1399" dirty="0">
              <a:solidFill>
                <a:srgbClr val="FFFFFF"/>
              </a:solidFill>
              <a:sym typeface="+mn-lt"/>
            </a:endParaRPr>
          </a:p>
        </p:txBody>
      </p:sp>
      <p:sp>
        <p:nvSpPr>
          <p:cNvPr id="74" name="Text Placeholder 2"/>
          <p:cNvSpPr>
            <a:spLocks noGrp="1"/>
          </p:cNvSpPr>
          <p:nvPr>
            <p:custDataLst>
              <p:tags r:id="rId20"/>
            </p:custDataLst>
          </p:nvPr>
        </p:nvSpPr>
        <p:spPr bwMode="auto">
          <a:xfrm>
            <a:off x="6802313" y="6261653"/>
            <a:ext cx="2074530" cy="25588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65FD764A-356C-4260-BA60-4F60F79E5346}" type="datetime'''''''''Id''em ''sa''''''n''s'''' l''es ''''''''hern''i''es'">
              <a:rPr lang="en-US" altLang="en-US" sz="1865"/>
              <a:pPr marL="0" indent="0" algn="ctr">
                <a:spcBef>
                  <a:spcPct val="0"/>
                </a:spcBef>
                <a:spcAft>
                  <a:spcPct val="0"/>
                </a:spcAft>
                <a:buNone/>
              </a:pPr>
              <a:t>Idem sans les hernies</a:t>
            </a:fld>
            <a:endParaRPr lang="en-US" sz="1865" dirty="0">
              <a:sym typeface="+mn-lt"/>
            </a:endParaRPr>
          </a:p>
        </p:txBody>
      </p:sp>
      <p:sp>
        <p:nvSpPr>
          <p:cNvPr id="109" name="Text Placeholder 2"/>
          <p:cNvSpPr>
            <a:spLocks noGrp="1"/>
          </p:cNvSpPr>
          <p:nvPr>
            <p:custDataLst>
              <p:tags r:id="rId21"/>
            </p:custDataLst>
          </p:nvPr>
        </p:nvSpPr>
        <p:spPr bwMode="gray">
          <a:xfrm>
            <a:off x="4748931" y="2508045"/>
            <a:ext cx="585775" cy="192439"/>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377" tIns="0" rIns="25377"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3554">
              <a:spcBef>
                <a:spcPct val="0"/>
              </a:spcBef>
              <a:spcAft>
                <a:spcPct val="0"/>
              </a:spcAft>
              <a:buNone/>
            </a:pPr>
            <a:fld id="{17CD15A6-BF24-4966-9A03-BAA3848A503A}" type="datetime'''''5'''''' 1''''''67'' ''''''''''''''''''''€'''''''">
              <a:rPr lang="en-US" altLang="en-US" sz="1399">
                <a:solidFill>
                  <a:srgbClr val="000000"/>
                </a:solidFill>
              </a:rPr>
              <a:pPr marL="0" indent="0" algn="ctr" defTabSz="913554">
                <a:spcBef>
                  <a:spcPct val="0"/>
                </a:spcBef>
                <a:spcAft>
                  <a:spcPct val="0"/>
                </a:spcAft>
                <a:buNone/>
              </a:pPr>
              <a:t>5 167 €</a:t>
            </a:fld>
            <a:endParaRPr lang="en-US" sz="1399" dirty="0">
              <a:solidFill>
                <a:srgbClr val="000000"/>
              </a:solidFill>
              <a:sym typeface="+mn-lt"/>
            </a:endParaRPr>
          </a:p>
        </p:txBody>
      </p:sp>
      <p:sp>
        <p:nvSpPr>
          <p:cNvPr id="61" name="Text Placeholder 2"/>
          <p:cNvSpPr>
            <a:spLocks noGrp="1"/>
          </p:cNvSpPr>
          <p:nvPr>
            <p:custDataLst>
              <p:tags r:id="rId22"/>
            </p:custDataLst>
          </p:nvPr>
        </p:nvSpPr>
        <p:spPr bwMode="gray">
          <a:xfrm>
            <a:off x="7546690" y="2008974"/>
            <a:ext cx="585775" cy="192439"/>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25377" tIns="0" rIns="25377" bIns="0" numCol="1" spcCol="0"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3554">
              <a:spcBef>
                <a:spcPct val="0"/>
              </a:spcBef>
              <a:spcAft>
                <a:spcPct val="0"/>
              </a:spcAft>
              <a:buNone/>
            </a:pPr>
            <a:fld id="{C36446BF-BB81-4EA2-9E7C-1AEA02EF0BDB}" type="datetime'5'''''''''''' 915'''''' ''''''''''€'''''''''''''''''''''">
              <a:rPr lang="en-US" altLang="en-US" sz="1399">
                <a:solidFill>
                  <a:srgbClr val="000000"/>
                </a:solidFill>
              </a:rPr>
              <a:pPr marL="0" indent="0" algn="ctr" defTabSz="913554">
                <a:spcBef>
                  <a:spcPct val="0"/>
                </a:spcBef>
                <a:spcAft>
                  <a:spcPct val="0"/>
                </a:spcAft>
                <a:buNone/>
              </a:pPr>
              <a:t>5 915 €</a:t>
            </a:fld>
            <a:endParaRPr lang="en-US" sz="1399" dirty="0">
              <a:solidFill>
                <a:srgbClr val="000000"/>
              </a:solidFill>
              <a:sym typeface="+mn-lt"/>
            </a:endParaRPr>
          </a:p>
        </p:txBody>
      </p:sp>
      <p:sp>
        <p:nvSpPr>
          <p:cNvPr id="121" name="Text Placeholder 2"/>
          <p:cNvSpPr>
            <a:spLocks noGrp="1"/>
          </p:cNvSpPr>
          <p:nvPr>
            <p:custDataLst>
              <p:tags r:id="rId23"/>
            </p:custDataLst>
          </p:nvPr>
        </p:nvSpPr>
        <p:spPr bwMode="auto">
          <a:xfrm>
            <a:off x="5977576" y="1573343"/>
            <a:ext cx="924128" cy="363730"/>
          </a:xfrm>
          <a:prstGeom prst="ellipse">
            <a:avLst/>
          </a:prstGeom>
          <a:solidFill>
            <a:schemeClr val="bg1"/>
          </a:solidFill>
          <a:ln w="9525" algn="ctr">
            <a:solidFill>
              <a:schemeClr val="tx1"/>
            </a:solidFill>
          </a:ln>
        </p:spPr>
        <p:txBody>
          <a:bodyPr vert="horz" wrap="none" lIns="0" tIns="0" rIns="0" bIns="0" numCol="1" spcCol="0"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ct val="0"/>
              </a:spcBef>
              <a:spcAft>
                <a:spcPct val="0"/>
              </a:spcAft>
              <a:buNone/>
            </a:pPr>
            <a:fld id="{FBA1A973-B061-4DB0-9FAA-E8B856473C30}" type="datetime'+''''''7''''''''''4''''''''''8'''''''' ''''''''''''''''€'''">
              <a:rPr lang="en-US" altLang="en-US" sz="1865" b="1">
                <a:solidFill>
                  <a:srgbClr val="FC360C"/>
                </a:solidFill>
              </a:rPr>
              <a:pPr marL="0" indent="0" algn="ctr">
                <a:spcBef>
                  <a:spcPct val="0"/>
                </a:spcBef>
                <a:spcAft>
                  <a:spcPct val="0"/>
                </a:spcAft>
                <a:buNone/>
              </a:pPr>
              <a:t>+748 €</a:t>
            </a:fld>
            <a:endParaRPr lang="en-US" sz="1865" b="1" dirty="0">
              <a:solidFill>
                <a:srgbClr val="FC360C"/>
              </a:solidFill>
              <a:sym typeface="+mn-lt"/>
            </a:endParaRPr>
          </a:p>
        </p:txBody>
      </p:sp>
      <p:sp>
        <p:nvSpPr>
          <p:cNvPr id="14" name="Rectangle 13"/>
          <p:cNvSpPr/>
          <p:nvPr>
            <p:custDataLst>
              <p:tags r:id="rId24"/>
            </p:custDataLst>
          </p:nvPr>
        </p:nvSpPr>
        <p:spPr bwMode="auto">
          <a:xfrm>
            <a:off x="9839035" y="2660304"/>
            <a:ext cx="334124" cy="249536"/>
          </a:xfrm>
          <a:prstGeom prst="rect">
            <a:avLst/>
          </a:prstGeom>
          <a:solidFill>
            <a:srgbClr val="C3CFE1"/>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23" name="Rectangle 22"/>
          <p:cNvSpPr/>
          <p:nvPr>
            <p:custDataLst>
              <p:tags r:id="rId25"/>
            </p:custDataLst>
          </p:nvPr>
        </p:nvSpPr>
        <p:spPr bwMode="auto">
          <a:xfrm>
            <a:off x="9839035" y="2336754"/>
            <a:ext cx="334124" cy="249536"/>
          </a:xfrm>
          <a:prstGeom prst="rect">
            <a:avLst/>
          </a:prstGeom>
          <a:solidFill>
            <a:schemeClr val="accent1"/>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22" name="Rectangle 21"/>
          <p:cNvSpPr/>
          <p:nvPr>
            <p:custDataLst>
              <p:tags r:id="rId26"/>
            </p:custDataLst>
          </p:nvPr>
        </p:nvSpPr>
        <p:spPr bwMode="auto">
          <a:xfrm>
            <a:off x="9839035" y="3307405"/>
            <a:ext cx="334124" cy="249536"/>
          </a:xfrm>
          <a:prstGeom prst="rect">
            <a:avLst/>
          </a:prstGeom>
          <a:solidFill>
            <a:schemeClr val="tx2"/>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24" name="Rectangle 23"/>
          <p:cNvSpPr/>
          <p:nvPr>
            <p:custDataLst>
              <p:tags r:id="rId27"/>
            </p:custDataLst>
          </p:nvPr>
        </p:nvSpPr>
        <p:spPr bwMode="auto">
          <a:xfrm>
            <a:off x="9839035" y="2983855"/>
            <a:ext cx="334124" cy="249536"/>
          </a:xfrm>
          <a:prstGeom prst="rect">
            <a:avLst/>
          </a:prstGeom>
          <a:solidFill>
            <a:srgbClr val="DFE5EF"/>
          </a:solidFill>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99" name="Text Placeholder 2"/>
          <p:cNvSpPr>
            <a:spLocks noGrp="1"/>
          </p:cNvSpPr>
          <p:nvPr>
            <p:custDataLst>
              <p:tags r:id="rId28"/>
            </p:custDataLst>
          </p:nvPr>
        </p:nvSpPr>
        <p:spPr bwMode="auto">
          <a:xfrm>
            <a:off x="10240829" y="2330409"/>
            <a:ext cx="456777" cy="25588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ct val="0"/>
              </a:spcBef>
              <a:spcAft>
                <a:spcPct val="0"/>
              </a:spcAft>
              <a:buNone/>
            </a:pPr>
            <a:fld id="{4D29F812-6163-4BCF-849D-5CEF4A98103E}" type="datetime'''''''''''''''''''''DM''''S'''''''''''''''''''''''''''">
              <a:rPr lang="en-US" altLang="en-US" sz="1865"/>
              <a:pPr marL="0" indent="0">
                <a:spcBef>
                  <a:spcPct val="0"/>
                </a:spcBef>
                <a:spcAft>
                  <a:spcPct val="0"/>
                </a:spcAft>
                <a:buNone/>
              </a:pPr>
              <a:t>DMS</a:t>
            </a:fld>
            <a:endParaRPr lang="en-US" sz="1865" dirty="0">
              <a:sym typeface="+mn-lt"/>
            </a:endParaRPr>
          </a:p>
        </p:txBody>
      </p:sp>
      <p:sp>
        <p:nvSpPr>
          <p:cNvPr id="88" name="Text Placeholder 2"/>
          <p:cNvSpPr>
            <a:spLocks noGrp="1"/>
          </p:cNvSpPr>
          <p:nvPr>
            <p:custDataLst>
              <p:tags r:id="rId29"/>
            </p:custDataLst>
          </p:nvPr>
        </p:nvSpPr>
        <p:spPr bwMode="auto">
          <a:xfrm>
            <a:off x="10240830" y="2653960"/>
            <a:ext cx="1165205" cy="25588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ct val="0"/>
              </a:spcBef>
              <a:spcAft>
                <a:spcPct val="0"/>
              </a:spcAft>
              <a:buNone/>
            </a:pPr>
            <a:fld id="{3F9D2A26-02F4-48F2-90DE-C69EE85D3E7B}" type="datetime'In''''''''''''s''''t''''ru''m''e''''''nts'''''''''''''''">
              <a:rPr lang="en-US" altLang="en-US" sz="1865">
                <a:sym typeface="+mn-lt"/>
              </a:rPr>
              <a:pPr marL="0" indent="0">
                <a:spcBef>
                  <a:spcPct val="0"/>
                </a:spcBef>
                <a:spcAft>
                  <a:spcPct val="0"/>
                </a:spcAft>
                <a:buNone/>
              </a:pPr>
              <a:t>Instruments</a:t>
            </a:fld>
            <a:endParaRPr lang="en-US" sz="1865" dirty="0">
              <a:sym typeface="+mn-lt"/>
            </a:endParaRPr>
          </a:p>
        </p:txBody>
      </p:sp>
      <p:sp>
        <p:nvSpPr>
          <p:cNvPr id="104" name="Text Placeholder 2"/>
          <p:cNvSpPr>
            <a:spLocks noGrp="1"/>
          </p:cNvSpPr>
          <p:nvPr>
            <p:custDataLst>
              <p:tags r:id="rId30"/>
            </p:custDataLst>
          </p:nvPr>
        </p:nvSpPr>
        <p:spPr bwMode="auto">
          <a:xfrm>
            <a:off x="10240829" y="2977510"/>
            <a:ext cx="668248" cy="25588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ct val="0"/>
              </a:spcBef>
              <a:spcAft>
                <a:spcPct val="0"/>
              </a:spcAft>
              <a:buNone/>
            </a:pPr>
            <a:fld id="{12B5D951-F527-4E82-A514-F629048FCE1F}" type="datetime'C''ap''''''''''''''''''''i''''''''''''''t''''a''''''l'''">
              <a:rPr lang="en-US" altLang="en-US" sz="1865"/>
              <a:pPr marL="0" indent="0">
                <a:spcBef>
                  <a:spcPct val="0"/>
                </a:spcBef>
                <a:spcAft>
                  <a:spcPct val="0"/>
                </a:spcAft>
                <a:buNone/>
              </a:pPr>
              <a:t>Capital</a:t>
            </a:fld>
            <a:endParaRPr lang="en-US" sz="1865" dirty="0">
              <a:sym typeface="+mn-lt"/>
            </a:endParaRPr>
          </a:p>
        </p:txBody>
      </p:sp>
      <p:sp>
        <p:nvSpPr>
          <p:cNvPr id="84" name="Text Placeholder 2"/>
          <p:cNvSpPr>
            <a:spLocks noGrp="1"/>
          </p:cNvSpPr>
          <p:nvPr>
            <p:custDataLst>
              <p:tags r:id="rId31"/>
            </p:custDataLst>
          </p:nvPr>
        </p:nvSpPr>
        <p:spPr bwMode="auto">
          <a:xfrm>
            <a:off x="10240829" y="3301061"/>
            <a:ext cx="1273055" cy="255880"/>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ct val="0"/>
              </a:spcBef>
              <a:spcAft>
                <a:spcPct val="0"/>
              </a:spcAft>
              <a:buNone/>
            </a:pPr>
            <a:fld id="{70DB538E-1F43-4C4C-BA21-DB537A74F4DE}" type="datetime'M''a''''i''''nt''e''''''''''''''''''n''a''''n''c''''e'''''">
              <a:rPr lang="en-US" altLang="en-US" sz="1865">
                <a:sym typeface="+mn-lt"/>
              </a:rPr>
              <a:pPr marL="0" indent="0">
                <a:spcBef>
                  <a:spcPct val="0"/>
                </a:spcBef>
                <a:spcAft>
                  <a:spcPct val="0"/>
                </a:spcAft>
                <a:buNone/>
              </a:pPr>
              <a:t>Maintenance</a:t>
            </a:fld>
            <a:endParaRPr lang="en-US" sz="1865" dirty="0">
              <a:sym typeface="+mn-lt"/>
            </a:endParaRPr>
          </a:p>
        </p:txBody>
      </p:sp>
      <p:sp>
        <p:nvSpPr>
          <p:cNvPr id="11" name="Oval Callout 10"/>
          <p:cNvSpPr/>
          <p:nvPr/>
        </p:nvSpPr>
        <p:spPr>
          <a:xfrm rot="15727069">
            <a:off x="959207" y="4000342"/>
            <a:ext cx="1778806" cy="2923453"/>
          </a:xfrm>
          <a:prstGeom prst="wedgeEllipseCallou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8"/>
          </a:p>
        </p:txBody>
      </p:sp>
      <p:sp>
        <p:nvSpPr>
          <p:cNvPr id="12" name="TextBox 11"/>
          <p:cNvSpPr txBox="1"/>
          <p:nvPr/>
        </p:nvSpPr>
        <p:spPr>
          <a:xfrm>
            <a:off x="570248" y="5026347"/>
            <a:ext cx="2588786" cy="953338"/>
          </a:xfrm>
          <a:prstGeom prst="rect">
            <a:avLst/>
          </a:prstGeom>
          <a:noFill/>
        </p:spPr>
        <p:txBody>
          <a:bodyPr wrap="none" rtlCol="0">
            <a:spAutoFit/>
          </a:bodyPr>
          <a:lstStyle/>
          <a:p>
            <a:r>
              <a:rPr lang="en-US" sz="1865" dirty="0"/>
              <a:t>Impact de </a:t>
            </a:r>
            <a:r>
              <a:rPr lang="en-US" sz="1865" dirty="0" err="1"/>
              <a:t>l’activité</a:t>
            </a:r>
            <a:r>
              <a:rPr lang="en-US" sz="1865" dirty="0"/>
              <a:t> de la </a:t>
            </a:r>
          </a:p>
          <a:p>
            <a:r>
              <a:rPr lang="en-US" sz="1865" dirty="0" err="1"/>
              <a:t>chirurgie</a:t>
            </a:r>
            <a:r>
              <a:rPr lang="en-US" sz="1865" dirty="0"/>
              <a:t> de la </a:t>
            </a:r>
            <a:r>
              <a:rPr lang="en-US" sz="1865" dirty="0" err="1"/>
              <a:t>paroi</a:t>
            </a:r>
            <a:r>
              <a:rPr lang="en-US" sz="1865" dirty="0"/>
              <a:t> sur </a:t>
            </a:r>
          </a:p>
          <a:p>
            <a:r>
              <a:rPr lang="en-US" sz="1865" dirty="0"/>
              <a:t>les </a:t>
            </a:r>
            <a:r>
              <a:rPr lang="en-US" sz="1865" dirty="0" err="1"/>
              <a:t>coûts</a:t>
            </a:r>
            <a:r>
              <a:rPr lang="en-US" sz="1865" dirty="0"/>
              <a:t> fixes</a:t>
            </a:r>
          </a:p>
        </p:txBody>
      </p:sp>
      <p:sp>
        <p:nvSpPr>
          <p:cNvPr id="2" name="Left Brace 1"/>
          <p:cNvSpPr/>
          <p:nvPr/>
        </p:nvSpPr>
        <p:spPr>
          <a:xfrm>
            <a:off x="3856525" y="4970664"/>
            <a:ext cx="192439" cy="1201557"/>
          </a:xfrm>
          <a:prstGeom prst="leftBrace">
            <a:avLst/>
          </a:prstGeom>
          <a:ln w="952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398"/>
          </a:p>
        </p:txBody>
      </p:sp>
      <p:sp>
        <p:nvSpPr>
          <p:cNvPr id="4" name="Titre 3"/>
          <p:cNvSpPr>
            <a:spLocks noGrp="1"/>
          </p:cNvSpPr>
          <p:nvPr>
            <p:ph type="title"/>
          </p:nvPr>
        </p:nvSpPr>
        <p:spPr>
          <a:xfrm>
            <a:off x="719776" y="193854"/>
            <a:ext cx="10515600" cy="1325563"/>
          </a:xfrm>
          <a:solidFill>
            <a:srgbClr val="002060"/>
          </a:solidFill>
        </p:spPr>
        <p:txBody>
          <a:bodyPr/>
          <a:lstStyle/>
          <a:p>
            <a:pPr algn="ctr"/>
            <a:r>
              <a:rPr lang="fr-FR" b="1" dirty="0">
                <a:solidFill>
                  <a:srgbClr val="FFC000"/>
                </a:solidFill>
              </a:rPr>
              <a:t>Coût à la procédure: intégration de la paroi</a:t>
            </a:r>
          </a:p>
        </p:txBody>
      </p:sp>
    </p:spTree>
    <p:extLst>
      <p:ext uri="{BB962C8B-B14F-4D97-AF65-F5344CB8AC3E}">
        <p14:creationId xmlns:p14="http://schemas.microsoft.com/office/powerpoint/2010/main" val="106414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1">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1">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build="allAtOnce" animBg="1"/>
      <p:bldP spid="11"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00088" y="365125"/>
            <a:ext cx="10847840" cy="1325563"/>
          </a:xfrm>
          <a:solidFill>
            <a:srgbClr val="002060"/>
          </a:solidFill>
        </p:spPr>
        <p:txBody>
          <a:bodyPr/>
          <a:lstStyle/>
          <a:p>
            <a:pPr algn="ctr"/>
            <a:r>
              <a:rPr lang="fr-FR" b="1" dirty="0">
                <a:solidFill>
                  <a:srgbClr val="FFC000"/>
                </a:solidFill>
              </a:rPr>
              <a:t>Coût du temps d’occupation de salle</a:t>
            </a:r>
          </a:p>
        </p:txBody>
      </p:sp>
      <p:sp>
        <p:nvSpPr>
          <p:cNvPr id="3" name="Espace réservé du contenu 2"/>
          <p:cNvSpPr>
            <a:spLocks noGrp="1"/>
          </p:cNvSpPr>
          <p:nvPr>
            <p:ph idx="1"/>
          </p:nvPr>
        </p:nvSpPr>
        <p:spPr/>
        <p:txBody>
          <a:bodyPr>
            <a:normAutofit fontScale="85000" lnSpcReduction="20000"/>
          </a:bodyPr>
          <a:lstStyle/>
          <a:p>
            <a:r>
              <a:rPr lang="fr-FR" dirty="0"/>
              <a:t>Estimation validée: 10,80€ / minute</a:t>
            </a:r>
          </a:p>
          <a:p>
            <a:endParaRPr lang="fr-FR" dirty="0"/>
          </a:p>
          <a:p>
            <a:r>
              <a:rPr lang="fr-FR" b="1" dirty="0"/>
              <a:t>18 premières procédures sans suture</a:t>
            </a:r>
          </a:p>
          <a:p>
            <a:pPr lvl="1"/>
            <a:r>
              <a:rPr lang="fr-FR" dirty="0"/>
              <a:t>Durée moyenne: 119,4 mn (81-171)</a:t>
            </a:r>
          </a:p>
          <a:p>
            <a:pPr lvl="1"/>
            <a:r>
              <a:rPr lang="fr-FR" b="1" dirty="0">
                <a:solidFill>
                  <a:srgbClr val="C00000"/>
                </a:solidFill>
              </a:rPr>
              <a:t>Coût moyen: 1289,52 €</a:t>
            </a:r>
          </a:p>
          <a:p>
            <a:pPr lvl="1"/>
            <a:endParaRPr lang="fr-FR" dirty="0"/>
          </a:p>
          <a:p>
            <a:r>
              <a:rPr lang="fr-FR" b="1" dirty="0"/>
              <a:t>13 procédures suivantes avec suture</a:t>
            </a:r>
          </a:p>
          <a:p>
            <a:pPr lvl="1"/>
            <a:r>
              <a:rPr lang="fr-FR" dirty="0"/>
              <a:t>Durée moyenne: 153 mn (66-222)</a:t>
            </a:r>
          </a:p>
          <a:p>
            <a:pPr lvl="1"/>
            <a:r>
              <a:rPr lang="fr-FR" b="1" dirty="0">
                <a:solidFill>
                  <a:srgbClr val="C00000"/>
                </a:solidFill>
              </a:rPr>
              <a:t>Coût moyen: 1652,40 €</a:t>
            </a:r>
          </a:p>
          <a:p>
            <a:pPr lvl="1"/>
            <a:endParaRPr lang="fr-FR" dirty="0"/>
          </a:p>
          <a:p>
            <a:r>
              <a:rPr lang="fr-FR" dirty="0"/>
              <a:t>Augmentation du temps opératoire</a:t>
            </a:r>
          </a:p>
          <a:p>
            <a:pPr lvl="1"/>
            <a:r>
              <a:rPr lang="fr-FR" dirty="0"/>
              <a:t>+ 33,6 mn = </a:t>
            </a:r>
            <a:r>
              <a:rPr lang="fr-FR" dirty="0">
                <a:solidFill>
                  <a:srgbClr val="C00000"/>
                </a:solidFill>
              </a:rPr>
              <a:t>+ 362,88 € </a:t>
            </a:r>
            <a:r>
              <a:rPr lang="fr-FR" dirty="0"/>
              <a:t>(28,4%)</a:t>
            </a:r>
          </a:p>
          <a:p>
            <a:pPr lvl="1"/>
            <a:r>
              <a:rPr lang="fr-FR" b="1" dirty="0"/>
              <a:t>31 patients / 2h-2h30 / </a:t>
            </a:r>
            <a:r>
              <a:rPr lang="fr-FR" b="1" dirty="0" err="1"/>
              <a:t>learning</a:t>
            </a:r>
            <a:r>
              <a:rPr lang="fr-FR" b="1" dirty="0"/>
              <a:t> </a:t>
            </a:r>
            <a:r>
              <a:rPr lang="fr-FR" b="1" dirty="0" err="1"/>
              <a:t>curve</a:t>
            </a:r>
            <a:endParaRPr lang="fr-FR" b="1" dirty="0"/>
          </a:p>
        </p:txBody>
      </p:sp>
      <p:sp>
        <p:nvSpPr>
          <p:cNvPr id="4" name="Rectangle 3"/>
          <p:cNvSpPr/>
          <p:nvPr/>
        </p:nvSpPr>
        <p:spPr>
          <a:xfrm>
            <a:off x="6363607" y="1690688"/>
            <a:ext cx="5184321" cy="646331"/>
          </a:xfrm>
          <a:prstGeom prst="rect">
            <a:avLst/>
          </a:prstGeom>
          <a:solidFill>
            <a:srgbClr val="92D050"/>
          </a:solidFill>
        </p:spPr>
        <p:txBody>
          <a:bodyPr wrap="square">
            <a:spAutoFit/>
          </a:bodyPr>
          <a:lstStyle/>
          <a:p>
            <a:r>
              <a:rPr lang="fr-FR" i="1" dirty="0">
                <a:solidFill>
                  <a:srgbClr val="002060"/>
                </a:solidFill>
              </a:rPr>
              <a:t>(Annales Françaises d’Anesthésie et de Réanimation Volume 33, Supplément 2, </a:t>
            </a:r>
            <a:r>
              <a:rPr lang="fr-FR" i="1" dirty="0" err="1">
                <a:solidFill>
                  <a:srgbClr val="002060"/>
                </a:solidFill>
              </a:rPr>
              <a:t>September</a:t>
            </a:r>
            <a:r>
              <a:rPr lang="fr-FR" i="1" dirty="0">
                <a:solidFill>
                  <a:srgbClr val="002060"/>
                </a:solidFill>
              </a:rPr>
              <a:t> 2014)</a:t>
            </a:r>
            <a:endParaRPr lang="fr-FR" dirty="0"/>
          </a:p>
        </p:txBody>
      </p:sp>
      <p:graphicFrame>
        <p:nvGraphicFramePr>
          <p:cNvPr id="5" name="Graphique 4"/>
          <p:cNvGraphicFramePr>
            <a:graphicFrameLocks/>
          </p:cNvGraphicFramePr>
          <p:nvPr>
            <p:extLst/>
          </p:nvPr>
        </p:nvGraphicFramePr>
        <p:xfrm>
          <a:off x="6363607" y="3478213"/>
          <a:ext cx="5184321" cy="26987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3415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phique 2"/>
          <p:cNvGraphicFramePr>
            <a:graphicFrameLocks/>
          </p:cNvGraphicFramePr>
          <p:nvPr>
            <p:extLst/>
          </p:nvPr>
        </p:nvGraphicFramePr>
        <p:xfrm>
          <a:off x="781050" y="298450"/>
          <a:ext cx="10629900" cy="6261100"/>
        </p:xfrm>
        <a:graphic>
          <a:graphicData uri="http://schemas.openxmlformats.org/drawingml/2006/chart">
            <c:chart xmlns:c="http://schemas.openxmlformats.org/drawingml/2006/chart" xmlns:r="http://schemas.openxmlformats.org/officeDocument/2006/relationships" r:id="rId3"/>
          </a:graphicData>
        </a:graphic>
      </p:graphicFrame>
      <p:sp>
        <p:nvSpPr>
          <p:cNvPr id="4" name="Flèche vers le bas 3"/>
          <p:cNvSpPr/>
          <p:nvPr/>
        </p:nvSpPr>
        <p:spPr>
          <a:xfrm>
            <a:off x="4856941" y="4728833"/>
            <a:ext cx="304759" cy="97842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fr-FR"/>
          </a:p>
        </p:txBody>
      </p:sp>
    </p:spTree>
    <p:extLst>
      <p:ext uri="{BB962C8B-B14F-4D97-AF65-F5344CB8AC3E}">
        <p14:creationId xmlns:p14="http://schemas.microsoft.com/office/powerpoint/2010/main" val="905304682"/>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22031" y="365125"/>
            <a:ext cx="11451101" cy="1325563"/>
          </a:xfrm>
          <a:solidFill>
            <a:srgbClr val="002060"/>
          </a:solidFill>
        </p:spPr>
        <p:txBody>
          <a:bodyPr/>
          <a:lstStyle/>
          <a:p>
            <a:pPr algn="ctr"/>
            <a:r>
              <a:rPr lang="fr-FR" b="1" dirty="0">
                <a:solidFill>
                  <a:srgbClr val="FFC000"/>
                </a:solidFill>
              </a:rPr>
              <a:t>Satisfaction après VTEP-ROBOT assistée</a:t>
            </a:r>
          </a:p>
        </p:txBody>
      </p:sp>
      <p:sp>
        <p:nvSpPr>
          <p:cNvPr id="6" name="Espace réservé du contenu 5"/>
          <p:cNvSpPr>
            <a:spLocks noGrp="1"/>
          </p:cNvSpPr>
          <p:nvPr>
            <p:ph sz="half" idx="1"/>
          </p:nvPr>
        </p:nvSpPr>
        <p:spPr>
          <a:xfrm>
            <a:off x="838200" y="2293033"/>
            <a:ext cx="5181600" cy="3883929"/>
          </a:xfrm>
        </p:spPr>
        <p:txBody>
          <a:bodyPr/>
          <a:lstStyle/>
          <a:p>
            <a:pPr marL="0" indent="0">
              <a:buNone/>
            </a:pPr>
            <a:r>
              <a:rPr lang="fr-FR" sz="3200" b="1" dirty="0"/>
              <a:t>        CHIRURGIEN</a:t>
            </a:r>
          </a:p>
          <a:p>
            <a:pPr marL="0" indent="0" algn="ctr">
              <a:buNone/>
            </a:pPr>
            <a:endParaRPr lang="fr-FR" b="1" dirty="0"/>
          </a:p>
          <a:p>
            <a:pPr marL="0" indent="0">
              <a:buNone/>
            </a:pPr>
            <a:r>
              <a:rPr lang="fr-FR" dirty="0"/>
              <a:t>Précision de dissection</a:t>
            </a:r>
          </a:p>
          <a:p>
            <a:pPr marL="0" indent="0">
              <a:buNone/>
            </a:pPr>
            <a:r>
              <a:rPr lang="fr-FR" dirty="0"/>
              <a:t>Ergonomie de suture</a:t>
            </a:r>
          </a:p>
          <a:p>
            <a:pPr marL="0" indent="0">
              <a:buNone/>
            </a:pPr>
            <a:r>
              <a:rPr lang="fr-FR" dirty="0"/>
              <a:t>Reproductibilité technique</a:t>
            </a:r>
          </a:p>
          <a:p>
            <a:endParaRPr lang="fr-FR" dirty="0"/>
          </a:p>
        </p:txBody>
      </p:sp>
      <p:sp>
        <p:nvSpPr>
          <p:cNvPr id="7" name="Espace réservé du contenu 6"/>
          <p:cNvSpPr>
            <a:spLocks noGrp="1"/>
          </p:cNvSpPr>
          <p:nvPr>
            <p:ph sz="half" idx="2"/>
          </p:nvPr>
        </p:nvSpPr>
        <p:spPr>
          <a:xfrm>
            <a:off x="6691532" y="2312925"/>
            <a:ext cx="5181600" cy="4351338"/>
          </a:xfrm>
        </p:spPr>
        <p:txBody>
          <a:bodyPr/>
          <a:lstStyle/>
          <a:p>
            <a:pPr marL="0" indent="0" algn="ctr">
              <a:buNone/>
            </a:pPr>
            <a:r>
              <a:rPr lang="fr-FR" sz="3200" b="1" dirty="0"/>
              <a:t>       PATIENT</a:t>
            </a:r>
          </a:p>
          <a:p>
            <a:pPr marL="0" indent="0" algn="ctr">
              <a:buNone/>
            </a:pPr>
            <a:endParaRPr lang="fr-FR" b="1" dirty="0"/>
          </a:p>
          <a:p>
            <a:pPr marL="0" indent="0" algn="ctr">
              <a:buNone/>
            </a:pPr>
            <a:r>
              <a:rPr lang="fr-FR" dirty="0"/>
              <a:t>	Confort post-opératoire</a:t>
            </a:r>
          </a:p>
          <a:p>
            <a:pPr marL="0" indent="0" algn="ctr">
              <a:buNone/>
            </a:pPr>
            <a:r>
              <a:rPr lang="fr-FR" dirty="0"/>
              <a:t>	Fiabilité pariétale</a:t>
            </a:r>
          </a:p>
          <a:p>
            <a:pPr marL="0" indent="0" algn="ctr">
              <a:buNone/>
            </a:pPr>
            <a:r>
              <a:rPr lang="fr-FR" dirty="0"/>
              <a:t>	Sécurité viscérale</a:t>
            </a:r>
          </a:p>
          <a:p>
            <a:endParaRPr lang="fr-FR" dirty="0"/>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3393" y="4717330"/>
            <a:ext cx="2016381" cy="1985551"/>
          </a:xfrm>
          <a:prstGeom prst="rect">
            <a:avLst/>
          </a:prstGeom>
        </p:spPr>
      </p:pic>
      <p:pic>
        <p:nvPicPr>
          <p:cNvPr id="9" name="Image 8">
            <a:extLst>
              <a:ext uri="{FF2B5EF4-FFF2-40B4-BE49-F238E27FC236}">
                <a16:creationId xmlns:a16="http://schemas.microsoft.com/office/drawing/2014/main" id="{D2FD6CAE-4D35-F649-93B6-6E36424B3297}"/>
              </a:ext>
            </a:extLst>
          </p:cNvPr>
          <p:cNvPicPr>
            <a:picLocks noChangeAspect="1"/>
          </p:cNvPicPr>
          <p:nvPr/>
        </p:nvPicPr>
        <p:blipFill>
          <a:blip r:embed="rId4"/>
          <a:stretch>
            <a:fillRect/>
          </a:stretch>
        </p:blipFill>
        <p:spPr>
          <a:xfrm>
            <a:off x="5200169" y="1757497"/>
            <a:ext cx="1887086" cy="1853686"/>
          </a:xfrm>
          <a:prstGeom prst="rect">
            <a:avLst/>
          </a:prstGeom>
        </p:spPr>
      </p:pic>
    </p:spTree>
    <p:extLst>
      <p:ext uri="{BB962C8B-B14F-4D97-AF65-F5344CB8AC3E}">
        <p14:creationId xmlns:p14="http://schemas.microsoft.com/office/powerpoint/2010/main" val="199132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rgbClr val="002060"/>
          </a:solidFill>
        </p:spPr>
        <p:txBody>
          <a:bodyPr/>
          <a:lstStyle/>
          <a:p>
            <a:pPr algn="ctr"/>
            <a:r>
              <a:rPr lang="fr-FR" b="1" dirty="0">
                <a:solidFill>
                  <a:srgbClr val="FFC000"/>
                </a:solidFill>
              </a:rPr>
              <a:t>Perspectives immédiates</a:t>
            </a:r>
          </a:p>
        </p:txBody>
      </p:sp>
      <p:sp>
        <p:nvSpPr>
          <p:cNvPr id="3" name="Espace réservé du contenu 2"/>
          <p:cNvSpPr>
            <a:spLocks noGrp="1"/>
          </p:cNvSpPr>
          <p:nvPr>
            <p:ph sz="half" idx="1"/>
          </p:nvPr>
        </p:nvSpPr>
        <p:spPr/>
        <p:txBody>
          <a:bodyPr>
            <a:normAutofit lnSpcReduction="10000"/>
          </a:bodyPr>
          <a:lstStyle/>
          <a:p>
            <a:endParaRPr lang="fr-FR" dirty="0"/>
          </a:p>
          <a:p>
            <a:pPr marL="0" indent="0" algn="ctr">
              <a:buNone/>
            </a:pPr>
            <a:r>
              <a:rPr lang="fr-FR" sz="3200" b="1" dirty="0"/>
              <a:t>Hernies antérieures </a:t>
            </a:r>
          </a:p>
          <a:p>
            <a:pPr marL="0" indent="0" algn="ctr">
              <a:buNone/>
            </a:pPr>
            <a:r>
              <a:rPr lang="fr-FR" dirty="0"/>
              <a:t>GHM niveau 1 06C25</a:t>
            </a:r>
          </a:p>
          <a:p>
            <a:pPr marL="457200" lvl="1" indent="0" algn="ctr">
              <a:buNone/>
            </a:pPr>
            <a:r>
              <a:rPr lang="fr-FR" dirty="0"/>
              <a:t> 	</a:t>
            </a:r>
            <a:r>
              <a:rPr lang="fr-FR" sz="2800" b="1" dirty="0">
                <a:solidFill>
                  <a:srgbClr val="0070C0"/>
                </a:solidFill>
              </a:rPr>
              <a:t>915,96 €</a:t>
            </a:r>
          </a:p>
          <a:p>
            <a:pPr algn="ctr"/>
            <a:endParaRPr lang="fr-FR" dirty="0"/>
          </a:p>
          <a:p>
            <a:pPr marL="0" indent="0" algn="ctr">
              <a:buNone/>
            </a:pPr>
            <a:r>
              <a:rPr lang="fr-FR" sz="3200" b="1" dirty="0"/>
              <a:t>Eventrations</a:t>
            </a:r>
          </a:p>
          <a:p>
            <a:pPr marL="0" indent="0" algn="ctr">
              <a:buNone/>
            </a:pPr>
            <a:r>
              <a:rPr lang="fr-FR" dirty="0"/>
              <a:t>GHM niveau 1 06C24</a:t>
            </a:r>
          </a:p>
          <a:p>
            <a:pPr marL="457200" lvl="1" indent="0" algn="ctr">
              <a:buNone/>
            </a:pPr>
            <a:r>
              <a:rPr lang="fr-FR" dirty="0"/>
              <a:t>	</a:t>
            </a:r>
            <a:r>
              <a:rPr lang="fr-FR" sz="2800" b="1" dirty="0">
                <a:solidFill>
                  <a:srgbClr val="0070C0"/>
                </a:solidFill>
              </a:rPr>
              <a:t>1483,67 € </a:t>
            </a:r>
          </a:p>
          <a:p>
            <a:pPr marL="457200" lvl="1" indent="0" algn="ctr">
              <a:buNone/>
            </a:pPr>
            <a:r>
              <a:rPr lang="fr-FR" dirty="0"/>
              <a:t>	(+ </a:t>
            </a:r>
            <a:r>
              <a:rPr lang="fr-FR" dirty="0">
                <a:solidFill>
                  <a:srgbClr val="0070C0"/>
                </a:solidFill>
              </a:rPr>
              <a:t>568 € </a:t>
            </a:r>
            <a:r>
              <a:rPr lang="fr-FR" dirty="0"/>
              <a:t>/ + 62%)</a:t>
            </a:r>
          </a:p>
        </p:txBody>
      </p:sp>
      <p:sp>
        <p:nvSpPr>
          <p:cNvPr id="4" name="Espace réservé du contenu 3"/>
          <p:cNvSpPr>
            <a:spLocks noGrp="1"/>
          </p:cNvSpPr>
          <p:nvPr>
            <p:ph sz="half" idx="2"/>
          </p:nvPr>
        </p:nvSpPr>
        <p:spPr/>
        <p:txBody>
          <a:bodyPr>
            <a:normAutofit lnSpcReduction="10000"/>
          </a:bodyPr>
          <a:lstStyle/>
          <a:p>
            <a:endParaRPr lang="fr-FR" dirty="0"/>
          </a:p>
          <a:p>
            <a:pPr marL="0" indent="0" algn="ctr">
              <a:buNone/>
            </a:pPr>
            <a:r>
              <a:rPr lang="fr-FR" sz="3200" b="1" dirty="0"/>
              <a:t>Points SIGAPS</a:t>
            </a:r>
          </a:p>
          <a:p>
            <a:pPr lvl="1" algn="ctr"/>
            <a:r>
              <a:rPr lang="fr-FR" dirty="0"/>
              <a:t>Publications</a:t>
            </a:r>
          </a:p>
          <a:p>
            <a:pPr lvl="1" algn="ctr"/>
            <a:r>
              <a:rPr lang="fr-FR" dirty="0"/>
              <a:t>Enseignement</a:t>
            </a:r>
          </a:p>
          <a:p>
            <a:pPr lvl="1" algn="ctr"/>
            <a:r>
              <a:rPr lang="fr-FR" dirty="0"/>
              <a:t>Notoriété</a:t>
            </a:r>
          </a:p>
          <a:p>
            <a:pPr algn="ctr"/>
            <a:endParaRPr lang="fr-FR" dirty="0"/>
          </a:p>
          <a:p>
            <a:pPr marL="0" indent="0" algn="ctr">
              <a:buNone/>
            </a:pPr>
            <a:r>
              <a:rPr lang="fr-FR" sz="3200" b="1" dirty="0"/>
              <a:t>Grants INTUITIVE</a:t>
            </a:r>
          </a:p>
          <a:p>
            <a:pPr lvl="1" algn="ctr"/>
            <a:r>
              <a:rPr lang="fr-FR" dirty="0"/>
              <a:t>Groupe de recherche</a:t>
            </a:r>
          </a:p>
          <a:p>
            <a:pPr lvl="1" algn="ctr"/>
            <a:r>
              <a:rPr lang="fr-FR" dirty="0"/>
              <a:t>Etude LOVERS</a:t>
            </a:r>
          </a:p>
        </p:txBody>
      </p:sp>
    </p:spTree>
    <p:extLst>
      <p:ext uri="{BB962C8B-B14F-4D97-AF65-F5344CB8AC3E}">
        <p14:creationId xmlns:p14="http://schemas.microsoft.com/office/powerpoint/2010/main" val="178287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138545" y="3189889"/>
            <a:ext cx="11914909" cy="3208510"/>
          </a:xfrm>
          <a:prstGeom prst="rect">
            <a:avLst/>
          </a:prstGeom>
          <a:solidFill>
            <a:srgbClr val="FFC000"/>
          </a:solidFill>
          <a:ln>
            <a:noFill/>
          </a:ln>
          <a:effectLst/>
        </p:spPr>
        <p:txBody>
          <a:bodyPr vert="horz" wrap="square" lIns="228528" tIns="152352" rIns="91440" bIns="3808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err="1">
                <a:ln>
                  <a:noFill/>
                </a:ln>
                <a:solidFill>
                  <a:schemeClr val="tx1"/>
                </a:solidFill>
                <a:effectLst/>
                <a:latin typeface="Arial" charset="0"/>
              </a:rPr>
              <a:t>Study</a:t>
            </a:r>
            <a:r>
              <a:rPr kumimoji="0" lang="fr-FR" altLang="fr-FR" sz="1800" b="0" i="0" u="none" strike="noStrike" cap="none" normalizeH="0" baseline="0" dirty="0">
                <a:ln>
                  <a:noFill/>
                </a:ln>
                <a:solidFill>
                  <a:schemeClr val="tx1"/>
                </a:solidFill>
                <a:effectLst/>
                <a:latin typeface="Arial" charset="0"/>
              </a:rPr>
              <a:t> </a:t>
            </a:r>
            <a:r>
              <a:rPr kumimoji="0" lang="fr-FR" altLang="fr-FR" sz="1800" b="0" i="0" u="none" strike="noStrike" cap="none" normalizeH="0" baseline="0" dirty="0" err="1">
                <a:ln>
                  <a:noFill/>
                </a:ln>
                <a:solidFill>
                  <a:schemeClr val="tx1"/>
                </a:solidFill>
                <a:effectLst/>
                <a:latin typeface="Arial" charset="0"/>
              </a:rPr>
              <a:t>Ref</a:t>
            </a:r>
            <a:endParaRPr kumimoji="0" lang="fr-FR" altLang="fr-FR"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1" i="0" u="none" strike="noStrike" cap="none" normalizeH="0" baseline="0" dirty="0">
                <a:ln>
                  <a:noFill/>
                </a:ln>
                <a:solidFill>
                  <a:schemeClr val="tx1"/>
                </a:solidFill>
                <a:effectLst/>
                <a:latin typeface="Arial" charset="0"/>
              </a:rPr>
              <a:t>CLINICAL RESEARCH PROTOCOL SYNOPSIS</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charset="0"/>
              </a:rPr>
              <a:t>Version n°1.0 – date : 5/01/2020</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1" i="0" u="sng" strike="noStrike" cap="none" normalizeH="0" baseline="0" dirty="0">
                <a:ln>
                  <a:noFill/>
                </a:ln>
                <a:solidFill>
                  <a:schemeClr val="tx1"/>
                </a:solidFill>
                <a:effectLst/>
                <a:latin typeface="Arial" charset="0"/>
              </a:rPr>
              <a:t>Sponsor: Club Hernie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sng" strike="noStrike" cap="none" normalizeH="0" baseline="0" dirty="0" err="1">
                <a:ln>
                  <a:noFill/>
                </a:ln>
                <a:solidFill>
                  <a:schemeClr val="tx1"/>
                </a:solidFill>
                <a:effectLst/>
                <a:latin typeface="Arial" charset="0"/>
              </a:rPr>
              <a:t>Address</a:t>
            </a:r>
            <a:r>
              <a:rPr kumimoji="0" lang="fr-FR" altLang="fr-FR" sz="1800" b="0" i="0" u="sng" strike="noStrike" cap="none" normalizeH="0" baseline="0" dirty="0">
                <a:ln>
                  <a:noFill/>
                </a:ln>
                <a:solidFill>
                  <a:schemeClr val="tx1"/>
                </a:solidFill>
                <a:effectLst/>
                <a:latin typeface="Arial" charset="0"/>
              </a:rPr>
              <a:t> : 14 bis rue Escudier 92100 Boulogne-Billancourt</a:t>
            </a:r>
            <a:endParaRPr kumimoji="0" lang="fr-FR" altLang="fr-FR"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sng" strike="noStrike" cap="none" normalizeH="0" baseline="0" dirty="0" err="1">
                <a:ln>
                  <a:noFill/>
                </a:ln>
                <a:solidFill>
                  <a:schemeClr val="tx1"/>
                </a:solidFill>
                <a:effectLst/>
                <a:latin typeface="Arial" charset="0"/>
              </a:rPr>
              <a:t>Coordinating</a:t>
            </a:r>
            <a:r>
              <a:rPr kumimoji="0" lang="fr-FR" altLang="fr-FR" sz="1800" b="0" i="0" u="sng" strike="noStrike" cap="none" normalizeH="0" baseline="0" dirty="0">
                <a:ln>
                  <a:noFill/>
                </a:ln>
                <a:solidFill>
                  <a:schemeClr val="tx1"/>
                </a:solidFill>
                <a:effectLst/>
                <a:latin typeface="Arial" charset="0"/>
              </a:rPr>
              <a:t> </a:t>
            </a:r>
            <a:r>
              <a:rPr kumimoji="0" lang="fr-FR" altLang="fr-FR" sz="1800" b="0" i="0" u="sng" strike="noStrike" cap="none" normalizeH="0" baseline="0" dirty="0" err="1">
                <a:ln>
                  <a:noFill/>
                </a:ln>
                <a:solidFill>
                  <a:schemeClr val="tx1"/>
                </a:solidFill>
                <a:effectLst/>
                <a:latin typeface="Arial" charset="0"/>
              </a:rPr>
              <a:t>Investigator</a:t>
            </a:r>
            <a:r>
              <a:rPr kumimoji="0" lang="fr-FR" altLang="fr-FR" sz="1800" b="0" i="0" u="sng" strike="noStrike" cap="none" normalizeH="0" baseline="0" dirty="0">
                <a:ln>
                  <a:noFill/>
                </a:ln>
                <a:solidFill>
                  <a:schemeClr val="tx1"/>
                </a:solidFill>
                <a:effectLst/>
                <a:latin typeface="Arial" charset="0"/>
              </a:rPr>
              <a:t>: Dr Olivier OBERLIN</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chemeClr val="tx1"/>
                </a:solidFill>
                <a:effectLst/>
                <a:latin typeface="Arial" charset="0"/>
              </a:rPr>
              <a:t>Hôpital Croix Saint Simon, Paris</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sng" strike="noStrike" cap="none" normalizeH="0" baseline="0" dirty="0" err="1">
                <a:ln>
                  <a:noFill/>
                </a:ln>
                <a:solidFill>
                  <a:schemeClr val="tx1"/>
                </a:solidFill>
                <a:effectLst/>
                <a:latin typeface="Arial" charset="0"/>
              </a:rPr>
              <a:t>Planned</a:t>
            </a:r>
            <a:r>
              <a:rPr kumimoji="0" lang="fr-FR" altLang="fr-FR" sz="1800" b="0" i="0" u="sng" strike="noStrike" cap="none" normalizeH="0" baseline="0" dirty="0">
                <a:ln>
                  <a:noFill/>
                </a:ln>
                <a:solidFill>
                  <a:schemeClr val="tx1"/>
                </a:solidFill>
                <a:effectLst/>
                <a:latin typeface="Arial" charset="0"/>
              </a:rPr>
              <a:t> sites and </a:t>
            </a:r>
            <a:r>
              <a:rPr kumimoji="0" lang="fr-FR" altLang="fr-FR" sz="1800" b="0" i="0" u="sng" strike="noStrike" cap="none" normalizeH="0" baseline="0" dirty="0" err="1">
                <a:ln>
                  <a:noFill/>
                </a:ln>
                <a:solidFill>
                  <a:schemeClr val="tx1"/>
                </a:solidFill>
                <a:effectLst/>
                <a:latin typeface="Arial" charset="0"/>
              </a:rPr>
              <a:t>investigators</a:t>
            </a:r>
            <a:endParaRPr kumimoji="0" lang="fr-FR" altLang="fr-FR" sz="1800" b="0" i="0" u="sng"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600" b="1" i="0" u="none" strike="noStrike" cap="none" normalizeH="0" baseline="0" dirty="0">
                <a:ln>
                  <a:noFill/>
                </a:ln>
                <a:solidFill>
                  <a:schemeClr val="tx1"/>
                </a:solidFill>
                <a:effectLst/>
                <a:latin typeface="Arial" charset="0"/>
                <a:ea typeface="Times New Roman" charset="0"/>
              </a:rPr>
              <a:t>Protocol Synopsis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fr-FR" altLang="fr-FR" sz="1800" b="0" i="0" u="none" strike="noStrike" cap="none" normalizeH="0" baseline="0" dirty="0">
              <a:ln>
                <a:noFill/>
              </a:ln>
              <a:solidFill>
                <a:schemeClr val="tx1"/>
              </a:solidFill>
              <a:effectLst/>
              <a:latin typeface="Arial" charset="0"/>
            </a:endParaRPr>
          </a:p>
        </p:txBody>
      </p:sp>
      <p:pic>
        <p:nvPicPr>
          <p:cNvPr id="8" name="Picture 2" descr="C:\Users\Jean-François\Documents\HERNIE CLUB HERNIE\LOGO\LOGO OFFICIEL en définition maximale\logo_Club_Hernie_final.png">
            <a:extLst>
              <a:ext uri="{FF2B5EF4-FFF2-40B4-BE49-F238E27FC236}">
                <a16:creationId xmlns:a16="http://schemas.microsoft.com/office/drawing/2014/main" id="{983B77B9-4251-DA45-9CCE-5F043B3E8475}"/>
              </a:ext>
            </a:extLst>
          </p:cNvPr>
          <p:cNvPicPr>
            <a:picLocks noChangeAspect="1" noChangeArrowheads="1"/>
          </p:cNvPicPr>
          <p:nvPr/>
        </p:nvPicPr>
        <p:blipFill>
          <a:blip r:embed="rId3" cstate="print"/>
          <a:srcRect/>
          <a:stretch>
            <a:fillRect/>
          </a:stretch>
        </p:blipFill>
        <p:spPr bwMode="auto">
          <a:xfrm>
            <a:off x="7430063" y="3557141"/>
            <a:ext cx="4257568" cy="2474005"/>
          </a:xfrm>
          <a:prstGeom prst="rect">
            <a:avLst/>
          </a:prstGeom>
          <a:noFill/>
        </p:spPr>
      </p:pic>
      <p:pic>
        <p:nvPicPr>
          <p:cNvPr id="9" name="Image 8"/>
          <p:cNvPicPr>
            <a:picLocks noChangeAspect="1"/>
          </p:cNvPicPr>
          <p:nvPr/>
        </p:nvPicPr>
        <p:blipFill>
          <a:blip r:embed="rId4"/>
          <a:stretch>
            <a:fillRect/>
          </a:stretch>
        </p:blipFill>
        <p:spPr>
          <a:xfrm>
            <a:off x="0" y="0"/>
            <a:ext cx="12192000" cy="2992582"/>
          </a:xfrm>
          <a:prstGeom prst="rect">
            <a:avLst/>
          </a:prstGeom>
          <a:ln w="28575">
            <a:solidFill>
              <a:srgbClr val="FFC000"/>
            </a:solidFill>
          </a:ln>
        </p:spPr>
      </p:pic>
      <p:pic>
        <p:nvPicPr>
          <p:cNvPr id="5" name="Image 4">
            <a:extLst>
              <a:ext uri="{FF2B5EF4-FFF2-40B4-BE49-F238E27FC236}">
                <a16:creationId xmlns:a16="http://schemas.microsoft.com/office/drawing/2014/main" id="{1EB76BFA-E866-324F-88C7-B722BF49FDC3}"/>
              </a:ext>
            </a:extLst>
          </p:cNvPr>
          <p:cNvPicPr>
            <a:picLocks noChangeAspect="1"/>
          </p:cNvPicPr>
          <p:nvPr/>
        </p:nvPicPr>
        <p:blipFill>
          <a:blip r:embed="rId5"/>
          <a:stretch>
            <a:fillRect/>
          </a:stretch>
        </p:blipFill>
        <p:spPr>
          <a:xfrm>
            <a:off x="0" y="0"/>
            <a:ext cx="6289964" cy="6828212"/>
          </a:xfrm>
          <a:prstGeom prst="rect">
            <a:avLst/>
          </a:prstGeom>
        </p:spPr>
      </p:pic>
    </p:spTree>
    <p:extLst>
      <p:ext uri="{BB962C8B-B14F-4D97-AF65-F5344CB8AC3E}">
        <p14:creationId xmlns:p14="http://schemas.microsoft.com/office/powerpoint/2010/main" val="69120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274118">
            <a:off x="5266026" y="4951124"/>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ce réservé du contenu 2"/>
          <p:cNvSpPr>
            <a:spLocks noGrp="1"/>
          </p:cNvSpPr>
          <p:nvPr>
            <p:ph sz="half" idx="4294967295"/>
          </p:nvPr>
        </p:nvSpPr>
        <p:spPr>
          <a:xfrm>
            <a:off x="554181" y="734291"/>
            <a:ext cx="5250874" cy="4594370"/>
          </a:xfrm>
          <a:solidFill>
            <a:srgbClr val="FFC000"/>
          </a:solidFill>
        </p:spPr>
        <p:txBody>
          <a:bodyPr>
            <a:normAutofit fontScale="70000" lnSpcReduction="20000"/>
          </a:bodyPr>
          <a:lstStyle/>
          <a:p>
            <a:r>
              <a:rPr lang="en-US" b="1" dirty="0"/>
              <a:t>The primary endpoint will be the </a:t>
            </a:r>
            <a:r>
              <a:rPr lang="en-US" b="1" u="sng" dirty="0"/>
              <a:t>evaluation of day 1 pain </a:t>
            </a:r>
            <a:r>
              <a:rPr lang="en-US" b="1" dirty="0"/>
              <a:t>using the NRS-11 pain score</a:t>
            </a:r>
            <a:endParaRPr lang="fr-FR" b="1" dirty="0"/>
          </a:p>
          <a:p>
            <a:r>
              <a:rPr lang="en-US" dirty="0"/>
              <a:t> </a:t>
            </a:r>
            <a:endParaRPr lang="fr-FR" dirty="0"/>
          </a:p>
          <a:p>
            <a:r>
              <a:rPr lang="en-US" dirty="0"/>
              <a:t>The secondary endpoints will be:</a:t>
            </a:r>
            <a:endParaRPr lang="fr-FR" dirty="0"/>
          </a:p>
          <a:p>
            <a:pPr lvl="0"/>
            <a:r>
              <a:rPr lang="en-US" b="1" u="sng" dirty="0"/>
              <a:t>Operative time </a:t>
            </a:r>
            <a:r>
              <a:rPr lang="en-US" dirty="0"/>
              <a:t>defined as time from skin incision to skin closure</a:t>
            </a:r>
            <a:endParaRPr lang="fr-FR" dirty="0"/>
          </a:p>
          <a:p>
            <a:pPr lvl="0"/>
            <a:r>
              <a:rPr lang="en-US" b="1" u="sng" dirty="0"/>
              <a:t>Post-operative complications </a:t>
            </a:r>
            <a:r>
              <a:rPr lang="en-US" dirty="0"/>
              <a:t>rate according to the </a:t>
            </a:r>
            <a:r>
              <a:rPr lang="en-US" dirty="0" err="1"/>
              <a:t>Clavien</a:t>
            </a:r>
            <a:r>
              <a:rPr lang="en-US" dirty="0"/>
              <a:t> </a:t>
            </a:r>
            <a:r>
              <a:rPr lang="en-US" dirty="0" err="1"/>
              <a:t>Dindo</a:t>
            </a:r>
            <a:r>
              <a:rPr lang="en-US" dirty="0"/>
              <a:t> classification. Complications will be recorded during a period of 30 days post-operatively</a:t>
            </a:r>
            <a:endParaRPr lang="fr-FR" dirty="0"/>
          </a:p>
          <a:p>
            <a:pPr lvl="0"/>
            <a:r>
              <a:rPr lang="en-US" b="1" u="sng" dirty="0"/>
              <a:t>Post-operative </a:t>
            </a:r>
            <a:r>
              <a:rPr lang="en-US" b="1" u="sng" dirty="0" err="1"/>
              <a:t>QoL</a:t>
            </a:r>
            <a:r>
              <a:rPr lang="en-US" b="1" u="sng" dirty="0"/>
              <a:t> and PROMs </a:t>
            </a:r>
            <a:r>
              <a:rPr lang="en-US" dirty="0"/>
              <a:t>measured with the </a:t>
            </a:r>
            <a:r>
              <a:rPr lang="en-US" dirty="0" err="1"/>
              <a:t>datas</a:t>
            </a:r>
            <a:r>
              <a:rPr lang="en-US" dirty="0"/>
              <a:t> collected onto the registry at every clinical evaluation</a:t>
            </a:r>
            <a:endParaRPr lang="fr-FR" dirty="0"/>
          </a:p>
          <a:p>
            <a:pPr lvl="0"/>
            <a:r>
              <a:rPr lang="en-US" b="1" u="sng" dirty="0"/>
              <a:t>Recurrence rate </a:t>
            </a:r>
            <a:r>
              <a:rPr lang="en-US" dirty="0"/>
              <a:t>defined as a need for reoperation or clinical recurrence </a:t>
            </a:r>
            <a:endParaRPr lang="fr-FR" dirty="0"/>
          </a:p>
          <a:p>
            <a:endParaRPr lang="fr-FR" dirty="0"/>
          </a:p>
        </p:txBody>
      </p:sp>
      <p:sp>
        <p:nvSpPr>
          <p:cNvPr id="4" name="Espace réservé du contenu 3"/>
          <p:cNvSpPr>
            <a:spLocks noGrp="1"/>
          </p:cNvSpPr>
          <p:nvPr>
            <p:ph sz="half" idx="4294967295"/>
          </p:nvPr>
        </p:nvSpPr>
        <p:spPr>
          <a:xfrm>
            <a:off x="6137564" y="734291"/>
            <a:ext cx="5569527" cy="4594370"/>
          </a:xfrm>
          <a:solidFill>
            <a:srgbClr val="FFC000"/>
          </a:solidFill>
        </p:spPr>
        <p:txBody>
          <a:bodyPr>
            <a:normAutofit fontScale="70000" lnSpcReduction="20000"/>
          </a:bodyPr>
          <a:lstStyle/>
          <a:p>
            <a:r>
              <a:rPr lang="en-US" b="1" dirty="0"/>
              <a:t>80 R-RM patients have already been enrolled in the “Club </a:t>
            </a:r>
            <a:r>
              <a:rPr lang="en-US" b="1" dirty="0" err="1"/>
              <a:t>Hernie</a:t>
            </a:r>
            <a:r>
              <a:rPr lang="en-US" b="1" dirty="0"/>
              <a:t>” prospective database. </a:t>
            </a:r>
            <a:r>
              <a:rPr lang="en-US" dirty="0"/>
              <a:t>Investigators have conducted a pilot retrospective study to determine the expected variance of the primary endpoint (NRS-11). </a:t>
            </a:r>
            <a:endParaRPr lang="fr-FR" dirty="0"/>
          </a:p>
          <a:p>
            <a:r>
              <a:rPr lang="en-US" dirty="0"/>
              <a:t>Using those data, NRS-11 at day 1 in the R-RM group is expected to be 3.6 and standard deviation 2.3. Based on the analysis of available L-IPOM literature (NRS-11 at day 1 equal to 4.8), we expect a 30% improvement using the R-RM approach. </a:t>
            </a:r>
            <a:endParaRPr lang="fr-FR" dirty="0"/>
          </a:p>
          <a:p>
            <a:r>
              <a:rPr lang="en-US" b="1" dirty="0"/>
              <a:t>Consequently</a:t>
            </a:r>
            <a:r>
              <a:rPr lang="en-US" b="1" u="sng" dirty="0"/>
              <a:t>, the number of patients to include in each arm </a:t>
            </a:r>
            <a:r>
              <a:rPr lang="en-US" b="1" dirty="0"/>
              <a:t>to detect a 1.2 units difference with a 80% power using a two-sided test and a 0.05 significance level is 58.</a:t>
            </a:r>
            <a:endParaRPr lang="fr-FR" dirty="0"/>
          </a:p>
          <a:p>
            <a:r>
              <a:rPr lang="en-US" dirty="0"/>
              <a:t> </a:t>
            </a:r>
            <a:endParaRPr lang="fr-FR" dirty="0"/>
          </a:p>
          <a:p>
            <a:r>
              <a:rPr lang="en-US" dirty="0"/>
              <a:t>The sample size has been calculated using the ‘</a:t>
            </a:r>
            <a:r>
              <a:rPr lang="en-US" dirty="0" err="1"/>
              <a:t>pwr</a:t>
            </a:r>
            <a:r>
              <a:rPr lang="en-US" dirty="0"/>
              <a:t>’ package in R version 3.3.2</a:t>
            </a:r>
            <a:endParaRPr lang="fr-FR" dirty="0"/>
          </a:p>
          <a:p>
            <a:endParaRPr lang="fr-FR" dirty="0"/>
          </a:p>
        </p:txBody>
      </p:sp>
      <p:sp>
        <p:nvSpPr>
          <p:cNvPr id="5" name="Rectangle à coins arrondis 4"/>
          <p:cNvSpPr/>
          <p:nvPr/>
        </p:nvSpPr>
        <p:spPr>
          <a:xfrm>
            <a:off x="437322" y="556591"/>
            <a:ext cx="5473147" cy="8216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4323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ourire 11"/>
          <p:cNvSpPr/>
          <p:nvPr/>
        </p:nvSpPr>
        <p:spPr>
          <a:xfrm>
            <a:off x="134299" y="1358777"/>
            <a:ext cx="5100875" cy="5054944"/>
          </a:xfrm>
          <a:prstGeom prst="smileyFac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Sourire 9"/>
          <p:cNvSpPr/>
          <p:nvPr/>
        </p:nvSpPr>
        <p:spPr>
          <a:xfrm>
            <a:off x="7027992" y="1338885"/>
            <a:ext cx="5100875" cy="5054944"/>
          </a:xfrm>
          <a:prstGeom prst="smileyFac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4"/>
          <p:cNvSpPr>
            <a:spLocks noGrp="1"/>
          </p:cNvSpPr>
          <p:nvPr>
            <p:ph type="title"/>
          </p:nvPr>
        </p:nvSpPr>
        <p:spPr>
          <a:xfrm>
            <a:off x="422031" y="365125"/>
            <a:ext cx="11451101" cy="1325563"/>
          </a:xfrm>
          <a:solidFill>
            <a:srgbClr val="002060"/>
          </a:solidFill>
        </p:spPr>
        <p:txBody>
          <a:bodyPr/>
          <a:lstStyle/>
          <a:p>
            <a:pPr algn="ctr"/>
            <a:r>
              <a:rPr lang="fr-FR" b="1" dirty="0">
                <a:solidFill>
                  <a:srgbClr val="FFC000"/>
                </a:solidFill>
              </a:rPr>
              <a:t>Satisfaction après VTEP-ROBOT assistée</a:t>
            </a:r>
          </a:p>
        </p:txBody>
      </p:sp>
      <p:sp>
        <p:nvSpPr>
          <p:cNvPr id="6" name="Espace réservé du contenu 5"/>
          <p:cNvSpPr>
            <a:spLocks noGrp="1"/>
          </p:cNvSpPr>
          <p:nvPr>
            <p:ph sz="half" idx="1"/>
          </p:nvPr>
        </p:nvSpPr>
        <p:spPr>
          <a:xfrm>
            <a:off x="838200" y="2293033"/>
            <a:ext cx="5181600" cy="3883929"/>
          </a:xfrm>
        </p:spPr>
        <p:txBody>
          <a:bodyPr/>
          <a:lstStyle/>
          <a:p>
            <a:pPr marL="0" indent="0">
              <a:buNone/>
            </a:pPr>
            <a:r>
              <a:rPr lang="fr-FR" sz="3200" b="1" dirty="0"/>
              <a:t>        CHIRURGIEN</a:t>
            </a:r>
          </a:p>
          <a:p>
            <a:pPr marL="0" indent="0" algn="ctr">
              <a:buNone/>
            </a:pPr>
            <a:endParaRPr lang="fr-FR" b="1" dirty="0"/>
          </a:p>
          <a:p>
            <a:pPr marL="0" indent="0">
              <a:buNone/>
            </a:pPr>
            <a:r>
              <a:rPr lang="fr-FR" dirty="0"/>
              <a:t>Précision de dissection</a:t>
            </a:r>
          </a:p>
          <a:p>
            <a:pPr marL="0" indent="0">
              <a:buNone/>
            </a:pPr>
            <a:r>
              <a:rPr lang="fr-FR" dirty="0"/>
              <a:t>Ergonomie de suture</a:t>
            </a:r>
          </a:p>
          <a:p>
            <a:pPr marL="0" indent="0">
              <a:buNone/>
            </a:pPr>
            <a:r>
              <a:rPr lang="fr-FR" dirty="0"/>
              <a:t>Reproductibilité technique</a:t>
            </a:r>
          </a:p>
          <a:p>
            <a:endParaRPr lang="fr-FR" dirty="0"/>
          </a:p>
        </p:txBody>
      </p:sp>
      <p:sp>
        <p:nvSpPr>
          <p:cNvPr id="7" name="Espace réservé du contenu 6"/>
          <p:cNvSpPr>
            <a:spLocks noGrp="1"/>
          </p:cNvSpPr>
          <p:nvPr>
            <p:ph sz="half" idx="2"/>
          </p:nvPr>
        </p:nvSpPr>
        <p:spPr>
          <a:xfrm>
            <a:off x="6691532" y="2312925"/>
            <a:ext cx="5181600" cy="4351338"/>
          </a:xfrm>
        </p:spPr>
        <p:txBody>
          <a:bodyPr/>
          <a:lstStyle/>
          <a:p>
            <a:pPr marL="0" indent="0" algn="ctr">
              <a:buNone/>
            </a:pPr>
            <a:r>
              <a:rPr lang="fr-FR" sz="3200" b="1" dirty="0"/>
              <a:t>       PATIENT</a:t>
            </a:r>
          </a:p>
          <a:p>
            <a:pPr marL="0" indent="0" algn="ctr">
              <a:buNone/>
            </a:pPr>
            <a:endParaRPr lang="fr-FR" b="1" dirty="0"/>
          </a:p>
          <a:p>
            <a:pPr marL="0" indent="0" algn="ctr">
              <a:buNone/>
            </a:pPr>
            <a:r>
              <a:rPr lang="fr-FR" dirty="0"/>
              <a:t>	Confort post-opératoire</a:t>
            </a:r>
          </a:p>
          <a:p>
            <a:pPr marL="0" indent="0" algn="ctr">
              <a:buNone/>
            </a:pPr>
            <a:r>
              <a:rPr lang="fr-FR" dirty="0"/>
              <a:t>	Fiabilité pariétale</a:t>
            </a:r>
          </a:p>
          <a:p>
            <a:pPr marL="0" indent="0" algn="ctr">
              <a:buNone/>
            </a:pPr>
            <a:r>
              <a:rPr lang="fr-FR" dirty="0"/>
              <a:t>	Sécurité viscérale</a:t>
            </a:r>
          </a:p>
          <a:p>
            <a:endParaRPr lang="fr-FR" dirty="0"/>
          </a:p>
        </p:txBody>
      </p:sp>
      <p:pic>
        <p:nvPicPr>
          <p:cNvPr id="9" name="Image 8">
            <a:extLst>
              <a:ext uri="{FF2B5EF4-FFF2-40B4-BE49-F238E27FC236}">
                <a16:creationId xmlns:a16="http://schemas.microsoft.com/office/drawing/2014/main" id="{D2FD6CAE-4D35-F649-93B6-6E36424B3297}"/>
              </a:ext>
            </a:extLst>
          </p:cNvPr>
          <p:cNvPicPr>
            <a:picLocks noChangeAspect="1"/>
          </p:cNvPicPr>
          <p:nvPr/>
        </p:nvPicPr>
        <p:blipFill>
          <a:blip r:embed="rId3"/>
          <a:stretch>
            <a:fillRect/>
          </a:stretch>
        </p:blipFill>
        <p:spPr>
          <a:xfrm>
            <a:off x="5200169" y="1757497"/>
            <a:ext cx="1887086" cy="1853686"/>
          </a:xfrm>
          <a:prstGeom prst="rect">
            <a:avLst/>
          </a:prstGeom>
        </p:spPr>
      </p:pic>
      <p:sp>
        <p:nvSpPr>
          <p:cNvPr id="11" name="Sourire 10"/>
          <p:cNvSpPr/>
          <p:nvPr/>
        </p:nvSpPr>
        <p:spPr>
          <a:xfrm>
            <a:off x="4617926" y="3611183"/>
            <a:ext cx="3194692" cy="3222871"/>
          </a:xfrm>
          <a:prstGeom prst="smileyFac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b="1" dirty="0">
              <a:solidFill>
                <a:schemeClr val="tx1"/>
              </a:solidFill>
            </a:endParaRPr>
          </a:p>
        </p:txBody>
      </p:sp>
      <p:sp>
        <p:nvSpPr>
          <p:cNvPr id="2" name="Rectangle 1"/>
          <p:cNvSpPr/>
          <p:nvPr/>
        </p:nvSpPr>
        <p:spPr>
          <a:xfrm>
            <a:off x="4957763" y="4024674"/>
            <a:ext cx="2416033" cy="584775"/>
          </a:xfrm>
          <a:prstGeom prst="rect">
            <a:avLst/>
          </a:prstGeom>
        </p:spPr>
        <p:txBody>
          <a:bodyPr wrap="square">
            <a:spAutoFit/>
          </a:bodyPr>
          <a:lstStyle/>
          <a:p>
            <a:pPr algn="ctr"/>
            <a:r>
              <a:rPr lang="fr-FR" sz="3200" b="1" dirty="0"/>
              <a:t>DIRECTION</a:t>
            </a:r>
          </a:p>
        </p:txBody>
      </p:sp>
      <p:sp>
        <p:nvSpPr>
          <p:cNvPr id="3" name="ZoneTexte 2"/>
          <p:cNvSpPr txBox="1"/>
          <p:nvPr/>
        </p:nvSpPr>
        <p:spPr>
          <a:xfrm>
            <a:off x="5200170" y="4757737"/>
            <a:ext cx="2015984" cy="1384995"/>
          </a:xfrm>
          <a:prstGeom prst="rect">
            <a:avLst/>
          </a:prstGeom>
          <a:noFill/>
        </p:spPr>
        <p:txBody>
          <a:bodyPr wrap="square" rtlCol="0">
            <a:spAutoFit/>
          </a:bodyPr>
          <a:lstStyle/>
          <a:p>
            <a:pPr algn="ctr"/>
            <a:r>
              <a:rPr lang="fr-FR" sz="2800" dirty="0"/>
              <a:t>Rentabilité</a:t>
            </a:r>
          </a:p>
          <a:p>
            <a:pPr algn="ctr"/>
            <a:r>
              <a:rPr lang="fr-FR" sz="2800" dirty="0"/>
              <a:t>Innovation</a:t>
            </a:r>
          </a:p>
          <a:p>
            <a:pPr algn="ctr"/>
            <a:r>
              <a:rPr lang="fr-FR" sz="2800" dirty="0"/>
              <a:t>Image</a:t>
            </a:r>
          </a:p>
        </p:txBody>
      </p:sp>
    </p:spTree>
    <p:extLst>
      <p:ext uri="{BB962C8B-B14F-4D97-AF65-F5344CB8AC3E}">
        <p14:creationId xmlns:p14="http://schemas.microsoft.com/office/powerpoint/2010/main" val="143807773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3895" y="365125"/>
            <a:ext cx="11394831" cy="1325563"/>
          </a:xfrm>
          <a:solidFill>
            <a:srgbClr val="002060"/>
          </a:solidFill>
        </p:spPr>
        <p:txBody>
          <a:bodyPr/>
          <a:lstStyle/>
          <a:p>
            <a:pPr algn="ctr"/>
            <a:r>
              <a:rPr lang="fr-FR" b="1" dirty="0">
                <a:solidFill>
                  <a:srgbClr val="FFC000"/>
                </a:solidFill>
              </a:rPr>
              <a:t>Obligation d’une étude de coût analytique</a:t>
            </a:r>
          </a:p>
        </p:txBody>
      </p:sp>
      <p:pic>
        <p:nvPicPr>
          <p:cNvPr id="3" name="Picture 2" descr="C:\Users\Jean-François\Documents\HERNIE CLUB HERNIE\LOGO\LOGO OFFICIEL en définition maximale\logo_Club_Hernie_final.png">
            <a:extLst>
              <a:ext uri="{FF2B5EF4-FFF2-40B4-BE49-F238E27FC236}">
                <a16:creationId xmlns:a16="http://schemas.microsoft.com/office/drawing/2014/main" id="{983B77B9-4251-DA45-9CCE-5F043B3E8475}"/>
              </a:ext>
            </a:extLst>
          </p:cNvPr>
          <p:cNvPicPr>
            <a:picLocks noChangeAspect="1" noChangeArrowheads="1"/>
          </p:cNvPicPr>
          <p:nvPr/>
        </p:nvPicPr>
        <p:blipFill>
          <a:blip r:embed="rId3" cstate="print"/>
          <a:srcRect/>
          <a:stretch>
            <a:fillRect/>
          </a:stretch>
        </p:blipFill>
        <p:spPr bwMode="auto">
          <a:xfrm>
            <a:off x="393895" y="3711939"/>
            <a:ext cx="4607514" cy="2677353"/>
          </a:xfrm>
          <a:prstGeom prst="rect">
            <a:avLst/>
          </a:prstGeom>
          <a:noFill/>
        </p:spPr>
      </p:pic>
      <p:pic>
        <p:nvPicPr>
          <p:cNvPr id="4" name="Image 3"/>
          <p:cNvPicPr>
            <a:picLocks noChangeAspect="1"/>
          </p:cNvPicPr>
          <p:nvPr/>
        </p:nvPicPr>
        <p:blipFill>
          <a:blip r:embed="rId4"/>
          <a:stretch>
            <a:fillRect/>
          </a:stretch>
        </p:blipFill>
        <p:spPr>
          <a:xfrm>
            <a:off x="6147882" y="2652177"/>
            <a:ext cx="5910644" cy="3205487"/>
          </a:xfrm>
          <a:prstGeom prst="rect">
            <a:avLst/>
          </a:prstGeom>
        </p:spPr>
      </p:pic>
      <p:pic>
        <p:nvPicPr>
          <p:cNvPr id="5" name="Image 4"/>
          <p:cNvPicPr>
            <a:picLocks noChangeAspect="1"/>
          </p:cNvPicPr>
          <p:nvPr/>
        </p:nvPicPr>
        <p:blipFill>
          <a:blip r:embed="rId5"/>
          <a:stretch>
            <a:fillRect/>
          </a:stretch>
        </p:blipFill>
        <p:spPr>
          <a:xfrm>
            <a:off x="5001409" y="2280436"/>
            <a:ext cx="3130915" cy="4299167"/>
          </a:xfrm>
          <a:prstGeom prst="rect">
            <a:avLst/>
          </a:prstGeom>
        </p:spPr>
      </p:pic>
      <p:pic>
        <p:nvPicPr>
          <p:cNvPr id="7" name="Image 6">
            <a:extLst>
              <a:ext uri="{FF2B5EF4-FFF2-40B4-BE49-F238E27FC236}">
                <a16:creationId xmlns:a16="http://schemas.microsoft.com/office/drawing/2014/main" id="{2741052A-A5DA-AE4C-A7EC-35A6D45D71BC}"/>
              </a:ext>
            </a:extLst>
          </p:cNvPr>
          <p:cNvPicPr>
            <a:picLocks noChangeAspect="1"/>
          </p:cNvPicPr>
          <p:nvPr/>
        </p:nvPicPr>
        <p:blipFill>
          <a:blip r:embed="rId6"/>
          <a:stretch>
            <a:fillRect/>
          </a:stretch>
        </p:blipFill>
        <p:spPr>
          <a:xfrm>
            <a:off x="393895" y="2108058"/>
            <a:ext cx="4607514" cy="1603881"/>
          </a:xfrm>
          <a:prstGeom prst="rect">
            <a:avLst/>
          </a:prstGeom>
        </p:spPr>
      </p:pic>
    </p:spTree>
    <p:extLst>
      <p:ext uri="{BB962C8B-B14F-4D97-AF65-F5344CB8AC3E}">
        <p14:creationId xmlns:p14="http://schemas.microsoft.com/office/powerpoint/2010/main" val="1315004631"/>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253BC82-003C-594E-B1C3-BC87946A4DF8}"/>
              </a:ext>
            </a:extLst>
          </p:cNvPr>
          <p:cNvPicPr>
            <a:picLocks noChangeAspect="1"/>
          </p:cNvPicPr>
          <p:nvPr/>
        </p:nvPicPr>
        <p:blipFill>
          <a:blip r:embed="rId3"/>
          <a:stretch>
            <a:fillRect/>
          </a:stretch>
        </p:blipFill>
        <p:spPr>
          <a:xfrm>
            <a:off x="3827962" y="265612"/>
            <a:ext cx="6286500" cy="6248400"/>
          </a:xfrm>
          <a:prstGeom prst="rect">
            <a:avLst/>
          </a:prstGeom>
        </p:spPr>
      </p:pic>
      <p:pic>
        <p:nvPicPr>
          <p:cNvPr id="3" name="Picture 2">
            <a:extLst>
              <a:ext uri="{FF2B5EF4-FFF2-40B4-BE49-F238E27FC236}">
                <a16:creationId xmlns:a16="http://schemas.microsoft.com/office/drawing/2014/main" id="{D505B463-124E-9E4B-B4C5-EE93EA2123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028" y="2181497"/>
            <a:ext cx="2855114" cy="2138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llipse 3">
            <a:extLst>
              <a:ext uri="{FF2B5EF4-FFF2-40B4-BE49-F238E27FC236}">
                <a16:creationId xmlns:a16="http://schemas.microsoft.com/office/drawing/2014/main" id="{F75D2C75-FA2F-E944-BDB1-1CC283A71CB8}"/>
              </a:ext>
            </a:extLst>
          </p:cNvPr>
          <p:cNvSpPr/>
          <p:nvPr/>
        </p:nvSpPr>
        <p:spPr>
          <a:xfrm>
            <a:off x="3827961" y="1162595"/>
            <a:ext cx="6700701" cy="101890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6626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3" descr="RSRR_101809_F006.jpg">
            <a:extLst>
              <a:ext uri="{FF2B5EF4-FFF2-40B4-BE49-F238E27FC236}">
                <a16:creationId xmlns:a16="http://schemas.microsoft.com/office/drawing/2014/main" id="{2B3B4F65-B5B7-EF46-8DB2-7B9E68A44E91}"/>
              </a:ext>
            </a:extLst>
          </p:cNvPr>
          <p:cNvPicPr>
            <a:picLocks noChangeAspect="1"/>
          </p:cNvPicPr>
          <p:nvPr/>
        </p:nvPicPr>
        <p:blipFill>
          <a:blip r:embed="rId3"/>
          <a:srcRect l="-8912" r="-8912"/>
          <a:stretch>
            <a:fillRect/>
          </a:stretch>
        </p:blipFill>
        <p:spPr>
          <a:xfrm>
            <a:off x="1352146" y="671513"/>
            <a:ext cx="9534326" cy="5243512"/>
          </a:xfrm>
          <a:prstGeom prst="rect">
            <a:avLst/>
          </a:prstGeom>
        </p:spPr>
      </p:pic>
      <p:sp>
        <p:nvSpPr>
          <p:cNvPr id="3" name="Ellipse 2"/>
          <p:cNvSpPr/>
          <p:nvPr/>
        </p:nvSpPr>
        <p:spPr>
          <a:xfrm>
            <a:off x="2028825" y="5457825"/>
            <a:ext cx="2543175" cy="9144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rgbClr val="FF0000"/>
                </a:solidFill>
              </a:ln>
              <a:noFill/>
            </a:endParaRPr>
          </a:p>
        </p:txBody>
      </p:sp>
      <p:pic>
        <p:nvPicPr>
          <p:cNvPr id="4" name="Image 3">
            <a:extLst>
              <a:ext uri="{FF2B5EF4-FFF2-40B4-BE49-F238E27FC236}">
                <a16:creationId xmlns:a16="http://schemas.microsoft.com/office/drawing/2014/main" id="{4930743F-4D90-4CC9-A2E2-6C7850752274}"/>
              </a:ext>
            </a:extLst>
          </p:cNvPr>
          <p:cNvPicPr>
            <a:picLocks noChangeAspect="1"/>
          </p:cNvPicPr>
          <p:nvPr/>
        </p:nvPicPr>
        <p:blipFill>
          <a:blip r:embed="rId4"/>
          <a:stretch>
            <a:fillRect/>
          </a:stretch>
        </p:blipFill>
        <p:spPr>
          <a:xfrm>
            <a:off x="248354" y="214313"/>
            <a:ext cx="3894667" cy="2921000"/>
          </a:xfrm>
          <a:prstGeom prst="rect">
            <a:avLst/>
          </a:prstGeom>
          <a:ln>
            <a:noFill/>
          </a:ln>
          <a:effectLst>
            <a:outerShdw blurRad="292100" dist="139700" dir="2700000" algn="tl" rotWithShape="0">
              <a:srgbClr val="333333">
                <a:alpha val="65000"/>
              </a:srgbClr>
            </a:outerShdw>
          </a:effectLst>
        </p:spPr>
      </p:pic>
      <p:pic>
        <p:nvPicPr>
          <p:cNvPr id="5" name="Image 4"/>
          <p:cNvPicPr>
            <a:picLocks noChangeAspect="1"/>
          </p:cNvPicPr>
          <p:nvPr/>
        </p:nvPicPr>
        <p:blipFill>
          <a:blip r:embed="rId5"/>
          <a:stretch>
            <a:fillRect/>
          </a:stretch>
        </p:blipFill>
        <p:spPr>
          <a:xfrm>
            <a:off x="5591964" y="214313"/>
            <a:ext cx="6398299" cy="2751024"/>
          </a:xfrm>
          <a:prstGeom prst="rect">
            <a:avLst/>
          </a:prstGeom>
          <a:ln>
            <a:noFill/>
          </a:ln>
          <a:effectLst>
            <a:softEdge rad="112500"/>
          </a:effectLst>
        </p:spPr>
      </p:pic>
    </p:spTree>
    <p:extLst>
      <p:ext uri="{BB962C8B-B14F-4D97-AF65-F5344CB8AC3E}">
        <p14:creationId xmlns:p14="http://schemas.microsoft.com/office/powerpoint/2010/main" val="74163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38200" y="3867006"/>
            <a:ext cx="10515600" cy="177655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838200" y="1825625"/>
            <a:ext cx="10515600" cy="177655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re 8"/>
          <p:cNvSpPr>
            <a:spLocks noGrp="1"/>
          </p:cNvSpPr>
          <p:nvPr>
            <p:ph type="title"/>
          </p:nvPr>
        </p:nvSpPr>
        <p:spPr>
          <a:solidFill>
            <a:srgbClr val="002060"/>
          </a:solidFill>
        </p:spPr>
        <p:txBody>
          <a:bodyPr/>
          <a:lstStyle/>
          <a:p>
            <a:pPr algn="ctr"/>
            <a:r>
              <a:rPr lang="fr-FR" b="1" dirty="0">
                <a:solidFill>
                  <a:srgbClr val="FFC000"/>
                </a:solidFill>
              </a:rPr>
              <a:t>Quelles dépenses?</a:t>
            </a:r>
          </a:p>
        </p:txBody>
      </p:sp>
      <p:sp>
        <p:nvSpPr>
          <p:cNvPr id="10" name="Espace réservé du contenu 9"/>
          <p:cNvSpPr>
            <a:spLocks noGrp="1"/>
          </p:cNvSpPr>
          <p:nvPr>
            <p:ph idx="1"/>
          </p:nvPr>
        </p:nvSpPr>
        <p:spPr>
          <a:xfrm>
            <a:off x="838200" y="1825624"/>
            <a:ext cx="10515600" cy="4879975"/>
          </a:xfrm>
        </p:spPr>
        <p:txBody>
          <a:bodyPr>
            <a:normAutofit lnSpcReduction="10000"/>
          </a:bodyPr>
          <a:lstStyle/>
          <a:p>
            <a:r>
              <a:rPr lang="fr-FR" dirty="0"/>
              <a:t>Investissement du robot</a:t>
            </a:r>
          </a:p>
          <a:p>
            <a:r>
              <a:rPr lang="fr-FR" dirty="0"/>
              <a:t>Formation du personnel dédié</a:t>
            </a:r>
          </a:p>
          <a:p>
            <a:r>
              <a:rPr lang="fr-FR" dirty="0"/>
              <a:t>Occupation du planning d’accès</a:t>
            </a:r>
          </a:p>
          <a:p>
            <a:endParaRPr lang="fr-FR" dirty="0"/>
          </a:p>
          <a:p>
            <a:endParaRPr lang="fr-FR" dirty="0"/>
          </a:p>
          <a:p>
            <a:r>
              <a:rPr lang="fr-FR" dirty="0" err="1"/>
              <a:t>Champage</a:t>
            </a:r>
            <a:r>
              <a:rPr lang="fr-FR" dirty="0"/>
              <a:t> spécifique:          </a:t>
            </a:r>
            <a:r>
              <a:rPr lang="fr-FR" dirty="0">
                <a:solidFill>
                  <a:srgbClr val="C00000"/>
                </a:solidFill>
              </a:rPr>
              <a:t>52 € </a:t>
            </a:r>
            <a:r>
              <a:rPr lang="fr-FR" dirty="0"/>
              <a:t>x</a:t>
            </a:r>
            <a:r>
              <a:rPr lang="fr-FR" dirty="0">
                <a:solidFill>
                  <a:srgbClr val="C00000"/>
                </a:solidFill>
              </a:rPr>
              <a:t> </a:t>
            </a:r>
            <a:r>
              <a:rPr lang="fr-FR" dirty="0"/>
              <a:t>3</a:t>
            </a:r>
            <a:r>
              <a:rPr lang="fr-FR" dirty="0">
                <a:solidFill>
                  <a:srgbClr val="C00000"/>
                </a:solidFill>
              </a:rPr>
              <a:t>  </a:t>
            </a:r>
            <a:r>
              <a:rPr lang="fr-FR" dirty="0"/>
              <a:t>=</a:t>
            </a:r>
            <a:r>
              <a:rPr lang="fr-FR" dirty="0">
                <a:solidFill>
                  <a:srgbClr val="C00000"/>
                </a:solidFill>
              </a:rPr>
              <a:t>  </a:t>
            </a:r>
            <a:r>
              <a:rPr lang="fr-FR" b="1" dirty="0">
                <a:solidFill>
                  <a:srgbClr val="C00000"/>
                </a:solidFill>
              </a:rPr>
              <a:t>156 €</a:t>
            </a:r>
          </a:p>
          <a:p>
            <a:r>
              <a:rPr lang="fr-FR" dirty="0"/>
              <a:t>Un mandrin (trocarts </a:t>
            </a:r>
            <a:r>
              <a:rPr lang="fr-FR" dirty="0" err="1"/>
              <a:t>restérilisables</a:t>
            </a:r>
            <a:r>
              <a:rPr lang="fr-FR" dirty="0"/>
              <a:t>) =    </a:t>
            </a:r>
            <a:r>
              <a:rPr lang="fr-FR" b="1" dirty="0">
                <a:solidFill>
                  <a:srgbClr val="C00000"/>
                </a:solidFill>
              </a:rPr>
              <a:t>25 € </a:t>
            </a:r>
          </a:p>
          <a:p>
            <a:r>
              <a:rPr lang="fr-FR" dirty="0"/>
              <a:t>Trois instruments:  </a:t>
            </a:r>
            <a:r>
              <a:rPr lang="fr-FR" dirty="0">
                <a:solidFill>
                  <a:srgbClr val="C00000"/>
                </a:solidFill>
              </a:rPr>
              <a:t>320 € </a:t>
            </a:r>
            <a:r>
              <a:rPr lang="fr-FR" dirty="0"/>
              <a:t>+</a:t>
            </a:r>
            <a:r>
              <a:rPr lang="fr-FR" dirty="0">
                <a:solidFill>
                  <a:srgbClr val="C00000"/>
                </a:solidFill>
              </a:rPr>
              <a:t> </a:t>
            </a:r>
            <a:r>
              <a:rPr lang="fr-FR" dirty="0"/>
              <a:t>2 x </a:t>
            </a:r>
            <a:r>
              <a:rPr lang="fr-FR" dirty="0">
                <a:solidFill>
                  <a:srgbClr val="C00000"/>
                </a:solidFill>
              </a:rPr>
              <a:t>220 € </a:t>
            </a:r>
            <a:r>
              <a:rPr lang="fr-FR" dirty="0"/>
              <a:t>=</a:t>
            </a:r>
            <a:r>
              <a:rPr lang="fr-FR" dirty="0">
                <a:solidFill>
                  <a:srgbClr val="C00000"/>
                </a:solidFill>
              </a:rPr>
              <a:t>  </a:t>
            </a:r>
            <a:r>
              <a:rPr lang="fr-FR" b="1" dirty="0">
                <a:solidFill>
                  <a:srgbClr val="C00000"/>
                </a:solidFill>
              </a:rPr>
              <a:t>760 €</a:t>
            </a:r>
          </a:p>
          <a:p>
            <a:endParaRPr lang="fr-FR" b="1" dirty="0">
              <a:solidFill>
                <a:srgbClr val="C00000"/>
              </a:solidFill>
            </a:endParaRPr>
          </a:p>
          <a:p>
            <a:r>
              <a:rPr lang="fr-FR" dirty="0" err="1"/>
              <a:t>Coelioscopie</a:t>
            </a:r>
            <a:r>
              <a:rPr lang="fr-FR" dirty="0"/>
              <a:t> </a:t>
            </a:r>
            <a:r>
              <a:rPr lang="fr-FR" dirty="0" err="1"/>
              <a:t>standart</a:t>
            </a:r>
            <a:r>
              <a:rPr lang="fr-FR" dirty="0"/>
              <a:t> (</a:t>
            </a:r>
            <a:r>
              <a:rPr lang="fr-FR" dirty="0" err="1"/>
              <a:t>champage</a:t>
            </a:r>
            <a:r>
              <a:rPr lang="fr-FR" dirty="0"/>
              <a:t>, trocarts, instruments)= </a:t>
            </a:r>
            <a:r>
              <a:rPr lang="fr-FR" b="1" dirty="0">
                <a:solidFill>
                  <a:srgbClr val="C00000"/>
                </a:solidFill>
              </a:rPr>
              <a:t>92 € </a:t>
            </a:r>
          </a:p>
        </p:txBody>
      </p:sp>
      <p:sp>
        <p:nvSpPr>
          <p:cNvPr id="2" name="ZoneTexte 1"/>
          <p:cNvSpPr txBox="1"/>
          <p:nvPr/>
        </p:nvSpPr>
        <p:spPr>
          <a:xfrm>
            <a:off x="8773391" y="4493674"/>
            <a:ext cx="1233055" cy="523220"/>
          </a:xfrm>
          <a:prstGeom prst="rect">
            <a:avLst/>
          </a:prstGeom>
          <a:solidFill>
            <a:srgbClr val="FFFF00"/>
          </a:solidFill>
        </p:spPr>
        <p:txBody>
          <a:bodyPr wrap="square" rtlCol="0">
            <a:spAutoFit/>
          </a:bodyPr>
          <a:lstStyle/>
          <a:p>
            <a:pPr algn="ctr"/>
            <a:r>
              <a:rPr lang="fr-FR" sz="2800" b="1" dirty="0">
                <a:solidFill>
                  <a:srgbClr val="C00000"/>
                </a:solidFill>
              </a:rPr>
              <a:t>941 €</a:t>
            </a:r>
          </a:p>
        </p:txBody>
      </p:sp>
      <p:pic>
        <p:nvPicPr>
          <p:cNvPr id="8" name="Image 7"/>
          <p:cNvPicPr>
            <a:picLocks noChangeAspect="1"/>
          </p:cNvPicPr>
          <p:nvPr/>
        </p:nvPicPr>
        <p:blipFill>
          <a:blip r:embed="rId3"/>
          <a:stretch>
            <a:fillRect/>
          </a:stretch>
        </p:blipFill>
        <p:spPr>
          <a:xfrm>
            <a:off x="7800258" y="1914518"/>
            <a:ext cx="1475360" cy="1658256"/>
          </a:xfrm>
          <a:prstGeom prst="rect">
            <a:avLst/>
          </a:prstGeom>
        </p:spPr>
      </p:pic>
    </p:spTree>
    <p:extLst>
      <p:ext uri="{BB962C8B-B14F-4D97-AF65-F5344CB8AC3E}">
        <p14:creationId xmlns:p14="http://schemas.microsoft.com/office/powerpoint/2010/main" val="2273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xEl>
                                              <p:pRg st="5" end="5"/>
                                            </p:txEl>
                                          </p:spTgt>
                                        </p:tgtEl>
                                        <p:attrNameLst>
                                          <p:attrName>style.visibility</p:attrName>
                                        </p:attrNameLst>
                                      </p:cBhvr>
                                      <p:to>
                                        <p:strVal val="visible"/>
                                      </p:to>
                                    </p:set>
                                    <p:anim calcmode="lin" valueType="num">
                                      <p:cBhvr additive="base">
                                        <p:cTn id="7" dur="500"/>
                                        <p:tgtEl>
                                          <p:spTgt spid="10">
                                            <p:txEl>
                                              <p:pRg st="5" end="5"/>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10">
                                            <p:txEl>
                                              <p:pRg st="5" end="5"/>
                                            </p:txEl>
                                          </p:spTgt>
                                        </p:tgtEl>
                                      </p:cBhvr>
                                    </p:animEffect>
                                  </p:childTnLst>
                                </p:cTn>
                              </p:par>
                              <p:par>
                                <p:cTn id="9" presetID="12" presetClass="entr" presetSubtype="8" fill="hold" nodeType="withEffect">
                                  <p:stCondLst>
                                    <p:cond delay="0"/>
                                  </p:stCondLst>
                                  <p:childTnLst>
                                    <p:set>
                                      <p:cBhvr>
                                        <p:cTn id="10" dur="1" fill="hold">
                                          <p:stCondLst>
                                            <p:cond delay="0"/>
                                          </p:stCondLst>
                                        </p:cTn>
                                        <p:tgtEl>
                                          <p:spTgt spid="10">
                                            <p:txEl>
                                              <p:pRg st="6" end="6"/>
                                            </p:txEl>
                                          </p:spTgt>
                                        </p:tgtEl>
                                        <p:attrNameLst>
                                          <p:attrName>style.visibility</p:attrName>
                                        </p:attrNameLst>
                                      </p:cBhvr>
                                      <p:to>
                                        <p:strVal val="visible"/>
                                      </p:to>
                                    </p:set>
                                    <p:anim calcmode="lin" valueType="num">
                                      <p:cBhvr additive="base">
                                        <p:cTn id="11" dur="500"/>
                                        <p:tgtEl>
                                          <p:spTgt spid="10">
                                            <p:txEl>
                                              <p:pRg st="6" end="6"/>
                                            </p:txEl>
                                          </p:spTgt>
                                        </p:tgtEl>
                                        <p:attrNameLst>
                                          <p:attrName>ppt_x</p:attrName>
                                        </p:attrNameLst>
                                      </p:cBhvr>
                                      <p:tavLst>
                                        <p:tav tm="0">
                                          <p:val>
                                            <p:strVal val="#ppt_x-#ppt_w*1.125000"/>
                                          </p:val>
                                        </p:tav>
                                        <p:tav tm="100000">
                                          <p:val>
                                            <p:strVal val="#ppt_x"/>
                                          </p:val>
                                        </p:tav>
                                      </p:tavLst>
                                    </p:anim>
                                    <p:animEffect transition="in" filter="wipe(right)">
                                      <p:cBhvr>
                                        <p:cTn id="12" dur="500"/>
                                        <p:tgtEl>
                                          <p:spTgt spid="10">
                                            <p:txEl>
                                              <p:pRg st="6" end="6"/>
                                            </p:txEl>
                                          </p:spTgt>
                                        </p:tgtEl>
                                      </p:cBhvr>
                                    </p:animEffect>
                                  </p:childTnLst>
                                </p:cTn>
                              </p:par>
                              <p:par>
                                <p:cTn id="13" presetID="12" presetClass="entr" presetSubtype="8" fill="hold" nodeType="withEffect">
                                  <p:stCondLst>
                                    <p:cond delay="0"/>
                                  </p:stCondLst>
                                  <p:childTnLst>
                                    <p:set>
                                      <p:cBhvr>
                                        <p:cTn id="14" dur="1" fill="hold">
                                          <p:stCondLst>
                                            <p:cond delay="0"/>
                                          </p:stCondLst>
                                        </p:cTn>
                                        <p:tgtEl>
                                          <p:spTgt spid="10">
                                            <p:txEl>
                                              <p:pRg st="7" end="7"/>
                                            </p:txEl>
                                          </p:spTgt>
                                        </p:tgtEl>
                                        <p:attrNameLst>
                                          <p:attrName>style.visibility</p:attrName>
                                        </p:attrNameLst>
                                      </p:cBhvr>
                                      <p:to>
                                        <p:strVal val="visible"/>
                                      </p:to>
                                    </p:set>
                                    <p:anim calcmode="lin" valueType="num">
                                      <p:cBhvr additive="base">
                                        <p:cTn id="15" dur="500"/>
                                        <p:tgtEl>
                                          <p:spTgt spid="10">
                                            <p:txEl>
                                              <p:pRg st="7" end="7"/>
                                            </p:txEl>
                                          </p:spTgt>
                                        </p:tgtEl>
                                        <p:attrNameLst>
                                          <p:attrName>ppt_x</p:attrName>
                                        </p:attrNameLst>
                                      </p:cBhvr>
                                      <p:tavLst>
                                        <p:tav tm="0">
                                          <p:val>
                                            <p:strVal val="#ppt_x-#ppt_w*1.125000"/>
                                          </p:val>
                                        </p:tav>
                                        <p:tav tm="100000">
                                          <p:val>
                                            <p:strVal val="#ppt_x"/>
                                          </p:val>
                                        </p:tav>
                                      </p:tavLst>
                                    </p:anim>
                                    <p:animEffect transition="in" filter="wipe(right)">
                                      <p:cBhvr>
                                        <p:cTn id="16" dur="500"/>
                                        <p:tgtEl>
                                          <p:spTgt spid="10">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0.70"/>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nodeType="clickEffect">
                                  <p:stCondLst>
                                    <p:cond delay="0"/>
                                  </p:stCondLst>
                                  <p:childTnLst>
                                    <p:set>
                                      <p:cBhvr>
                                        <p:cTn id="27" dur="1" fill="hold">
                                          <p:stCondLst>
                                            <p:cond delay="0"/>
                                          </p:stCondLst>
                                        </p:cTn>
                                        <p:tgtEl>
                                          <p:spTgt spid="10">
                                            <p:txEl>
                                              <p:pRg st="9" end="9"/>
                                            </p:txEl>
                                          </p:spTgt>
                                        </p:tgtEl>
                                        <p:attrNameLst>
                                          <p:attrName>style.visibility</p:attrName>
                                        </p:attrNameLst>
                                      </p:cBhvr>
                                      <p:to>
                                        <p:strVal val="visible"/>
                                      </p:to>
                                    </p:set>
                                    <p:anim calcmode="lin" valueType="num">
                                      <p:cBhvr additive="base">
                                        <p:cTn id="28" dur="500"/>
                                        <p:tgtEl>
                                          <p:spTgt spid="10">
                                            <p:txEl>
                                              <p:pRg st="9" end="9"/>
                                            </p:txEl>
                                          </p:spTgt>
                                        </p:tgtEl>
                                        <p:attrNameLst>
                                          <p:attrName>ppt_x</p:attrName>
                                        </p:attrNameLst>
                                      </p:cBhvr>
                                      <p:tavLst>
                                        <p:tav tm="0">
                                          <p:val>
                                            <p:strVal val="#ppt_x-#ppt_w*1.125000"/>
                                          </p:val>
                                        </p:tav>
                                        <p:tav tm="100000">
                                          <p:val>
                                            <p:strVal val="#ppt_x"/>
                                          </p:val>
                                        </p:tav>
                                      </p:tavLst>
                                    </p:anim>
                                    <p:animEffect transition="in" filter="wipe(right)">
                                      <p:cBhvr>
                                        <p:cTn id="29"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838200" y="1274638"/>
            <a:ext cx="10515599" cy="5474029"/>
          </a:xfrm>
          <a:prstGeom prst="rect">
            <a:avLst/>
          </a:prstGeom>
        </p:spPr>
      </p:pic>
      <p:sp>
        <p:nvSpPr>
          <p:cNvPr id="3" name="Titre 2"/>
          <p:cNvSpPr>
            <a:spLocks noGrp="1"/>
          </p:cNvSpPr>
          <p:nvPr>
            <p:ph type="title"/>
          </p:nvPr>
        </p:nvSpPr>
        <p:spPr>
          <a:xfrm>
            <a:off x="838200" y="217890"/>
            <a:ext cx="10515600" cy="1073882"/>
          </a:xfrm>
          <a:solidFill>
            <a:srgbClr val="002060"/>
          </a:solidFill>
        </p:spPr>
        <p:txBody>
          <a:bodyPr/>
          <a:lstStyle/>
          <a:p>
            <a:pPr algn="ctr"/>
            <a:r>
              <a:rPr lang="fr-FR" b="1" dirty="0">
                <a:solidFill>
                  <a:srgbClr val="FFC000"/>
                </a:solidFill>
              </a:rPr>
              <a:t>Ambulatoire</a:t>
            </a:r>
          </a:p>
        </p:txBody>
      </p:sp>
      <p:sp>
        <p:nvSpPr>
          <p:cNvPr id="4" name="Ellipse 3"/>
          <p:cNvSpPr/>
          <p:nvPr/>
        </p:nvSpPr>
        <p:spPr>
          <a:xfrm>
            <a:off x="9525000" y="2006600"/>
            <a:ext cx="1257300" cy="1168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0058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711200" y="4976680"/>
            <a:ext cx="7652657" cy="914400"/>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solidFill>
            <a:srgbClr val="002060"/>
          </a:solidFill>
        </p:spPr>
        <p:txBody>
          <a:bodyPr/>
          <a:lstStyle/>
          <a:p>
            <a:pPr algn="ctr"/>
            <a:r>
              <a:rPr lang="fr-FR" b="1" dirty="0">
                <a:solidFill>
                  <a:srgbClr val="FFC000"/>
                </a:solidFill>
              </a:rPr>
              <a:t>Consommable paroi spécifique</a:t>
            </a:r>
          </a:p>
        </p:txBody>
      </p:sp>
      <p:sp>
        <p:nvSpPr>
          <p:cNvPr id="3" name="Espace réservé du contenu 2"/>
          <p:cNvSpPr>
            <a:spLocks noGrp="1"/>
          </p:cNvSpPr>
          <p:nvPr>
            <p:ph idx="1"/>
          </p:nvPr>
        </p:nvSpPr>
        <p:spPr>
          <a:xfrm>
            <a:off x="838200" y="1825624"/>
            <a:ext cx="10515600" cy="4776343"/>
          </a:xfrm>
        </p:spPr>
        <p:txBody>
          <a:bodyPr>
            <a:normAutofit fontScale="85000" lnSpcReduction="20000"/>
          </a:bodyPr>
          <a:lstStyle/>
          <a:p>
            <a:r>
              <a:rPr lang="fr-FR" dirty="0"/>
              <a:t>Prothèse paroi simple VTX1515 / VTX 2020: </a:t>
            </a:r>
            <a:r>
              <a:rPr lang="fr-FR" dirty="0">
                <a:solidFill>
                  <a:srgbClr val="C00000"/>
                </a:solidFill>
              </a:rPr>
              <a:t>80 € / 130 €</a:t>
            </a:r>
          </a:p>
          <a:p>
            <a:r>
              <a:rPr lang="fr-FR" dirty="0"/>
              <a:t>Pas d’agrafage: </a:t>
            </a:r>
            <a:r>
              <a:rPr lang="fr-FR" dirty="0">
                <a:solidFill>
                  <a:srgbClr val="C00000"/>
                </a:solidFill>
              </a:rPr>
              <a:t>0 €</a:t>
            </a:r>
          </a:p>
          <a:p>
            <a:r>
              <a:rPr lang="fr-FR" b="1" u="sng" dirty="0"/>
              <a:t>TOTAL Robot paroi pré-péritonéale: </a:t>
            </a:r>
            <a:endParaRPr lang="fr-FR" b="1" u="sng" dirty="0">
              <a:solidFill>
                <a:srgbClr val="C00000"/>
              </a:solidFill>
            </a:endParaRPr>
          </a:p>
          <a:p>
            <a:endParaRPr lang="fr-FR" b="1" u="sng" dirty="0">
              <a:solidFill>
                <a:srgbClr val="C00000"/>
              </a:solidFill>
            </a:endParaRPr>
          </a:p>
          <a:p>
            <a:r>
              <a:rPr lang="fr-FR" dirty="0"/>
              <a:t>Prothèse biface SYM1510F / SYM 2015F: </a:t>
            </a:r>
            <a:r>
              <a:rPr lang="fr-FR" dirty="0">
                <a:solidFill>
                  <a:srgbClr val="C00000"/>
                </a:solidFill>
              </a:rPr>
              <a:t>263 € / 427 €</a:t>
            </a:r>
          </a:p>
          <a:p>
            <a:r>
              <a:rPr lang="fr-FR" dirty="0"/>
              <a:t>Agrafage SECURESTRAP: </a:t>
            </a:r>
            <a:r>
              <a:rPr lang="fr-FR" dirty="0">
                <a:solidFill>
                  <a:srgbClr val="C00000"/>
                </a:solidFill>
              </a:rPr>
              <a:t>219 € (x2</a:t>
            </a:r>
            <a:r>
              <a:rPr lang="is-IS" dirty="0">
                <a:solidFill>
                  <a:srgbClr val="C00000"/>
                </a:solidFill>
              </a:rPr>
              <a:t>…)</a:t>
            </a:r>
            <a:endParaRPr lang="fr-FR" dirty="0">
              <a:solidFill>
                <a:srgbClr val="C00000"/>
              </a:solidFill>
            </a:endParaRPr>
          </a:p>
          <a:p>
            <a:r>
              <a:rPr lang="fr-FR" b="1" u="sng" dirty="0"/>
              <a:t>TOTAL </a:t>
            </a:r>
            <a:r>
              <a:rPr lang="fr-FR" b="1" u="sng" dirty="0" err="1"/>
              <a:t>Coelio</a:t>
            </a:r>
            <a:r>
              <a:rPr lang="fr-FR" b="1" u="sng" dirty="0"/>
              <a:t> paroi intra-péritonéale:</a:t>
            </a:r>
            <a:r>
              <a:rPr lang="fr-FR" b="1" dirty="0"/>
              <a:t> </a:t>
            </a:r>
            <a:r>
              <a:rPr lang="fr-FR" b="1" dirty="0">
                <a:solidFill>
                  <a:srgbClr val="C00000"/>
                </a:solidFill>
              </a:rPr>
              <a:t>482 € / 865 €</a:t>
            </a:r>
          </a:p>
          <a:p>
            <a:endParaRPr lang="fr-FR" dirty="0"/>
          </a:p>
          <a:p>
            <a:endParaRPr lang="fr-FR" b="1" u="sng" dirty="0">
              <a:solidFill>
                <a:srgbClr val="C00000"/>
              </a:solidFill>
            </a:endParaRPr>
          </a:p>
          <a:p>
            <a:r>
              <a:rPr lang="fr-FR" b="1" u="sng" dirty="0"/>
              <a:t>Coût  du consommable spécifique : </a:t>
            </a:r>
            <a:r>
              <a:rPr lang="fr-FR" b="1" u="sng" dirty="0">
                <a:solidFill>
                  <a:srgbClr val="C00000"/>
                </a:solidFill>
              </a:rPr>
              <a:t>6-7 fois moins cher</a:t>
            </a:r>
          </a:p>
          <a:p>
            <a:pPr marL="0" indent="0">
              <a:buNone/>
            </a:pPr>
            <a:r>
              <a:rPr lang="fr-FR" dirty="0"/>
              <a:t>                                                           </a:t>
            </a:r>
          </a:p>
          <a:p>
            <a:r>
              <a:rPr lang="fr-FR" sz="2400" i="1" dirty="0"/>
              <a:t>(Prothèse pré-péritonéale 4DVENT1515 / 4DVENT2025 </a:t>
            </a:r>
            <a:r>
              <a:rPr lang="fr-FR" sz="2400" i="1" dirty="0">
                <a:solidFill>
                  <a:srgbClr val="C00000"/>
                </a:solidFill>
              </a:rPr>
              <a:t>150 € / 324 €)</a:t>
            </a:r>
          </a:p>
          <a:p>
            <a:endParaRPr lang="fr-FR" dirty="0"/>
          </a:p>
        </p:txBody>
      </p:sp>
      <p:pic>
        <p:nvPicPr>
          <p:cNvPr id="4" name="Picture 2"/>
          <p:cNvPicPr>
            <a:picLocks noChangeAspect="1" noChangeArrowheads="1"/>
          </p:cNvPicPr>
          <p:nvPr/>
        </p:nvPicPr>
        <p:blipFill>
          <a:blip r:embed="rId3"/>
          <a:srcRect/>
          <a:stretch>
            <a:fillRect/>
          </a:stretch>
        </p:blipFill>
        <p:spPr bwMode="auto">
          <a:xfrm>
            <a:off x="9340850" y="4683087"/>
            <a:ext cx="2241550" cy="1780987"/>
          </a:xfrm>
          <a:prstGeom prst="rect">
            <a:avLst/>
          </a:prstGeom>
          <a:noFill/>
          <a:ln w="9525">
            <a:noFill/>
            <a:miter lim="800000"/>
            <a:headEnd/>
            <a:tailEnd/>
          </a:ln>
        </p:spPr>
      </p:pic>
      <p:sp>
        <p:nvSpPr>
          <p:cNvPr id="6" name="ZoneTexte 5"/>
          <p:cNvSpPr txBox="1"/>
          <p:nvPr/>
        </p:nvSpPr>
        <p:spPr>
          <a:xfrm>
            <a:off x="5699991" y="2496334"/>
            <a:ext cx="1907309" cy="461665"/>
          </a:xfrm>
          <a:prstGeom prst="rect">
            <a:avLst/>
          </a:prstGeom>
          <a:solidFill>
            <a:srgbClr val="FFFF00"/>
          </a:solidFill>
        </p:spPr>
        <p:txBody>
          <a:bodyPr wrap="square" rtlCol="0">
            <a:spAutoFit/>
          </a:bodyPr>
          <a:lstStyle/>
          <a:p>
            <a:pPr algn="ctr"/>
            <a:r>
              <a:rPr lang="fr-FR" sz="2400" b="1" dirty="0">
                <a:solidFill>
                  <a:srgbClr val="C00000"/>
                </a:solidFill>
              </a:rPr>
              <a:t>80 € / 130 €</a:t>
            </a:r>
          </a:p>
        </p:txBody>
      </p:sp>
    </p:spTree>
    <p:extLst>
      <p:ext uri="{BB962C8B-B14F-4D97-AF65-F5344CB8AC3E}">
        <p14:creationId xmlns:p14="http://schemas.microsoft.com/office/powerpoint/2010/main" val="193783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547914" y="5660571"/>
            <a:ext cx="7652657" cy="914400"/>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solidFill>
            <a:srgbClr val="002060"/>
          </a:solidFill>
        </p:spPr>
        <p:txBody>
          <a:bodyPr/>
          <a:lstStyle/>
          <a:p>
            <a:pPr algn="ctr"/>
            <a:r>
              <a:rPr lang="fr-FR" b="1" dirty="0">
                <a:solidFill>
                  <a:srgbClr val="FFC000"/>
                </a:solidFill>
              </a:rPr>
              <a:t>Consommable x 46 procédures</a:t>
            </a:r>
          </a:p>
        </p:txBody>
      </p:sp>
      <p:sp>
        <p:nvSpPr>
          <p:cNvPr id="3" name="Espace réservé du contenu 2"/>
          <p:cNvSpPr>
            <a:spLocks noGrp="1"/>
          </p:cNvSpPr>
          <p:nvPr>
            <p:ph idx="1"/>
          </p:nvPr>
        </p:nvSpPr>
        <p:spPr>
          <a:xfrm>
            <a:off x="838200" y="1825625"/>
            <a:ext cx="10515600" cy="4749346"/>
          </a:xfrm>
        </p:spPr>
        <p:txBody>
          <a:bodyPr>
            <a:normAutofit/>
          </a:bodyPr>
          <a:lstStyle/>
          <a:p>
            <a:r>
              <a:rPr lang="fr-FR" dirty="0"/>
              <a:t>Prothèse biface SYM1510F: </a:t>
            </a:r>
            <a:r>
              <a:rPr lang="fr-FR" dirty="0">
                <a:solidFill>
                  <a:srgbClr val="C00000"/>
                </a:solidFill>
              </a:rPr>
              <a:t>263 € / 427 € </a:t>
            </a:r>
            <a:r>
              <a:rPr lang="fr-FR" dirty="0"/>
              <a:t>x 46</a:t>
            </a:r>
          </a:p>
          <a:p>
            <a:r>
              <a:rPr lang="fr-FR" dirty="0"/>
              <a:t>Agrafage SECURESTRAP: </a:t>
            </a:r>
            <a:r>
              <a:rPr lang="fr-FR" dirty="0">
                <a:solidFill>
                  <a:srgbClr val="C00000"/>
                </a:solidFill>
              </a:rPr>
              <a:t>219 € (x2</a:t>
            </a:r>
            <a:r>
              <a:rPr lang="is-IS" dirty="0">
                <a:solidFill>
                  <a:srgbClr val="C00000"/>
                </a:solidFill>
              </a:rPr>
              <a:t>…) </a:t>
            </a:r>
            <a:r>
              <a:rPr lang="is-IS" dirty="0"/>
              <a:t>x 46</a:t>
            </a:r>
            <a:endParaRPr lang="fr-FR" dirty="0"/>
          </a:p>
          <a:p>
            <a:r>
              <a:rPr lang="fr-FR" b="1" u="sng" dirty="0"/>
              <a:t>TOTAL </a:t>
            </a:r>
            <a:r>
              <a:rPr lang="fr-FR" b="1" u="sng" dirty="0" err="1"/>
              <a:t>Coelio</a:t>
            </a:r>
            <a:r>
              <a:rPr lang="fr-FR" b="1" u="sng" dirty="0"/>
              <a:t> paroi intra-péritonéale: </a:t>
            </a:r>
            <a:r>
              <a:rPr lang="fr-FR" b="1" u="sng" dirty="0">
                <a:solidFill>
                  <a:srgbClr val="C00000"/>
                </a:solidFill>
              </a:rPr>
              <a:t>22 172 € / 39 790 € </a:t>
            </a:r>
          </a:p>
          <a:p>
            <a:endParaRPr lang="fr-FR" dirty="0"/>
          </a:p>
          <a:p>
            <a:r>
              <a:rPr lang="fr-FR" dirty="0"/>
              <a:t>Prothèse paroi simple VTX1515 / VTX 2020: </a:t>
            </a:r>
            <a:r>
              <a:rPr lang="fr-FR" dirty="0">
                <a:solidFill>
                  <a:srgbClr val="C00000"/>
                </a:solidFill>
              </a:rPr>
              <a:t>80 € / 130 € </a:t>
            </a:r>
            <a:r>
              <a:rPr lang="fr-FR" dirty="0"/>
              <a:t>x 46</a:t>
            </a:r>
          </a:p>
          <a:p>
            <a:r>
              <a:rPr lang="fr-FR" dirty="0"/>
              <a:t>Pas d’agrafage: </a:t>
            </a:r>
            <a:r>
              <a:rPr lang="fr-FR" dirty="0">
                <a:solidFill>
                  <a:srgbClr val="C00000"/>
                </a:solidFill>
              </a:rPr>
              <a:t>0 €</a:t>
            </a:r>
          </a:p>
          <a:p>
            <a:r>
              <a:rPr lang="fr-FR" b="1" u="sng" dirty="0"/>
              <a:t>TOTAL Robot paroi pré-péritonéale: </a:t>
            </a:r>
            <a:r>
              <a:rPr lang="fr-FR" b="1" u="sng" dirty="0">
                <a:solidFill>
                  <a:srgbClr val="C00000"/>
                </a:solidFill>
              </a:rPr>
              <a:t>3680 € / 5980 €</a:t>
            </a:r>
          </a:p>
          <a:p>
            <a:endParaRPr lang="fr-FR" b="1" u="sng" dirty="0">
              <a:solidFill>
                <a:srgbClr val="C00000"/>
              </a:solidFill>
            </a:endParaRPr>
          </a:p>
          <a:p>
            <a:r>
              <a:rPr lang="fr-FR" b="1" u="sng" dirty="0"/>
              <a:t>Différentiel=ECONOMIE: </a:t>
            </a:r>
            <a:r>
              <a:rPr lang="fr-FR" b="1" u="sng" dirty="0">
                <a:solidFill>
                  <a:srgbClr val="C00000"/>
                </a:solidFill>
              </a:rPr>
              <a:t>19 032 € / 33 800 €</a:t>
            </a:r>
          </a:p>
        </p:txBody>
      </p:sp>
    </p:spTree>
    <p:extLst>
      <p:ext uri="{BB962C8B-B14F-4D97-AF65-F5344CB8AC3E}">
        <p14:creationId xmlns:p14="http://schemas.microsoft.com/office/powerpoint/2010/main" val="197485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à coins arrondis 7"/>
          <p:cNvSpPr/>
          <p:nvPr/>
        </p:nvSpPr>
        <p:spPr>
          <a:xfrm>
            <a:off x="8029183" y="5643791"/>
            <a:ext cx="1377863" cy="463463"/>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à coins arrondis 6"/>
          <p:cNvSpPr/>
          <p:nvPr/>
        </p:nvSpPr>
        <p:spPr>
          <a:xfrm>
            <a:off x="9181578" y="5124048"/>
            <a:ext cx="1553227" cy="516655"/>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p:cNvSpPr>
            <a:spLocks noGrp="1"/>
          </p:cNvSpPr>
          <p:nvPr>
            <p:ph idx="1"/>
          </p:nvPr>
        </p:nvSpPr>
        <p:spPr/>
        <p:txBody>
          <a:bodyPr>
            <a:normAutofit fontScale="92500"/>
          </a:bodyPr>
          <a:lstStyle/>
          <a:p>
            <a:endParaRPr lang="fr-FR" dirty="0"/>
          </a:p>
          <a:p>
            <a:endParaRPr lang="fr-FR" dirty="0"/>
          </a:p>
          <a:p>
            <a:endParaRPr lang="fr-FR" dirty="0"/>
          </a:p>
          <a:p>
            <a:endParaRPr lang="fr-FR" dirty="0"/>
          </a:p>
          <a:p>
            <a:endParaRPr lang="fr-FR" dirty="0"/>
          </a:p>
          <a:p>
            <a:endParaRPr lang="fr-FR" dirty="0"/>
          </a:p>
          <a:p>
            <a:endParaRPr lang="fr-FR" dirty="0"/>
          </a:p>
          <a:p>
            <a:r>
              <a:rPr lang="fr-FR" b="1" dirty="0"/>
              <a:t>Surcoût robot </a:t>
            </a:r>
            <a:r>
              <a:rPr lang="fr-FR" dirty="0"/>
              <a:t>sur une année: différence </a:t>
            </a:r>
            <a:r>
              <a:rPr lang="fr-FR" dirty="0">
                <a:solidFill>
                  <a:srgbClr val="C00000"/>
                </a:solidFill>
              </a:rPr>
              <a:t>48 116 € </a:t>
            </a:r>
            <a:r>
              <a:rPr lang="fr-FR" dirty="0"/>
              <a:t>- </a:t>
            </a:r>
            <a:r>
              <a:rPr lang="fr-FR" dirty="0">
                <a:solidFill>
                  <a:srgbClr val="C00000"/>
                </a:solidFill>
              </a:rPr>
              <a:t>35 213 € </a:t>
            </a:r>
            <a:r>
              <a:rPr lang="fr-FR" dirty="0"/>
              <a:t>= </a:t>
            </a:r>
            <a:r>
              <a:rPr lang="fr-FR" b="1" dirty="0">
                <a:solidFill>
                  <a:srgbClr val="C00000"/>
                </a:solidFill>
              </a:rPr>
              <a:t>12 903 €</a:t>
            </a:r>
          </a:p>
          <a:p>
            <a:r>
              <a:rPr lang="fr-FR" b="1" dirty="0"/>
              <a:t>Surcoût robot </a:t>
            </a:r>
            <a:r>
              <a:rPr lang="fr-FR" dirty="0"/>
              <a:t>par procédure: division </a:t>
            </a:r>
            <a:r>
              <a:rPr lang="fr-FR" dirty="0">
                <a:solidFill>
                  <a:srgbClr val="C00000"/>
                </a:solidFill>
              </a:rPr>
              <a:t>12 903 € </a:t>
            </a:r>
            <a:r>
              <a:rPr lang="fr-FR" dirty="0"/>
              <a:t>/ 46 = </a:t>
            </a:r>
            <a:r>
              <a:rPr lang="fr-FR" b="1" dirty="0">
                <a:solidFill>
                  <a:srgbClr val="C00000"/>
                </a:solidFill>
              </a:rPr>
              <a:t>280,5 €</a:t>
            </a:r>
          </a:p>
          <a:p>
            <a:pPr lvl="1"/>
            <a:endParaRPr lang="fr-FR" dirty="0"/>
          </a:p>
        </p:txBody>
      </p:sp>
      <p:sp>
        <p:nvSpPr>
          <p:cNvPr id="2" name="Titre 1"/>
          <p:cNvSpPr>
            <a:spLocks noGrp="1"/>
          </p:cNvSpPr>
          <p:nvPr>
            <p:ph type="title"/>
          </p:nvPr>
        </p:nvSpPr>
        <p:spPr/>
        <p:txBody>
          <a:bodyPr/>
          <a:lstStyle/>
          <a:p>
            <a:endParaRPr lang="fr-FR" dirty="0"/>
          </a:p>
        </p:txBody>
      </p:sp>
      <p:pic>
        <p:nvPicPr>
          <p:cNvPr id="5" name="Image 4"/>
          <p:cNvPicPr>
            <a:picLocks noChangeAspect="1"/>
          </p:cNvPicPr>
          <p:nvPr/>
        </p:nvPicPr>
        <p:blipFill>
          <a:blip r:embed="rId3"/>
          <a:stretch>
            <a:fillRect/>
          </a:stretch>
        </p:blipFill>
        <p:spPr>
          <a:xfrm>
            <a:off x="819150" y="1993900"/>
            <a:ext cx="10553700" cy="2870200"/>
          </a:xfrm>
          <a:prstGeom prst="rect">
            <a:avLst/>
          </a:prstGeom>
        </p:spPr>
      </p:pic>
      <p:sp>
        <p:nvSpPr>
          <p:cNvPr id="6" name="Titre 1"/>
          <p:cNvSpPr txBox="1">
            <a:spLocks/>
          </p:cNvSpPr>
          <p:nvPr/>
        </p:nvSpPr>
        <p:spPr>
          <a:xfrm>
            <a:off x="857250" y="348456"/>
            <a:ext cx="10515600" cy="1325563"/>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b="1" dirty="0">
                <a:solidFill>
                  <a:srgbClr val="FFC000"/>
                </a:solidFill>
              </a:rPr>
              <a:t>Total sur une année (46 procédures)</a:t>
            </a:r>
          </a:p>
        </p:txBody>
      </p:sp>
    </p:spTree>
    <p:extLst>
      <p:ext uri="{BB962C8B-B14F-4D97-AF65-F5344CB8AC3E}">
        <p14:creationId xmlns:p14="http://schemas.microsoft.com/office/powerpoint/2010/main" val="203210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2857" y="365125"/>
            <a:ext cx="11364685" cy="1325563"/>
          </a:xfrm>
          <a:solidFill>
            <a:srgbClr val="002060"/>
          </a:solidFill>
        </p:spPr>
        <p:txBody>
          <a:bodyPr/>
          <a:lstStyle/>
          <a:p>
            <a:pPr algn="ctr"/>
            <a:r>
              <a:rPr lang="fr-FR" b="1" dirty="0">
                <a:solidFill>
                  <a:srgbClr val="FFC000"/>
                </a:solidFill>
              </a:rPr>
              <a:t>Activité robot sur une année (03/19-03/20)</a:t>
            </a:r>
          </a:p>
        </p:txBody>
      </p:sp>
      <p:graphicFrame>
        <p:nvGraphicFramePr>
          <p:cNvPr id="4" name="Espace réservé du contenu 3"/>
          <p:cNvGraphicFramePr>
            <a:graphicFrameLocks noGrp="1"/>
          </p:cNvGraphicFramePr>
          <p:nvPr>
            <p:ph idx="1"/>
            <p:extLst/>
          </p:nvPr>
        </p:nvGraphicFramePr>
        <p:xfrm>
          <a:off x="362857" y="1825625"/>
          <a:ext cx="11364685" cy="4894490"/>
        </p:xfrm>
        <a:graphic>
          <a:graphicData uri="http://schemas.openxmlformats.org/drawingml/2006/chart">
            <c:chart xmlns:c="http://schemas.openxmlformats.org/drawingml/2006/chart" xmlns:r="http://schemas.openxmlformats.org/officeDocument/2006/relationships" r:id="rId3"/>
          </a:graphicData>
        </a:graphic>
      </p:graphicFrame>
      <p:sp>
        <p:nvSpPr>
          <p:cNvPr id="5" name="ZoneTexte 4"/>
          <p:cNvSpPr txBox="1"/>
          <p:nvPr/>
        </p:nvSpPr>
        <p:spPr>
          <a:xfrm>
            <a:off x="9423400" y="4272870"/>
            <a:ext cx="736600" cy="523220"/>
          </a:xfrm>
          <a:prstGeom prst="rect">
            <a:avLst/>
          </a:prstGeom>
          <a:solidFill>
            <a:srgbClr val="FFFF00"/>
          </a:solidFill>
          <a:ln w="28575">
            <a:solidFill>
              <a:schemeClr val="tx1"/>
            </a:solidFill>
          </a:ln>
        </p:spPr>
        <p:txBody>
          <a:bodyPr wrap="square" rtlCol="0">
            <a:spAutoFit/>
          </a:bodyPr>
          <a:lstStyle/>
          <a:p>
            <a:r>
              <a:rPr lang="fr-FR" sz="2800" dirty="0"/>
              <a:t>161</a:t>
            </a:r>
          </a:p>
        </p:txBody>
      </p:sp>
    </p:spTree>
    <p:extLst>
      <p:ext uri="{BB962C8B-B14F-4D97-AF65-F5344CB8AC3E}">
        <p14:creationId xmlns:p14="http://schemas.microsoft.com/office/powerpoint/2010/main" val="489334034"/>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RjnM5eqGneexmJadbAvNU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Xj_j11i7Kc4N5qIVfDJkc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8M6bFzG_U0t6YYPjEOOht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qA1El9jLLgfF7UIopFRlc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rPcsF0rCxv3RHIVWzUlxq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m0x5TvEUIGODShbvjY014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a8LGjfWGdo1jHRkNp_i_6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76dDQus.j8pnLQHLYJjpK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rKfoiBLj6WjYyXAeW3VUI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ycEeoEAeoqbvQDEhjf2E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1zHWSlMTvMJOciXqsniV1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iPZrRLoog_ADG1JIbhgFV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yOFN6gnQkMhOjD9OduN19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FWD87SQIdEa7UqJy674iF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3YZa7pNPnnSaEZnlpiag3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q8z6cyxD3tCOu515DdH8J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aqMJWqxI7FNm83AM0KWhX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qGhcSPXGeI.B3Cia5__2C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1kvW5WLeE3BjYOyqiUsZ_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tbVDlGh4B56ov7F2ugwUL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QV4aGSH1bpvAswKO9AyXk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4VWAsBQuVN5XY4P1gm2Af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6oA3c5W0MuaLpTuLLRAwq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Uo6qDsPfAB1q0qdE1SWk8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4_plERfRl._DDViul4YK.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WAZSdG6Pfs_OaoNcpHnWV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c16KPUtmYvdvDjmF_K5y_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ShL0j8ilUQtct1VJtnqMy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Z1frm9tgBg0QTlaVKz5l4Q"/>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1477</Words>
  <Application>Microsoft Macintosh PowerPoint</Application>
  <PresentationFormat>Grand écran</PresentationFormat>
  <Paragraphs>227</Paragraphs>
  <Slides>19</Slides>
  <Notes>19</Notes>
  <HiddenSlides>0</HiddenSlides>
  <MMClips>0</MMClips>
  <ScaleCrop>false</ScaleCrop>
  <HeadingPairs>
    <vt:vector size="8" baseType="variant">
      <vt:variant>
        <vt:lpstr>Polices utilisées</vt:lpstr>
      </vt:variant>
      <vt:variant>
        <vt:i4>4</vt:i4>
      </vt:variant>
      <vt:variant>
        <vt:lpstr>Thème</vt:lpstr>
      </vt:variant>
      <vt:variant>
        <vt:i4>1</vt:i4>
      </vt:variant>
      <vt:variant>
        <vt:lpstr>Serveurs OLE incorporés</vt:lpstr>
      </vt:variant>
      <vt:variant>
        <vt:i4>1</vt:i4>
      </vt:variant>
      <vt:variant>
        <vt:lpstr>Titres des diapositives</vt:lpstr>
      </vt:variant>
      <vt:variant>
        <vt:i4>19</vt:i4>
      </vt:variant>
    </vt:vector>
  </HeadingPairs>
  <TitlesOfParts>
    <vt:vector size="25" baseType="lpstr">
      <vt:lpstr>Arial</vt:lpstr>
      <vt:lpstr>Calibri</vt:lpstr>
      <vt:lpstr>Calibri Light</vt:lpstr>
      <vt:lpstr>Times New Roman</vt:lpstr>
      <vt:lpstr>Thème Office</vt:lpstr>
      <vt:lpstr>think-cell Slide</vt:lpstr>
      <vt:lpstr>Le coût de la robotique</vt:lpstr>
      <vt:lpstr>Présentation PowerPoint</vt:lpstr>
      <vt:lpstr>Présentation PowerPoint</vt:lpstr>
      <vt:lpstr>Quelles dépenses?</vt:lpstr>
      <vt:lpstr>Ambulatoire</vt:lpstr>
      <vt:lpstr>Consommable paroi spécifique</vt:lpstr>
      <vt:lpstr>Consommable x 46 procédures</vt:lpstr>
      <vt:lpstr>Présentation PowerPoint</vt:lpstr>
      <vt:lpstr>Activité robot sur une année (03/19-03/20)</vt:lpstr>
      <vt:lpstr>Coût à la procédure: Prostatectomie robot</vt:lpstr>
      <vt:lpstr>Coût à la procédure: intégration de la paroi</vt:lpstr>
      <vt:lpstr>Coût du temps d’occupation de salle</vt:lpstr>
      <vt:lpstr>Présentation PowerPoint</vt:lpstr>
      <vt:lpstr>Satisfaction après VTEP-ROBOT assistée</vt:lpstr>
      <vt:lpstr>Perspectives immédiates</vt:lpstr>
      <vt:lpstr>Présentation PowerPoint</vt:lpstr>
      <vt:lpstr>Présentation PowerPoint</vt:lpstr>
      <vt:lpstr>Satisfaction après VTEP-ROBOT assistée</vt:lpstr>
      <vt:lpstr>Obligation d’une étude de coût analytique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Cure de Hernie Ventrale V-TEP</dc:title>
  <dc:creator>Utilisateur de Microsoft Office</dc:creator>
  <cp:lastModifiedBy>Microsoft Office User</cp:lastModifiedBy>
  <cp:revision>19</cp:revision>
  <dcterms:created xsi:type="dcterms:W3CDTF">2020-04-28T15:22:39Z</dcterms:created>
  <dcterms:modified xsi:type="dcterms:W3CDTF">2021-12-02T22:58:18Z</dcterms:modified>
</cp:coreProperties>
</file>