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06" r:id="rId2"/>
    <p:sldId id="280" r:id="rId3"/>
    <p:sldId id="439" r:id="rId4"/>
    <p:sldId id="425" r:id="rId5"/>
    <p:sldId id="426" r:id="rId6"/>
    <p:sldId id="424" r:id="rId7"/>
    <p:sldId id="427" r:id="rId8"/>
    <p:sldId id="429" r:id="rId9"/>
    <p:sldId id="428" r:id="rId10"/>
    <p:sldId id="268" r:id="rId11"/>
    <p:sldId id="279" r:id="rId12"/>
    <p:sldId id="418" r:id="rId13"/>
    <p:sldId id="441" r:id="rId14"/>
    <p:sldId id="401" r:id="rId15"/>
    <p:sldId id="420" r:id="rId16"/>
    <p:sldId id="438" r:id="rId17"/>
    <p:sldId id="442" r:id="rId18"/>
    <p:sldId id="414" r:id="rId19"/>
    <p:sldId id="415" r:id="rId20"/>
    <p:sldId id="419" r:id="rId21"/>
    <p:sldId id="408" r:id="rId22"/>
    <p:sldId id="405" r:id="rId23"/>
    <p:sldId id="421" r:id="rId24"/>
    <p:sldId id="437"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610" autoAdjust="0"/>
  </p:normalViewPr>
  <p:slideViewPr>
    <p:cSldViewPr snapToGrid="0">
      <p:cViewPr varScale="1">
        <p:scale>
          <a:sx n="51" d="100"/>
          <a:sy n="51" d="100"/>
        </p:scale>
        <p:origin x="696" y="4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vitoj\Downloads\Konerd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Sheet1!$C$1</c:f>
              <c:strCache>
                <c:ptCount val="1"/>
                <c:pt idx="0">
                  <c:v>Force (N/cm)</c:v>
                </c:pt>
              </c:strCache>
            </c:strRef>
          </c:tx>
          <c:spPr>
            <a:ln w="38100">
              <a:solidFill>
                <a:schemeClr val="tx1"/>
              </a:solidFill>
            </a:ln>
          </c:spPr>
          <c:marker>
            <c:symbol val="none"/>
          </c:marker>
          <c:xVal>
            <c:numRef>
              <c:f>Sheet1!$B$2:$B$10</c:f>
              <c:numCache>
                <c:formatCode>General</c:formatCode>
                <c:ptCount val="9"/>
                <c:pt idx="0">
                  <c:v>0.50505050505050852</c:v>
                </c:pt>
                <c:pt idx="1">
                  <c:v>18.686868686868674</c:v>
                </c:pt>
                <c:pt idx="2">
                  <c:v>37.121212121212125</c:v>
                </c:pt>
                <c:pt idx="3">
                  <c:v>56.06060606060602</c:v>
                </c:pt>
                <c:pt idx="4">
                  <c:v>75.252525252525004</c:v>
                </c:pt>
                <c:pt idx="5">
                  <c:v>94.444444444443747</c:v>
                </c:pt>
                <c:pt idx="6">
                  <c:v>113.63636363636324</c:v>
                </c:pt>
                <c:pt idx="7">
                  <c:v>133.83838383838349</c:v>
                </c:pt>
                <c:pt idx="8">
                  <c:v>150</c:v>
                </c:pt>
              </c:numCache>
            </c:numRef>
          </c:xVal>
          <c:yVal>
            <c:numRef>
              <c:f>Sheet1!$C$2:$C$10</c:f>
              <c:numCache>
                <c:formatCode>General</c:formatCode>
                <c:ptCount val="9"/>
                <c:pt idx="0">
                  <c:v>0.42659372825644898</c:v>
                </c:pt>
                <c:pt idx="1">
                  <c:v>2.6896038772523299</c:v>
                </c:pt>
                <c:pt idx="2">
                  <c:v>7.2326591328966598</c:v>
                </c:pt>
                <c:pt idx="3">
                  <c:v>14.198037380935199</c:v>
                </c:pt>
                <c:pt idx="4">
                  <c:v>18.882890664363298</c:v>
                </c:pt>
                <c:pt idx="5">
                  <c:v>26.2755824276014</c:v>
                </c:pt>
                <c:pt idx="6">
                  <c:v>33.525756376112597</c:v>
                </c:pt>
                <c:pt idx="7">
                  <c:v>36.071882722714001</c:v>
                </c:pt>
                <c:pt idx="8">
                  <c:v>43.324935818997503</c:v>
                </c:pt>
              </c:numCache>
            </c:numRef>
          </c:yVal>
          <c:smooth val="1"/>
          <c:extLst>
            <c:ext xmlns:c16="http://schemas.microsoft.com/office/drawing/2014/chart" uri="{C3380CC4-5D6E-409C-BE32-E72D297353CC}">
              <c16:uniqueId val="{00000000-9A99-44DC-818A-B503C4C8788C}"/>
            </c:ext>
          </c:extLst>
        </c:ser>
        <c:dLbls>
          <c:showLegendKey val="0"/>
          <c:showVal val="0"/>
          <c:showCatName val="0"/>
          <c:showSerName val="0"/>
          <c:showPercent val="0"/>
          <c:showBubbleSize val="0"/>
        </c:dLbls>
        <c:axId val="103847552"/>
        <c:axId val="103846976"/>
      </c:scatterChart>
      <c:valAx>
        <c:axId val="103847552"/>
        <c:scaling>
          <c:orientation val="minMax"/>
        </c:scaling>
        <c:delete val="0"/>
        <c:axPos val="b"/>
        <c:title>
          <c:tx>
            <c:rich>
              <a:bodyPr/>
              <a:lstStyle/>
              <a:p>
                <a:pPr>
                  <a:defRPr sz="2400">
                    <a:solidFill>
                      <a:srgbClr val="FF0000"/>
                    </a:solidFill>
                    <a:latin typeface="+mj-lt"/>
                  </a:defRPr>
                </a:pPr>
                <a:r>
                  <a:rPr lang="fr-FR" sz="2400">
                    <a:solidFill>
                      <a:srgbClr val="FF0000"/>
                    </a:solidFill>
                    <a:latin typeface="+mj-lt"/>
                  </a:rPr>
                  <a:t>PIA (mmHg)</a:t>
                </a:r>
              </a:p>
            </c:rich>
          </c:tx>
          <c:overlay val="0"/>
        </c:title>
        <c:numFmt formatCode="General" sourceLinked="1"/>
        <c:majorTickMark val="none"/>
        <c:minorTickMark val="none"/>
        <c:tickLblPos val="nextTo"/>
        <c:txPr>
          <a:bodyPr/>
          <a:lstStyle/>
          <a:p>
            <a:pPr>
              <a:defRPr sz="1100"/>
            </a:pPr>
            <a:endParaRPr lang="fr-FR"/>
          </a:p>
        </c:txPr>
        <c:crossAx val="103846976"/>
        <c:crosses val="autoZero"/>
        <c:crossBetween val="midCat"/>
      </c:valAx>
      <c:valAx>
        <c:axId val="103846976"/>
        <c:scaling>
          <c:orientation val="minMax"/>
        </c:scaling>
        <c:delete val="0"/>
        <c:axPos val="l"/>
        <c:majorGridlines/>
        <c:title>
          <c:tx>
            <c:rich>
              <a:bodyPr/>
              <a:lstStyle/>
              <a:p>
                <a:pPr>
                  <a:defRPr sz="2400">
                    <a:solidFill>
                      <a:schemeClr val="accent5"/>
                    </a:solidFill>
                    <a:latin typeface="+mj-lt"/>
                  </a:defRPr>
                </a:pPr>
                <a:r>
                  <a:rPr lang="fr-FR" sz="2400">
                    <a:solidFill>
                      <a:schemeClr val="accent5"/>
                    </a:solidFill>
                    <a:latin typeface="+mj-lt"/>
                  </a:rPr>
                  <a:t>Force (N/cm)</a:t>
                </a:r>
              </a:p>
            </c:rich>
          </c:tx>
          <c:overlay val="0"/>
        </c:title>
        <c:numFmt formatCode="General" sourceLinked="1"/>
        <c:majorTickMark val="none"/>
        <c:minorTickMark val="none"/>
        <c:tickLblPos val="nextTo"/>
        <c:txPr>
          <a:bodyPr/>
          <a:lstStyle/>
          <a:p>
            <a:pPr>
              <a:defRPr sz="1200"/>
            </a:pPr>
            <a:endParaRPr lang="fr-FR"/>
          </a:p>
        </c:txPr>
        <c:crossAx val="103847552"/>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E7031-0523-495A-9A8B-1B141493B67C}" type="datetimeFigureOut">
              <a:rPr lang="fr-FR" smtClean="0"/>
              <a:t>03/12/2021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BE2F0-C7E1-442D-9F75-C8EB790DBEF1}" type="slidenum">
              <a:rPr lang="fr-FR" smtClean="0"/>
              <a:t>‹N°›</a:t>
            </a:fld>
            <a:endParaRPr lang="fr-FR"/>
          </a:p>
        </p:txBody>
      </p:sp>
    </p:spTree>
    <p:extLst>
      <p:ext uri="{BB962C8B-B14F-4D97-AF65-F5344CB8AC3E}">
        <p14:creationId xmlns:p14="http://schemas.microsoft.com/office/powerpoint/2010/main" val="218117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3D7E332-C87F-41D6-B82A-8AE1CFC13D8B}" type="slidenum">
              <a:rPr lang="fr-FR" smtClean="0"/>
              <a:t>1</a:t>
            </a:fld>
            <a:endParaRPr lang="fr-FR"/>
          </a:p>
        </p:txBody>
      </p:sp>
    </p:spTree>
    <p:extLst>
      <p:ext uri="{BB962C8B-B14F-4D97-AF65-F5344CB8AC3E}">
        <p14:creationId xmlns:p14="http://schemas.microsoft.com/office/powerpoint/2010/main" val="81385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7x49+157 ms=5000</a:t>
            </a:r>
          </a:p>
          <a:p>
            <a:endParaRPr lang="fr-FR"/>
          </a:p>
          <a:p>
            <a:r>
              <a:rPr lang="fr-FR"/>
              <a:t>1</a:t>
            </a:r>
            <a:r>
              <a:rPr lang="fr-FR" baseline="30000"/>
              <a:t>er</a:t>
            </a:r>
            <a:r>
              <a:rPr lang="fr-FR"/>
              <a:t> gif EF : https://gfycat.com/scarceremorsefulafricangroundhornbill</a:t>
            </a:r>
          </a:p>
          <a:p>
            <a:endParaRPr lang="fr-FR"/>
          </a:p>
          <a:p>
            <a:r>
              <a:rPr lang="fr-FR"/>
              <a:t>2</a:t>
            </a:r>
            <a:r>
              <a:rPr lang="fr-FR" baseline="30000"/>
              <a:t>e</a:t>
            </a:r>
            <a:r>
              <a:rPr lang="fr-FR"/>
              <a:t> GIF traction rupture : https://hangarmma.com.br/blog/esforcos-estruturais/</a:t>
            </a:r>
          </a:p>
          <a:p>
            <a:endParaRPr lang="fr-FR"/>
          </a:p>
          <a:p>
            <a:r>
              <a:rPr lang="fr-FR"/>
              <a:t>Courbe stress-strain : https://www.scienceabc.com/innovation/what-is-the-stress-strain-curve.html</a:t>
            </a:r>
          </a:p>
          <a:p>
            <a:endParaRPr lang="fr-FR"/>
          </a:p>
          <a:p>
            <a:r>
              <a:rPr lang="fr-FR"/>
              <a:t>Coupe transversale abdominal wall : https://basicmedicalkey.com/abdomen-7/</a:t>
            </a:r>
          </a:p>
          <a:p>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10</a:t>
            </a:fld>
            <a:endParaRPr lang="fr-FR"/>
          </a:p>
        </p:txBody>
      </p:sp>
    </p:spTree>
    <p:extLst>
      <p:ext uri="{BB962C8B-B14F-4D97-AF65-F5344CB8AC3E}">
        <p14:creationId xmlns:p14="http://schemas.microsoft.com/office/powerpoint/2010/main" val="4141574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11</a:t>
            </a:fld>
            <a:endParaRPr lang="fr-FR"/>
          </a:p>
        </p:txBody>
      </p:sp>
    </p:spTree>
    <p:extLst>
      <p:ext uri="{BB962C8B-B14F-4D97-AF65-F5344CB8AC3E}">
        <p14:creationId xmlns:p14="http://schemas.microsoft.com/office/powerpoint/2010/main" val="2606912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Longueur incision : 6 cm</a:t>
            </a:r>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12</a:t>
            </a:fld>
            <a:endParaRPr lang="fr-FR"/>
          </a:p>
        </p:txBody>
      </p:sp>
    </p:spTree>
    <p:extLst>
      <p:ext uri="{BB962C8B-B14F-4D97-AF65-F5344CB8AC3E}">
        <p14:creationId xmlns:p14="http://schemas.microsoft.com/office/powerpoint/2010/main" val="1215192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a:p>
            </p:txBody>
          </p:sp>
        </mc:Choice>
        <mc:Fallback xmlns="">
          <p:sp>
            <p:nvSpPr>
              <p:cNvPr id="3" name="Espace réservé des notes 2"/>
              <p:cNvSpPr>
                <a:spLocks noGrp="1"/>
              </p:cNvSpPr>
              <p:nvPr>
                <p:ph type="body" idx="1"/>
              </p:nvPr>
            </p:nvSpPr>
            <p:spPr/>
            <p:txBody>
              <a:bodyPr/>
              <a:lstStyle/>
              <a:p>
                <a:r>
                  <a:rPr lang="en-US"/>
                  <a:t>Pression augmente </a:t>
                </a:r>
                <a:r>
                  <a:rPr lang="en-US">
                    <a:sym typeface="Wingdings" panose="05000000000000000000" pitchFamily="2" charset="2"/>
                  </a:rPr>
                  <a:t> Defect s’agrandit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A titre comparative </a:t>
                </a:r>
                <a:r>
                  <a:rPr lang="en-US">
                    <a:latin typeface="+mj-lt"/>
                  </a:rPr>
                  <a:t>2005 Cobb et al : </a:t>
                </a:r>
                <a:r>
                  <a:rPr lang="en-US" b="0" i="0">
                    <a:latin typeface="Cambria Math" panose="02040503050406030204" pitchFamily="18" charset="0"/>
                    <a:ea typeface="DengXian" panose="02010600030101010101" pitchFamily="2" charset="-122"/>
                    <a:cs typeface="Times New Roman" panose="02020603050405020304" pitchFamily="18" charset="0"/>
                    <a:sym typeface="Wingdings" panose="05000000000000000000" pitchFamily="2" charset="2"/>
                  </a:rPr>
                  <a:t>𝑃𝐼𝐴_𝑑𝑒𝑏𝑜𝑢𝑡</a:t>
                </a:r>
                <a:r>
                  <a:rPr lang="en-US" b="0" i="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a:t>≈20 𝑚𝑚𝐻𝑔</a:t>
                </a:r>
                <a:endParaRPr lang="fr-FR">
                  <a:latin typeface="+mj-lt"/>
                </a:endParaRPr>
              </a:p>
              <a:p>
                <a:endParaRPr lang="fr-FR"/>
              </a:p>
            </p:txBody>
          </p:sp>
        </mc:Fallback>
      </mc:AlternateContent>
      <p:sp>
        <p:nvSpPr>
          <p:cNvPr id="4" name="Espace réservé du numéro de diapositive 3"/>
          <p:cNvSpPr>
            <a:spLocks noGrp="1"/>
          </p:cNvSpPr>
          <p:nvPr>
            <p:ph type="sldNum" sz="quarter" idx="5"/>
          </p:nvPr>
        </p:nvSpPr>
        <p:spPr/>
        <p:txBody>
          <a:bodyPr/>
          <a:lstStyle/>
          <a:p>
            <a:fld id="{4A9BE2F0-C7E1-442D-9F75-C8EB790DBEF1}" type="slidenum">
              <a:rPr lang="fr-FR" smtClean="0"/>
              <a:t>13</a:t>
            </a:fld>
            <a:endParaRPr lang="fr-FR"/>
          </a:p>
        </p:txBody>
      </p:sp>
    </p:spTree>
    <p:extLst>
      <p:ext uri="{BB962C8B-B14F-4D97-AF65-F5344CB8AC3E}">
        <p14:creationId xmlns:p14="http://schemas.microsoft.com/office/powerpoint/2010/main" val="3855443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les minutes qu’il me reste je vais présenter quelques</a:t>
            </a:r>
            <a:r>
              <a:rPr lang="fr-FR" baseline="0" dirty="0"/>
              <a:t> méthodes d’évaluation du comportement mécanique que l’on peut réaliser en condition in-vivo</a:t>
            </a:r>
          </a:p>
          <a:p>
            <a:r>
              <a:rPr lang="fr-FR" baseline="0" dirty="0"/>
              <a:t>Tout d’abord, il est possible de quantifier les sollicitations mécanique, et parmi elle la PIA</a:t>
            </a:r>
          </a:p>
          <a:p>
            <a:endParaRPr lang="fr-FR" dirty="0"/>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14</a:t>
            </a:fld>
            <a:endParaRPr lang="fr-FR"/>
          </a:p>
        </p:txBody>
      </p:sp>
    </p:spTree>
    <p:extLst>
      <p:ext uri="{BB962C8B-B14F-4D97-AF65-F5344CB8AC3E}">
        <p14:creationId xmlns:p14="http://schemas.microsoft.com/office/powerpoint/2010/main" val="52829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15</a:t>
            </a:fld>
            <a:endParaRPr lang="fr-FR"/>
          </a:p>
        </p:txBody>
      </p:sp>
    </p:spTree>
    <p:extLst>
      <p:ext uri="{BB962C8B-B14F-4D97-AF65-F5344CB8AC3E}">
        <p14:creationId xmlns:p14="http://schemas.microsoft.com/office/powerpoint/2010/main" val="1176578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17</a:t>
            </a:fld>
            <a:endParaRPr lang="fr-FR"/>
          </a:p>
        </p:txBody>
      </p:sp>
    </p:spTree>
    <p:extLst>
      <p:ext uri="{BB962C8B-B14F-4D97-AF65-F5344CB8AC3E}">
        <p14:creationId xmlns:p14="http://schemas.microsoft.com/office/powerpoint/2010/main" val="2495563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18</a:t>
            </a:fld>
            <a:endParaRPr lang="fr-FR"/>
          </a:p>
        </p:txBody>
      </p:sp>
    </p:spTree>
    <p:extLst>
      <p:ext uri="{BB962C8B-B14F-4D97-AF65-F5344CB8AC3E}">
        <p14:creationId xmlns:p14="http://schemas.microsoft.com/office/powerpoint/2010/main" val="307339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9BE2F0-C7E1-442D-9F75-C8EB790DBEF1}" type="slidenum">
              <a:rPr lang="fr-FR" smtClean="0"/>
              <a:t>20</a:t>
            </a:fld>
            <a:endParaRPr lang="fr-FR"/>
          </a:p>
        </p:txBody>
      </p:sp>
    </p:spTree>
    <p:extLst>
      <p:ext uri="{BB962C8B-B14F-4D97-AF65-F5344CB8AC3E}">
        <p14:creationId xmlns:p14="http://schemas.microsoft.com/office/powerpoint/2010/main" val="148474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t>Il</a:t>
            </a:r>
            <a:r>
              <a:rPr lang="fr-FR" sz="1600" baseline="0" dirty="0"/>
              <a:t> y a en fait un peu de biomécanicien chez tous l</a:t>
            </a:r>
            <a:r>
              <a:rPr lang="fr-FR" sz="1600" dirty="0"/>
              <a:t>es chirurgiens qui examinent ou qui opèrent un patient pour une hernie ventrale</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t>- Observer la déformation de la paroi lors de toux : évaluer</a:t>
            </a:r>
            <a:r>
              <a:rPr lang="fr-FR" sz="1600" baseline="0" dirty="0"/>
              <a:t> la </a:t>
            </a:r>
            <a:r>
              <a:rPr lang="fr-FR" sz="1600" baseline="0" dirty="0" err="1"/>
              <a:t>protusino</a:t>
            </a:r>
            <a:r>
              <a:rPr lang="fr-FR" sz="1600" baseline="0" dirty="0"/>
              <a:t> à l’effort</a:t>
            </a:r>
            <a:endParaRPr lang="fr-FR"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4A9BE2F0-C7E1-442D-9F75-C8EB790DBEF1}" type="slidenum">
              <a:rPr lang="fr-FR" smtClean="0"/>
              <a:t>2</a:t>
            </a:fld>
            <a:endParaRPr lang="fr-FR"/>
          </a:p>
        </p:txBody>
      </p:sp>
    </p:spTree>
    <p:extLst>
      <p:ext uri="{BB962C8B-B14F-4D97-AF65-F5344CB8AC3E}">
        <p14:creationId xmlns:p14="http://schemas.microsoft.com/office/powerpoint/2010/main" val="991804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 Estimer la tension</a:t>
            </a:r>
            <a:r>
              <a:rPr lang="fr-FR" sz="1200" baseline="0" dirty="0"/>
              <a:t> qu’il y aura dans la paroi</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a:t>C’est caractériser le profil biomécanique dynamique de son patient, et nous pouvons facilement imaginer que ce profil est important dans le choix de l’opération et de son résultat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a:t>Pourtant il n’y a pas de mesure quantitative utilisée en pratique courante</a:t>
            </a:r>
          </a:p>
          <a:p>
            <a:endParaRPr lang="fr-FR" dirty="0"/>
          </a:p>
        </p:txBody>
      </p:sp>
      <p:sp>
        <p:nvSpPr>
          <p:cNvPr id="4" name="Espace réservé du numéro de diapositive 3"/>
          <p:cNvSpPr>
            <a:spLocks noGrp="1"/>
          </p:cNvSpPr>
          <p:nvPr>
            <p:ph type="sldNum" sz="quarter" idx="10"/>
          </p:nvPr>
        </p:nvSpPr>
        <p:spPr/>
        <p:txBody>
          <a:bodyPr/>
          <a:lstStyle/>
          <a:p>
            <a:fld id="{4A9BE2F0-C7E1-442D-9F75-C8EB790DBEF1}" type="slidenum">
              <a:rPr lang="fr-FR" smtClean="0"/>
              <a:t>3</a:t>
            </a:fld>
            <a:endParaRPr lang="fr-FR"/>
          </a:p>
        </p:txBody>
      </p:sp>
    </p:spTree>
    <p:extLst>
      <p:ext uri="{BB962C8B-B14F-4D97-AF65-F5344CB8AC3E}">
        <p14:creationId xmlns:p14="http://schemas.microsoft.com/office/powerpoint/2010/main" val="194710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cette présentation à deux voix nous allons dans un premier temps, grâce à Victoria, qui est ingénieur</a:t>
            </a:r>
            <a:r>
              <a:rPr lang="fr-FR" baseline="0" dirty="0"/>
              <a:t> en thèse dans notre laboratoire de biomécanique, présenter quelques notions clés pour comprendre comment mécaniquement s’explique la survenue et l’évolution d’une hernie</a:t>
            </a:r>
          </a:p>
          <a:p>
            <a:r>
              <a:rPr lang="fr-FR" baseline="0" dirty="0"/>
              <a:t>Je reprendrais ensuite la parole pour vous présenter quelques moyens d’évaluation quantitatives du comportement mécanique qui existent déjà, mais qui sont plutôt du domaine de la recherche et ne sont pas employés en pratique courante par les chirurgiens</a:t>
            </a:r>
          </a:p>
        </p:txBody>
      </p:sp>
      <p:sp>
        <p:nvSpPr>
          <p:cNvPr id="4" name="Espace réservé du numéro de diapositive 3"/>
          <p:cNvSpPr>
            <a:spLocks noGrp="1"/>
          </p:cNvSpPr>
          <p:nvPr>
            <p:ph type="sldNum" sz="quarter" idx="10"/>
          </p:nvPr>
        </p:nvSpPr>
        <p:spPr/>
        <p:txBody>
          <a:bodyPr/>
          <a:lstStyle/>
          <a:p>
            <a:fld id="{4A9BE2F0-C7E1-442D-9F75-C8EB790DBEF1}" type="slidenum">
              <a:rPr lang="fr-FR" smtClean="0"/>
              <a:t>4</a:t>
            </a:fld>
            <a:endParaRPr lang="fr-FR"/>
          </a:p>
        </p:txBody>
      </p:sp>
    </p:spTree>
    <p:extLst>
      <p:ext uri="{BB962C8B-B14F-4D97-AF65-F5344CB8AC3E}">
        <p14:creationId xmlns:p14="http://schemas.microsoft.com/office/powerpoint/2010/main" val="3643141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Deformation passive ou active</a:t>
            </a:r>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5</a:t>
            </a:fld>
            <a:endParaRPr lang="fr-FR"/>
          </a:p>
        </p:txBody>
      </p:sp>
    </p:spTree>
    <p:extLst>
      <p:ext uri="{BB962C8B-B14F-4D97-AF65-F5344CB8AC3E}">
        <p14:creationId xmlns:p14="http://schemas.microsoft.com/office/powerpoint/2010/main" val="397229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6</a:t>
            </a:fld>
            <a:endParaRPr lang="fr-FR"/>
          </a:p>
        </p:txBody>
      </p:sp>
    </p:spTree>
    <p:extLst>
      <p:ext uri="{BB962C8B-B14F-4D97-AF65-F5344CB8AC3E}">
        <p14:creationId xmlns:p14="http://schemas.microsoft.com/office/powerpoint/2010/main" val="932422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7</a:t>
            </a:fld>
            <a:endParaRPr lang="fr-FR"/>
          </a:p>
        </p:txBody>
      </p:sp>
    </p:spTree>
    <p:extLst>
      <p:ext uri="{BB962C8B-B14F-4D97-AF65-F5344CB8AC3E}">
        <p14:creationId xmlns:p14="http://schemas.microsoft.com/office/powerpoint/2010/main" val="264715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8</a:t>
            </a:fld>
            <a:endParaRPr lang="fr-FR"/>
          </a:p>
        </p:txBody>
      </p:sp>
    </p:spTree>
    <p:extLst>
      <p:ext uri="{BB962C8B-B14F-4D97-AF65-F5344CB8AC3E}">
        <p14:creationId xmlns:p14="http://schemas.microsoft.com/office/powerpoint/2010/main" val="1389893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A9BE2F0-C7E1-442D-9F75-C8EB790DBEF1}" type="slidenum">
              <a:rPr lang="fr-FR" smtClean="0"/>
              <a:t>9</a:t>
            </a:fld>
            <a:endParaRPr lang="fr-FR"/>
          </a:p>
        </p:txBody>
      </p:sp>
    </p:spTree>
    <p:extLst>
      <p:ext uri="{BB962C8B-B14F-4D97-AF65-F5344CB8AC3E}">
        <p14:creationId xmlns:p14="http://schemas.microsoft.com/office/powerpoint/2010/main" val="2423541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153D6-8B6A-4E35-90D1-7084FE96603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8123F4A-97AB-4C16-9571-0C38B67176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F6E5CE6-ECC6-4F5B-AE63-01D907F122FA}"/>
              </a:ext>
            </a:extLst>
          </p:cNvPr>
          <p:cNvSpPr>
            <a:spLocks noGrp="1"/>
          </p:cNvSpPr>
          <p:nvPr>
            <p:ph type="dt" sz="half" idx="10"/>
          </p:nvPr>
        </p:nvSpPr>
        <p:spPr/>
        <p:txBody>
          <a:bodyPr/>
          <a:lstStyle/>
          <a:p>
            <a:fld id="{14F047D2-4B46-4C2B-9DE3-8566116D5D60}" type="datetime1">
              <a:rPr lang="fr-FR" smtClean="0"/>
              <a:t>03/12/2021</a:t>
            </a:fld>
            <a:endParaRPr lang="fr-FR"/>
          </a:p>
        </p:txBody>
      </p:sp>
      <p:sp>
        <p:nvSpPr>
          <p:cNvPr id="5" name="Espace réservé du pied de page 4">
            <a:extLst>
              <a:ext uri="{FF2B5EF4-FFF2-40B4-BE49-F238E27FC236}">
                <a16:creationId xmlns:a16="http://schemas.microsoft.com/office/drawing/2014/main" id="{4E09AE1A-9A37-4641-9C6D-3AADC2E1AB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325F811-724E-410C-B9AE-BC87BE31DD5D}"/>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268367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03C30-7B4B-409F-B375-D2F706726C0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162F114-2799-4663-B1DC-2F33CA2B2FE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CF7D2E-945A-490C-9570-9947281195A9}"/>
              </a:ext>
            </a:extLst>
          </p:cNvPr>
          <p:cNvSpPr>
            <a:spLocks noGrp="1"/>
          </p:cNvSpPr>
          <p:nvPr>
            <p:ph type="dt" sz="half" idx="10"/>
          </p:nvPr>
        </p:nvSpPr>
        <p:spPr/>
        <p:txBody>
          <a:bodyPr/>
          <a:lstStyle/>
          <a:p>
            <a:fld id="{CFEB1786-F9B7-41EE-8B8E-1A87EB830C39}" type="datetime1">
              <a:rPr lang="fr-FR" smtClean="0"/>
              <a:t>03/12/2021</a:t>
            </a:fld>
            <a:endParaRPr lang="fr-FR"/>
          </a:p>
        </p:txBody>
      </p:sp>
      <p:sp>
        <p:nvSpPr>
          <p:cNvPr id="5" name="Espace réservé du pied de page 4">
            <a:extLst>
              <a:ext uri="{FF2B5EF4-FFF2-40B4-BE49-F238E27FC236}">
                <a16:creationId xmlns:a16="http://schemas.microsoft.com/office/drawing/2014/main" id="{51ABA284-EB5E-4283-9743-E97098BFBE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4A1F628-B223-4DA5-964E-B2E498E6AD41}"/>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3809988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E9F7E16-84BC-412D-9FA9-C0B0DA2C06D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D0EE529-E367-490B-8E4C-E3193CCD25F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D4FD56-89F6-49B5-B25F-6FF889F96022}"/>
              </a:ext>
            </a:extLst>
          </p:cNvPr>
          <p:cNvSpPr>
            <a:spLocks noGrp="1"/>
          </p:cNvSpPr>
          <p:nvPr>
            <p:ph type="dt" sz="half" idx="10"/>
          </p:nvPr>
        </p:nvSpPr>
        <p:spPr/>
        <p:txBody>
          <a:bodyPr/>
          <a:lstStyle/>
          <a:p>
            <a:fld id="{B489780B-B51F-48B8-BF4F-1032BC8F31B6}" type="datetime1">
              <a:rPr lang="fr-FR" smtClean="0"/>
              <a:t>03/12/2021</a:t>
            </a:fld>
            <a:endParaRPr lang="fr-FR"/>
          </a:p>
        </p:txBody>
      </p:sp>
      <p:sp>
        <p:nvSpPr>
          <p:cNvPr id="5" name="Espace réservé du pied de page 4">
            <a:extLst>
              <a:ext uri="{FF2B5EF4-FFF2-40B4-BE49-F238E27FC236}">
                <a16:creationId xmlns:a16="http://schemas.microsoft.com/office/drawing/2014/main" id="{E8AF2D4C-4972-48F6-B9FB-DD9CB3A1BB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FB3C23-6971-44C6-BAA8-71FD373C4826}"/>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140336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73A8D-D989-431A-9096-D3363555A2F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35A1328-B27A-45B6-9E19-268B5443264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28FA38D-6E86-475E-996E-F6E6F0E965BF}"/>
              </a:ext>
            </a:extLst>
          </p:cNvPr>
          <p:cNvSpPr>
            <a:spLocks noGrp="1"/>
          </p:cNvSpPr>
          <p:nvPr>
            <p:ph type="dt" sz="half" idx="10"/>
          </p:nvPr>
        </p:nvSpPr>
        <p:spPr/>
        <p:txBody>
          <a:bodyPr/>
          <a:lstStyle/>
          <a:p>
            <a:fld id="{1B4C19A9-EB81-4FA7-9CC4-028BC9F69D23}" type="datetime1">
              <a:rPr lang="fr-FR" smtClean="0"/>
              <a:t>03/12/2021</a:t>
            </a:fld>
            <a:endParaRPr lang="fr-FR"/>
          </a:p>
        </p:txBody>
      </p:sp>
      <p:sp>
        <p:nvSpPr>
          <p:cNvPr id="5" name="Espace réservé du pied de page 4">
            <a:extLst>
              <a:ext uri="{FF2B5EF4-FFF2-40B4-BE49-F238E27FC236}">
                <a16:creationId xmlns:a16="http://schemas.microsoft.com/office/drawing/2014/main" id="{F8CB91E7-9AF6-4730-A06C-23F8219E6C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C288F5-ED93-4D02-9E0E-97A880401803}"/>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2449040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6426D5-B763-4670-90C0-9AA8D0C12A6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1DE3724-166D-42CE-A1DE-A816FFCC2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23BC0A4-8D98-40F0-861C-65476EEBE304}"/>
              </a:ext>
            </a:extLst>
          </p:cNvPr>
          <p:cNvSpPr>
            <a:spLocks noGrp="1"/>
          </p:cNvSpPr>
          <p:nvPr>
            <p:ph type="dt" sz="half" idx="10"/>
          </p:nvPr>
        </p:nvSpPr>
        <p:spPr/>
        <p:txBody>
          <a:bodyPr/>
          <a:lstStyle/>
          <a:p>
            <a:fld id="{EE7EC922-DA71-4B59-968B-AA78C07DBBB5}" type="datetime1">
              <a:rPr lang="fr-FR" smtClean="0"/>
              <a:t>03/12/2021</a:t>
            </a:fld>
            <a:endParaRPr lang="fr-FR"/>
          </a:p>
        </p:txBody>
      </p:sp>
      <p:sp>
        <p:nvSpPr>
          <p:cNvPr id="5" name="Espace réservé du pied de page 4">
            <a:extLst>
              <a:ext uri="{FF2B5EF4-FFF2-40B4-BE49-F238E27FC236}">
                <a16:creationId xmlns:a16="http://schemas.microsoft.com/office/drawing/2014/main" id="{E96EF5B7-72FC-4861-9384-608C380167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A6D429-081C-41B3-A3D3-B6670458F7D8}"/>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1649957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DF2411-135D-4C1E-B13F-686E55166D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C21D816-831B-4B9A-9944-640E48FCA8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2711B6D-2BBA-47E4-B565-A7F6588D6DE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F8ED907-E5F5-438F-A981-5EC4B9722006}"/>
              </a:ext>
            </a:extLst>
          </p:cNvPr>
          <p:cNvSpPr>
            <a:spLocks noGrp="1"/>
          </p:cNvSpPr>
          <p:nvPr>
            <p:ph type="dt" sz="half" idx="10"/>
          </p:nvPr>
        </p:nvSpPr>
        <p:spPr/>
        <p:txBody>
          <a:bodyPr/>
          <a:lstStyle/>
          <a:p>
            <a:fld id="{3D5EDB6C-C7B0-44FC-A2AB-1F700D734F9F}" type="datetime1">
              <a:rPr lang="fr-FR" smtClean="0"/>
              <a:t>03/12/2021</a:t>
            </a:fld>
            <a:endParaRPr lang="fr-FR"/>
          </a:p>
        </p:txBody>
      </p:sp>
      <p:sp>
        <p:nvSpPr>
          <p:cNvPr id="6" name="Espace réservé du pied de page 5">
            <a:extLst>
              <a:ext uri="{FF2B5EF4-FFF2-40B4-BE49-F238E27FC236}">
                <a16:creationId xmlns:a16="http://schemas.microsoft.com/office/drawing/2014/main" id="{B341F3DC-2965-4657-8FD3-A288459F3C3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A23579-3E67-413B-AF60-916E6710D9A3}"/>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385596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8B67ED-49E7-47C3-9F58-F7A7D24E1D9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12AE1BA-2129-4667-9B9B-9C2B3BA0B4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5FC7831-DF8E-49F2-A320-CE5CC975BA1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17AF3AB-7BD7-4E48-8A1E-0369289F50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24E4711-13DC-4CAA-B9BC-2893B6465A3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5E739D3-2BE9-49E4-970B-343AE286416F}"/>
              </a:ext>
            </a:extLst>
          </p:cNvPr>
          <p:cNvSpPr>
            <a:spLocks noGrp="1"/>
          </p:cNvSpPr>
          <p:nvPr>
            <p:ph type="dt" sz="half" idx="10"/>
          </p:nvPr>
        </p:nvSpPr>
        <p:spPr/>
        <p:txBody>
          <a:bodyPr/>
          <a:lstStyle/>
          <a:p>
            <a:fld id="{B4DC85C1-0F2F-4D8B-A4E6-BCF58FB5F43A}" type="datetime1">
              <a:rPr lang="fr-FR" smtClean="0"/>
              <a:t>03/12/2021</a:t>
            </a:fld>
            <a:endParaRPr lang="fr-FR"/>
          </a:p>
        </p:txBody>
      </p:sp>
      <p:sp>
        <p:nvSpPr>
          <p:cNvPr id="8" name="Espace réservé du pied de page 7">
            <a:extLst>
              <a:ext uri="{FF2B5EF4-FFF2-40B4-BE49-F238E27FC236}">
                <a16:creationId xmlns:a16="http://schemas.microsoft.com/office/drawing/2014/main" id="{1DCD0083-6712-42C4-A371-E5C0E9A36A7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D5F6C3D-6826-452B-83C3-7B7BF87DBBBE}"/>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269269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217CFF-D781-40E1-AE17-71BA88A159B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D22ED49-43DC-4BD8-837C-471D2F337CE2}"/>
              </a:ext>
            </a:extLst>
          </p:cNvPr>
          <p:cNvSpPr>
            <a:spLocks noGrp="1"/>
          </p:cNvSpPr>
          <p:nvPr>
            <p:ph type="dt" sz="half" idx="10"/>
          </p:nvPr>
        </p:nvSpPr>
        <p:spPr/>
        <p:txBody>
          <a:bodyPr/>
          <a:lstStyle/>
          <a:p>
            <a:fld id="{A0B79519-01C6-41B1-B835-2C2FE3C59301}" type="datetime1">
              <a:rPr lang="fr-FR" smtClean="0"/>
              <a:t>03/12/2021</a:t>
            </a:fld>
            <a:endParaRPr lang="fr-FR"/>
          </a:p>
        </p:txBody>
      </p:sp>
      <p:sp>
        <p:nvSpPr>
          <p:cNvPr id="4" name="Espace réservé du pied de page 3">
            <a:extLst>
              <a:ext uri="{FF2B5EF4-FFF2-40B4-BE49-F238E27FC236}">
                <a16:creationId xmlns:a16="http://schemas.microsoft.com/office/drawing/2014/main" id="{B8059C9A-C0E5-45B0-973B-3027DD811BD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883FE6F-FE51-4E02-87B1-8695E6577244}"/>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351532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1B10DC8-A9B6-4B44-94FE-F312DB0BD179}"/>
              </a:ext>
            </a:extLst>
          </p:cNvPr>
          <p:cNvSpPr>
            <a:spLocks noGrp="1"/>
          </p:cNvSpPr>
          <p:nvPr>
            <p:ph type="dt" sz="half" idx="10"/>
          </p:nvPr>
        </p:nvSpPr>
        <p:spPr/>
        <p:txBody>
          <a:bodyPr/>
          <a:lstStyle/>
          <a:p>
            <a:fld id="{B6B61AEE-A97B-4A55-88E3-8E565337B8CE}" type="datetime1">
              <a:rPr lang="fr-FR" smtClean="0"/>
              <a:t>03/12/2021</a:t>
            </a:fld>
            <a:endParaRPr lang="fr-FR"/>
          </a:p>
        </p:txBody>
      </p:sp>
      <p:sp>
        <p:nvSpPr>
          <p:cNvPr id="3" name="Espace réservé du pied de page 2">
            <a:extLst>
              <a:ext uri="{FF2B5EF4-FFF2-40B4-BE49-F238E27FC236}">
                <a16:creationId xmlns:a16="http://schemas.microsoft.com/office/drawing/2014/main" id="{5A735ADE-84A6-4BC3-9ACE-B446754715E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BE08FE6-55A9-4FD1-B16B-F04D11CCB84F}"/>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3090628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96A00E-4E9F-4D67-A86A-180BBCCE2B4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67D5E26-7982-4B13-A49F-3243CD5FC9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74B7EEB-9359-40A5-866B-C08096296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A25878C-B668-4439-892D-537CD24AE800}"/>
              </a:ext>
            </a:extLst>
          </p:cNvPr>
          <p:cNvSpPr>
            <a:spLocks noGrp="1"/>
          </p:cNvSpPr>
          <p:nvPr>
            <p:ph type="dt" sz="half" idx="10"/>
          </p:nvPr>
        </p:nvSpPr>
        <p:spPr/>
        <p:txBody>
          <a:bodyPr/>
          <a:lstStyle/>
          <a:p>
            <a:fld id="{C648085E-A39E-48BC-9236-58ACC7D35D32}" type="datetime1">
              <a:rPr lang="fr-FR" smtClean="0"/>
              <a:t>03/12/2021</a:t>
            </a:fld>
            <a:endParaRPr lang="fr-FR"/>
          </a:p>
        </p:txBody>
      </p:sp>
      <p:sp>
        <p:nvSpPr>
          <p:cNvPr id="6" name="Espace réservé du pied de page 5">
            <a:extLst>
              <a:ext uri="{FF2B5EF4-FFF2-40B4-BE49-F238E27FC236}">
                <a16:creationId xmlns:a16="http://schemas.microsoft.com/office/drawing/2014/main" id="{C736583A-C51D-4649-BE4A-8EEA3125937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E7F38-480A-4F1B-873A-1896A75ECFD9}"/>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2283299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E56814-6649-4DB9-B073-326C295289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66B17ED-343E-4AEA-8760-00C0A1EC9E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24C8D39-6A9E-41F3-8FCF-EFF865834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CC22510-2634-43AC-B97B-728CDA570A36}"/>
              </a:ext>
            </a:extLst>
          </p:cNvPr>
          <p:cNvSpPr>
            <a:spLocks noGrp="1"/>
          </p:cNvSpPr>
          <p:nvPr>
            <p:ph type="dt" sz="half" idx="10"/>
          </p:nvPr>
        </p:nvSpPr>
        <p:spPr/>
        <p:txBody>
          <a:bodyPr/>
          <a:lstStyle/>
          <a:p>
            <a:fld id="{3D6826B1-8104-43FC-BEB1-C5BF860FAA27}" type="datetime1">
              <a:rPr lang="fr-FR" smtClean="0"/>
              <a:t>03/12/2021</a:t>
            </a:fld>
            <a:endParaRPr lang="fr-FR"/>
          </a:p>
        </p:txBody>
      </p:sp>
      <p:sp>
        <p:nvSpPr>
          <p:cNvPr id="6" name="Espace réservé du pied de page 5">
            <a:extLst>
              <a:ext uri="{FF2B5EF4-FFF2-40B4-BE49-F238E27FC236}">
                <a16:creationId xmlns:a16="http://schemas.microsoft.com/office/drawing/2014/main" id="{63E8D161-2CEC-4EA1-B46D-D5C19BA636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ED8C119-10B0-42DC-949B-9D7ED16921E6}"/>
              </a:ext>
            </a:extLst>
          </p:cNvPr>
          <p:cNvSpPr>
            <a:spLocks noGrp="1"/>
          </p:cNvSpPr>
          <p:nvPr>
            <p:ph type="sldNum" sz="quarter" idx="12"/>
          </p:nvPr>
        </p:nvSpPr>
        <p:spPr/>
        <p:txBody>
          <a:bodyPr/>
          <a:lstStyle/>
          <a:p>
            <a:fld id="{9ABD71EB-6540-4754-A2C1-5B11E8BB1CAE}" type="slidenum">
              <a:rPr lang="fr-FR" smtClean="0"/>
              <a:t>‹N°›</a:t>
            </a:fld>
            <a:endParaRPr lang="fr-FR"/>
          </a:p>
        </p:txBody>
      </p:sp>
    </p:spTree>
    <p:extLst>
      <p:ext uri="{BB962C8B-B14F-4D97-AF65-F5344CB8AC3E}">
        <p14:creationId xmlns:p14="http://schemas.microsoft.com/office/powerpoint/2010/main" val="342310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EF84CC-E623-4491-8BA4-0821E3A3FD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AB19C90-7B1B-4B7E-9AFB-DF5009B28B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E1A4D9-CF73-459C-9CFC-95094AD10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AB63B-AB73-48DD-AF8B-58F6A4B6C89C}" type="datetime1">
              <a:rPr lang="fr-FR" smtClean="0"/>
              <a:t>03/12/2021</a:t>
            </a:fld>
            <a:endParaRPr lang="fr-FR"/>
          </a:p>
        </p:txBody>
      </p:sp>
      <p:sp>
        <p:nvSpPr>
          <p:cNvPr id="5" name="Espace réservé du pied de page 4">
            <a:extLst>
              <a:ext uri="{FF2B5EF4-FFF2-40B4-BE49-F238E27FC236}">
                <a16:creationId xmlns:a16="http://schemas.microsoft.com/office/drawing/2014/main" id="{CDA3ABE3-DD4D-4E0D-BCBE-ECA56363F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2EAD8A9-0489-463A-8592-F3DC755FC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D71EB-6540-4754-A2C1-5B11E8BB1CAE}" type="slidenum">
              <a:rPr lang="fr-FR" smtClean="0"/>
              <a:t>‹N°›</a:t>
            </a:fld>
            <a:endParaRPr lang="fr-FR"/>
          </a:p>
        </p:txBody>
      </p:sp>
    </p:spTree>
    <p:extLst>
      <p:ext uri="{BB962C8B-B14F-4D97-AF65-F5344CB8AC3E}">
        <p14:creationId xmlns:p14="http://schemas.microsoft.com/office/powerpoint/2010/main" val="969289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jpeg"/><Relationship Id="rId4" Type="http://schemas.openxmlformats.org/officeDocument/2006/relationships/image" Target="../media/image25.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3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9.tif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OV"/><Relationship Id="rId7" Type="http://schemas.openxmlformats.org/officeDocument/2006/relationships/image" Target="../media/image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2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47.gi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8.gif"/><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17.emf"/><Relationship Id="rId5" Type="http://schemas.openxmlformats.org/officeDocument/2006/relationships/image" Target="../media/image15.emf"/><Relationship Id="rId10" Type="http://schemas.openxmlformats.org/officeDocument/2006/relationships/image" Target="../media/image16.png"/><Relationship Id="rId4" Type="http://schemas.openxmlformats.org/officeDocument/2006/relationships/notesSlide" Target="../notesSlides/notesSlide8.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15.emf"/><Relationship Id="rId7" Type="http://schemas.openxmlformats.org/officeDocument/2006/relationships/image" Target="../media/image2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35225" y="4213002"/>
            <a:ext cx="4721549" cy="523220"/>
          </a:xfrm>
          <a:prstGeom prst="rect">
            <a:avLst/>
          </a:prstGeom>
        </p:spPr>
        <p:txBody>
          <a:bodyPr wrap="none">
            <a:spAutoFit/>
          </a:bodyPr>
          <a:lstStyle/>
          <a:p>
            <a:r>
              <a:rPr lang="fr-FR" sz="2800" b="1" dirty="0">
                <a:latin typeface="+mj-lt"/>
              </a:rPr>
              <a:t>Victoria Joppin</a:t>
            </a:r>
            <a:r>
              <a:rPr lang="fr-FR" sz="2800" b="1" i="0" u="none" strike="noStrike" baseline="30000" dirty="0">
                <a:latin typeface="+mj-lt"/>
              </a:rPr>
              <a:t>1</a:t>
            </a:r>
            <a:r>
              <a:rPr lang="fr-FR" sz="2800" b="1" i="0" u="none" strike="noStrike" baseline="0" dirty="0">
                <a:latin typeface="+mj-lt"/>
              </a:rPr>
              <a:t>, Thierry </a:t>
            </a:r>
            <a:r>
              <a:rPr lang="fr-FR" sz="2800" b="1" i="0" u="none" strike="noStrike" baseline="0" dirty="0" err="1">
                <a:latin typeface="+mj-lt"/>
              </a:rPr>
              <a:t>Bège</a:t>
            </a:r>
            <a:r>
              <a:rPr lang="fr-FR" sz="2800" b="1" i="0" u="none" strike="noStrike" baseline="0" dirty="0">
                <a:latin typeface="+mj-lt"/>
              </a:rPr>
              <a:t> </a:t>
            </a:r>
            <a:r>
              <a:rPr lang="fr-FR" sz="2800" b="1" i="0" u="none" strike="noStrike" baseline="30000" dirty="0">
                <a:latin typeface="+mj-lt"/>
              </a:rPr>
              <a:t>1,2</a:t>
            </a:r>
            <a:endParaRPr lang="fr-FR" sz="2800" b="1" dirty="0">
              <a:latin typeface="+mj-lt"/>
            </a:endParaRPr>
          </a:p>
        </p:txBody>
      </p:sp>
      <p:sp>
        <p:nvSpPr>
          <p:cNvPr id="7" name="Rectangle 6"/>
          <p:cNvSpPr/>
          <p:nvPr/>
        </p:nvSpPr>
        <p:spPr>
          <a:xfrm>
            <a:off x="2068497" y="1714254"/>
            <a:ext cx="7825814" cy="1323439"/>
          </a:xfrm>
          <a:prstGeom prst="rect">
            <a:avLst/>
          </a:prstGeom>
          <a:noFill/>
        </p:spPr>
        <p:txBody>
          <a:bodyPr wrap="square">
            <a:spAutoFit/>
          </a:bodyPr>
          <a:lstStyle/>
          <a:p>
            <a:pPr algn="ctr"/>
            <a:r>
              <a:rPr lang="fr-FR" sz="4000" b="1" cap="all" dirty="0">
                <a:latin typeface="+mj-lt"/>
              </a:rPr>
              <a:t>BIOMÉCANIQUE DE LA PAROI ANTÉRIEURE PATHOLOGIQUE</a:t>
            </a:r>
            <a:endParaRPr lang="fr-FR" sz="4000" b="1" i="0" u="none" strike="noStrike" baseline="0" dirty="0">
              <a:solidFill>
                <a:srgbClr val="000000"/>
              </a:solidFill>
              <a:latin typeface="+mj-lt"/>
            </a:endParaRPr>
          </a:p>
        </p:txBody>
      </p:sp>
      <p:sp>
        <p:nvSpPr>
          <p:cNvPr id="12" name="Rectangle 11"/>
          <p:cNvSpPr/>
          <p:nvPr/>
        </p:nvSpPr>
        <p:spPr>
          <a:xfrm>
            <a:off x="3692480" y="5448162"/>
            <a:ext cx="5652381" cy="1200329"/>
          </a:xfrm>
          <a:prstGeom prst="rect">
            <a:avLst/>
          </a:prstGeom>
        </p:spPr>
        <p:txBody>
          <a:bodyPr wrap="none">
            <a:spAutoFit/>
          </a:bodyPr>
          <a:lstStyle/>
          <a:p>
            <a:r>
              <a:rPr lang="fr-FR" b="1" i="0" u="none" strike="noStrike" baseline="30000" dirty="0">
                <a:latin typeface="+mj-lt"/>
              </a:rPr>
              <a:t>1</a:t>
            </a:r>
            <a:r>
              <a:rPr lang="fr-FR" b="1" i="0" u="none" strike="noStrike" baseline="0" dirty="0">
                <a:latin typeface="+mj-lt"/>
              </a:rPr>
              <a:t> </a:t>
            </a:r>
            <a:r>
              <a:rPr lang="fr-FR" i="0" u="none" strike="noStrike" baseline="0" dirty="0">
                <a:latin typeface="+mj-lt"/>
              </a:rPr>
              <a:t>Laboratoire de Biomécanique UMT24</a:t>
            </a:r>
          </a:p>
          <a:p>
            <a:r>
              <a:rPr lang="fr-FR" dirty="0">
                <a:latin typeface="+mj-lt"/>
              </a:rPr>
              <a:t>	</a:t>
            </a:r>
            <a:r>
              <a:rPr lang="fr-FR" i="0" u="none" strike="noStrike" baseline="0" dirty="0">
                <a:latin typeface="+mj-lt"/>
              </a:rPr>
              <a:t>Aix Marseille Université /Université Gustave Eiffel</a:t>
            </a:r>
          </a:p>
          <a:p>
            <a:r>
              <a:rPr lang="fr-FR" i="0" u="none" strike="noStrike" baseline="0" dirty="0">
                <a:latin typeface="+mj-lt"/>
              </a:rPr>
              <a:t> </a:t>
            </a:r>
            <a:r>
              <a:rPr lang="fr-FR" b="1" i="0" u="none" strike="noStrike" baseline="30000" dirty="0">
                <a:latin typeface="+mj-lt"/>
              </a:rPr>
              <a:t>1,2</a:t>
            </a:r>
            <a:r>
              <a:rPr lang="fr-FR" i="0" u="none" strike="noStrike" baseline="30000" dirty="0">
                <a:latin typeface="+mj-lt"/>
              </a:rPr>
              <a:t> </a:t>
            </a:r>
            <a:r>
              <a:rPr lang="fr-FR" dirty="0">
                <a:latin typeface="+mj-lt"/>
                <a:cs typeface="Arial" charset="0"/>
              </a:rPr>
              <a:t>Service de Chirurgie Générale et Digestive</a:t>
            </a:r>
          </a:p>
          <a:p>
            <a:r>
              <a:rPr lang="fr-FR" dirty="0">
                <a:latin typeface="+mj-lt"/>
                <a:cs typeface="Arial" charset="0"/>
              </a:rPr>
              <a:t>	CHU Nord APHM, Marseille</a:t>
            </a:r>
            <a:endParaRPr lang="fr-FR" b="1" dirty="0">
              <a:latin typeface="+mj-lt"/>
            </a:endParaRPr>
          </a:p>
        </p:txBody>
      </p:sp>
      <p:pic>
        <p:nvPicPr>
          <p:cNvPr id="15" name="Picture 12">
            <a:extLst>
              <a:ext uri="{FF2B5EF4-FFF2-40B4-BE49-F238E27FC236}">
                <a16:creationId xmlns:a16="http://schemas.microsoft.com/office/drawing/2014/main" id="{B54D0F83-4CA3-B84E-9914-99F2F51C02CD}"/>
              </a:ext>
            </a:extLst>
          </p:cNvPr>
          <p:cNvPicPr>
            <a:picLocks noChangeAspect="1" noChangeArrowheads="1"/>
          </p:cNvPicPr>
          <p:nvPr/>
        </p:nvPicPr>
        <p:blipFill>
          <a:blip r:embed="rId3" cstate="print"/>
          <a:srcRect/>
          <a:stretch>
            <a:fillRect/>
          </a:stretch>
        </p:blipFill>
        <p:spPr bwMode="auto">
          <a:xfrm>
            <a:off x="9344861" y="4573167"/>
            <a:ext cx="2426515" cy="874995"/>
          </a:xfrm>
          <a:prstGeom prst="rect">
            <a:avLst/>
          </a:prstGeom>
          <a:noFill/>
          <a:ln w="9525">
            <a:noFill/>
            <a:miter lim="800000"/>
            <a:headEnd/>
            <a:tailEnd/>
          </a:ln>
        </p:spPr>
      </p:pic>
      <p:pic>
        <p:nvPicPr>
          <p:cNvPr id="16" name="Image 15"/>
          <p:cNvPicPr>
            <a:picLocks noChangeAspect="1"/>
          </p:cNvPicPr>
          <p:nvPr/>
        </p:nvPicPr>
        <p:blipFill>
          <a:blip r:embed="rId4"/>
          <a:stretch>
            <a:fillRect/>
          </a:stretch>
        </p:blipFill>
        <p:spPr>
          <a:xfrm>
            <a:off x="9731829" y="5556359"/>
            <a:ext cx="2188368" cy="842613"/>
          </a:xfrm>
          <a:prstGeom prst="rect">
            <a:avLst/>
          </a:prstGeom>
        </p:spPr>
      </p:pic>
      <p:pic>
        <p:nvPicPr>
          <p:cNvPr id="17" name="Image 16"/>
          <p:cNvPicPr>
            <a:picLocks noChangeAspect="1"/>
          </p:cNvPicPr>
          <p:nvPr/>
        </p:nvPicPr>
        <p:blipFill>
          <a:blip r:embed="rId5"/>
          <a:stretch>
            <a:fillRect/>
          </a:stretch>
        </p:blipFill>
        <p:spPr>
          <a:xfrm>
            <a:off x="271803" y="4517796"/>
            <a:ext cx="2394986" cy="1128139"/>
          </a:xfrm>
          <a:prstGeom prst="rect">
            <a:avLst/>
          </a:prstGeom>
        </p:spPr>
      </p:pic>
      <p:pic>
        <p:nvPicPr>
          <p:cNvPr id="18" name="Image 17"/>
          <p:cNvPicPr>
            <a:picLocks noChangeAspect="1"/>
          </p:cNvPicPr>
          <p:nvPr/>
        </p:nvPicPr>
        <p:blipFill rotWithShape="1">
          <a:blip r:embed="rId6"/>
          <a:srcRect l="18277" t="33117" r="19801" b="32746"/>
          <a:stretch/>
        </p:blipFill>
        <p:spPr>
          <a:xfrm>
            <a:off x="178485" y="5645935"/>
            <a:ext cx="2401562" cy="741422"/>
          </a:xfrm>
          <a:prstGeom prst="rect">
            <a:avLst/>
          </a:prstGeom>
        </p:spPr>
      </p:pic>
      <p:sp>
        <p:nvSpPr>
          <p:cNvPr id="2" name="Espace réservé du numéro de diapositive 1">
            <a:extLst>
              <a:ext uri="{FF2B5EF4-FFF2-40B4-BE49-F238E27FC236}">
                <a16:creationId xmlns:a16="http://schemas.microsoft.com/office/drawing/2014/main" id="{8F7A503A-0E98-45A5-9658-B8AEF4A2DB1A}"/>
              </a:ext>
            </a:extLst>
          </p:cNvPr>
          <p:cNvSpPr>
            <a:spLocks noGrp="1"/>
          </p:cNvSpPr>
          <p:nvPr>
            <p:ph type="sldNum" sz="quarter" idx="12"/>
          </p:nvPr>
        </p:nvSpPr>
        <p:spPr/>
        <p:txBody>
          <a:bodyPr/>
          <a:lstStyle/>
          <a:p>
            <a:fld id="{9ABD71EB-6540-4754-A2C1-5B11E8BB1CAE}" type="slidenum">
              <a:rPr lang="fr-FR" smtClean="0"/>
              <a:t>1</a:t>
            </a:fld>
            <a:endParaRPr lang="fr-FR"/>
          </a:p>
        </p:txBody>
      </p:sp>
    </p:spTree>
    <p:extLst>
      <p:ext uri="{BB962C8B-B14F-4D97-AF65-F5344CB8AC3E}">
        <p14:creationId xmlns:p14="http://schemas.microsoft.com/office/powerpoint/2010/main" val="3907287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C0954A-422A-40C5-AE0D-3237F7ADC716}"/>
              </a:ext>
            </a:extLst>
          </p:cNvPr>
          <p:cNvSpPr>
            <a:spLocks noGrp="1"/>
          </p:cNvSpPr>
          <p:nvPr>
            <p:ph type="title"/>
          </p:nvPr>
        </p:nvSpPr>
        <p:spPr>
          <a:xfrm>
            <a:off x="838200" y="333594"/>
            <a:ext cx="10515600" cy="1325563"/>
          </a:xfrm>
        </p:spPr>
        <p:txBody>
          <a:bodyPr/>
          <a:lstStyle/>
          <a:p>
            <a:r>
              <a:rPr lang="en-US"/>
              <a:t>Où survient une hernie ?</a:t>
            </a:r>
            <a:endParaRPr lang="fr-FR"/>
          </a:p>
        </p:txBody>
      </p:sp>
      <mc:AlternateContent xmlns:mc="http://schemas.openxmlformats.org/markup-compatibility/2006" xmlns:a14="http://schemas.microsoft.com/office/drawing/2010/main">
        <mc:Choice Requires="a14">
          <p:sp>
            <p:nvSpPr>
              <p:cNvPr id="104" name="ZoneTexte 103">
                <a:extLst>
                  <a:ext uri="{FF2B5EF4-FFF2-40B4-BE49-F238E27FC236}">
                    <a16:creationId xmlns:a16="http://schemas.microsoft.com/office/drawing/2014/main" id="{906C5FC9-CADA-4F9F-AB77-83493C348C4E}"/>
                  </a:ext>
                </a:extLst>
              </p:cNvPr>
              <p:cNvSpPr txBox="1"/>
              <p:nvPr/>
            </p:nvSpPr>
            <p:spPr>
              <a:xfrm>
                <a:off x="6428631" y="5266036"/>
                <a:ext cx="4788449"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chemeClr val="accent1"/>
                              </a:solidFill>
                              <a:latin typeface="Cambria Math" panose="02040503050406030204" pitchFamily="18" charset="0"/>
                            </a:rPr>
                          </m:ctrlPr>
                        </m:sSubPr>
                        <m:e>
                          <m:r>
                            <a:rPr lang="en-US" sz="3200" b="0" i="1" smtClean="0">
                              <a:solidFill>
                                <a:schemeClr val="accent1"/>
                              </a:solidFill>
                              <a:latin typeface="Cambria Math" panose="02040503050406030204" pitchFamily="18" charset="0"/>
                            </a:rPr>
                            <m:t>𝑆</m:t>
                          </m:r>
                        </m:e>
                        <m:sub>
                          <m:r>
                            <a:rPr lang="en-US" sz="3200" b="0" i="1" smtClean="0">
                              <a:solidFill>
                                <a:schemeClr val="accent1"/>
                              </a:solidFill>
                              <a:latin typeface="Cambria Math" panose="02040503050406030204" pitchFamily="18" charset="0"/>
                            </a:rPr>
                            <m:t>1</m:t>
                          </m:r>
                        </m:sub>
                      </m:sSub>
                      <m:r>
                        <a:rPr lang="en-US" sz="3200" b="0" i="1" smtClean="0">
                          <a:solidFill>
                            <a:schemeClr val="accent1"/>
                          </a:solidFill>
                          <a:latin typeface="Cambria Math" panose="02040503050406030204" pitchFamily="18" charset="0"/>
                        </a:rPr>
                        <m:t>     </m:t>
                      </m:r>
                      <m:r>
                        <a:rPr lang="en-US" sz="3200" b="0" i="1" smtClean="0">
                          <a:latin typeface="Cambria Math" panose="02040503050406030204" pitchFamily="18" charset="0"/>
                        </a:rPr>
                        <m:t>&gt;     </m:t>
                      </m:r>
                      <m:sSub>
                        <m:sSubPr>
                          <m:ctrlPr>
                            <a:rPr lang="en-US" sz="3200" b="0" i="1" smtClean="0">
                              <a:solidFill>
                                <a:srgbClr val="FFC000"/>
                              </a:solidFill>
                              <a:latin typeface="Cambria Math" panose="02040503050406030204" pitchFamily="18" charset="0"/>
                            </a:rPr>
                          </m:ctrlPr>
                        </m:sSubPr>
                        <m:e>
                          <m:r>
                            <a:rPr lang="en-US" sz="3200" b="0" i="1" smtClean="0">
                              <a:solidFill>
                                <a:srgbClr val="FFC000"/>
                              </a:solidFill>
                              <a:latin typeface="Cambria Math" panose="02040503050406030204" pitchFamily="18" charset="0"/>
                            </a:rPr>
                            <m:t>𝑆</m:t>
                          </m:r>
                        </m:e>
                        <m:sub>
                          <m:r>
                            <a:rPr lang="en-US" sz="3200" b="0" i="1" smtClean="0">
                              <a:solidFill>
                                <a:srgbClr val="FFC000"/>
                              </a:solidFill>
                              <a:latin typeface="Cambria Math" panose="02040503050406030204" pitchFamily="18" charset="0"/>
                            </a:rPr>
                            <m:t>2</m:t>
                          </m:r>
                        </m:sub>
                      </m:sSub>
                    </m:oMath>
                  </m:oMathPara>
                </a14:m>
                <a:endParaRPr lang="en-US" sz="3200" b="0"/>
              </a:p>
              <a:p>
                <a:pPr/>
                <a14:m>
                  <m:oMathPara xmlns:m="http://schemas.openxmlformats.org/officeDocument/2006/math">
                    <m:oMathParaPr>
                      <m:jc m:val="centerGroup"/>
                    </m:oMathParaPr>
                    <m:oMath xmlns:m="http://schemas.openxmlformats.org/officeDocument/2006/math">
                      <m:sSub>
                        <m:sSubPr>
                          <m:ctrlPr>
                            <a:rPr lang="en-US" sz="3200" b="0" i="1" smtClean="0">
                              <a:solidFill>
                                <a:schemeClr val="accent1"/>
                              </a:solidFill>
                              <a:latin typeface="Cambria Math" panose="02040503050406030204" pitchFamily="18" charset="0"/>
                            </a:rPr>
                          </m:ctrlPr>
                        </m:sSubPr>
                        <m:e>
                          <m:r>
                            <a:rPr lang="en-US" sz="3200" b="0" i="1" smtClean="0">
                              <a:solidFill>
                                <a:schemeClr val="accent1"/>
                              </a:solidFill>
                              <a:latin typeface="Cambria Math" panose="02040503050406030204" pitchFamily="18" charset="0"/>
                            </a:rPr>
                            <m:t>𝜎</m:t>
                          </m:r>
                        </m:e>
                        <m:sub>
                          <m:r>
                            <a:rPr lang="en-US" sz="3200" b="0" i="1" smtClean="0">
                              <a:solidFill>
                                <a:schemeClr val="accent1"/>
                              </a:solidFill>
                              <a:latin typeface="Cambria Math" panose="02040503050406030204" pitchFamily="18" charset="0"/>
                            </a:rPr>
                            <m:t>1</m:t>
                          </m:r>
                        </m:sub>
                      </m:sSub>
                      <m:r>
                        <a:rPr lang="en-US" sz="3200" b="0" i="1" smtClean="0">
                          <a:solidFill>
                            <a:schemeClr val="accent1"/>
                          </a:solidFill>
                          <a:latin typeface="Cambria Math" panose="02040503050406030204" pitchFamily="18" charset="0"/>
                        </a:rPr>
                        <m:t>     </m:t>
                      </m:r>
                      <m:r>
                        <a:rPr lang="en-US" sz="3200" b="0" i="1" smtClean="0">
                          <a:latin typeface="Cambria Math" panose="02040503050406030204" pitchFamily="18" charset="0"/>
                        </a:rPr>
                        <m:t>&lt;     </m:t>
                      </m:r>
                      <m:sSub>
                        <m:sSubPr>
                          <m:ctrlPr>
                            <a:rPr lang="en-US" sz="3200" b="0" i="1" smtClean="0">
                              <a:solidFill>
                                <a:srgbClr val="FFC000"/>
                              </a:solidFill>
                              <a:latin typeface="Cambria Math" panose="02040503050406030204" pitchFamily="18" charset="0"/>
                            </a:rPr>
                          </m:ctrlPr>
                        </m:sSubPr>
                        <m:e>
                          <m:r>
                            <a:rPr lang="en-US" sz="3200" b="0" i="1" smtClean="0">
                              <a:solidFill>
                                <a:srgbClr val="FFC000"/>
                              </a:solidFill>
                              <a:latin typeface="Cambria Math" panose="02040503050406030204" pitchFamily="18" charset="0"/>
                            </a:rPr>
                            <m:t>𝜎</m:t>
                          </m:r>
                        </m:e>
                        <m:sub>
                          <m:r>
                            <a:rPr lang="en-US" sz="3200" b="0" i="1" smtClean="0">
                              <a:solidFill>
                                <a:srgbClr val="FFC000"/>
                              </a:solidFill>
                              <a:latin typeface="Cambria Math" panose="02040503050406030204" pitchFamily="18" charset="0"/>
                            </a:rPr>
                            <m:t>2</m:t>
                          </m:r>
                        </m:sub>
                      </m:sSub>
                    </m:oMath>
                  </m:oMathPara>
                </a14:m>
                <a:endParaRPr lang="en-US" sz="3200" b="0"/>
              </a:p>
            </p:txBody>
          </p:sp>
        </mc:Choice>
        <mc:Fallback xmlns="">
          <p:sp>
            <p:nvSpPr>
              <p:cNvPr id="104" name="ZoneTexte 103">
                <a:extLst>
                  <a:ext uri="{FF2B5EF4-FFF2-40B4-BE49-F238E27FC236}">
                    <a16:creationId xmlns:a16="http://schemas.microsoft.com/office/drawing/2014/main" id="{906C5FC9-CADA-4F9F-AB77-83493C348C4E}"/>
                  </a:ext>
                </a:extLst>
              </p:cNvPr>
              <p:cNvSpPr txBox="1">
                <a:spLocks noRot="1" noChangeAspect="1" noMove="1" noResize="1" noEditPoints="1" noAdjustHandles="1" noChangeArrowheads="1" noChangeShapeType="1" noTextEdit="1"/>
              </p:cNvSpPr>
              <p:nvPr/>
            </p:nvSpPr>
            <p:spPr>
              <a:xfrm>
                <a:off x="6428631" y="5266036"/>
                <a:ext cx="4788449" cy="1077218"/>
              </a:xfrm>
              <a:prstGeom prst="rect">
                <a:avLst/>
              </a:prstGeom>
              <a:blipFill>
                <a:blip r:embed="rId3"/>
                <a:stretch>
                  <a:fillRect/>
                </a:stretch>
              </a:blipFill>
            </p:spPr>
            <p:txBody>
              <a:bodyPr/>
              <a:lstStyle/>
              <a:p>
                <a:r>
                  <a:rPr lang="fr-FR">
                    <a:noFill/>
                  </a:rPr>
                  <a:t> </a:t>
                </a:r>
              </a:p>
            </p:txBody>
          </p:sp>
        </mc:Fallback>
      </mc:AlternateContent>
      <p:sp>
        <p:nvSpPr>
          <p:cNvPr id="61" name="ZoneTexte 60">
            <a:extLst>
              <a:ext uri="{FF2B5EF4-FFF2-40B4-BE49-F238E27FC236}">
                <a16:creationId xmlns:a16="http://schemas.microsoft.com/office/drawing/2014/main" id="{FF1B44A5-2121-4164-8E3D-1B778178912D}"/>
              </a:ext>
            </a:extLst>
          </p:cNvPr>
          <p:cNvSpPr txBox="1"/>
          <p:nvPr/>
        </p:nvSpPr>
        <p:spPr>
          <a:xfrm>
            <a:off x="838200" y="1793786"/>
            <a:ext cx="5847644" cy="954107"/>
          </a:xfrm>
          <a:prstGeom prst="rect">
            <a:avLst/>
          </a:prstGeom>
          <a:noFill/>
        </p:spPr>
        <p:txBody>
          <a:bodyPr wrap="square">
            <a:spAutoFit/>
          </a:bodyPr>
          <a:lstStyle/>
          <a:p>
            <a:r>
              <a:rPr lang="en-US" sz="3200">
                <a:latin typeface="+mj-lt"/>
              </a:rPr>
              <a:t>Influence de la géométrie</a:t>
            </a:r>
            <a:endParaRPr lang="en-US" sz="2400">
              <a:latin typeface="+mj-lt"/>
            </a:endParaRPr>
          </a:p>
          <a:p>
            <a:endParaRPr lang="en-US" sz="2400">
              <a:latin typeface="+mj-lt"/>
            </a:endParaRPr>
          </a:p>
        </p:txBody>
      </p:sp>
      <p:sp>
        <p:nvSpPr>
          <p:cNvPr id="77" name="Forme libre : forme 76">
            <a:extLst>
              <a:ext uri="{FF2B5EF4-FFF2-40B4-BE49-F238E27FC236}">
                <a16:creationId xmlns:a16="http://schemas.microsoft.com/office/drawing/2014/main" id="{9E279FA6-EE01-42D8-8D24-006ED97B26EB}"/>
              </a:ext>
            </a:extLst>
          </p:cNvPr>
          <p:cNvSpPr/>
          <p:nvPr/>
        </p:nvSpPr>
        <p:spPr>
          <a:xfrm>
            <a:off x="8810487" y="2006816"/>
            <a:ext cx="444863" cy="497034"/>
          </a:xfrm>
          <a:custGeom>
            <a:avLst/>
            <a:gdLst>
              <a:gd name="connsiteX0" fmla="*/ 21021 w 462455"/>
              <a:gd name="connsiteY0" fmla="*/ 0 h 504497"/>
              <a:gd name="connsiteX1" fmla="*/ 462455 w 462455"/>
              <a:gd name="connsiteY1" fmla="*/ 220717 h 504497"/>
              <a:gd name="connsiteX2" fmla="*/ 451945 w 462455"/>
              <a:gd name="connsiteY2" fmla="*/ 504497 h 504497"/>
              <a:gd name="connsiteX3" fmla="*/ 0 w 462455"/>
              <a:gd name="connsiteY3" fmla="*/ 294290 h 504497"/>
              <a:gd name="connsiteX4" fmla="*/ 21021 w 462455"/>
              <a:gd name="connsiteY4" fmla="*/ 0 h 50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55" h="504497">
                <a:moveTo>
                  <a:pt x="21021" y="0"/>
                </a:moveTo>
                <a:lnTo>
                  <a:pt x="462455" y="220717"/>
                </a:lnTo>
                <a:lnTo>
                  <a:pt x="451945" y="504497"/>
                </a:lnTo>
                <a:lnTo>
                  <a:pt x="0" y="294290"/>
                </a:lnTo>
                <a:lnTo>
                  <a:pt x="21021"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0" name="Groupe 89">
            <a:extLst>
              <a:ext uri="{FF2B5EF4-FFF2-40B4-BE49-F238E27FC236}">
                <a16:creationId xmlns:a16="http://schemas.microsoft.com/office/drawing/2014/main" id="{E28688A7-F262-4E73-A2B7-868048729925}"/>
              </a:ext>
            </a:extLst>
          </p:cNvPr>
          <p:cNvGrpSpPr/>
          <p:nvPr/>
        </p:nvGrpSpPr>
        <p:grpSpPr>
          <a:xfrm>
            <a:off x="7364890" y="1540655"/>
            <a:ext cx="3061922" cy="1458015"/>
            <a:chOff x="7290795" y="2202413"/>
            <a:chExt cx="3061922" cy="1458015"/>
          </a:xfrm>
        </p:grpSpPr>
        <p:sp>
          <p:nvSpPr>
            <p:cNvPr id="9" name="Forme libre : forme 8">
              <a:extLst>
                <a:ext uri="{FF2B5EF4-FFF2-40B4-BE49-F238E27FC236}">
                  <a16:creationId xmlns:a16="http://schemas.microsoft.com/office/drawing/2014/main" id="{14A936DC-00BC-495C-8E1D-75FFF160C642}"/>
                </a:ext>
              </a:extLst>
            </p:cNvPr>
            <p:cNvSpPr/>
            <p:nvPr/>
          </p:nvSpPr>
          <p:spPr>
            <a:xfrm>
              <a:off x="7290795" y="2663925"/>
              <a:ext cx="1408078" cy="969217"/>
            </a:xfrm>
            <a:custGeom>
              <a:avLst/>
              <a:gdLst>
                <a:gd name="connsiteX0" fmla="*/ 0 w 1965435"/>
                <a:gd name="connsiteY0" fmla="*/ 1072055 h 1376855"/>
                <a:gd name="connsiteX1" fmla="*/ 42042 w 1965435"/>
                <a:gd name="connsiteY1" fmla="*/ 409904 h 1376855"/>
                <a:gd name="connsiteX2" fmla="*/ 1282262 w 1965435"/>
                <a:gd name="connsiteY2" fmla="*/ 0 h 1376855"/>
                <a:gd name="connsiteX3" fmla="*/ 1965435 w 1965435"/>
                <a:gd name="connsiteY3" fmla="*/ 304800 h 1376855"/>
                <a:gd name="connsiteX4" fmla="*/ 1881352 w 1965435"/>
                <a:gd name="connsiteY4" fmla="*/ 1072055 h 1376855"/>
                <a:gd name="connsiteX5" fmla="*/ 714704 w 1965435"/>
                <a:gd name="connsiteY5" fmla="*/ 1376855 h 1376855"/>
                <a:gd name="connsiteX6" fmla="*/ 0 w 1965435"/>
                <a:gd name="connsiteY6" fmla="*/ 1072055 h 137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35" h="1376855">
                  <a:moveTo>
                    <a:pt x="0" y="1072055"/>
                  </a:moveTo>
                  <a:lnTo>
                    <a:pt x="42042" y="409904"/>
                  </a:lnTo>
                  <a:lnTo>
                    <a:pt x="1282262" y="0"/>
                  </a:lnTo>
                  <a:lnTo>
                    <a:pt x="1965435" y="304800"/>
                  </a:lnTo>
                  <a:lnTo>
                    <a:pt x="1881352" y="1072055"/>
                  </a:lnTo>
                  <a:lnTo>
                    <a:pt x="714704" y="1376855"/>
                  </a:lnTo>
                  <a:lnTo>
                    <a:pt x="0" y="1072055"/>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 forme 9">
              <a:extLst>
                <a:ext uri="{FF2B5EF4-FFF2-40B4-BE49-F238E27FC236}">
                  <a16:creationId xmlns:a16="http://schemas.microsoft.com/office/drawing/2014/main" id="{447C0082-DDC7-4BF0-919A-BEE0B97ECA5B}"/>
                </a:ext>
              </a:extLst>
            </p:cNvPr>
            <p:cNvSpPr/>
            <p:nvPr/>
          </p:nvSpPr>
          <p:spPr>
            <a:xfrm>
              <a:off x="9286207" y="2202413"/>
              <a:ext cx="1064633" cy="910998"/>
            </a:xfrm>
            <a:custGeom>
              <a:avLst/>
              <a:gdLst>
                <a:gd name="connsiteX0" fmla="*/ 0 w 1471448"/>
                <a:gd name="connsiteY0" fmla="*/ 252249 h 1261242"/>
                <a:gd name="connsiteX1" fmla="*/ 851338 w 1471448"/>
                <a:gd name="connsiteY1" fmla="*/ 0 h 1261242"/>
                <a:gd name="connsiteX2" fmla="*/ 1460938 w 1471448"/>
                <a:gd name="connsiteY2" fmla="*/ 262759 h 1261242"/>
                <a:gd name="connsiteX3" fmla="*/ 1471448 w 1471448"/>
                <a:gd name="connsiteY3" fmla="*/ 1008994 h 1261242"/>
                <a:gd name="connsiteX4" fmla="*/ 1177159 w 1471448"/>
                <a:gd name="connsiteY4" fmla="*/ 1156138 h 1261242"/>
                <a:gd name="connsiteX5" fmla="*/ 872359 w 1471448"/>
                <a:gd name="connsiteY5" fmla="*/ 1261242 h 1261242"/>
                <a:gd name="connsiteX6" fmla="*/ 210207 w 1471448"/>
                <a:gd name="connsiteY6" fmla="*/ 1008994 h 1261242"/>
                <a:gd name="connsiteX7" fmla="*/ 0 w 1471448"/>
                <a:gd name="connsiteY7" fmla="*/ 252249 h 126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1448" h="1261242">
                  <a:moveTo>
                    <a:pt x="0" y="252249"/>
                  </a:moveTo>
                  <a:lnTo>
                    <a:pt x="851338" y="0"/>
                  </a:lnTo>
                  <a:lnTo>
                    <a:pt x="1460938" y="262759"/>
                  </a:lnTo>
                  <a:lnTo>
                    <a:pt x="1471448" y="1008994"/>
                  </a:lnTo>
                  <a:lnTo>
                    <a:pt x="1177159" y="1156138"/>
                  </a:lnTo>
                  <a:lnTo>
                    <a:pt x="872359" y="1261242"/>
                  </a:lnTo>
                  <a:lnTo>
                    <a:pt x="210207" y="1008994"/>
                  </a:lnTo>
                  <a:lnTo>
                    <a:pt x="0" y="252249"/>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 forme 10">
              <a:extLst>
                <a:ext uri="{FF2B5EF4-FFF2-40B4-BE49-F238E27FC236}">
                  <a16:creationId xmlns:a16="http://schemas.microsoft.com/office/drawing/2014/main" id="{EF0DDA72-CD79-4E0C-A5F4-6AB926EF9135}"/>
                </a:ext>
              </a:extLst>
            </p:cNvPr>
            <p:cNvSpPr/>
            <p:nvPr/>
          </p:nvSpPr>
          <p:spPr>
            <a:xfrm>
              <a:off x="7321448" y="2213415"/>
              <a:ext cx="2588239" cy="757390"/>
            </a:xfrm>
            <a:custGeom>
              <a:avLst/>
              <a:gdLst>
                <a:gd name="connsiteX0" fmla="*/ 0 w 3563006"/>
                <a:gd name="connsiteY0" fmla="*/ 1103586 h 1103586"/>
                <a:gd name="connsiteX1" fmla="*/ 1229710 w 3563006"/>
                <a:gd name="connsiteY1" fmla="*/ 672662 h 1103586"/>
                <a:gd name="connsiteX2" fmla="*/ 2017986 w 3563006"/>
                <a:gd name="connsiteY2" fmla="*/ 662152 h 1103586"/>
                <a:gd name="connsiteX3" fmla="*/ 2690648 w 3563006"/>
                <a:gd name="connsiteY3" fmla="*/ 252248 h 1103586"/>
                <a:gd name="connsiteX4" fmla="*/ 3563006 w 3563006"/>
                <a:gd name="connsiteY4" fmla="*/ 0 h 1103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006" h="1103586">
                  <a:moveTo>
                    <a:pt x="0" y="1103586"/>
                  </a:moveTo>
                  <a:cubicBezTo>
                    <a:pt x="446689" y="924910"/>
                    <a:pt x="893379" y="746234"/>
                    <a:pt x="1229710" y="672662"/>
                  </a:cubicBezTo>
                  <a:cubicBezTo>
                    <a:pt x="1566041" y="599090"/>
                    <a:pt x="1774496" y="732221"/>
                    <a:pt x="2017986" y="662152"/>
                  </a:cubicBezTo>
                  <a:cubicBezTo>
                    <a:pt x="2261476" y="592083"/>
                    <a:pt x="2433145" y="362607"/>
                    <a:pt x="2690648" y="252248"/>
                  </a:cubicBezTo>
                  <a:cubicBezTo>
                    <a:pt x="2948151" y="141889"/>
                    <a:pt x="3255578" y="70944"/>
                    <a:pt x="3563006"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 forme 11">
              <a:extLst>
                <a:ext uri="{FF2B5EF4-FFF2-40B4-BE49-F238E27FC236}">
                  <a16:creationId xmlns:a16="http://schemas.microsoft.com/office/drawing/2014/main" id="{892DFC92-BC61-4030-A9B6-9AE4444FB1D8}"/>
                </a:ext>
              </a:extLst>
            </p:cNvPr>
            <p:cNvSpPr/>
            <p:nvPr/>
          </p:nvSpPr>
          <p:spPr>
            <a:xfrm>
              <a:off x="7836074" y="2410446"/>
              <a:ext cx="2506426" cy="802842"/>
            </a:xfrm>
            <a:custGeom>
              <a:avLst/>
              <a:gdLst>
                <a:gd name="connsiteX0" fmla="*/ 0 w 3563006"/>
                <a:gd name="connsiteY0" fmla="*/ 1103586 h 1103586"/>
                <a:gd name="connsiteX1" fmla="*/ 1229710 w 3563006"/>
                <a:gd name="connsiteY1" fmla="*/ 672662 h 1103586"/>
                <a:gd name="connsiteX2" fmla="*/ 2017986 w 3563006"/>
                <a:gd name="connsiteY2" fmla="*/ 662152 h 1103586"/>
                <a:gd name="connsiteX3" fmla="*/ 2690648 w 3563006"/>
                <a:gd name="connsiteY3" fmla="*/ 252248 h 1103586"/>
                <a:gd name="connsiteX4" fmla="*/ 3563006 w 3563006"/>
                <a:gd name="connsiteY4" fmla="*/ 0 h 1103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006" h="1103586">
                  <a:moveTo>
                    <a:pt x="0" y="1103586"/>
                  </a:moveTo>
                  <a:cubicBezTo>
                    <a:pt x="446689" y="924910"/>
                    <a:pt x="893379" y="746234"/>
                    <a:pt x="1229710" y="672662"/>
                  </a:cubicBezTo>
                  <a:cubicBezTo>
                    <a:pt x="1566041" y="599090"/>
                    <a:pt x="1774496" y="732221"/>
                    <a:pt x="2017986" y="662152"/>
                  </a:cubicBezTo>
                  <a:cubicBezTo>
                    <a:pt x="2261476" y="592083"/>
                    <a:pt x="2433145" y="362607"/>
                    <a:pt x="2690648" y="252248"/>
                  </a:cubicBezTo>
                  <a:cubicBezTo>
                    <a:pt x="2948151" y="141889"/>
                    <a:pt x="3255578" y="70944"/>
                    <a:pt x="3563006"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a:extLst>
                <a:ext uri="{FF2B5EF4-FFF2-40B4-BE49-F238E27FC236}">
                  <a16:creationId xmlns:a16="http://schemas.microsoft.com/office/drawing/2014/main" id="{285311D6-C0D8-4C77-8718-70D628E9C985}"/>
                </a:ext>
              </a:extLst>
            </p:cNvPr>
            <p:cNvCxnSpPr>
              <a:cxnSpLocks/>
              <a:stCxn id="11" idx="4"/>
              <a:endCxn id="12" idx="4"/>
            </p:cNvCxnSpPr>
            <p:nvPr/>
          </p:nvCxnSpPr>
          <p:spPr>
            <a:xfrm>
              <a:off x="9909687" y="2213415"/>
              <a:ext cx="432812" cy="19703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A96BA0A-C6AE-4A1A-B5D9-0077C2AF504F}"/>
                </a:ext>
              </a:extLst>
            </p:cNvPr>
            <p:cNvCxnSpPr>
              <a:cxnSpLocks/>
              <a:stCxn id="18" idx="4"/>
              <a:endCxn id="17" idx="4"/>
            </p:cNvCxnSpPr>
            <p:nvPr/>
          </p:nvCxnSpPr>
          <p:spPr>
            <a:xfrm>
              <a:off x="9930632" y="2783549"/>
              <a:ext cx="422085" cy="1577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E74DBF7-93D7-45A5-8410-FD72082726A8}"/>
                </a:ext>
              </a:extLst>
            </p:cNvPr>
            <p:cNvCxnSpPr>
              <a:cxnSpLocks/>
              <a:stCxn id="18" idx="4"/>
              <a:endCxn id="11" idx="4"/>
            </p:cNvCxnSpPr>
            <p:nvPr/>
          </p:nvCxnSpPr>
          <p:spPr>
            <a:xfrm flipH="1" flipV="1">
              <a:off x="9909688" y="2213415"/>
              <a:ext cx="20945" cy="57013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A1B3208-F855-4722-96B9-2AF23C3964FF}"/>
                </a:ext>
              </a:extLst>
            </p:cNvPr>
            <p:cNvCxnSpPr>
              <a:cxnSpLocks/>
              <a:stCxn id="17" idx="4"/>
              <a:endCxn id="12" idx="4"/>
            </p:cNvCxnSpPr>
            <p:nvPr/>
          </p:nvCxnSpPr>
          <p:spPr>
            <a:xfrm flipH="1" flipV="1">
              <a:off x="10342499" y="2410446"/>
              <a:ext cx="10218" cy="53080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Forme libre : forme 16">
              <a:extLst>
                <a:ext uri="{FF2B5EF4-FFF2-40B4-BE49-F238E27FC236}">
                  <a16:creationId xmlns:a16="http://schemas.microsoft.com/office/drawing/2014/main" id="{3D6FE638-7B08-4532-AE1D-B79822CFAEEF}"/>
                </a:ext>
              </a:extLst>
            </p:cNvPr>
            <p:cNvSpPr/>
            <p:nvPr/>
          </p:nvSpPr>
          <p:spPr>
            <a:xfrm>
              <a:off x="7784658" y="2941249"/>
              <a:ext cx="2568059" cy="719179"/>
            </a:xfrm>
            <a:custGeom>
              <a:avLst/>
              <a:gdLst>
                <a:gd name="connsiteX0" fmla="*/ 0 w 3594538"/>
                <a:gd name="connsiteY0" fmla="*/ 1008993 h 1008993"/>
                <a:gd name="connsiteX1" fmla="*/ 1177158 w 3594538"/>
                <a:gd name="connsiteY1" fmla="*/ 683173 h 1008993"/>
                <a:gd name="connsiteX2" fmla="*/ 1944413 w 3594538"/>
                <a:gd name="connsiteY2" fmla="*/ 294290 h 1008993"/>
                <a:gd name="connsiteX3" fmla="*/ 2963917 w 3594538"/>
                <a:gd name="connsiteY3" fmla="*/ 252248 h 1008993"/>
                <a:gd name="connsiteX4" fmla="*/ 3594538 w 3594538"/>
                <a:gd name="connsiteY4" fmla="*/ 0 h 1008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538" h="1008993">
                  <a:moveTo>
                    <a:pt x="0" y="1008993"/>
                  </a:moveTo>
                  <a:cubicBezTo>
                    <a:pt x="426544" y="905641"/>
                    <a:pt x="853089" y="802290"/>
                    <a:pt x="1177158" y="683173"/>
                  </a:cubicBezTo>
                  <a:cubicBezTo>
                    <a:pt x="1501227" y="564056"/>
                    <a:pt x="1646620" y="366111"/>
                    <a:pt x="1944413" y="294290"/>
                  </a:cubicBezTo>
                  <a:cubicBezTo>
                    <a:pt x="2242206" y="222469"/>
                    <a:pt x="2688896" y="301296"/>
                    <a:pt x="2963917" y="252248"/>
                  </a:cubicBezTo>
                  <a:cubicBezTo>
                    <a:pt x="3238938" y="203200"/>
                    <a:pt x="3416738" y="101600"/>
                    <a:pt x="3594538"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 forme 17">
              <a:extLst>
                <a:ext uri="{FF2B5EF4-FFF2-40B4-BE49-F238E27FC236}">
                  <a16:creationId xmlns:a16="http://schemas.microsoft.com/office/drawing/2014/main" id="{5076C902-71A0-4A27-815B-F7EE7F793B50}"/>
                </a:ext>
              </a:extLst>
            </p:cNvPr>
            <p:cNvSpPr/>
            <p:nvPr/>
          </p:nvSpPr>
          <p:spPr>
            <a:xfrm>
              <a:off x="7301013" y="2783549"/>
              <a:ext cx="2629620" cy="641560"/>
            </a:xfrm>
            <a:custGeom>
              <a:avLst/>
              <a:gdLst>
                <a:gd name="connsiteX0" fmla="*/ 0 w 3594538"/>
                <a:gd name="connsiteY0" fmla="*/ 1008993 h 1008993"/>
                <a:gd name="connsiteX1" fmla="*/ 1177158 w 3594538"/>
                <a:gd name="connsiteY1" fmla="*/ 683173 h 1008993"/>
                <a:gd name="connsiteX2" fmla="*/ 1944413 w 3594538"/>
                <a:gd name="connsiteY2" fmla="*/ 294290 h 1008993"/>
                <a:gd name="connsiteX3" fmla="*/ 2963917 w 3594538"/>
                <a:gd name="connsiteY3" fmla="*/ 252248 h 1008993"/>
                <a:gd name="connsiteX4" fmla="*/ 3594538 w 3594538"/>
                <a:gd name="connsiteY4" fmla="*/ 0 h 1008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538" h="1008993">
                  <a:moveTo>
                    <a:pt x="0" y="1008993"/>
                  </a:moveTo>
                  <a:cubicBezTo>
                    <a:pt x="426544" y="905641"/>
                    <a:pt x="853089" y="802290"/>
                    <a:pt x="1177158" y="683173"/>
                  </a:cubicBezTo>
                  <a:cubicBezTo>
                    <a:pt x="1501227" y="564056"/>
                    <a:pt x="1646620" y="366111"/>
                    <a:pt x="1944413" y="294290"/>
                  </a:cubicBezTo>
                  <a:cubicBezTo>
                    <a:pt x="2242206" y="222469"/>
                    <a:pt x="2688896" y="301296"/>
                    <a:pt x="2963917" y="252248"/>
                  </a:cubicBezTo>
                  <a:cubicBezTo>
                    <a:pt x="3238938" y="203200"/>
                    <a:pt x="3416738" y="101600"/>
                    <a:pt x="3594538" y="0"/>
                  </a:cubicBezTo>
                </a:path>
              </a:pathLst>
            </a:cu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3A18E27D-D47F-4615-B2B0-BBB02716DB73}"/>
                </a:ext>
              </a:extLst>
            </p:cNvPr>
            <p:cNvCxnSpPr>
              <a:cxnSpLocks/>
              <a:stCxn id="11" idx="0"/>
              <a:endCxn id="12" idx="0"/>
            </p:cNvCxnSpPr>
            <p:nvPr/>
          </p:nvCxnSpPr>
          <p:spPr>
            <a:xfrm>
              <a:off x="7321448" y="2970804"/>
              <a:ext cx="514625" cy="2424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AEC8F3D-AB62-41EF-B65B-29FF749E662D}"/>
                </a:ext>
              </a:extLst>
            </p:cNvPr>
            <p:cNvCxnSpPr>
              <a:cxnSpLocks/>
              <a:stCxn id="18" idx="0"/>
              <a:endCxn id="17" idx="0"/>
            </p:cNvCxnSpPr>
            <p:nvPr/>
          </p:nvCxnSpPr>
          <p:spPr>
            <a:xfrm>
              <a:off x="7301013" y="3425110"/>
              <a:ext cx="483645" cy="235318"/>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9DB567C2-4926-4618-B30A-7541B6EC15AC}"/>
                </a:ext>
              </a:extLst>
            </p:cNvPr>
            <p:cNvCxnSpPr>
              <a:cxnSpLocks/>
              <a:stCxn id="17" idx="0"/>
              <a:endCxn id="12" idx="0"/>
            </p:cNvCxnSpPr>
            <p:nvPr/>
          </p:nvCxnSpPr>
          <p:spPr>
            <a:xfrm flipV="1">
              <a:off x="7784658" y="3213288"/>
              <a:ext cx="51416" cy="4471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925E73B6-01D7-436D-A5CC-6E68A199637E}"/>
                </a:ext>
              </a:extLst>
            </p:cNvPr>
            <p:cNvCxnSpPr>
              <a:cxnSpLocks/>
              <a:stCxn id="18" idx="0"/>
              <a:endCxn id="11" idx="0"/>
            </p:cNvCxnSpPr>
            <p:nvPr/>
          </p:nvCxnSpPr>
          <p:spPr>
            <a:xfrm flipV="1">
              <a:off x="7301013" y="2970804"/>
              <a:ext cx="20436" cy="4543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DF12694E-C4B9-446C-996B-03E978C1DF98}"/>
                </a:ext>
              </a:extLst>
            </p:cNvPr>
            <p:cNvCxnSpPr>
              <a:cxnSpLocks/>
              <a:stCxn id="11" idx="1"/>
              <a:endCxn id="12" idx="1"/>
            </p:cNvCxnSpPr>
            <p:nvPr/>
          </p:nvCxnSpPr>
          <p:spPr>
            <a:xfrm>
              <a:off x="8214734" y="2675061"/>
              <a:ext cx="486389" cy="224736"/>
            </a:xfrm>
            <a:prstGeom prst="lin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Connecteur droit 23">
              <a:extLst>
                <a:ext uri="{FF2B5EF4-FFF2-40B4-BE49-F238E27FC236}">
                  <a16:creationId xmlns:a16="http://schemas.microsoft.com/office/drawing/2014/main" id="{74F4CD6F-D894-4547-8DEA-EA4C206514CA}"/>
                </a:ext>
              </a:extLst>
            </p:cNvPr>
            <p:cNvCxnSpPr>
              <a:cxnSpLocks/>
              <a:stCxn id="11" idx="3"/>
              <a:endCxn id="12" idx="3"/>
            </p:cNvCxnSpPr>
            <p:nvPr/>
          </p:nvCxnSpPr>
          <p:spPr>
            <a:xfrm>
              <a:off x="9275989" y="2386532"/>
              <a:ext cx="452843" cy="207421"/>
            </a:xfrm>
            <a:prstGeom prst="lin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Connecteur droit 24">
              <a:extLst>
                <a:ext uri="{FF2B5EF4-FFF2-40B4-BE49-F238E27FC236}">
                  <a16:creationId xmlns:a16="http://schemas.microsoft.com/office/drawing/2014/main" id="{7969DD5B-A99B-4ACF-B5C0-FC5BBFE510FD}"/>
                </a:ext>
              </a:extLst>
            </p:cNvPr>
            <p:cNvCxnSpPr>
              <a:cxnSpLocks/>
              <a:stCxn id="18" idx="1"/>
              <a:endCxn id="17" idx="1"/>
            </p:cNvCxnSpPr>
            <p:nvPr/>
          </p:nvCxnSpPr>
          <p:spPr>
            <a:xfrm>
              <a:off x="8162174" y="3217940"/>
              <a:ext cx="463485" cy="210254"/>
            </a:xfrm>
            <a:prstGeom prst="lin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6" name="Connecteur droit 25">
              <a:extLst>
                <a:ext uri="{FF2B5EF4-FFF2-40B4-BE49-F238E27FC236}">
                  <a16:creationId xmlns:a16="http://schemas.microsoft.com/office/drawing/2014/main" id="{14CB86B2-E2B1-4183-AC03-277414F23821}"/>
                </a:ext>
              </a:extLst>
            </p:cNvPr>
            <p:cNvCxnSpPr>
              <a:cxnSpLocks/>
              <a:stCxn id="18" idx="3"/>
              <a:endCxn id="17" idx="3"/>
            </p:cNvCxnSpPr>
            <p:nvPr/>
          </p:nvCxnSpPr>
          <p:spPr>
            <a:xfrm>
              <a:off x="9469295" y="2943939"/>
              <a:ext cx="432885" cy="177105"/>
            </a:xfrm>
            <a:prstGeom prst="lin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7" name="Connecteur droit 26">
              <a:extLst>
                <a:ext uri="{FF2B5EF4-FFF2-40B4-BE49-F238E27FC236}">
                  <a16:creationId xmlns:a16="http://schemas.microsoft.com/office/drawing/2014/main" id="{F288A553-C67E-4B8E-8D50-A41649246785}"/>
                </a:ext>
              </a:extLst>
            </p:cNvPr>
            <p:cNvCxnSpPr>
              <a:cxnSpLocks/>
              <a:stCxn id="18" idx="1"/>
              <a:endCxn id="11" idx="1"/>
            </p:cNvCxnSpPr>
            <p:nvPr/>
          </p:nvCxnSpPr>
          <p:spPr>
            <a:xfrm flipV="1">
              <a:off x="8162174" y="2675061"/>
              <a:ext cx="52560" cy="54287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3320919F-00DD-4DE0-844B-463DD984DC74}"/>
                </a:ext>
              </a:extLst>
            </p:cNvPr>
            <p:cNvCxnSpPr>
              <a:cxnSpLocks/>
              <a:stCxn id="17" idx="1"/>
              <a:endCxn id="12" idx="1"/>
            </p:cNvCxnSpPr>
            <p:nvPr/>
          </p:nvCxnSpPr>
          <p:spPr>
            <a:xfrm flipV="1">
              <a:off x="8625659" y="2899797"/>
              <a:ext cx="75463" cy="528396"/>
            </a:xfrm>
            <a:prstGeom prst="lin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Connecteur droit 28">
              <a:extLst>
                <a:ext uri="{FF2B5EF4-FFF2-40B4-BE49-F238E27FC236}">
                  <a16:creationId xmlns:a16="http://schemas.microsoft.com/office/drawing/2014/main" id="{6EDB3EFA-719E-43E0-A986-1661ED4B2A10}"/>
                </a:ext>
              </a:extLst>
            </p:cNvPr>
            <p:cNvCxnSpPr>
              <a:cxnSpLocks/>
              <a:stCxn id="17" idx="3"/>
              <a:endCxn id="12" idx="3"/>
            </p:cNvCxnSpPr>
            <p:nvPr/>
          </p:nvCxnSpPr>
          <p:spPr>
            <a:xfrm flipH="1" flipV="1">
              <a:off x="9728832" y="2593953"/>
              <a:ext cx="173348" cy="527091"/>
            </a:xfrm>
            <a:prstGeom prst="lin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Connecteur droit 29">
              <a:extLst>
                <a:ext uri="{FF2B5EF4-FFF2-40B4-BE49-F238E27FC236}">
                  <a16:creationId xmlns:a16="http://schemas.microsoft.com/office/drawing/2014/main" id="{C21FAD78-7BCD-4C56-9846-6270A01DD21A}"/>
                </a:ext>
              </a:extLst>
            </p:cNvPr>
            <p:cNvCxnSpPr>
              <a:cxnSpLocks/>
              <a:stCxn id="18" idx="3"/>
              <a:endCxn id="11" idx="3"/>
            </p:cNvCxnSpPr>
            <p:nvPr/>
          </p:nvCxnSpPr>
          <p:spPr>
            <a:xfrm flipH="1" flipV="1">
              <a:off x="9275989" y="2386532"/>
              <a:ext cx="193306" cy="55740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sp>
        <p:nvSpPr>
          <p:cNvPr id="3" name="Forme libre : forme 2">
            <a:extLst>
              <a:ext uri="{FF2B5EF4-FFF2-40B4-BE49-F238E27FC236}">
                <a16:creationId xmlns:a16="http://schemas.microsoft.com/office/drawing/2014/main" id="{CC813C74-A310-416D-AFEB-73B244763762}"/>
              </a:ext>
            </a:extLst>
          </p:cNvPr>
          <p:cNvSpPr/>
          <p:nvPr/>
        </p:nvSpPr>
        <p:spPr>
          <a:xfrm>
            <a:off x="7349202" y="2320049"/>
            <a:ext cx="535259" cy="657922"/>
          </a:xfrm>
          <a:custGeom>
            <a:avLst/>
            <a:gdLst>
              <a:gd name="connsiteX0" fmla="*/ 0 w 535259"/>
              <a:gd name="connsiteY0" fmla="*/ 479502 h 657922"/>
              <a:gd name="connsiteX1" fmla="*/ 33454 w 535259"/>
              <a:gd name="connsiteY1" fmla="*/ 0 h 657922"/>
              <a:gd name="connsiteX2" fmla="*/ 535259 w 535259"/>
              <a:gd name="connsiteY2" fmla="*/ 223024 h 657922"/>
              <a:gd name="connsiteX3" fmla="*/ 501805 w 535259"/>
              <a:gd name="connsiteY3" fmla="*/ 657922 h 657922"/>
              <a:gd name="connsiteX4" fmla="*/ 0 w 535259"/>
              <a:gd name="connsiteY4" fmla="*/ 479502 h 65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259" h="657922">
                <a:moveTo>
                  <a:pt x="0" y="479502"/>
                </a:moveTo>
                <a:lnTo>
                  <a:pt x="33454" y="0"/>
                </a:lnTo>
                <a:lnTo>
                  <a:pt x="535259" y="223024"/>
                </a:lnTo>
                <a:lnTo>
                  <a:pt x="501805" y="657922"/>
                </a:lnTo>
                <a:lnTo>
                  <a:pt x="0" y="47950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7">
            <a:extLst>
              <a:ext uri="{FF2B5EF4-FFF2-40B4-BE49-F238E27FC236}">
                <a16:creationId xmlns:a16="http://schemas.microsoft.com/office/drawing/2014/main" id="{F4AE7613-9EA3-4F03-BD0A-B4B20F5F5ACF}"/>
              </a:ext>
            </a:extLst>
          </p:cNvPr>
          <p:cNvSpPr>
            <a:spLocks noGrp="1"/>
          </p:cNvSpPr>
          <p:nvPr>
            <p:ph type="sldNum" sz="quarter" idx="12"/>
          </p:nvPr>
        </p:nvSpPr>
        <p:spPr/>
        <p:txBody>
          <a:bodyPr/>
          <a:lstStyle/>
          <a:p>
            <a:fld id="{9ABD71EB-6540-4754-A2C1-5B11E8BB1CAE}" type="slidenum">
              <a:rPr lang="fr-FR" smtClean="0"/>
              <a:t>10</a:t>
            </a:fld>
            <a:endParaRPr lang="fr-FR"/>
          </a:p>
        </p:txBody>
      </p:sp>
      <p:sp>
        <p:nvSpPr>
          <p:cNvPr id="54" name="ZoneTexte 53">
            <a:extLst>
              <a:ext uri="{FF2B5EF4-FFF2-40B4-BE49-F238E27FC236}">
                <a16:creationId xmlns:a16="http://schemas.microsoft.com/office/drawing/2014/main" id="{F3527657-F015-427A-83B3-33EEBB26C8B4}"/>
              </a:ext>
            </a:extLst>
          </p:cNvPr>
          <p:cNvSpPr txBox="1"/>
          <p:nvPr/>
        </p:nvSpPr>
        <p:spPr>
          <a:xfrm>
            <a:off x="838200" y="6039200"/>
            <a:ext cx="6817085" cy="954107"/>
          </a:xfrm>
          <a:prstGeom prst="rect">
            <a:avLst/>
          </a:prstGeom>
          <a:noFill/>
        </p:spPr>
        <p:txBody>
          <a:bodyPr wrap="square">
            <a:spAutoFit/>
          </a:bodyPr>
          <a:lstStyle/>
          <a:p>
            <a:r>
              <a:rPr lang="en-US" sz="3200" b="1">
                <a:solidFill>
                  <a:schemeClr val="accent4"/>
                </a:solidFill>
                <a:latin typeface="+mj-lt"/>
              </a:rPr>
              <a:t>Ligne blanche </a:t>
            </a:r>
            <a:r>
              <a:rPr lang="en-US" sz="3200">
                <a:latin typeface="+mj-lt"/>
                <a:sym typeface="Wingdings" panose="05000000000000000000" pitchFamily="2" charset="2"/>
              </a:rPr>
              <a:t> </a:t>
            </a:r>
            <a:r>
              <a:rPr lang="en-US" sz="3200">
                <a:latin typeface="+mj-lt"/>
              </a:rPr>
              <a:t>Zone à risque</a:t>
            </a:r>
            <a:endParaRPr lang="en-US" sz="2400">
              <a:latin typeface="+mj-lt"/>
            </a:endParaRPr>
          </a:p>
          <a:p>
            <a:endParaRPr lang="en-US" sz="2400">
              <a:latin typeface="+mj-lt"/>
            </a:endParaRPr>
          </a:p>
        </p:txBody>
      </p:sp>
      <mc:AlternateContent xmlns:mc="http://schemas.openxmlformats.org/markup-compatibility/2006" xmlns:a14="http://schemas.microsoft.com/office/drawing/2010/main">
        <mc:Choice Requires="a14">
          <p:sp>
            <p:nvSpPr>
              <p:cNvPr id="56" name="ZoneTexte 55">
                <a:extLst>
                  <a:ext uri="{FF2B5EF4-FFF2-40B4-BE49-F238E27FC236}">
                    <a16:creationId xmlns:a16="http://schemas.microsoft.com/office/drawing/2014/main" id="{6ACA6D3D-5B49-446F-9F95-5CA223B9093E}"/>
                  </a:ext>
                </a:extLst>
              </p:cNvPr>
              <p:cNvSpPr txBox="1"/>
              <p:nvPr/>
            </p:nvSpPr>
            <p:spPr>
              <a:xfrm>
                <a:off x="9261237" y="586421"/>
                <a:ext cx="1623272" cy="10772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rgbClr val="FFC000"/>
                              </a:solidFill>
                              <a:latin typeface="Cambria Math" panose="02040503050406030204" pitchFamily="18" charset="0"/>
                            </a:rPr>
                          </m:ctrlPr>
                        </m:sSubPr>
                        <m:e>
                          <m:r>
                            <a:rPr lang="en-US" sz="3200" b="1" i="1" smtClean="0">
                              <a:solidFill>
                                <a:srgbClr val="FFC000"/>
                              </a:solidFill>
                              <a:latin typeface="Cambria Math" panose="02040503050406030204" pitchFamily="18" charset="0"/>
                            </a:rPr>
                            <m:t>𝝈</m:t>
                          </m:r>
                        </m:e>
                        <m:sub>
                          <m:r>
                            <a:rPr lang="en-US" sz="3200" b="1" i="1" smtClean="0">
                              <a:solidFill>
                                <a:srgbClr val="FFC000"/>
                              </a:solidFill>
                              <a:latin typeface="Cambria Math" panose="02040503050406030204" pitchFamily="18" charset="0"/>
                            </a:rPr>
                            <m:t>𝒎𝒂𝒙𝒊</m:t>
                          </m:r>
                        </m:sub>
                      </m:sSub>
                    </m:oMath>
                  </m:oMathPara>
                </a14:m>
                <a:endParaRPr lang="en-US" sz="3200" b="1">
                  <a:solidFill>
                    <a:srgbClr val="FFC000"/>
                  </a:solidFill>
                  <a:latin typeface="+mj-lt"/>
                </a:endParaRPr>
              </a:p>
              <a:p>
                <a:endParaRPr lang="en-US" sz="3200" b="1">
                  <a:solidFill>
                    <a:srgbClr val="FFC000"/>
                  </a:solidFill>
                  <a:latin typeface="+mj-lt"/>
                </a:endParaRPr>
              </a:p>
            </p:txBody>
          </p:sp>
        </mc:Choice>
        <mc:Fallback xmlns="">
          <p:sp>
            <p:nvSpPr>
              <p:cNvPr id="56" name="ZoneTexte 55">
                <a:extLst>
                  <a:ext uri="{FF2B5EF4-FFF2-40B4-BE49-F238E27FC236}">
                    <a16:creationId xmlns:a16="http://schemas.microsoft.com/office/drawing/2014/main" id="{6ACA6D3D-5B49-446F-9F95-5CA223B9093E}"/>
                  </a:ext>
                </a:extLst>
              </p:cNvPr>
              <p:cNvSpPr txBox="1">
                <a:spLocks noRot="1" noChangeAspect="1" noMove="1" noResize="1" noEditPoints="1" noAdjustHandles="1" noChangeArrowheads="1" noChangeShapeType="1" noTextEdit="1"/>
              </p:cNvSpPr>
              <p:nvPr/>
            </p:nvSpPr>
            <p:spPr>
              <a:xfrm>
                <a:off x="9261237" y="586421"/>
                <a:ext cx="1623272" cy="1077218"/>
              </a:xfrm>
              <a:prstGeom prst="rect">
                <a:avLst/>
              </a:prstGeom>
              <a:blipFill>
                <a:blip r:embed="rId4"/>
                <a:stretch>
                  <a:fillRect/>
                </a:stretch>
              </a:blipFill>
            </p:spPr>
            <p:txBody>
              <a:bodyPr/>
              <a:lstStyle/>
              <a:p>
                <a:r>
                  <a:rPr lang="fr-FR">
                    <a:noFill/>
                  </a:rPr>
                  <a:t> </a:t>
                </a:r>
              </a:p>
            </p:txBody>
          </p:sp>
        </mc:Fallback>
      </mc:AlternateContent>
      <p:grpSp>
        <p:nvGrpSpPr>
          <p:cNvPr id="55" name="Groupe 54">
            <a:extLst>
              <a:ext uri="{FF2B5EF4-FFF2-40B4-BE49-F238E27FC236}">
                <a16:creationId xmlns:a16="http://schemas.microsoft.com/office/drawing/2014/main" id="{074E4CED-FD99-4054-9524-D854E57555BF}"/>
              </a:ext>
            </a:extLst>
          </p:cNvPr>
          <p:cNvGrpSpPr/>
          <p:nvPr/>
        </p:nvGrpSpPr>
        <p:grpSpPr>
          <a:xfrm>
            <a:off x="857912" y="2508331"/>
            <a:ext cx="5299226" cy="3355709"/>
            <a:chOff x="3059832" y="1869672"/>
            <a:chExt cx="2971800" cy="2024063"/>
          </a:xfrm>
        </p:grpSpPr>
        <p:pic>
          <p:nvPicPr>
            <p:cNvPr id="57" name="Picture 5" descr="\\SERFIM\Home$\jourdan\15_SOUTENANCE\PRESENTATION\RESSOURCES\00_0028_cine-tr157ms-tra-25s-vasalva.jpg">
              <a:extLst>
                <a:ext uri="{FF2B5EF4-FFF2-40B4-BE49-F238E27FC236}">
                  <a16:creationId xmlns:a16="http://schemas.microsoft.com/office/drawing/2014/main" id="{28B4B954-F38F-4567-A39A-215C417B16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30" b="13462"/>
            <a:stretch/>
          </p:blipFill>
          <p:spPr bwMode="auto">
            <a:xfrm>
              <a:off x="3059832" y="1869672"/>
              <a:ext cx="2971800" cy="2024063"/>
            </a:xfrm>
            <a:prstGeom prst="rect">
              <a:avLst/>
            </a:prstGeom>
            <a:noFill/>
            <a:extLst>
              <a:ext uri="{909E8E84-426E-40DD-AFC4-6F175D3DCCD1}">
                <a14:hiddenFill xmlns:a14="http://schemas.microsoft.com/office/drawing/2010/main">
                  <a:solidFill>
                    <a:srgbClr val="FFFFFF"/>
                  </a:solidFill>
                </a14:hiddenFill>
              </a:ext>
            </a:extLst>
          </p:spPr>
        </p:pic>
        <p:sp>
          <p:nvSpPr>
            <p:cNvPr id="58" name="Forme libre 4">
              <a:extLst>
                <a:ext uri="{FF2B5EF4-FFF2-40B4-BE49-F238E27FC236}">
                  <a16:creationId xmlns:a16="http://schemas.microsoft.com/office/drawing/2014/main" id="{1DE9E540-6F8E-4FB6-A3CE-3D990EE18861}"/>
                </a:ext>
              </a:extLst>
            </p:cNvPr>
            <p:cNvSpPr/>
            <p:nvPr/>
          </p:nvSpPr>
          <p:spPr>
            <a:xfrm>
              <a:off x="3391886" y="2200614"/>
              <a:ext cx="1058940" cy="1121976"/>
            </a:xfrm>
            <a:custGeom>
              <a:avLst/>
              <a:gdLst>
                <a:gd name="connsiteX0" fmla="*/ 469511 w 1424056"/>
                <a:gd name="connsiteY0" fmla="*/ 1495494 h 1499337"/>
                <a:gd name="connsiteX1" fmla="*/ 259961 w 1424056"/>
                <a:gd name="connsiteY1" fmla="*/ 1347857 h 1499337"/>
                <a:gd name="connsiteX2" fmla="*/ 136136 w 1424056"/>
                <a:gd name="connsiteY2" fmla="*/ 1319282 h 1499337"/>
                <a:gd name="connsiteX3" fmla="*/ 59936 w 1424056"/>
                <a:gd name="connsiteY3" fmla="*/ 1181169 h 1499337"/>
                <a:gd name="connsiteX4" fmla="*/ 2786 w 1424056"/>
                <a:gd name="connsiteY4" fmla="*/ 981144 h 1499337"/>
                <a:gd name="connsiteX5" fmla="*/ 150423 w 1424056"/>
                <a:gd name="connsiteY5" fmla="*/ 571569 h 1499337"/>
                <a:gd name="connsiteX6" fmla="*/ 302823 w 1424056"/>
                <a:gd name="connsiteY6" fmla="*/ 376307 h 1499337"/>
                <a:gd name="connsiteX7" fmla="*/ 660011 w 1424056"/>
                <a:gd name="connsiteY7" fmla="*/ 223907 h 1499337"/>
                <a:gd name="connsiteX8" fmla="*/ 869561 w 1424056"/>
                <a:gd name="connsiteY8" fmla="*/ 100082 h 1499337"/>
                <a:gd name="connsiteX9" fmla="*/ 1188648 w 1424056"/>
                <a:gd name="connsiteY9" fmla="*/ 69 h 1499337"/>
                <a:gd name="connsiteX10" fmla="*/ 1422011 w 1424056"/>
                <a:gd name="connsiteY10" fmla="*/ 85794 h 1499337"/>
                <a:gd name="connsiteX11" fmla="*/ 1288661 w 1424056"/>
                <a:gd name="connsiteY11" fmla="*/ 171519 h 1499337"/>
                <a:gd name="connsiteX12" fmla="*/ 1055298 w 1424056"/>
                <a:gd name="connsiteY12" fmla="*/ 247719 h 1499337"/>
                <a:gd name="connsiteX13" fmla="*/ 769548 w 1424056"/>
                <a:gd name="connsiteY13" fmla="*/ 533469 h 1499337"/>
                <a:gd name="connsiteX14" fmla="*/ 607623 w 1424056"/>
                <a:gd name="connsiteY14" fmla="*/ 695394 h 1499337"/>
                <a:gd name="connsiteX15" fmla="*/ 517136 w 1424056"/>
                <a:gd name="connsiteY15" fmla="*/ 990669 h 1499337"/>
                <a:gd name="connsiteX16" fmla="*/ 459986 w 1424056"/>
                <a:gd name="connsiteY16" fmla="*/ 1171644 h 1499337"/>
                <a:gd name="connsiteX17" fmla="*/ 469511 w 1424056"/>
                <a:gd name="connsiteY17" fmla="*/ 1495494 h 1499337"/>
                <a:gd name="connsiteX0" fmla="*/ 469511 w 1424056"/>
                <a:gd name="connsiteY0" fmla="*/ 1495494 h 1499337"/>
                <a:gd name="connsiteX1" fmla="*/ 259961 w 1424056"/>
                <a:gd name="connsiteY1" fmla="*/ 1347857 h 1499337"/>
                <a:gd name="connsiteX2" fmla="*/ 136136 w 1424056"/>
                <a:gd name="connsiteY2" fmla="*/ 1319282 h 1499337"/>
                <a:gd name="connsiteX3" fmla="*/ 59936 w 1424056"/>
                <a:gd name="connsiteY3" fmla="*/ 1181169 h 1499337"/>
                <a:gd name="connsiteX4" fmla="*/ 2786 w 1424056"/>
                <a:gd name="connsiteY4" fmla="*/ 981144 h 1499337"/>
                <a:gd name="connsiteX5" fmla="*/ 150423 w 1424056"/>
                <a:gd name="connsiteY5" fmla="*/ 571569 h 1499337"/>
                <a:gd name="connsiteX6" fmla="*/ 302823 w 1424056"/>
                <a:gd name="connsiteY6" fmla="*/ 376307 h 1499337"/>
                <a:gd name="connsiteX7" fmla="*/ 660011 w 1424056"/>
                <a:gd name="connsiteY7" fmla="*/ 223907 h 1499337"/>
                <a:gd name="connsiteX8" fmla="*/ 869561 w 1424056"/>
                <a:gd name="connsiteY8" fmla="*/ 100082 h 1499337"/>
                <a:gd name="connsiteX9" fmla="*/ 1188648 w 1424056"/>
                <a:gd name="connsiteY9" fmla="*/ 69 h 1499337"/>
                <a:gd name="connsiteX10" fmla="*/ 1422011 w 1424056"/>
                <a:gd name="connsiteY10" fmla="*/ 85794 h 1499337"/>
                <a:gd name="connsiteX11" fmla="*/ 1288661 w 1424056"/>
                <a:gd name="connsiteY11" fmla="*/ 171519 h 1499337"/>
                <a:gd name="connsiteX12" fmla="*/ 1055298 w 1424056"/>
                <a:gd name="connsiteY12" fmla="*/ 247719 h 1499337"/>
                <a:gd name="connsiteX13" fmla="*/ 769548 w 1424056"/>
                <a:gd name="connsiteY13" fmla="*/ 533469 h 1499337"/>
                <a:gd name="connsiteX14" fmla="*/ 607623 w 1424056"/>
                <a:gd name="connsiteY14" fmla="*/ 695394 h 1499337"/>
                <a:gd name="connsiteX15" fmla="*/ 517136 w 1424056"/>
                <a:gd name="connsiteY15" fmla="*/ 990669 h 1499337"/>
                <a:gd name="connsiteX16" fmla="*/ 459986 w 1424056"/>
                <a:gd name="connsiteY16" fmla="*/ 1171644 h 1499337"/>
                <a:gd name="connsiteX17" fmla="*/ 464748 w 1424056"/>
                <a:gd name="connsiteY17" fmla="*/ 1276419 h 1499337"/>
                <a:gd name="connsiteX18" fmla="*/ 469511 w 1424056"/>
                <a:gd name="connsiteY18" fmla="*/ 1495494 h 1499337"/>
                <a:gd name="connsiteX0" fmla="*/ 469511 w 1424056"/>
                <a:gd name="connsiteY0" fmla="*/ 1495494 h 1496261"/>
                <a:gd name="connsiteX1" fmla="*/ 259961 w 1424056"/>
                <a:gd name="connsiteY1" fmla="*/ 1347857 h 1496261"/>
                <a:gd name="connsiteX2" fmla="*/ 136136 w 1424056"/>
                <a:gd name="connsiteY2" fmla="*/ 1319282 h 1496261"/>
                <a:gd name="connsiteX3" fmla="*/ 59936 w 1424056"/>
                <a:gd name="connsiteY3" fmla="*/ 1181169 h 1496261"/>
                <a:gd name="connsiteX4" fmla="*/ 2786 w 1424056"/>
                <a:gd name="connsiteY4" fmla="*/ 981144 h 1496261"/>
                <a:gd name="connsiteX5" fmla="*/ 150423 w 1424056"/>
                <a:gd name="connsiteY5" fmla="*/ 571569 h 1496261"/>
                <a:gd name="connsiteX6" fmla="*/ 302823 w 1424056"/>
                <a:gd name="connsiteY6" fmla="*/ 376307 h 1496261"/>
                <a:gd name="connsiteX7" fmla="*/ 660011 w 1424056"/>
                <a:gd name="connsiteY7" fmla="*/ 223907 h 1496261"/>
                <a:gd name="connsiteX8" fmla="*/ 869561 w 1424056"/>
                <a:gd name="connsiteY8" fmla="*/ 100082 h 1496261"/>
                <a:gd name="connsiteX9" fmla="*/ 1188648 w 1424056"/>
                <a:gd name="connsiteY9" fmla="*/ 69 h 1496261"/>
                <a:gd name="connsiteX10" fmla="*/ 1422011 w 1424056"/>
                <a:gd name="connsiteY10" fmla="*/ 85794 h 1496261"/>
                <a:gd name="connsiteX11" fmla="*/ 1288661 w 1424056"/>
                <a:gd name="connsiteY11" fmla="*/ 171519 h 1496261"/>
                <a:gd name="connsiteX12" fmla="*/ 1055298 w 1424056"/>
                <a:gd name="connsiteY12" fmla="*/ 247719 h 1496261"/>
                <a:gd name="connsiteX13" fmla="*/ 769548 w 1424056"/>
                <a:gd name="connsiteY13" fmla="*/ 533469 h 1496261"/>
                <a:gd name="connsiteX14" fmla="*/ 607623 w 1424056"/>
                <a:gd name="connsiteY14" fmla="*/ 695394 h 1496261"/>
                <a:gd name="connsiteX15" fmla="*/ 517136 w 1424056"/>
                <a:gd name="connsiteY15" fmla="*/ 990669 h 1496261"/>
                <a:gd name="connsiteX16" fmla="*/ 459986 w 1424056"/>
                <a:gd name="connsiteY16" fmla="*/ 1171644 h 1496261"/>
                <a:gd name="connsiteX17" fmla="*/ 448873 w 1424056"/>
                <a:gd name="connsiteY17" fmla="*/ 1276419 h 1496261"/>
                <a:gd name="connsiteX18" fmla="*/ 469511 w 1424056"/>
                <a:gd name="connsiteY18" fmla="*/ 1495494 h 1496261"/>
                <a:gd name="connsiteX0" fmla="*/ 469511 w 1424056"/>
                <a:gd name="connsiteY0" fmla="*/ 1495494 h 1496261"/>
                <a:gd name="connsiteX1" fmla="*/ 259961 w 1424056"/>
                <a:gd name="connsiteY1" fmla="*/ 1347857 h 1496261"/>
                <a:gd name="connsiteX2" fmla="*/ 136136 w 1424056"/>
                <a:gd name="connsiteY2" fmla="*/ 1319282 h 1496261"/>
                <a:gd name="connsiteX3" fmla="*/ 59936 w 1424056"/>
                <a:gd name="connsiteY3" fmla="*/ 1181169 h 1496261"/>
                <a:gd name="connsiteX4" fmla="*/ 2786 w 1424056"/>
                <a:gd name="connsiteY4" fmla="*/ 981144 h 1496261"/>
                <a:gd name="connsiteX5" fmla="*/ 150423 w 1424056"/>
                <a:gd name="connsiteY5" fmla="*/ 571569 h 1496261"/>
                <a:gd name="connsiteX6" fmla="*/ 302823 w 1424056"/>
                <a:gd name="connsiteY6" fmla="*/ 376307 h 1496261"/>
                <a:gd name="connsiteX7" fmla="*/ 660011 w 1424056"/>
                <a:gd name="connsiteY7" fmla="*/ 223907 h 1496261"/>
                <a:gd name="connsiteX8" fmla="*/ 869561 w 1424056"/>
                <a:gd name="connsiteY8" fmla="*/ 100082 h 1496261"/>
                <a:gd name="connsiteX9" fmla="*/ 1188648 w 1424056"/>
                <a:gd name="connsiteY9" fmla="*/ 69 h 1496261"/>
                <a:gd name="connsiteX10" fmla="*/ 1422011 w 1424056"/>
                <a:gd name="connsiteY10" fmla="*/ 85794 h 1496261"/>
                <a:gd name="connsiteX11" fmla="*/ 1288661 w 1424056"/>
                <a:gd name="connsiteY11" fmla="*/ 171519 h 1496261"/>
                <a:gd name="connsiteX12" fmla="*/ 1055298 w 1424056"/>
                <a:gd name="connsiteY12" fmla="*/ 247719 h 1496261"/>
                <a:gd name="connsiteX13" fmla="*/ 769548 w 1424056"/>
                <a:gd name="connsiteY13" fmla="*/ 533469 h 1496261"/>
                <a:gd name="connsiteX14" fmla="*/ 607623 w 1424056"/>
                <a:gd name="connsiteY14" fmla="*/ 695394 h 1496261"/>
                <a:gd name="connsiteX15" fmla="*/ 517136 w 1424056"/>
                <a:gd name="connsiteY15" fmla="*/ 990669 h 1496261"/>
                <a:gd name="connsiteX16" fmla="*/ 459986 w 1424056"/>
                <a:gd name="connsiteY16" fmla="*/ 1171644 h 1496261"/>
                <a:gd name="connsiteX17" fmla="*/ 448873 w 1424056"/>
                <a:gd name="connsiteY17" fmla="*/ 1276419 h 1496261"/>
                <a:gd name="connsiteX18" fmla="*/ 464748 w 1424056"/>
                <a:gd name="connsiteY18" fmla="*/ 1384369 h 1496261"/>
                <a:gd name="connsiteX19" fmla="*/ 469511 w 1424056"/>
                <a:gd name="connsiteY19" fmla="*/ 1495494 h 1496261"/>
                <a:gd name="connsiteX0" fmla="*/ 469511 w 1424056"/>
                <a:gd name="connsiteY0" fmla="*/ 1495494 h 1495968"/>
                <a:gd name="connsiteX1" fmla="*/ 259961 w 1424056"/>
                <a:gd name="connsiteY1" fmla="*/ 1347857 h 1495968"/>
                <a:gd name="connsiteX2" fmla="*/ 136136 w 1424056"/>
                <a:gd name="connsiteY2" fmla="*/ 1319282 h 1495968"/>
                <a:gd name="connsiteX3" fmla="*/ 59936 w 1424056"/>
                <a:gd name="connsiteY3" fmla="*/ 1181169 h 1495968"/>
                <a:gd name="connsiteX4" fmla="*/ 2786 w 1424056"/>
                <a:gd name="connsiteY4" fmla="*/ 981144 h 1495968"/>
                <a:gd name="connsiteX5" fmla="*/ 150423 w 1424056"/>
                <a:gd name="connsiteY5" fmla="*/ 571569 h 1495968"/>
                <a:gd name="connsiteX6" fmla="*/ 302823 w 1424056"/>
                <a:gd name="connsiteY6" fmla="*/ 376307 h 1495968"/>
                <a:gd name="connsiteX7" fmla="*/ 660011 w 1424056"/>
                <a:gd name="connsiteY7" fmla="*/ 223907 h 1495968"/>
                <a:gd name="connsiteX8" fmla="*/ 869561 w 1424056"/>
                <a:gd name="connsiteY8" fmla="*/ 100082 h 1495968"/>
                <a:gd name="connsiteX9" fmla="*/ 1188648 w 1424056"/>
                <a:gd name="connsiteY9" fmla="*/ 69 h 1495968"/>
                <a:gd name="connsiteX10" fmla="*/ 1422011 w 1424056"/>
                <a:gd name="connsiteY10" fmla="*/ 85794 h 1495968"/>
                <a:gd name="connsiteX11" fmla="*/ 1288661 w 1424056"/>
                <a:gd name="connsiteY11" fmla="*/ 171519 h 1495968"/>
                <a:gd name="connsiteX12" fmla="*/ 1055298 w 1424056"/>
                <a:gd name="connsiteY12" fmla="*/ 247719 h 1495968"/>
                <a:gd name="connsiteX13" fmla="*/ 769548 w 1424056"/>
                <a:gd name="connsiteY13" fmla="*/ 533469 h 1495968"/>
                <a:gd name="connsiteX14" fmla="*/ 607623 w 1424056"/>
                <a:gd name="connsiteY14" fmla="*/ 695394 h 1495968"/>
                <a:gd name="connsiteX15" fmla="*/ 517136 w 1424056"/>
                <a:gd name="connsiteY15" fmla="*/ 990669 h 1495968"/>
                <a:gd name="connsiteX16" fmla="*/ 459986 w 1424056"/>
                <a:gd name="connsiteY16" fmla="*/ 1171644 h 1495968"/>
                <a:gd name="connsiteX17" fmla="*/ 448873 w 1424056"/>
                <a:gd name="connsiteY17" fmla="*/ 1276419 h 1495968"/>
                <a:gd name="connsiteX18" fmla="*/ 483798 w 1424056"/>
                <a:gd name="connsiteY18" fmla="*/ 1390719 h 1495968"/>
                <a:gd name="connsiteX19" fmla="*/ 469511 w 1424056"/>
                <a:gd name="connsiteY19" fmla="*/ 1495494 h 1495968"/>
                <a:gd name="connsiteX0" fmla="*/ 439804 w 1394349"/>
                <a:gd name="connsiteY0" fmla="*/ 1495494 h 1495968"/>
                <a:gd name="connsiteX1" fmla="*/ 230254 w 1394349"/>
                <a:gd name="connsiteY1" fmla="*/ 1347857 h 1495968"/>
                <a:gd name="connsiteX2" fmla="*/ 106429 w 1394349"/>
                <a:gd name="connsiteY2" fmla="*/ 1319282 h 1495968"/>
                <a:gd name="connsiteX3" fmla="*/ 30229 w 1394349"/>
                <a:gd name="connsiteY3" fmla="*/ 1181169 h 1495968"/>
                <a:gd name="connsiteX4" fmla="*/ 4829 w 1394349"/>
                <a:gd name="connsiteY4" fmla="*/ 838269 h 1495968"/>
                <a:gd name="connsiteX5" fmla="*/ 120716 w 1394349"/>
                <a:gd name="connsiteY5" fmla="*/ 571569 h 1495968"/>
                <a:gd name="connsiteX6" fmla="*/ 273116 w 1394349"/>
                <a:gd name="connsiteY6" fmla="*/ 376307 h 1495968"/>
                <a:gd name="connsiteX7" fmla="*/ 630304 w 1394349"/>
                <a:gd name="connsiteY7" fmla="*/ 223907 h 1495968"/>
                <a:gd name="connsiteX8" fmla="*/ 839854 w 1394349"/>
                <a:gd name="connsiteY8" fmla="*/ 100082 h 1495968"/>
                <a:gd name="connsiteX9" fmla="*/ 1158941 w 1394349"/>
                <a:gd name="connsiteY9" fmla="*/ 69 h 1495968"/>
                <a:gd name="connsiteX10" fmla="*/ 1392304 w 1394349"/>
                <a:gd name="connsiteY10" fmla="*/ 85794 h 1495968"/>
                <a:gd name="connsiteX11" fmla="*/ 1258954 w 1394349"/>
                <a:gd name="connsiteY11" fmla="*/ 171519 h 1495968"/>
                <a:gd name="connsiteX12" fmla="*/ 1025591 w 1394349"/>
                <a:gd name="connsiteY12" fmla="*/ 247719 h 1495968"/>
                <a:gd name="connsiteX13" fmla="*/ 739841 w 1394349"/>
                <a:gd name="connsiteY13" fmla="*/ 533469 h 1495968"/>
                <a:gd name="connsiteX14" fmla="*/ 577916 w 1394349"/>
                <a:gd name="connsiteY14" fmla="*/ 695394 h 1495968"/>
                <a:gd name="connsiteX15" fmla="*/ 487429 w 1394349"/>
                <a:gd name="connsiteY15" fmla="*/ 990669 h 1495968"/>
                <a:gd name="connsiteX16" fmla="*/ 430279 w 1394349"/>
                <a:gd name="connsiteY16" fmla="*/ 1171644 h 1495968"/>
                <a:gd name="connsiteX17" fmla="*/ 419166 w 1394349"/>
                <a:gd name="connsiteY17" fmla="*/ 1276419 h 1495968"/>
                <a:gd name="connsiteX18" fmla="*/ 454091 w 1394349"/>
                <a:gd name="connsiteY18" fmla="*/ 1390719 h 1495968"/>
                <a:gd name="connsiteX19" fmla="*/ 439804 w 1394349"/>
                <a:gd name="connsiteY19" fmla="*/ 1495494 h 1495968"/>
                <a:gd name="connsiteX0" fmla="*/ 442930 w 1397475"/>
                <a:gd name="connsiteY0" fmla="*/ 1495494 h 1495968"/>
                <a:gd name="connsiteX1" fmla="*/ 233380 w 1397475"/>
                <a:gd name="connsiteY1" fmla="*/ 1347857 h 1495968"/>
                <a:gd name="connsiteX2" fmla="*/ 109555 w 1397475"/>
                <a:gd name="connsiteY2" fmla="*/ 1319282 h 1495968"/>
                <a:gd name="connsiteX3" fmla="*/ 33355 w 1397475"/>
                <a:gd name="connsiteY3" fmla="*/ 1181169 h 1495968"/>
                <a:gd name="connsiteX4" fmla="*/ 12717 w 1397475"/>
                <a:gd name="connsiteY4" fmla="*/ 1028769 h 1495968"/>
                <a:gd name="connsiteX5" fmla="*/ 7955 w 1397475"/>
                <a:gd name="connsiteY5" fmla="*/ 838269 h 1495968"/>
                <a:gd name="connsiteX6" fmla="*/ 123842 w 1397475"/>
                <a:gd name="connsiteY6" fmla="*/ 571569 h 1495968"/>
                <a:gd name="connsiteX7" fmla="*/ 276242 w 1397475"/>
                <a:gd name="connsiteY7" fmla="*/ 376307 h 1495968"/>
                <a:gd name="connsiteX8" fmla="*/ 633430 w 1397475"/>
                <a:gd name="connsiteY8" fmla="*/ 223907 h 1495968"/>
                <a:gd name="connsiteX9" fmla="*/ 842980 w 1397475"/>
                <a:gd name="connsiteY9" fmla="*/ 100082 h 1495968"/>
                <a:gd name="connsiteX10" fmla="*/ 1162067 w 1397475"/>
                <a:gd name="connsiteY10" fmla="*/ 69 h 1495968"/>
                <a:gd name="connsiteX11" fmla="*/ 1395430 w 1397475"/>
                <a:gd name="connsiteY11" fmla="*/ 85794 h 1495968"/>
                <a:gd name="connsiteX12" fmla="*/ 1262080 w 1397475"/>
                <a:gd name="connsiteY12" fmla="*/ 171519 h 1495968"/>
                <a:gd name="connsiteX13" fmla="*/ 1028717 w 1397475"/>
                <a:gd name="connsiteY13" fmla="*/ 247719 h 1495968"/>
                <a:gd name="connsiteX14" fmla="*/ 742967 w 1397475"/>
                <a:gd name="connsiteY14" fmla="*/ 533469 h 1495968"/>
                <a:gd name="connsiteX15" fmla="*/ 581042 w 1397475"/>
                <a:gd name="connsiteY15" fmla="*/ 695394 h 1495968"/>
                <a:gd name="connsiteX16" fmla="*/ 490555 w 1397475"/>
                <a:gd name="connsiteY16" fmla="*/ 990669 h 1495968"/>
                <a:gd name="connsiteX17" fmla="*/ 433405 w 1397475"/>
                <a:gd name="connsiteY17" fmla="*/ 1171644 h 1495968"/>
                <a:gd name="connsiteX18" fmla="*/ 422292 w 1397475"/>
                <a:gd name="connsiteY18" fmla="*/ 1276419 h 1495968"/>
                <a:gd name="connsiteX19" fmla="*/ 457217 w 1397475"/>
                <a:gd name="connsiteY19" fmla="*/ 1390719 h 1495968"/>
                <a:gd name="connsiteX20" fmla="*/ 442930 w 1397475"/>
                <a:gd name="connsiteY20" fmla="*/ 1495494 h 1495968"/>
                <a:gd name="connsiteX0" fmla="*/ 457375 w 1411920"/>
                <a:gd name="connsiteY0" fmla="*/ 1495494 h 1495968"/>
                <a:gd name="connsiteX1" fmla="*/ 247825 w 1411920"/>
                <a:gd name="connsiteY1" fmla="*/ 1347857 h 1495968"/>
                <a:gd name="connsiteX2" fmla="*/ 124000 w 1411920"/>
                <a:gd name="connsiteY2" fmla="*/ 1319282 h 1495968"/>
                <a:gd name="connsiteX3" fmla="*/ 47800 w 1411920"/>
                <a:gd name="connsiteY3" fmla="*/ 1181169 h 1495968"/>
                <a:gd name="connsiteX4" fmla="*/ 1762 w 1411920"/>
                <a:gd name="connsiteY4" fmla="*/ 1031944 h 1495968"/>
                <a:gd name="connsiteX5" fmla="*/ 22400 w 1411920"/>
                <a:gd name="connsiteY5" fmla="*/ 838269 h 1495968"/>
                <a:gd name="connsiteX6" fmla="*/ 138287 w 1411920"/>
                <a:gd name="connsiteY6" fmla="*/ 571569 h 1495968"/>
                <a:gd name="connsiteX7" fmla="*/ 290687 w 1411920"/>
                <a:gd name="connsiteY7" fmla="*/ 376307 h 1495968"/>
                <a:gd name="connsiteX8" fmla="*/ 647875 w 1411920"/>
                <a:gd name="connsiteY8" fmla="*/ 223907 h 1495968"/>
                <a:gd name="connsiteX9" fmla="*/ 857425 w 1411920"/>
                <a:gd name="connsiteY9" fmla="*/ 100082 h 1495968"/>
                <a:gd name="connsiteX10" fmla="*/ 1176512 w 1411920"/>
                <a:gd name="connsiteY10" fmla="*/ 69 h 1495968"/>
                <a:gd name="connsiteX11" fmla="*/ 1409875 w 1411920"/>
                <a:gd name="connsiteY11" fmla="*/ 85794 h 1495968"/>
                <a:gd name="connsiteX12" fmla="*/ 1276525 w 1411920"/>
                <a:gd name="connsiteY12" fmla="*/ 171519 h 1495968"/>
                <a:gd name="connsiteX13" fmla="*/ 1043162 w 1411920"/>
                <a:gd name="connsiteY13" fmla="*/ 247719 h 1495968"/>
                <a:gd name="connsiteX14" fmla="*/ 757412 w 1411920"/>
                <a:gd name="connsiteY14" fmla="*/ 533469 h 1495968"/>
                <a:gd name="connsiteX15" fmla="*/ 595487 w 1411920"/>
                <a:gd name="connsiteY15" fmla="*/ 695394 h 1495968"/>
                <a:gd name="connsiteX16" fmla="*/ 505000 w 1411920"/>
                <a:gd name="connsiteY16" fmla="*/ 990669 h 1495968"/>
                <a:gd name="connsiteX17" fmla="*/ 447850 w 1411920"/>
                <a:gd name="connsiteY17" fmla="*/ 1171644 h 1495968"/>
                <a:gd name="connsiteX18" fmla="*/ 436737 w 1411920"/>
                <a:gd name="connsiteY18" fmla="*/ 1276419 h 1495968"/>
                <a:gd name="connsiteX19" fmla="*/ 471662 w 1411920"/>
                <a:gd name="connsiteY19" fmla="*/ 1390719 h 1495968"/>
                <a:gd name="connsiteX20" fmla="*/ 457375 w 1411920"/>
                <a:gd name="connsiteY20" fmla="*/ 1495494 h 14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1920" h="1495968">
                  <a:moveTo>
                    <a:pt x="457375" y="1495494"/>
                  </a:moveTo>
                  <a:cubicBezTo>
                    <a:pt x="420069" y="1488350"/>
                    <a:pt x="303387" y="1377226"/>
                    <a:pt x="247825" y="1347857"/>
                  </a:cubicBezTo>
                  <a:cubicBezTo>
                    <a:pt x="192262" y="1318488"/>
                    <a:pt x="157337" y="1347063"/>
                    <a:pt x="124000" y="1319282"/>
                  </a:cubicBezTo>
                  <a:cubicBezTo>
                    <a:pt x="90663" y="1291501"/>
                    <a:pt x="68173" y="1229059"/>
                    <a:pt x="47800" y="1181169"/>
                  </a:cubicBezTo>
                  <a:cubicBezTo>
                    <a:pt x="27427" y="1133279"/>
                    <a:pt x="5995" y="1089094"/>
                    <a:pt x="1762" y="1031944"/>
                  </a:cubicBezTo>
                  <a:cubicBezTo>
                    <a:pt x="-2471" y="974794"/>
                    <a:pt x="-354" y="914998"/>
                    <a:pt x="22400" y="838269"/>
                  </a:cubicBezTo>
                  <a:cubicBezTo>
                    <a:pt x="45154" y="761540"/>
                    <a:pt x="93572" y="648563"/>
                    <a:pt x="138287" y="571569"/>
                  </a:cubicBezTo>
                  <a:cubicBezTo>
                    <a:pt x="183002" y="494575"/>
                    <a:pt x="205756" y="434251"/>
                    <a:pt x="290687" y="376307"/>
                  </a:cubicBezTo>
                  <a:cubicBezTo>
                    <a:pt x="375618" y="318363"/>
                    <a:pt x="553419" y="269944"/>
                    <a:pt x="647875" y="223907"/>
                  </a:cubicBezTo>
                  <a:cubicBezTo>
                    <a:pt x="742331" y="177870"/>
                    <a:pt x="769319" y="137388"/>
                    <a:pt x="857425" y="100082"/>
                  </a:cubicBezTo>
                  <a:cubicBezTo>
                    <a:pt x="945531" y="62776"/>
                    <a:pt x="1084437" y="2450"/>
                    <a:pt x="1176512" y="69"/>
                  </a:cubicBezTo>
                  <a:cubicBezTo>
                    <a:pt x="1268587" y="-2312"/>
                    <a:pt x="1393206" y="57219"/>
                    <a:pt x="1409875" y="85794"/>
                  </a:cubicBezTo>
                  <a:cubicBezTo>
                    <a:pt x="1426544" y="114369"/>
                    <a:pt x="1337644" y="144532"/>
                    <a:pt x="1276525" y="171519"/>
                  </a:cubicBezTo>
                  <a:cubicBezTo>
                    <a:pt x="1215406" y="198506"/>
                    <a:pt x="1129681" y="187394"/>
                    <a:pt x="1043162" y="247719"/>
                  </a:cubicBezTo>
                  <a:cubicBezTo>
                    <a:pt x="956643" y="308044"/>
                    <a:pt x="757412" y="533469"/>
                    <a:pt x="757412" y="533469"/>
                  </a:cubicBezTo>
                  <a:cubicBezTo>
                    <a:pt x="682800" y="608081"/>
                    <a:pt x="637556" y="619194"/>
                    <a:pt x="595487" y="695394"/>
                  </a:cubicBezTo>
                  <a:cubicBezTo>
                    <a:pt x="553418" y="771594"/>
                    <a:pt x="529606" y="911294"/>
                    <a:pt x="505000" y="990669"/>
                  </a:cubicBezTo>
                  <a:cubicBezTo>
                    <a:pt x="480394" y="1070044"/>
                    <a:pt x="459227" y="1124019"/>
                    <a:pt x="447850" y="1171644"/>
                  </a:cubicBezTo>
                  <a:cubicBezTo>
                    <a:pt x="436473" y="1219269"/>
                    <a:pt x="435943" y="1240965"/>
                    <a:pt x="436737" y="1276419"/>
                  </a:cubicBezTo>
                  <a:cubicBezTo>
                    <a:pt x="437531" y="1311873"/>
                    <a:pt x="468222" y="1354206"/>
                    <a:pt x="471662" y="1390719"/>
                  </a:cubicBezTo>
                  <a:cubicBezTo>
                    <a:pt x="475102" y="1427232"/>
                    <a:pt x="494681" y="1502638"/>
                    <a:pt x="457375" y="1495494"/>
                  </a:cubicBez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orme libre 5">
              <a:extLst>
                <a:ext uri="{FF2B5EF4-FFF2-40B4-BE49-F238E27FC236}">
                  <a16:creationId xmlns:a16="http://schemas.microsoft.com/office/drawing/2014/main" id="{7335D570-DE1E-4362-AB4E-BAC469F7F3F4}"/>
                </a:ext>
              </a:extLst>
            </p:cNvPr>
            <p:cNvSpPr/>
            <p:nvPr/>
          </p:nvSpPr>
          <p:spPr>
            <a:xfrm>
              <a:off x="4595699" y="2211483"/>
              <a:ext cx="1027597" cy="1154930"/>
            </a:xfrm>
            <a:custGeom>
              <a:avLst/>
              <a:gdLst>
                <a:gd name="connsiteX0" fmla="*/ 920803 w 1370129"/>
                <a:gd name="connsiteY0" fmla="*/ 1195253 h 1539907"/>
                <a:gd name="connsiteX1" fmla="*/ 876353 w 1370129"/>
                <a:gd name="connsiteY1" fmla="*/ 1493703 h 1539907"/>
                <a:gd name="connsiteX2" fmla="*/ 965253 w 1370129"/>
                <a:gd name="connsiteY2" fmla="*/ 1528628 h 1539907"/>
                <a:gd name="connsiteX3" fmla="*/ 1158928 w 1370129"/>
                <a:gd name="connsiteY3" fmla="*/ 1388928 h 1539907"/>
                <a:gd name="connsiteX4" fmla="*/ 1212903 w 1370129"/>
                <a:gd name="connsiteY4" fmla="*/ 1277803 h 1539907"/>
                <a:gd name="connsiteX5" fmla="*/ 1266878 w 1370129"/>
                <a:gd name="connsiteY5" fmla="*/ 1239703 h 1539907"/>
                <a:gd name="connsiteX6" fmla="*/ 1317678 w 1370129"/>
                <a:gd name="connsiteY6" fmla="*/ 1198428 h 1539907"/>
                <a:gd name="connsiteX7" fmla="*/ 1362128 w 1370129"/>
                <a:gd name="connsiteY7" fmla="*/ 1011103 h 1539907"/>
                <a:gd name="connsiteX8" fmla="*/ 1365303 w 1370129"/>
                <a:gd name="connsiteY8" fmla="*/ 899978 h 1539907"/>
                <a:gd name="connsiteX9" fmla="*/ 1311328 w 1370129"/>
                <a:gd name="connsiteY9" fmla="*/ 645978 h 1539907"/>
                <a:gd name="connsiteX10" fmla="*/ 1193853 w 1370129"/>
                <a:gd name="connsiteY10" fmla="*/ 401503 h 1539907"/>
                <a:gd name="connsiteX11" fmla="*/ 936678 w 1370129"/>
                <a:gd name="connsiteY11" fmla="*/ 261803 h 1539907"/>
                <a:gd name="connsiteX12" fmla="*/ 774753 w 1370129"/>
                <a:gd name="connsiteY12" fmla="*/ 252278 h 1539907"/>
                <a:gd name="connsiteX13" fmla="*/ 704903 w 1370129"/>
                <a:gd name="connsiteY13" fmla="*/ 195128 h 1539907"/>
                <a:gd name="connsiteX14" fmla="*/ 635053 w 1370129"/>
                <a:gd name="connsiteY14" fmla="*/ 141153 h 1539907"/>
                <a:gd name="connsiteX15" fmla="*/ 412803 w 1370129"/>
                <a:gd name="connsiteY15" fmla="*/ 36378 h 1539907"/>
                <a:gd name="connsiteX16" fmla="*/ 139753 w 1370129"/>
                <a:gd name="connsiteY16" fmla="*/ 1453 h 1539907"/>
                <a:gd name="connsiteX17" fmla="*/ 53 w 1370129"/>
                <a:gd name="connsiteY17" fmla="*/ 77653 h 1539907"/>
                <a:gd name="connsiteX18" fmla="*/ 127053 w 1370129"/>
                <a:gd name="connsiteY18" fmla="*/ 141153 h 1539907"/>
                <a:gd name="connsiteX19" fmla="*/ 409628 w 1370129"/>
                <a:gd name="connsiteY19" fmla="*/ 258628 h 1539907"/>
                <a:gd name="connsiteX20" fmla="*/ 692203 w 1370129"/>
                <a:gd name="connsiteY20" fmla="*/ 534853 h 1539907"/>
                <a:gd name="connsiteX21" fmla="*/ 822378 w 1370129"/>
                <a:gd name="connsiteY21" fmla="*/ 893628 h 1539907"/>
                <a:gd name="connsiteX22" fmla="*/ 917628 w 1370129"/>
                <a:gd name="connsiteY22" fmla="*/ 1106353 h 1539907"/>
                <a:gd name="connsiteX23" fmla="*/ 920803 w 1370129"/>
                <a:gd name="connsiteY23" fmla="*/ 1195253 h 153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129" h="1539907">
                  <a:moveTo>
                    <a:pt x="920803" y="1195253"/>
                  </a:moveTo>
                  <a:cubicBezTo>
                    <a:pt x="913924" y="1259811"/>
                    <a:pt x="868945" y="1438141"/>
                    <a:pt x="876353" y="1493703"/>
                  </a:cubicBezTo>
                  <a:cubicBezTo>
                    <a:pt x="883761" y="1549265"/>
                    <a:pt x="918157" y="1546090"/>
                    <a:pt x="965253" y="1528628"/>
                  </a:cubicBezTo>
                  <a:cubicBezTo>
                    <a:pt x="1012349" y="1511166"/>
                    <a:pt x="1117653" y="1430732"/>
                    <a:pt x="1158928" y="1388928"/>
                  </a:cubicBezTo>
                  <a:cubicBezTo>
                    <a:pt x="1200203" y="1347124"/>
                    <a:pt x="1194911" y="1302674"/>
                    <a:pt x="1212903" y="1277803"/>
                  </a:cubicBezTo>
                  <a:cubicBezTo>
                    <a:pt x="1230895" y="1252932"/>
                    <a:pt x="1249416" y="1252932"/>
                    <a:pt x="1266878" y="1239703"/>
                  </a:cubicBezTo>
                  <a:cubicBezTo>
                    <a:pt x="1284341" y="1226474"/>
                    <a:pt x="1301803" y="1236528"/>
                    <a:pt x="1317678" y="1198428"/>
                  </a:cubicBezTo>
                  <a:cubicBezTo>
                    <a:pt x="1333553" y="1160328"/>
                    <a:pt x="1354190" y="1060845"/>
                    <a:pt x="1362128" y="1011103"/>
                  </a:cubicBezTo>
                  <a:cubicBezTo>
                    <a:pt x="1370066" y="961361"/>
                    <a:pt x="1373770" y="960832"/>
                    <a:pt x="1365303" y="899978"/>
                  </a:cubicBezTo>
                  <a:cubicBezTo>
                    <a:pt x="1356836" y="839124"/>
                    <a:pt x="1339903" y="729057"/>
                    <a:pt x="1311328" y="645978"/>
                  </a:cubicBezTo>
                  <a:cubicBezTo>
                    <a:pt x="1282753" y="562899"/>
                    <a:pt x="1256295" y="465532"/>
                    <a:pt x="1193853" y="401503"/>
                  </a:cubicBezTo>
                  <a:cubicBezTo>
                    <a:pt x="1131411" y="337474"/>
                    <a:pt x="1006528" y="286674"/>
                    <a:pt x="936678" y="261803"/>
                  </a:cubicBezTo>
                  <a:cubicBezTo>
                    <a:pt x="866828" y="236932"/>
                    <a:pt x="813382" y="263390"/>
                    <a:pt x="774753" y="252278"/>
                  </a:cubicBezTo>
                  <a:cubicBezTo>
                    <a:pt x="736124" y="241166"/>
                    <a:pt x="728186" y="213649"/>
                    <a:pt x="704903" y="195128"/>
                  </a:cubicBezTo>
                  <a:cubicBezTo>
                    <a:pt x="681620" y="176607"/>
                    <a:pt x="683736" y="167611"/>
                    <a:pt x="635053" y="141153"/>
                  </a:cubicBezTo>
                  <a:cubicBezTo>
                    <a:pt x="586370" y="114695"/>
                    <a:pt x="495353" y="59661"/>
                    <a:pt x="412803" y="36378"/>
                  </a:cubicBezTo>
                  <a:cubicBezTo>
                    <a:pt x="330253" y="13095"/>
                    <a:pt x="208545" y="-5426"/>
                    <a:pt x="139753" y="1453"/>
                  </a:cubicBezTo>
                  <a:cubicBezTo>
                    <a:pt x="70961" y="8332"/>
                    <a:pt x="2170" y="54370"/>
                    <a:pt x="53" y="77653"/>
                  </a:cubicBezTo>
                  <a:cubicBezTo>
                    <a:pt x="-2064" y="100936"/>
                    <a:pt x="58791" y="110991"/>
                    <a:pt x="127053" y="141153"/>
                  </a:cubicBezTo>
                  <a:cubicBezTo>
                    <a:pt x="195315" y="171315"/>
                    <a:pt x="315436" y="193011"/>
                    <a:pt x="409628" y="258628"/>
                  </a:cubicBezTo>
                  <a:cubicBezTo>
                    <a:pt x="503820" y="324245"/>
                    <a:pt x="623411" y="429020"/>
                    <a:pt x="692203" y="534853"/>
                  </a:cubicBezTo>
                  <a:cubicBezTo>
                    <a:pt x="760995" y="640686"/>
                    <a:pt x="784807" y="798378"/>
                    <a:pt x="822378" y="893628"/>
                  </a:cubicBezTo>
                  <a:cubicBezTo>
                    <a:pt x="859949" y="988878"/>
                    <a:pt x="901224" y="1055024"/>
                    <a:pt x="917628" y="1106353"/>
                  </a:cubicBezTo>
                  <a:cubicBezTo>
                    <a:pt x="934032" y="1157682"/>
                    <a:pt x="927682" y="1130695"/>
                    <a:pt x="920803" y="1195253"/>
                  </a:cubicBez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orme libre 6">
              <a:extLst>
                <a:ext uri="{FF2B5EF4-FFF2-40B4-BE49-F238E27FC236}">
                  <a16:creationId xmlns:a16="http://schemas.microsoft.com/office/drawing/2014/main" id="{6D97BC0C-9D2A-4841-9834-F55652027260}"/>
                </a:ext>
              </a:extLst>
            </p:cNvPr>
            <p:cNvSpPr/>
            <p:nvPr/>
          </p:nvSpPr>
          <p:spPr>
            <a:xfrm>
              <a:off x="4450826" y="2259094"/>
              <a:ext cx="147294" cy="15392"/>
            </a:xfrm>
            <a:custGeom>
              <a:avLst/>
              <a:gdLst>
                <a:gd name="connsiteX0" fmla="*/ 0 w 190500"/>
                <a:gd name="connsiteY0" fmla="*/ 12883 h 12883"/>
                <a:gd name="connsiteX1" fmla="*/ 92075 w 190500"/>
                <a:gd name="connsiteY1" fmla="*/ 183 h 12883"/>
                <a:gd name="connsiteX2" fmla="*/ 190500 w 190500"/>
                <a:gd name="connsiteY2" fmla="*/ 6533 h 12883"/>
                <a:gd name="connsiteX0" fmla="*/ 0 w 190500"/>
                <a:gd name="connsiteY0" fmla="*/ 7694 h 7694"/>
                <a:gd name="connsiteX1" fmla="*/ 110554 w 190500"/>
                <a:gd name="connsiteY1" fmla="*/ 3717 h 7694"/>
                <a:gd name="connsiteX2" fmla="*/ 190500 w 190500"/>
                <a:gd name="connsiteY2" fmla="*/ 1344 h 7694"/>
                <a:gd name="connsiteX0" fmla="*/ 0 w 10000"/>
                <a:gd name="connsiteY0" fmla="*/ 6621 h 6621"/>
                <a:gd name="connsiteX1" fmla="*/ 5803 w 10000"/>
                <a:gd name="connsiteY1" fmla="*/ 1452 h 6621"/>
                <a:gd name="connsiteX2" fmla="*/ 10000 w 10000"/>
                <a:gd name="connsiteY2" fmla="*/ 2729 h 6621"/>
                <a:gd name="connsiteX0" fmla="*/ 0 w 10000"/>
                <a:gd name="connsiteY0" fmla="*/ 11352 h 11352"/>
                <a:gd name="connsiteX1" fmla="*/ 4833 w 10000"/>
                <a:gd name="connsiteY1" fmla="*/ 911 h 11352"/>
                <a:gd name="connsiteX2" fmla="*/ 10000 w 10000"/>
                <a:gd name="connsiteY2" fmla="*/ 5474 h 11352"/>
              </a:gdLst>
              <a:ahLst/>
              <a:cxnLst>
                <a:cxn ang="0">
                  <a:pos x="connsiteX0" y="connsiteY0"/>
                </a:cxn>
                <a:cxn ang="0">
                  <a:pos x="connsiteX1" y="connsiteY1"/>
                </a:cxn>
                <a:cxn ang="0">
                  <a:pos x="connsiteX2" y="connsiteY2"/>
                </a:cxn>
              </a:cxnLst>
              <a:rect l="l" t="t" r="r" b="b"/>
              <a:pathLst>
                <a:path w="10000" h="11352">
                  <a:moveTo>
                    <a:pt x="0" y="11352"/>
                  </a:moveTo>
                  <a:cubicBezTo>
                    <a:pt x="1583" y="-75"/>
                    <a:pt x="3166" y="1891"/>
                    <a:pt x="4833" y="911"/>
                  </a:cubicBezTo>
                  <a:cubicBezTo>
                    <a:pt x="6500" y="-69"/>
                    <a:pt x="8250" y="-1797"/>
                    <a:pt x="10000" y="5474"/>
                  </a:cubicBez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6" name="Rectangle 5">
            <a:extLst>
              <a:ext uri="{FF2B5EF4-FFF2-40B4-BE49-F238E27FC236}">
                <a16:creationId xmlns:a16="http://schemas.microsoft.com/office/drawing/2014/main" id="{9501589E-9F99-46F7-9A3C-13E156FD45AC}"/>
              </a:ext>
            </a:extLst>
          </p:cNvPr>
          <p:cNvSpPr/>
          <p:nvPr/>
        </p:nvSpPr>
        <p:spPr>
          <a:xfrm>
            <a:off x="2714943" y="2974168"/>
            <a:ext cx="1456224" cy="454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1AD0CB42-CA47-488B-BED7-A43CDB9E5F3F}"/>
              </a:ext>
            </a:extLst>
          </p:cNvPr>
          <p:cNvSpPr/>
          <p:nvPr/>
        </p:nvSpPr>
        <p:spPr>
          <a:xfrm>
            <a:off x="6761957" y="1409700"/>
            <a:ext cx="4887898" cy="26227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a:extLst>
              <a:ext uri="{FF2B5EF4-FFF2-40B4-BE49-F238E27FC236}">
                <a16:creationId xmlns:a16="http://schemas.microsoft.com/office/drawing/2014/main" id="{FE0599C6-F310-485E-BCD4-2F25559473E1}"/>
              </a:ext>
            </a:extLst>
          </p:cNvPr>
          <p:cNvCxnSpPr>
            <a:cxnSpLocks/>
          </p:cNvCxnSpPr>
          <p:nvPr/>
        </p:nvCxnSpPr>
        <p:spPr>
          <a:xfrm flipV="1">
            <a:off x="4133589" y="1409700"/>
            <a:ext cx="2626482" cy="1571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1EB5C9D8-A730-4C5E-B15D-EF130208427B}"/>
              </a:ext>
            </a:extLst>
          </p:cNvPr>
          <p:cNvCxnSpPr>
            <a:cxnSpLocks/>
          </p:cNvCxnSpPr>
          <p:nvPr/>
        </p:nvCxnSpPr>
        <p:spPr>
          <a:xfrm>
            <a:off x="4127877" y="3425109"/>
            <a:ext cx="2632194" cy="6072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ZoneTexte 78">
                <a:extLst>
                  <a:ext uri="{FF2B5EF4-FFF2-40B4-BE49-F238E27FC236}">
                    <a16:creationId xmlns:a16="http://schemas.microsoft.com/office/drawing/2014/main" id="{AEE7F997-4D56-497E-8E11-CC449DE2D2F7}"/>
                  </a:ext>
                </a:extLst>
              </p:cNvPr>
              <p:cNvSpPr txBox="1"/>
              <p:nvPr/>
            </p:nvSpPr>
            <p:spPr>
              <a:xfrm>
                <a:off x="6749247" y="4016477"/>
                <a:ext cx="4147219" cy="10145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𝜎</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i="1">
                              <a:latin typeface="Cambria Math" panose="02040503050406030204" pitchFamily="18" charset="0"/>
                            </a:rPr>
                            <m:t>𝐹</m:t>
                          </m:r>
                        </m:num>
                        <m:den>
                          <m:r>
                            <a:rPr lang="en-US" sz="3200" b="0" i="1" smtClean="0">
                              <a:latin typeface="Cambria Math" panose="02040503050406030204" pitchFamily="18" charset="0"/>
                            </a:rPr>
                            <m:t>𝑆</m:t>
                          </m:r>
                        </m:den>
                      </m:f>
                    </m:oMath>
                  </m:oMathPara>
                </a14:m>
                <a:endParaRPr lang="fr-FR" sz="3200"/>
              </a:p>
            </p:txBody>
          </p:sp>
        </mc:Choice>
        <mc:Fallback xmlns="">
          <p:sp>
            <p:nvSpPr>
              <p:cNvPr id="79" name="ZoneTexte 78">
                <a:extLst>
                  <a:ext uri="{FF2B5EF4-FFF2-40B4-BE49-F238E27FC236}">
                    <a16:creationId xmlns:a16="http://schemas.microsoft.com/office/drawing/2014/main" id="{AEE7F997-4D56-497E-8E11-CC449DE2D2F7}"/>
                  </a:ext>
                </a:extLst>
              </p:cNvPr>
              <p:cNvSpPr txBox="1">
                <a:spLocks noRot="1" noChangeAspect="1" noMove="1" noResize="1" noEditPoints="1" noAdjustHandles="1" noChangeArrowheads="1" noChangeShapeType="1" noTextEdit="1"/>
              </p:cNvSpPr>
              <p:nvPr/>
            </p:nvSpPr>
            <p:spPr>
              <a:xfrm>
                <a:off x="6749247" y="4016477"/>
                <a:ext cx="4147219" cy="1014508"/>
              </a:xfrm>
              <a:prstGeom prst="rect">
                <a:avLst/>
              </a:prstGeom>
              <a:blipFill>
                <a:blip r:embed="rId6"/>
                <a:stretch>
                  <a:fillRect/>
                </a:stretch>
              </a:blipFill>
            </p:spPr>
            <p:txBody>
              <a:bodyPr/>
              <a:lstStyle/>
              <a:p>
                <a:r>
                  <a:rPr lang="fr-FR">
                    <a:noFill/>
                  </a:rPr>
                  <a:t> </a:t>
                </a:r>
              </a:p>
            </p:txBody>
          </p:sp>
        </mc:Fallback>
      </mc:AlternateContent>
      <p:cxnSp>
        <p:nvCxnSpPr>
          <p:cNvPr id="43" name="Connecteur droit avec flèche 42">
            <a:extLst>
              <a:ext uri="{FF2B5EF4-FFF2-40B4-BE49-F238E27FC236}">
                <a16:creationId xmlns:a16="http://schemas.microsoft.com/office/drawing/2014/main" id="{F1FE5E64-469E-4D47-A387-2D4726203A12}"/>
              </a:ext>
            </a:extLst>
          </p:cNvPr>
          <p:cNvCxnSpPr>
            <a:cxnSpLocks/>
          </p:cNvCxnSpPr>
          <p:nvPr/>
        </p:nvCxnSpPr>
        <p:spPr>
          <a:xfrm flipH="1">
            <a:off x="9144785" y="1053090"/>
            <a:ext cx="328495" cy="105224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ZoneTexte 79">
                <a:extLst>
                  <a:ext uri="{FF2B5EF4-FFF2-40B4-BE49-F238E27FC236}">
                    <a16:creationId xmlns:a16="http://schemas.microsoft.com/office/drawing/2014/main" id="{8517BC2B-C11F-4F01-8100-BE113FD7EA3E}"/>
                  </a:ext>
                </a:extLst>
              </p:cNvPr>
              <p:cNvSpPr txBox="1"/>
              <p:nvPr/>
            </p:nvSpPr>
            <p:spPr>
              <a:xfrm>
                <a:off x="9073915" y="2432308"/>
                <a:ext cx="712685"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rgbClr val="FFC000"/>
                              </a:solidFill>
                              <a:latin typeface="Cambria Math" panose="02040503050406030204" pitchFamily="18" charset="0"/>
                            </a:rPr>
                          </m:ctrlPr>
                        </m:sSubPr>
                        <m:e>
                          <m:r>
                            <a:rPr lang="en-US" sz="3600" b="0" i="1" smtClean="0">
                              <a:solidFill>
                                <a:srgbClr val="FFC000"/>
                              </a:solidFill>
                              <a:latin typeface="Cambria Math" panose="02040503050406030204" pitchFamily="18" charset="0"/>
                            </a:rPr>
                            <m:t>𝑆</m:t>
                          </m:r>
                        </m:e>
                        <m:sub>
                          <m:r>
                            <a:rPr lang="en-US" sz="3600" b="0" i="1" smtClean="0">
                              <a:solidFill>
                                <a:srgbClr val="FFC000"/>
                              </a:solidFill>
                              <a:latin typeface="Cambria Math" panose="02040503050406030204" pitchFamily="18" charset="0"/>
                            </a:rPr>
                            <m:t>2</m:t>
                          </m:r>
                        </m:sub>
                      </m:sSub>
                    </m:oMath>
                  </m:oMathPara>
                </a14:m>
                <a:endParaRPr lang="fr-FR" sz="3600"/>
              </a:p>
            </p:txBody>
          </p:sp>
        </mc:Choice>
        <mc:Fallback xmlns="">
          <p:sp>
            <p:nvSpPr>
              <p:cNvPr id="80" name="ZoneTexte 79">
                <a:extLst>
                  <a:ext uri="{FF2B5EF4-FFF2-40B4-BE49-F238E27FC236}">
                    <a16:creationId xmlns:a16="http://schemas.microsoft.com/office/drawing/2014/main" id="{8517BC2B-C11F-4F01-8100-BE113FD7EA3E}"/>
                  </a:ext>
                </a:extLst>
              </p:cNvPr>
              <p:cNvSpPr txBox="1">
                <a:spLocks noRot="1" noChangeAspect="1" noMove="1" noResize="1" noEditPoints="1" noAdjustHandles="1" noChangeArrowheads="1" noChangeShapeType="1" noTextEdit="1"/>
              </p:cNvSpPr>
              <p:nvPr/>
            </p:nvSpPr>
            <p:spPr>
              <a:xfrm>
                <a:off x="9073915" y="2432308"/>
                <a:ext cx="712685" cy="646331"/>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1" name="ZoneTexte 80">
                <a:extLst>
                  <a:ext uri="{FF2B5EF4-FFF2-40B4-BE49-F238E27FC236}">
                    <a16:creationId xmlns:a16="http://schemas.microsoft.com/office/drawing/2014/main" id="{53334AD7-A155-4A15-9F27-C92D9AAC4F83}"/>
                  </a:ext>
                </a:extLst>
              </p:cNvPr>
              <p:cNvSpPr txBox="1"/>
              <p:nvPr/>
            </p:nvSpPr>
            <p:spPr>
              <a:xfrm>
                <a:off x="7073122" y="2850664"/>
                <a:ext cx="712685"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600" b="0" i="1" smtClean="0">
                              <a:solidFill>
                                <a:schemeClr val="accent5"/>
                              </a:solidFill>
                              <a:latin typeface="Cambria Math" panose="02040503050406030204" pitchFamily="18" charset="0"/>
                            </a:rPr>
                          </m:ctrlPr>
                        </m:sSubPr>
                        <m:e>
                          <m:r>
                            <a:rPr lang="en-US" sz="3600" b="0" i="1" smtClean="0">
                              <a:solidFill>
                                <a:schemeClr val="accent5"/>
                              </a:solidFill>
                              <a:latin typeface="Cambria Math" panose="02040503050406030204" pitchFamily="18" charset="0"/>
                            </a:rPr>
                            <m:t>𝑆</m:t>
                          </m:r>
                        </m:e>
                        <m:sub>
                          <m:r>
                            <a:rPr lang="en-US" sz="3600" b="0" i="1" smtClean="0">
                              <a:solidFill>
                                <a:schemeClr val="accent5"/>
                              </a:solidFill>
                              <a:latin typeface="Cambria Math" panose="02040503050406030204" pitchFamily="18" charset="0"/>
                            </a:rPr>
                            <m:t>1</m:t>
                          </m:r>
                        </m:sub>
                      </m:sSub>
                    </m:oMath>
                  </m:oMathPara>
                </a14:m>
                <a:endParaRPr lang="fr-FR" sz="3600">
                  <a:solidFill>
                    <a:schemeClr val="accent5"/>
                  </a:solidFill>
                </a:endParaRPr>
              </a:p>
            </p:txBody>
          </p:sp>
        </mc:Choice>
        <mc:Fallback xmlns="">
          <p:sp>
            <p:nvSpPr>
              <p:cNvPr id="81" name="ZoneTexte 80">
                <a:extLst>
                  <a:ext uri="{FF2B5EF4-FFF2-40B4-BE49-F238E27FC236}">
                    <a16:creationId xmlns:a16="http://schemas.microsoft.com/office/drawing/2014/main" id="{53334AD7-A155-4A15-9F27-C92D9AAC4F83}"/>
                  </a:ext>
                </a:extLst>
              </p:cNvPr>
              <p:cNvSpPr txBox="1">
                <a:spLocks noRot="1" noChangeAspect="1" noMove="1" noResize="1" noEditPoints="1" noAdjustHandles="1" noChangeArrowheads="1" noChangeShapeType="1" noTextEdit="1"/>
              </p:cNvSpPr>
              <p:nvPr/>
            </p:nvSpPr>
            <p:spPr>
              <a:xfrm>
                <a:off x="7073122" y="2850664"/>
                <a:ext cx="712685" cy="646331"/>
              </a:xfrm>
              <a:prstGeom prst="rect">
                <a:avLst/>
              </a:prstGeom>
              <a:blipFill>
                <a:blip r:embed="rId8"/>
                <a:stretch>
                  <a:fillRect/>
                </a:stretch>
              </a:blipFill>
            </p:spPr>
            <p:txBody>
              <a:bodyPr/>
              <a:lstStyle/>
              <a:p>
                <a:r>
                  <a:rPr lang="fr-FR">
                    <a:noFill/>
                  </a:rPr>
                  <a:t> </a:t>
                </a:r>
              </a:p>
            </p:txBody>
          </p:sp>
        </mc:Fallback>
      </mc:AlternateContent>
      <p:cxnSp>
        <p:nvCxnSpPr>
          <p:cNvPr id="108" name="Connecteur droit avec flèche 107">
            <a:extLst>
              <a:ext uri="{FF2B5EF4-FFF2-40B4-BE49-F238E27FC236}">
                <a16:creationId xmlns:a16="http://schemas.microsoft.com/office/drawing/2014/main" id="{B77B1A40-EC58-4397-B186-E8342CADA84C}"/>
              </a:ext>
            </a:extLst>
          </p:cNvPr>
          <p:cNvCxnSpPr>
            <a:cxnSpLocks/>
          </p:cNvCxnSpPr>
          <p:nvPr/>
        </p:nvCxnSpPr>
        <p:spPr>
          <a:xfrm flipH="1">
            <a:off x="6989792" y="2607837"/>
            <a:ext cx="604171" cy="2502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ZoneTexte 111">
                <a:extLst>
                  <a:ext uri="{FF2B5EF4-FFF2-40B4-BE49-F238E27FC236}">
                    <a16:creationId xmlns:a16="http://schemas.microsoft.com/office/drawing/2014/main" id="{7B0891F5-6C9D-4FE6-B9D1-8577A6C58348}"/>
                  </a:ext>
                </a:extLst>
              </p:cNvPr>
              <p:cNvSpPr txBox="1"/>
              <p:nvPr/>
            </p:nvSpPr>
            <p:spPr>
              <a:xfrm>
                <a:off x="10479714" y="1847513"/>
                <a:ext cx="58775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𝐹</m:t>
                      </m:r>
                    </m:oMath>
                  </m:oMathPara>
                </a14:m>
                <a:endParaRPr lang="fr-FR" sz="2800"/>
              </a:p>
            </p:txBody>
          </p:sp>
        </mc:Choice>
        <mc:Fallback xmlns="">
          <p:sp>
            <p:nvSpPr>
              <p:cNvPr id="112" name="ZoneTexte 111">
                <a:extLst>
                  <a:ext uri="{FF2B5EF4-FFF2-40B4-BE49-F238E27FC236}">
                    <a16:creationId xmlns:a16="http://schemas.microsoft.com/office/drawing/2014/main" id="{7B0891F5-6C9D-4FE6-B9D1-8577A6C58348}"/>
                  </a:ext>
                </a:extLst>
              </p:cNvPr>
              <p:cNvSpPr txBox="1">
                <a:spLocks noRot="1" noChangeAspect="1" noMove="1" noResize="1" noEditPoints="1" noAdjustHandles="1" noChangeArrowheads="1" noChangeShapeType="1" noTextEdit="1"/>
              </p:cNvSpPr>
              <p:nvPr/>
            </p:nvSpPr>
            <p:spPr>
              <a:xfrm>
                <a:off x="10479714" y="1847513"/>
                <a:ext cx="587756" cy="523220"/>
              </a:xfrm>
              <a:prstGeom prst="rect">
                <a:avLst/>
              </a:prstGeom>
              <a:blipFill>
                <a:blip r:embed="rId9"/>
                <a:stretch>
                  <a:fillRect/>
                </a:stretch>
              </a:blipFill>
            </p:spPr>
            <p:txBody>
              <a:bodyPr/>
              <a:lstStyle/>
              <a:p>
                <a:r>
                  <a:rPr lang="fr-FR">
                    <a:noFill/>
                  </a:rPr>
                  <a:t> </a:t>
                </a:r>
              </a:p>
            </p:txBody>
          </p:sp>
        </mc:Fallback>
      </mc:AlternateContent>
      <p:grpSp>
        <p:nvGrpSpPr>
          <p:cNvPr id="7" name="Groupe 6">
            <a:extLst>
              <a:ext uri="{FF2B5EF4-FFF2-40B4-BE49-F238E27FC236}">
                <a16:creationId xmlns:a16="http://schemas.microsoft.com/office/drawing/2014/main" id="{EA4B0397-0668-4A32-B88F-9A4C2FDCBD85}"/>
              </a:ext>
            </a:extLst>
          </p:cNvPr>
          <p:cNvGrpSpPr/>
          <p:nvPr/>
        </p:nvGrpSpPr>
        <p:grpSpPr>
          <a:xfrm>
            <a:off x="2736850" y="3058583"/>
            <a:ext cx="1416050" cy="357717"/>
            <a:chOff x="2736850" y="3058583"/>
            <a:chExt cx="1416050" cy="357717"/>
          </a:xfrm>
        </p:grpSpPr>
        <p:sp>
          <p:nvSpPr>
            <p:cNvPr id="4" name="Forme libre : forme 3">
              <a:extLst>
                <a:ext uri="{FF2B5EF4-FFF2-40B4-BE49-F238E27FC236}">
                  <a16:creationId xmlns:a16="http://schemas.microsoft.com/office/drawing/2014/main" id="{1474E75F-1F53-4C2B-BEEC-CAB87A20A2D6}"/>
                </a:ext>
              </a:extLst>
            </p:cNvPr>
            <p:cNvSpPr/>
            <p:nvPr/>
          </p:nvSpPr>
          <p:spPr>
            <a:xfrm>
              <a:off x="3591983" y="3075517"/>
              <a:ext cx="560917" cy="328083"/>
            </a:xfrm>
            <a:custGeom>
              <a:avLst/>
              <a:gdLst>
                <a:gd name="connsiteX0" fmla="*/ 558800 w 560917"/>
                <a:gd name="connsiteY0" fmla="*/ 55033 h 328083"/>
                <a:gd name="connsiteX1" fmla="*/ 560917 w 560917"/>
                <a:gd name="connsiteY1" fmla="*/ 328083 h 328083"/>
                <a:gd name="connsiteX2" fmla="*/ 436034 w 560917"/>
                <a:gd name="connsiteY2" fmla="*/ 262466 h 328083"/>
                <a:gd name="connsiteX3" fmla="*/ 264584 w 560917"/>
                <a:gd name="connsiteY3" fmla="*/ 207433 h 328083"/>
                <a:gd name="connsiteX4" fmla="*/ 133350 w 560917"/>
                <a:gd name="connsiteY4" fmla="*/ 156633 h 328083"/>
                <a:gd name="connsiteX5" fmla="*/ 42334 w 560917"/>
                <a:gd name="connsiteY5" fmla="*/ 120650 h 328083"/>
                <a:gd name="connsiteX6" fmla="*/ 0 w 560917"/>
                <a:gd name="connsiteY6" fmla="*/ 95250 h 328083"/>
                <a:gd name="connsiteX7" fmla="*/ 71967 w 560917"/>
                <a:gd name="connsiteY7" fmla="*/ 35983 h 328083"/>
                <a:gd name="connsiteX8" fmla="*/ 209550 w 560917"/>
                <a:gd name="connsiteY8" fmla="*/ 0 h 328083"/>
                <a:gd name="connsiteX9" fmla="*/ 334434 w 560917"/>
                <a:gd name="connsiteY9" fmla="*/ 4233 h 328083"/>
                <a:gd name="connsiteX10" fmla="*/ 444500 w 560917"/>
                <a:gd name="connsiteY10" fmla="*/ 25400 h 328083"/>
                <a:gd name="connsiteX11" fmla="*/ 558800 w 560917"/>
                <a:gd name="connsiteY11" fmla="*/ 55033 h 3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917" h="328083">
                  <a:moveTo>
                    <a:pt x="558800" y="55033"/>
                  </a:moveTo>
                  <a:cubicBezTo>
                    <a:pt x="559506" y="146050"/>
                    <a:pt x="560211" y="237066"/>
                    <a:pt x="560917" y="328083"/>
                  </a:cubicBezTo>
                  <a:lnTo>
                    <a:pt x="436034" y="262466"/>
                  </a:lnTo>
                  <a:lnTo>
                    <a:pt x="264584" y="207433"/>
                  </a:lnTo>
                  <a:lnTo>
                    <a:pt x="133350" y="156633"/>
                  </a:lnTo>
                  <a:lnTo>
                    <a:pt x="42334" y="120650"/>
                  </a:lnTo>
                  <a:lnTo>
                    <a:pt x="0" y="95250"/>
                  </a:lnTo>
                  <a:lnTo>
                    <a:pt x="71967" y="35983"/>
                  </a:lnTo>
                  <a:lnTo>
                    <a:pt x="209550" y="0"/>
                  </a:lnTo>
                  <a:lnTo>
                    <a:pt x="334434" y="4233"/>
                  </a:lnTo>
                  <a:lnTo>
                    <a:pt x="444500" y="25400"/>
                  </a:lnTo>
                  <a:lnTo>
                    <a:pt x="558800" y="5503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 forme 4">
              <a:extLst>
                <a:ext uri="{FF2B5EF4-FFF2-40B4-BE49-F238E27FC236}">
                  <a16:creationId xmlns:a16="http://schemas.microsoft.com/office/drawing/2014/main" id="{B1FF789B-752D-454D-82D4-FB93F49433F2}"/>
                </a:ext>
              </a:extLst>
            </p:cNvPr>
            <p:cNvSpPr/>
            <p:nvPr/>
          </p:nvSpPr>
          <p:spPr>
            <a:xfrm>
              <a:off x="2736850" y="3058583"/>
              <a:ext cx="599017" cy="357717"/>
            </a:xfrm>
            <a:custGeom>
              <a:avLst/>
              <a:gdLst>
                <a:gd name="connsiteX0" fmla="*/ 52917 w 599017"/>
                <a:gd name="connsiteY0" fmla="*/ 357717 h 357717"/>
                <a:gd name="connsiteX1" fmla="*/ 127000 w 599017"/>
                <a:gd name="connsiteY1" fmla="*/ 298450 h 357717"/>
                <a:gd name="connsiteX2" fmla="*/ 218017 w 599017"/>
                <a:gd name="connsiteY2" fmla="*/ 258234 h 357717"/>
                <a:gd name="connsiteX3" fmla="*/ 332317 w 599017"/>
                <a:gd name="connsiteY3" fmla="*/ 230717 h 357717"/>
                <a:gd name="connsiteX4" fmla="*/ 429683 w 599017"/>
                <a:gd name="connsiteY4" fmla="*/ 211667 h 357717"/>
                <a:gd name="connsiteX5" fmla="*/ 554567 w 599017"/>
                <a:gd name="connsiteY5" fmla="*/ 154517 h 357717"/>
                <a:gd name="connsiteX6" fmla="*/ 599017 w 599017"/>
                <a:gd name="connsiteY6" fmla="*/ 110067 h 357717"/>
                <a:gd name="connsiteX7" fmla="*/ 560917 w 599017"/>
                <a:gd name="connsiteY7" fmla="*/ 67734 h 357717"/>
                <a:gd name="connsiteX8" fmla="*/ 455083 w 599017"/>
                <a:gd name="connsiteY8" fmla="*/ 25400 h 357717"/>
                <a:gd name="connsiteX9" fmla="*/ 321733 w 599017"/>
                <a:gd name="connsiteY9" fmla="*/ 0 h 357717"/>
                <a:gd name="connsiteX10" fmla="*/ 201083 w 599017"/>
                <a:gd name="connsiteY10" fmla="*/ 4234 h 357717"/>
                <a:gd name="connsiteX11" fmla="*/ 76200 w 599017"/>
                <a:gd name="connsiteY11" fmla="*/ 38100 h 357717"/>
                <a:gd name="connsiteX12" fmla="*/ 0 w 599017"/>
                <a:gd name="connsiteY12" fmla="*/ 69850 h 357717"/>
                <a:gd name="connsiteX13" fmla="*/ 0 w 599017"/>
                <a:gd name="connsiteY13" fmla="*/ 349250 h 357717"/>
                <a:gd name="connsiteX14" fmla="*/ 52917 w 599017"/>
                <a:gd name="connsiteY14" fmla="*/ 357717 h 35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9017" h="357717">
                  <a:moveTo>
                    <a:pt x="52917" y="357717"/>
                  </a:moveTo>
                  <a:lnTo>
                    <a:pt x="127000" y="298450"/>
                  </a:lnTo>
                  <a:lnTo>
                    <a:pt x="218017" y="258234"/>
                  </a:lnTo>
                  <a:lnTo>
                    <a:pt x="332317" y="230717"/>
                  </a:lnTo>
                  <a:lnTo>
                    <a:pt x="429683" y="211667"/>
                  </a:lnTo>
                  <a:lnTo>
                    <a:pt x="554567" y="154517"/>
                  </a:lnTo>
                  <a:lnTo>
                    <a:pt x="599017" y="110067"/>
                  </a:lnTo>
                  <a:lnTo>
                    <a:pt x="560917" y="67734"/>
                  </a:lnTo>
                  <a:lnTo>
                    <a:pt x="455083" y="25400"/>
                  </a:lnTo>
                  <a:lnTo>
                    <a:pt x="321733" y="0"/>
                  </a:lnTo>
                  <a:lnTo>
                    <a:pt x="201083" y="4234"/>
                  </a:lnTo>
                  <a:lnTo>
                    <a:pt x="76200" y="38100"/>
                  </a:lnTo>
                  <a:lnTo>
                    <a:pt x="0" y="69850"/>
                  </a:lnTo>
                  <a:lnTo>
                    <a:pt x="0" y="349250"/>
                  </a:lnTo>
                  <a:lnTo>
                    <a:pt x="52917" y="357717"/>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3" name="ZoneTexte 62">
            <a:extLst>
              <a:ext uri="{FF2B5EF4-FFF2-40B4-BE49-F238E27FC236}">
                <a16:creationId xmlns:a16="http://schemas.microsoft.com/office/drawing/2014/main" id="{1DD83A32-8EF4-4B74-AD41-96BD945D30E6}"/>
              </a:ext>
            </a:extLst>
          </p:cNvPr>
          <p:cNvSpPr txBox="1"/>
          <p:nvPr/>
        </p:nvSpPr>
        <p:spPr>
          <a:xfrm>
            <a:off x="9029014" y="3000684"/>
            <a:ext cx="2342347" cy="954107"/>
          </a:xfrm>
          <a:prstGeom prst="rect">
            <a:avLst/>
          </a:prstGeom>
          <a:noFill/>
        </p:spPr>
        <p:txBody>
          <a:bodyPr wrap="square">
            <a:spAutoFit/>
          </a:bodyPr>
          <a:lstStyle/>
          <a:p>
            <a:r>
              <a:rPr lang="en-US" sz="2800">
                <a:solidFill>
                  <a:srgbClr val="FFC000"/>
                </a:solidFill>
                <a:latin typeface="+mj-lt"/>
              </a:rPr>
              <a:t>Ligne blanche</a:t>
            </a:r>
          </a:p>
          <a:p>
            <a:endParaRPr lang="en-US" sz="2800">
              <a:solidFill>
                <a:srgbClr val="FFC000"/>
              </a:solidFill>
              <a:latin typeface="+mj-lt"/>
            </a:endParaRPr>
          </a:p>
        </p:txBody>
      </p:sp>
      <p:sp>
        <p:nvSpPr>
          <p:cNvPr id="64" name="ZoneTexte 63">
            <a:extLst>
              <a:ext uri="{FF2B5EF4-FFF2-40B4-BE49-F238E27FC236}">
                <a16:creationId xmlns:a16="http://schemas.microsoft.com/office/drawing/2014/main" id="{93014CFB-4F46-458B-8F93-18142B2D2DC1}"/>
              </a:ext>
            </a:extLst>
          </p:cNvPr>
          <p:cNvSpPr txBox="1"/>
          <p:nvPr/>
        </p:nvSpPr>
        <p:spPr>
          <a:xfrm>
            <a:off x="6830893" y="3421898"/>
            <a:ext cx="2342347" cy="954107"/>
          </a:xfrm>
          <a:prstGeom prst="rect">
            <a:avLst/>
          </a:prstGeom>
          <a:noFill/>
        </p:spPr>
        <p:txBody>
          <a:bodyPr wrap="square">
            <a:spAutoFit/>
          </a:bodyPr>
          <a:lstStyle/>
          <a:p>
            <a:r>
              <a:rPr lang="en-US" sz="2800">
                <a:solidFill>
                  <a:schemeClr val="accent1"/>
                </a:solidFill>
                <a:latin typeface="+mj-lt"/>
              </a:rPr>
              <a:t>Grands droits</a:t>
            </a:r>
          </a:p>
          <a:p>
            <a:endParaRPr lang="en-US" sz="2800">
              <a:solidFill>
                <a:schemeClr val="accent1"/>
              </a:solidFill>
              <a:latin typeface="+mj-lt"/>
            </a:endParaRPr>
          </a:p>
        </p:txBody>
      </p:sp>
      <p:grpSp>
        <p:nvGrpSpPr>
          <p:cNvPr id="44" name="Groupe 43">
            <a:extLst>
              <a:ext uri="{FF2B5EF4-FFF2-40B4-BE49-F238E27FC236}">
                <a16:creationId xmlns:a16="http://schemas.microsoft.com/office/drawing/2014/main" id="{1A17B002-3596-43B4-A7AF-08D5519AD8EC}"/>
              </a:ext>
            </a:extLst>
          </p:cNvPr>
          <p:cNvGrpSpPr/>
          <p:nvPr/>
        </p:nvGrpSpPr>
        <p:grpSpPr>
          <a:xfrm>
            <a:off x="10214461" y="1697837"/>
            <a:ext cx="587918" cy="241775"/>
            <a:chOff x="10214461" y="1697837"/>
            <a:chExt cx="587918" cy="241775"/>
          </a:xfrm>
        </p:grpSpPr>
        <p:cxnSp>
          <p:nvCxnSpPr>
            <p:cNvPr id="103" name="Connecteur droit avec flèche 102">
              <a:extLst>
                <a:ext uri="{FF2B5EF4-FFF2-40B4-BE49-F238E27FC236}">
                  <a16:creationId xmlns:a16="http://schemas.microsoft.com/office/drawing/2014/main" id="{5662B231-A160-438C-A9FD-5293B1A1A0BC}"/>
                </a:ext>
              </a:extLst>
            </p:cNvPr>
            <p:cNvCxnSpPr>
              <a:cxnSpLocks/>
            </p:cNvCxnSpPr>
            <p:nvPr/>
          </p:nvCxnSpPr>
          <p:spPr>
            <a:xfrm flipV="1">
              <a:off x="10421703" y="1697837"/>
              <a:ext cx="380676" cy="1522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DFABB235-A459-4230-829E-C81B15BAF798}"/>
                </a:ext>
              </a:extLst>
            </p:cNvPr>
            <p:cNvCxnSpPr>
              <a:cxnSpLocks/>
            </p:cNvCxnSpPr>
            <p:nvPr/>
          </p:nvCxnSpPr>
          <p:spPr>
            <a:xfrm flipH="1">
              <a:off x="10214461" y="1799248"/>
              <a:ext cx="331146" cy="14036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693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77" grpId="0" animBg="1"/>
      <p:bldP spid="3" grpId="0" animBg="1"/>
      <p:bldP spid="54" grpId="0"/>
      <p:bldP spid="56" grpId="0"/>
      <p:bldP spid="6" grpId="0" animBg="1"/>
      <p:bldP spid="62" grpId="0" animBg="1"/>
      <p:bldP spid="79" grpId="0"/>
      <p:bldP spid="80" grpId="0"/>
      <p:bldP spid="81" grpId="0"/>
      <p:bldP spid="112" grpId="0"/>
      <p:bldP spid="63" grpId="0"/>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4005A3DD-EB38-4353-B8AA-91D28BB047D1}"/>
                  </a:ext>
                </a:extLst>
              </p:cNvPr>
              <p:cNvSpPr>
                <a:spLocks noGrp="1"/>
              </p:cNvSpPr>
              <p:nvPr>
                <p:ph idx="1"/>
              </p:nvPr>
            </p:nvSpPr>
            <p:spPr>
              <a:xfrm>
                <a:off x="838199" y="1825625"/>
                <a:ext cx="6464475" cy="1907131"/>
              </a:xfrm>
            </p:spPr>
            <p:txBody>
              <a:bodyPr>
                <a:normAutofit/>
              </a:bodyPr>
              <a:lstStyle/>
              <a:p>
                <a:pPr marL="0" indent="0">
                  <a:buNone/>
                </a:pPr>
                <a:r>
                  <a:rPr lang="fr-FR" b="1">
                    <a:latin typeface="+mj-lt"/>
                  </a:rPr>
                  <a:t>Fatigue</a:t>
                </a:r>
              </a:p>
              <a:p>
                <a:pPr marL="0" indent="0">
                  <a:buNone/>
                </a:pPr>
                <a:r>
                  <a:rPr lang="fr-FR">
                    <a:latin typeface="+mj-lt"/>
                  </a:rPr>
                  <a:t>Endommagement local sous </a:t>
                </a:r>
                <a14:m>
                  <m:oMath xmlns:m="http://schemas.openxmlformats.org/officeDocument/2006/math">
                    <m:r>
                      <a:rPr lang="en-US" b="0" i="1" smtClean="0">
                        <a:latin typeface="Cambria Math" panose="02040503050406030204" pitchFamily="18" charset="0"/>
                      </a:rPr>
                      <m:t>𝜎</m:t>
                    </m:r>
                  </m:oMath>
                </a14:m>
                <a:r>
                  <a:rPr lang="fr-FR">
                    <a:latin typeface="+mj-lt"/>
                  </a:rPr>
                  <a:t> repétée</a:t>
                </a:r>
              </a:p>
              <a:p>
                <a:pPr marL="0" indent="0">
                  <a:buNone/>
                </a:pPr>
                <a:r>
                  <a:rPr lang="fr-FR">
                    <a:latin typeface="+mj-lt"/>
                  </a:rPr>
                  <a:t>Rupture même si </a:t>
                </a:r>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&lt;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𝑟𝑢𝑝𝑡𝑢𝑟𝑒</m:t>
                        </m:r>
                      </m:sub>
                    </m:sSub>
                  </m:oMath>
                </a14:m>
                <a:endParaRPr lang="en-US" b="0">
                  <a:latin typeface="+mj-lt"/>
                </a:endParaRPr>
              </a:p>
            </p:txBody>
          </p:sp>
        </mc:Choice>
        <mc:Fallback xmlns="">
          <p:sp>
            <p:nvSpPr>
              <p:cNvPr id="3" name="Espace réservé du contenu 2">
                <a:extLst>
                  <a:ext uri="{FF2B5EF4-FFF2-40B4-BE49-F238E27FC236}">
                    <a16:creationId xmlns:a16="http://schemas.microsoft.com/office/drawing/2014/main" id="{4005A3DD-EB38-4353-B8AA-91D28BB047D1}"/>
                  </a:ext>
                </a:extLst>
              </p:cNvPr>
              <p:cNvSpPr>
                <a:spLocks noGrp="1" noRot="1" noChangeAspect="1" noMove="1" noResize="1" noEditPoints="1" noAdjustHandles="1" noChangeArrowheads="1" noChangeShapeType="1" noTextEdit="1"/>
              </p:cNvSpPr>
              <p:nvPr>
                <p:ph idx="1"/>
              </p:nvPr>
            </p:nvSpPr>
            <p:spPr>
              <a:xfrm>
                <a:off x="838199" y="1825625"/>
                <a:ext cx="6464475" cy="1907131"/>
              </a:xfrm>
              <a:blipFill>
                <a:blip r:embed="rId3"/>
                <a:stretch>
                  <a:fillRect l="-1885" t="-5112"/>
                </a:stretch>
              </a:blipFill>
            </p:spPr>
            <p:txBody>
              <a:bodyPr/>
              <a:lstStyle/>
              <a:p>
                <a:r>
                  <a:rPr lang="fr-FR">
                    <a:noFill/>
                  </a:rPr>
                  <a:t> </a:t>
                </a:r>
              </a:p>
            </p:txBody>
          </p:sp>
        </mc:Fallback>
      </mc:AlternateContent>
      <p:sp>
        <p:nvSpPr>
          <p:cNvPr id="6" name="Titre 1">
            <a:extLst>
              <a:ext uri="{FF2B5EF4-FFF2-40B4-BE49-F238E27FC236}">
                <a16:creationId xmlns:a16="http://schemas.microsoft.com/office/drawing/2014/main" id="{3F687B2E-6035-49E6-8AB5-B3840BDACDBA}"/>
              </a:ext>
            </a:extLst>
          </p:cNvPr>
          <p:cNvSpPr>
            <a:spLocks noGrp="1"/>
          </p:cNvSpPr>
          <p:nvPr>
            <p:ph type="title"/>
          </p:nvPr>
        </p:nvSpPr>
        <p:spPr>
          <a:xfrm>
            <a:off x="838200" y="333594"/>
            <a:ext cx="10515600" cy="1325563"/>
          </a:xfrm>
        </p:spPr>
        <p:txBody>
          <a:bodyPr/>
          <a:lstStyle/>
          <a:p>
            <a:r>
              <a:rPr lang="en-US"/>
              <a:t>Facteurs de risques</a:t>
            </a:r>
            <a:endParaRPr lang="fr-FR"/>
          </a:p>
        </p:txBody>
      </p:sp>
      <p:sp>
        <p:nvSpPr>
          <p:cNvPr id="4" name="Espace réservé du numéro de diapositive 3">
            <a:extLst>
              <a:ext uri="{FF2B5EF4-FFF2-40B4-BE49-F238E27FC236}">
                <a16:creationId xmlns:a16="http://schemas.microsoft.com/office/drawing/2014/main" id="{40AA576E-AEA7-4567-AE62-1E111AE79DB7}"/>
              </a:ext>
            </a:extLst>
          </p:cNvPr>
          <p:cNvSpPr>
            <a:spLocks noGrp="1"/>
          </p:cNvSpPr>
          <p:nvPr>
            <p:ph type="sldNum" sz="quarter" idx="12"/>
          </p:nvPr>
        </p:nvSpPr>
        <p:spPr/>
        <p:txBody>
          <a:bodyPr/>
          <a:lstStyle/>
          <a:p>
            <a:fld id="{9ABD71EB-6540-4754-A2C1-5B11E8BB1CAE}" type="slidenum">
              <a:rPr lang="fr-FR" smtClean="0"/>
              <a:t>11</a:t>
            </a:fld>
            <a:endParaRPr lang="fr-FR"/>
          </a:p>
        </p:txBody>
      </p:sp>
      <p:sp>
        <p:nvSpPr>
          <p:cNvPr id="7" name="ZoneTexte 6">
            <a:extLst>
              <a:ext uri="{FF2B5EF4-FFF2-40B4-BE49-F238E27FC236}">
                <a16:creationId xmlns:a16="http://schemas.microsoft.com/office/drawing/2014/main" id="{62ADED42-C54B-4954-9113-43D663055357}"/>
              </a:ext>
            </a:extLst>
          </p:cNvPr>
          <p:cNvSpPr txBox="1"/>
          <p:nvPr/>
        </p:nvSpPr>
        <p:spPr>
          <a:xfrm>
            <a:off x="6935244" y="885635"/>
            <a:ext cx="4418556" cy="523220"/>
          </a:xfrm>
          <a:prstGeom prst="rect">
            <a:avLst/>
          </a:prstGeom>
          <a:noFill/>
        </p:spPr>
        <p:txBody>
          <a:bodyPr wrap="square">
            <a:spAutoFit/>
          </a:bodyPr>
          <a:lstStyle/>
          <a:p>
            <a:pPr marL="0" indent="0">
              <a:buNone/>
            </a:pPr>
            <a:r>
              <a:rPr lang="en-US" sz="2800" b="0">
                <a:latin typeface="+mj-lt"/>
              </a:rPr>
              <a:t>Exemple : toux chronique</a:t>
            </a:r>
          </a:p>
        </p:txBody>
      </p:sp>
      <p:grpSp>
        <p:nvGrpSpPr>
          <p:cNvPr id="8" name="Groupe 7">
            <a:extLst>
              <a:ext uri="{FF2B5EF4-FFF2-40B4-BE49-F238E27FC236}">
                <a16:creationId xmlns:a16="http://schemas.microsoft.com/office/drawing/2014/main" id="{37A62C13-9EC6-487A-8B02-21AA512BF530}"/>
              </a:ext>
            </a:extLst>
          </p:cNvPr>
          <p:cNvGrpSpPr/>
          <p:nvPr/>
        </p:nvGrpSpPr>
        <p:grpSpPr>
          <a:xfrm>
            <a:off x="6391952" y="4012993"/>
            <a:ext cx="1821444" cy="2182309"/>
            <a:chOff x="5010660" y="2090787"/>
            <a:chExt cx="2115880" cy="2483162"/>
          </a:xfrm>
        </p:grpSpPr>
        <p:pic>
          <p:nvPicPr>
            <p:cNvPr id="9" name="Picture 2" descr="Abdominal Muscle Strain - Stomach pain &amp; cramps over your ...">
              <a:extLst>
                <a:ext uri="{FF2B5EF4-FFF2-40B4-BE49-F238E27FC236}">
                  <a16:creationId xmlns:a16="http://schemas.microsoft.com/office/drawing/2014/main" id="{E8D403D4-A723-4CDB-A483-59CFF47DBF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77" t="20461" r="24978" b="15198"/>
            <a:stretch/>
          </p:blipFill>
          <p:spPr bwMode="auto">
            <a:xfrm>
              <a:off x="5010660" y="2090787"/>
              <a:ext cx="2115880" cy="2483162"/>
            </a:xfrm>
            <a:prstGeom prst="rect">
              <a:avLst/>
            </a:prstGeom>
            <a:noFill/>
            <a:extLst>
              <a:ext uri="{909E8E84-426E-40DD-AFC4-6F175D3DCCD1}">
                <a14:hiddenFill xmlns:a14="http://schemas.microsoft.com/office/drawing/2010/main">
                  <a:solidFill>
                    <a:srgbClr val="FFFFFF"/>
                  </a:solidFill>
                </a14:hiddenFill>
              </a:ext>
            </a:extLst>
          </p:spPr>
        </p:pic>
        <p:sp>
          <p:nvSpPr>
            <p:cNvPr id="10" name="Forme libre : forme 9">
              <a:extLst>
                <a:ext uri="{FF2B5EF4-FFF2-40B4-BE49-F238E27FC236}">
                  <a16:creationId xmlns:a16="http://schemas.microsoft.com/office/drawing/2014/main" id="{2281F12B-161F-4EF7-B841-D57F15F89295}"/>
                </a:ext>
              </a:extLst>
            </p:cNvPr>
            <p:cNvSpPr/>
            <p:nvPr/>
          </p:nvSpPr>
          <p:spPr>
            <a:xfrm>
              <a:off x="5985002" y="2865077"/>
              <a:ext cx="221996" cy="934581"/>
            </a:xfrm>
            <a:custGeom>
              <a:avLst/>
              <a:gdLst>
                <a:gd name="connsiteX0" fmla="*/ 338216 w 726523"/>
                <a:gd name="connsiteY0" fmla="*/ 20 h 1803791"/>
                <a:gd name="connsiteX1" fmla="*/ 14 w 726523"/>
                <a:gd name="connsiteY1" fmla="*/ 951998 h 1803791"/>
                <a:gd name="connsiteX2" fmla="*/ 350743 w 726523"/>
                <a:gd name="connsiteY2" fmla="*/ 1803768 h 1803791"/>
                <a:gd name="connsiteX3" fmla="*/ 726523 w 726523"/>
                <a:gd name="connsiteY3" fmla="*/ 926946 h 1803791"/>
                <a:gd name="connsiteX4" fmla="*/ 338216 w 726523"/>
                <a:gd name="connsiteY4" fmla="*/ 20 h 1803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23" h="1803791">
                  <a:moveTo>
                    <a:pt x="338216" y="20"/>
                  </a:moveTo>
                  <a:cubicBezTo>
                    <a:pt x="217131" y="4195"/>
                    <a:pt x="-2074" y="651373"/>
                    <a:pt x="14" y="951998"/>
                  </a:cubicBezTo>
                  <a:cubicBezTo>
                    <a:pt x="2102" y="1252623"/>
                    <a:pt x="229658" y="1807943"/>
                    <a:pt x="350743" y="1803768"/>
                  </a:cubicBezTo>
                  <a:cubicBezTo>
                    <a:pt x="471828" y="1799593"/>
                    <a:pt x="726523" y="1231746"/>
                    <a:pt x="726523" y="926946"/>
                  </a:cubicBezTo>
                  <a:cubicBezTo>
                    <a:pt x="726523" y="622146"/>
                    <a:pt x="459301" y="-4155"/>
                    <a:pt x="338216" y="20"/>
                  </a:cubicBezTo>
                  <a:close/>
                </a:path>
              </a:pathLst>
            </a:cu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8FB67474-B9DA-4F07-8DCF-75EF202C64F0}"/>
              </a:ext>
            </a:extLst>
          </p:cNvPr>
          <p:cNvGrpSpPr/>
          <p:nvPr/>
        </p:nvGrpSpPr>
        <p:grpSpPr>
          <a:xfrm>
            <a:off x="9348667" y="4012993"/>
            <a:ext cx="1909139" cy="2182309"/>
            <a:chOff x="5010660" y="2090787"/>
            <a:chExt cx="2115880" cy="2483162"/>
          </a:xfrm>
        </p:grpSpPr>
        <p:pic>
          <p:nvPicPr>
            <p:cNvPr id="12" name="Picture 2" descr="Abdominal Muscle Strain - Stomach pain &amp; cramps over your ...">
              <a:extLst>
                <a:ext uri="{FF2B5EF4-FFF2-40B4-BE49-F238E27FC236}">
                  <a16:creationId xmlns:a16="http://schemas.microsoft.com/office/drawing/2014/main" id="{E7FCFBD2-6883-47B3-809C-525525705A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77" t="20461" r="24978" b="15198"/>
            <a:stretch/>
          </p:blipFill>
          <p:spPr bwMode="auto">
            <a:xfrm>
              <a:off x="5010660" y="2090787"/>
              <a:ext cx="2115880" cy="2483162"/>
            </a:xfrm>
            <a:prstGeom prst="rect">
              <a:avLst/>
            </a:prstGeom>
            <a:noFill/>
            <a:extLst>
              <a:ext uri="{909E8E84-426E-40DD-AFC4-6F175D3DCCD1}">
                <a14:hiddenFill xmlns:a14="http://schemas.microsoft.com/office/drawing/2010/main">
                  <a:solidFill>
                    <a:srgbClr val="FFFFFF"/>
                  </a:solidFill>
                </a14:hiddenFill>
              </a:ext>
            </a:extLst>
          </p:spPr>
        </p:pic>
        <p:sp>
          <p:nvSpPr>
            <p:cNvPr id="13" name="Forme libre : forme 12">
              <a:extLst>
                <a:ext uri="{FF2B5EF4-FFF2-40B4-BE49-F238E27FC236}">
                  <a16:creationId xmlns:a16="http://schemas.microsoft.com/office/drawing/2014/main" id="{C1864195-4475-4F06-A298-7D4A5F43048A}"/>
                </a:ext>
              </a:extLst>
            </p:cNvPr>
            <p:cNvSpPr/>
            <p:nvPr/>
          </p:nvSpPr>
          <p:spPr>
            <a:xfrm>
              <a:off x="5907340" y="2690038"/>
              <a:ext cx="318977" cy="1297171"/>
            </a:xfrm>
            <a:custGeom>
              <a:avLst/>
              <a:gdLst>
                <a:gd name="connsiteX0" fmla="*/ 338216 w 726523"/>
                <a:gd name="connsiteY0" fmla="*/ 20 h 1803791"/>
                <a:gd name="connsiteX1" fmla="*/ 14 w 726523"/>
                <a:gd name="connsiteY1" fmla="*/ 951998 h 1803791"/>
                <a:gd name="connsiteX2" fmla="*/ 350743 w 726523"/>
                <a:gd name="connsiteY2" fmla="*/ 1803768 h 1803791"/>
                <a:gd name="connsiteX3" fmla="*/ 726523 w 726523"/>
                <a:gd name="connsiteY3" fmla="*/ 926946 h 1803791"/>
                <a:gd name="connsiteX4" fmla="*/ 338216 w 726523"/>
                <a:gd name="connsiteY4" fmla="*/ 20 h 1803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23" h="1803791">
                  <a:moveTo>
                    <a:pt x="338216" y="20"/>
                  </a:moveTo>
                  <a:cubicBezTo>
                    <a:pt x="217131" y="4195"/>
                    <a:pt x="-2074" y="651373"/>
                    <a:pt x="14" y="951998"/>
                  </a:cubicBezTo>
                  <a:cubicBezTo>
                    <a:pt x="2102" y="1252623"/>
                    <a:pt x="229658" y="1807943"/>
                    <a:pt x="350743" y="1803768"/>
                  </a:cubicBezTo>
                  <a:cubicBezTo>
                    <a:pt x="471828" y="1799593"/>
                    <a:pt x="726523" y="1231746"/>
                    <a:pt x="726523" y="926946"/>
                  </a:cubicBezTo>
                  <a:cubicBezTo>
                    <a:pt x="726523" y="622146"/>
                    <a:pt x="459301" y="-4155"/>
                    <a:pt x="338216" y="20"/>
                  </a:cubicBezTo>
                  <a:close/>
                </a:path>
              </a:pathLst>
            </a:cu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Flèche : courbe vers le haut 13">
            <a:extLst>
              <a:ext uri="{FF2B5EF4-FFF2-40B4-BE49-F238E27FC236}">
                <a16:creationId xmlns:a16="http://schemas.microsoft.com/office/drawing/2014/main" id="{C7A87FAB-BC76-48BC-A44E-14975296D72A}"/>
              </a:ext>
            </a:extLst>
          </p:cNvPr>
          <p:cNvSpPr/>
          <p:nvPr/>
        </p:nvSpPr>
        <p:spPr>
          <a:xfrm>
            <a:off x="7866320" y="6286149"/>
            <a:ext cx="2115880" cy="363380"/>
          </a:xfrm>
          <a:prstGeom prst="curved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64D611DD-C907-414D-87A8-4C22F636C88C}"/>
              </a:ext>
            </a:extLst>
          </p:cNvPr>
          <p:cNvSpPr/>
          <p:nvPr/>
        </p:nvSpPr>
        <p:spPr>
          <a:xfrm>
            <a:off x="7065381" y="4445241"/>
            <a:ext cx="525144" cy="5235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CDADA1F-3610-4E57-AC23-0A27C18160CA}"/>
              </a:ext>
            </a:extLst>
          </p:cNvPr>
          <p:cNvSpPr/>
          <p:nvPr/>
        </p:nvSpPr>
        <p:spPr>
          <a:xfrm>
            <a:off x="7074560" y="5247640"/>
            <a:ext cx="525144" cy="5235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5BCBC17E-CC4F-4979-90B1-B972AE124EBB}"/>
                  </a:ext>
                </a:extLst>
              </p:cNvPr>
              <p:cNvSpPr txBox="1"/>
              <p:nvPr/>
            </p:nvSpPr>
            <p:spPr>
              <a:xfrm>
                <a:off x="8126022" y="4617911"/>
                <a:ext cx="1310020" cy="701731"/>
              </a:xfrm>
              <a:prstGeom prst="rect">
                <a:avLst/>
              </a:prstGeom>
              <a:noFill/>
            </p:spPr>
            <p:txBody>
              <a:bodyPr wrap="square">
                <a:spAutoFit/>
              </a:bodyPr>
              <a:lstStyle/>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panose="02040503050406030204" pitchFamily="18" charset="0"/>
                            </a:rPr>
                            <m:t>𝜎</m:t>
                          </m:r>
                        </m:e>
                        <m:sub>
                          <m:r>
                            <a:rPr lang="en-US" sz="3600" b="0" i="1" smtClean="0">
                              <a:solidFill>
                                <a:srgbClr val="FF0000"/>
                              </a:solidFill>
                              <a:latin typeface="Cambria Math" panose="02040503050406030204" pitchFamily="18" charset="0"/>
                            </a:rPr>
                            <m:t>𝑚𝑎𝑥𝑖</m:t>
                          </m:r>
                        </m:sub>
                      </m:sSub>
                    </m:oMath>
                  </m:oMathPara>
                </a14:m>
                <a:endParaRPr lang="fr-FR" sz="3600">
                  <a:solidFill>
                    <a:srgbClr val="FF0000"/>
                  </a:solidFill>
                  <a:latin typeface="+mj-lt"/>
                </a:endParaRPr>
              </a:p>
            </p:txBody>
          </p:sp>
        </mc:Choice>
        <mc:Fallback xmlns="">
          <p:sp>
            <p:nvSpPr>
              <p:cNvPr id="17" name="ZoneTexte 16">
                <a:extLst>
                  <a:ext uri="{FF2B5EF4-FFF2-40B4-BE49-F238E27FC236}">
                    <a16:creationId xmlns:a16="http://schemas.microsoft.com/office/drawing/2014/main" id="{5BCBC17E-CC4F-4979-90B1-B972AE124EBB}"/>
                  </a:ext>
                </a:extLst>
              </p:cNvPr>
              <p:cNvSpPr txBox="1">
                <a:spLocks noRot="1" noChangeAspect="1" noMove="1" noResize="1" noEditPoints="1" noAdjustHandles="1" noChangeArrowheads="1" noChangeShapeType="1" noTextEdit="1"/>
              </p:cNvSpPr>
              <p:nvPr/>
            </p:nvSpPr>
            <p:spPr>
              <a:xfrm>
                <a:off x="8126022" y="4617911"/>
                <a:ext cx="1310020" cy="701731"/>
              </a:xfrm>
              <a:prstGeom prst="rect">
                <a:avLst/>
              </a:prstGeom>
              <a:blipFill>
                <a:blip r:embed="rId5"/>
                <a:stretch>
                  <a:fillRect/>
                </a:stretch>
              </a:blipFill>
            </p:spPr>
            <p:txBody>
              <a:bodyPr/>
              <a:lstStyle/>
              <a:p>
                <a:r>
                  <a:rPr lang="fr-FR">
                    <a:noFill/>
                  </a:rPr>
                  <a:t> </a:t>
                </a:r>
              </a:p>
            </p:txBody>
          </p:sp>
        </mc:Fallback>
      </mc:AlternateContent>
      <p:sp>
        <p:nvSpPr>
          <p:cNvPr id="18" name="ZoneTexte 17">
            <a:extLst>
              <a:ext uri="{FF2B5EF4-FFF2-40B4-BE49-F238E27FC236}">
                <a16:creationId xmlns:a16="http://schemas.microsoft.com/office/drawing/2014/main" id="{B5829A0B-4F1F-439F-9643-B474C483840D}"/>
              </a:ext>
            </a:extLst>
          </p:cNvPr>
          <p:cNvSpPr txBox="1"/>
          <p:nvPr/>
        </p:nvSpPr>
        <p:spPr>
          <a:xfrm>
            <a:off x="841332" y="3876147"/>
            <a:ext cx="6093912" cy="1013804"/>
          </a:xfrm>
          <a:prstGeom prst="rect">
            <a:avLst/>
          </a:prstGeom>
          <a:noFill/>
        </p:spPr>
        <p:txBody>
          <a:bodyPr wrap="square">
            <a:spAutoFit/>
          </a:bodyPr>
          <a:lstStyle/>
          <a:p>
            <a:pPr marL="0" indent="0">
              <a:lnSpc>
                <a:spcPct val="110000"/>
              </a:lnSpc>
              <a:buNone/>
            </a:pPr>
            <a:r>
              <a:rPr lang="fr-FR" sz="2800" b="1">
                <a:latin typeface="+mj-lt"/>
              </a:rPr>
              <a:t>Zone d’endommagement</a:t>
            </a:r>
          </a:p>
          <a:p>
            <a:pPr marL="0" indent="0">
              <a:lnSpc>
                <a:spcPct val="110000"/>
              </a:lnSpc>
              <a:buNone/>
            </a:pPr>
            <a:r>
              <a:rPr lang="fr-FR" sz="2800">
                <a:latin typeface="+mj-lt"/>
                <a:sym typeface="Wingdings" panose="05000000000000000000" pitchFamily="2" charset="2"/>
              </a:rPr>
              <a:t></a:t>
            </a:r>
            <a:r>
              <a:rPr lang="fr-FR" sz="2800">
                <a:latin typeface="+mj-lt"/>
              </a:rPr>
              <a:t> concentration de contraintes</a:t>
            </a:r>
          </a:p>
        </p:txBody>
      </p:sp>
      <p:pic>
        <p:nvPicPr>
          <p:cNvPr id="22" name="Image 21">
            <a:extLst>
              <a:ext uri="{FF2B5EF4-FFF2-40B4-BE49-F238E27FC236}">
                <a16:creationId xmlns:a16="http://schemas.microsoft.com/office/drawing/2014/main" id="{95CCD2B8-1ADC-487C-93EE-4190246217AF}"/>
              </a:ext>
            </a:extLst>
          </p:cNvPr>
          <p:cNvPicPr>
            <a:picLocks noChangeAspect="1"/>
          </p:cNvPicPr>
          <p:nvPr/>
        </p:nvPicPr>
        <p:blipFill>
          <a:blip r:embed="rId6"/>
          <a:stretch>
            <a:fillRect/>
          </a:stretch>
        </p:blipFill>
        <p:spPr>
          <a:xfrm>
            <a:off x="7065381" y="1266960"/>
            <a:ext cx="3544163" cy="2658122"/>
          </a:xfrm>
          <a:prstGeom prst="rect">
            <a:avLst/>
          </a:prstGeom>
        </p:spPr>
      </p:pic>
    </p:spTree>
    <p:extLst>
      <p:ext uri="{BB962C8B-B14F-4D97-AF65-F5344CB8AC3E}">
        <p14:creationId xmlns:p14="http://schemas.microsoft.com/office/powerpoint/2010/main" val="78281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5" grpId="1" animBg="1"/>
      <p:bldP spid="16" grpId="0" animBg="1"/>
      <p:bldP spid="16" grpId="1" animBg="1"/>
      <p:bldP spid="17" grpId="0"/>
      <p:bldP spid="17" grpId="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ZoneTexte 42">
            <a:extLst>
              <a:ext uri="{FF2B5EF4-FFF2-40B4-BE49-F238E27FC236}">
                <a16:creationId xmlns:a16="http://schemas.microsoft.com/office/drawing/2014/main" id="{5074A229-9981-4EA2-A6E0-93F602EBDE95}"/>
              </a:ext>
            </a:extLst>
          </p:cNvPr>
          <p:cNvSpPr txBox="1"/>
          <p:nvPr/>
        </p:nvSpPr>
        <p:spPr>
          <a:xfrm>
            <a:off x="838200" y="1787202"/>
            <a:ext cx="4702865" cy="523220"/>
          </a:xfrm>
          <a:prstGeom prst="rect">
            <a:avLst/>
          </a:prstGeom>
          <a:noFill/>
        </p:spPr>
        <p:txBody>
          <a:bodyPr wrap="square">
            <a:spAutoFit/>
          </a:bodyPr>
          <a:lstStyle/>
          <a:p>
            <a:r>
              <a:rPr lang="en-US" sz="2800" b="1">
                <a:latin typeface="+mj-lt"/>
              </a:rPr>
              <a:t>Pression intra-abdominale</a:t>
            </a:r>
          </a:p>
        </p:txBody>
      </p:sp>
      <p:pic>
        <p:nvPicPr>
          <p:cNvPr id="9" name="Image 8">
            <a:extLst>
              <a:ext uri="{FF2B5EF4-FFF2-40B4-BE49-F238E27FC236}">
                <a16:creationId xmlns:a16="http://schemas.microsoft.com/office/drawing/2014/main" id="{735B06EC-5CF6-430A-B1DE-41D3824B1505}"/>
              </a:ext>
            </a:extLst>
          </p:cNvPr>
          <p:cNvPicPr>
            <a:picLocks noChangeAspect="1"/>
          </p:cNvPicPr>
          <p:nvPr/>
        </p:nvPicPr>
        <p:blipFill>
          <a:blip r:embed="rId3"/>
          <a:stretch>
            <a:fillRect/>
          </a:stretch>
        </p:blipFill>
        <p:spPr>
          <a:xfrm>
            <a:off x="510674" y="2640761"/>
            <a:ext cx="5758307" cy="3326022"/>
          </a:xfrm>
          <a:prstGeom prst="rect">
            <a:avLst/>
          </a:prstGeom>
        </p:spPr>
      </p:pic>
      <p:grpSp>
        <p:nvGrpSpPr>
          <p:cNvPr id="2" name="Groupe 1">
            <a:extLst>
              <a:ext uri="{FF2B5EF4-FFF2-40B4-BE49-F238E27FC236}">
                <a16:creationId xmlns:a16="http://schemas.microsoft.com/office/drawing/2014/main" id="{F4B0E90D-7B9F-41D4-8733-32AE0C9033A0}"/>
              </a:ext>
            </a:extLst>
          </p:cNvPr>
          <p:cNvGrpSpPr/>
          <p:nvPr/>
        </p:nvGrpSpPr>
        <p:grpSpPr>
          <a:xfrm>
            <a:off x="2595245" y="3819953"/>
            <a:ext cx="1700142" cy="1140209"/>
            <a:chOff x="2595245" y="4346045"/>
            <a:chExt cx="1700142" cy="1140209"/>
          </a:xfrm>
        </p:grpSpPr>
        <p:grpSp>
          <p:nvGrpSpPr>
            <p:cNvPr id="46" name="Groupe 45">
              <a:extLst>
                <a:ext uri="{FF2B5EF4-FFF2-40B4-BE49-F238E27FC236}">
                  <a16:creationId xmlns:a16="http://schemas.microsoft.com/office/drawing/2014/main" id="{4C75D5F0-0801-496E-934C-D3EB27184DBB}"/>
                </a:ext>
              </a:extLst>
            </p:cNvPr>
            <p:cNvGrpSpPr/>
            <p:nvPr/>
          </p:nvGrpSpPr>
          <p:grpSpPr>
            <a:xfrm>
              <a:off x="2595245" y="4346045"/>
              <a:ext cx="1700142" cy="1140209"/>
              <a:chOff x="8310724" y="5078044"/>
              <a:chExt cx="1353696" cy="934439"/>
            </a:xfrm>
          </p:grpSpPr>
          <p:cxnSp>
            <p:nvCxnSpPr>
              <p:cNvPr id="18" name="Connecteur droit avec flèche 17">
                <a:extLst>
                  <a:ext uri="{FF2B5EF4-FFF2-40B4-BE49-F238E27FC236}">
                    <a16:creationId xmlns:a16="http://schemas.microsoft.com/office/drawing/2014/main" id="{6099D345-D454-46C4-9631-C8C6BD9B32F9}"/>
                  </a:ext>
                </a:extLst>
              </p:cNvPr>
              <p:cNvCxnSpPr>
                <a:cxnSpLocks/>
              </p:cNvCxnSpPr>
              <p:nvPr/>
            </p:nvCxnSpPr>
            <p:spPr>
              <a:xfrm flipV="1">
                <a:off x="8844227" y="5078044"/>
                <a:ext cx="0" cy="3338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0CC5EF9-0594-4127-B7CD-543BC821CE6D}"/>
                  </a:ext>
                </a:extLst>
              </p:cNvPr>
              <p:cNvCxnSpPr>
                <a:cxnSpLocks/>
              </p:cNvCxnSpPr>
              <p:nvPr/>
            </p:nvCxnSpPr>
            <p:spPr>
              <a:xfrm flipV="1">
                <a:off x="9050385" y="5182889"/>
                <a:ext cx="197338" cy="2766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4436CA2F-402F-4DF9-A4F9-15B22DAE9BA1}"/>
                  </a:ext>
                </a:extLst>
              </p:cNvPr>
              <p:cNvCxnSpPr>
                <a:cxnSpLocks/>
              </p:cNvCxnSpPr>
              <p:nvPr/>
            </p:nvCxnSpPr>
            <p:spPr>
              <a:xfrm>
                <a:off x="9263214" y="5562249"/>
                <a:ext cx="40120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EDD04B83-E1E4-424E-A8A5-FEBE4186482B}"/>
                  </a:ext>
                </a:extLst>
              </p:cNvPr>
              <p:cNvCxnSpPr>
                <a:cxnSpLocks/>
              </p:cNvCxnSpPr>
              <p:nvPr/>
            </p:nvCxnSpPr>
            <p:spPr>
              <a:xfrm>
                <a:off x="9156958" y="5732505"/>
                <a:ext cx="212511" cy="2428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D39CB83F-ECD3-4161-9978-BBF6A5CB6E9C}"/>
                  </a:ext>
                </a:extLst>
              </p:cNvPr>
              <p:cNvCxnSpPr>
                <a:cxnSpLocks/>
              </p:cNvCxnSpPr>
              <p:nvPr/>
            </p:nvCxnSpPr>
            <p:spPr>
              <a:xfrm>
                <a:off x="8880238" y="5732505"/>
                <a:ext cx="1" cy="2799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E368BDCD-8CC1-44C9-A987-1B989556654F}"/>
                  </a:ext>
                </a:extLst>
              </p:cNvPr>
              <p:cNvCxnSpPr>
                <a:cxnSpLocks/>
              </p:cNvCxnSpPr>
              <p:nvPr/>
            </p:nvCxnSpPr>
            <p:spPr>
              <a:xfrm flipH="1">
                <a:off x="8310724" y="5711502"/>
                <a:ext cx="266040" cy="2512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EDE2ABD8-24F0-4BDE-8D38-04375DC95E7C}"/>
                  </a:ext>
                </a:extLst>
              </p:cNvPr>
              <p:cNvCxnSpPr>
                <a:cxnSpLocks/>
              </p:cNvCxnSpPr>
              <p:nvPr/>
            </p:nvCxnSpPr>
            <p:spPr>
              <a:xfrm flipH="1" flipV="1">
                <a:off x="8352650" y="5197993"/>
                <a:ext cx="285420" cy="2891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4" name="ZoneTexte 73">
                  <a:extLst>
                    <a:ext uri="{FF2B5EF4-FFF2-40B4-BE49-F238E27FC236}">
                      <a16:creationId xmlns:a16="http://schemas.microsoft.com/office/drawing/2014/main" id="{F1F74D5F-A087-4900-BF05-C384ECC6B1E4}"/>
                    </a:ext>
                  </a:extLst>
                </p:cNvPr>
                <p:cNvSpPr txBox="1"/>
                <p:nvPr/>
              </p:nvSpPr>
              <p:spPr>
                <a:xfrm>
                  <a:off x="2715609" y="4798771"/>
                  <a:ext cx="1440215" cy="524737"/>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𝑃𝐼𝐴</m:t>
                        </m:r>
                      </m:oMath>
                    </m:oMathPara>
                  </a14:m>
                  <a:endParaRPr lang="fr-FR">
                    <a:solidFill>
                      <a:srgbClr val="FF0000"/>
                    </a:solidFill>
                  </a:endParaRPr>
                </a:p>
              </p:txBody>
            </p:sp>
          </mc:Choice>
          <mc:Fallback xmlns="">
            <p:sp>
              <p:nvSpPr>
                <p:cNvPr id="74" name="ZoneTexte 73">
                  <a:extLst>
                    <a:ext uri="{FF2B5EF4-FFF2-40B4-BE49-F238E27FC236}">
                      <a16:creationId xmlns:a16="http://schemas.microsoft.com/office/drawing/2014/main" id="{F1F74D5F-A087-4900-BF05-C384ECC6B1E4}"/>
                    </a:ext>
                  </a:extLst>
                </p:cNvPr>
                <p:cNvSpPr txBox="1">
                  <a:spLocks noRot="1" noChangeAspect="1" noMove="1" noResize="1" noEditPoints="1" noAdjustHandles="1" noChangeArrowheads="1" noChangeShapeType="1" noTextEdit="1"/>
                </p:cNvSpPr>
                <p:nvPr/>
              </p:nvSpPr>
              <p:spPr>
                <a:xfrm>
                  <a:off x="2715609" y="4798771"/>
                  <a:ext cx="1440215" cy="524737"/>
                </a:xfrm>
                <a:prstGeom prst="rect">
                  <a:avLst/>
                </a:prstGeom>
                <a:blipFill>
                  <a:blip r:embed="rId4"/>
                  <a:stretch>
                    <a:fillRect/>
                  </a:stretch>
                </a:blipFill>
                <a:ln>
                  <a:noFill/>
                </a:ln>
              </p:spPr>
              <p:txBody>
                <a:bodyPr/>
                <a:lstStyle/>
                <a:p>
                  <a:r>
                    <a:rPr lang="fr-FR">
                      <a:noFill/>
                    </a:rPr>
                    <a:t> </a:t>
                  </a:r>
                </a:p>
              </p:txBody>
            </p:sp>
          </mc:Fallback>
        </mc:AlternateContent>
      </p:grpSp>
      <p:grpSp>
        <p:nvGrpSpPr>
          <p:cNvPr id="3" name="Groupe 2">
            <a:extLst>
              <a:ext uri="{FF2B5EF4-FFF2-40B4-BE49-F238E27FC236}">
                <a16:creationId xmlns:a16="http://schemas.microsoft.com/office/drawing/2014/main" id="{26B48969-749F-4DA8-8A25-210963DDB003}"/>
              </a:ext>
            </a:extLst>
          </p:cNvPr>
          <p:cNvGrpSpPr/>
          <p:nvPr/>
        </p:nvGrpSpPr>
        <p:grpSpPr>
          <a:xfrm>
            <a:off x="1706771" y="2557953"/>
            <a:ext cx="3256474" cy="1056659"/>
            <a:chOff x="1706771" y="3084045"/>
            <a:chExt cx="3256474" cy="1056659"/>
          </a:xfrm>
        </p:grpSpPr>
        <p:cxnSp>
          <p:nvCxnSpPr>
            <p:cNvPr id="11" name="Connecteur droit avec flèche 10">
              <a:extLst>
                <a:ext uri="{FF2B5EF4-FFF2-40B4-BE49-F238E27FC236}">
                  <a16:creationId xmlns:a16="http://schemas.microsoft.com/office/drawing/2014/main" id="{B56B993F-79B5-421B-B566-6B49C395D791}"/>
                </a:ext>
              </a:extLst>
            </p:cNvPr>
            <p:cNvCxnSpPr>
              <a:cxnSpLocks/>
            </p:cNvCxnSpPr>
            <p:nvPr/>
          </p:nvCxnSpPr>
          <p:spPr>
            <a:xfrm flipV="1">
              <a:off x="2580848" y="3511355"/>
              <a:ext cx="2382397" cy="6293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7A3F48BA-B1C7-4114-9A1B-FC5CEAEB56A6}"/>
                </a:ext>
              </a:extLst>
            </p:cNvPr>
            <p:cNvCxnSpPr>
              <a:cxnSpLocks/>
            </p:cNvCxnSpPr>
            <p:nvPr/>
          </p:nvCxnSpPr>
          <p:spPr>
            <a:xfrm flipH="1" flipV="1">
              <a:off x="1706771" y="3496071"/>
              <a:ext cx="2218179" cy="6293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ZoneTexte 75">
                  <a:extLst>
                    <a:ext uri="{FF2B5EF4-FFF2-40B4-BE49-F238E27FC236}">
                      <a16:creationId xmlns:a16="http://schemas.microsoft.com/office/drawing/2014/main" id="{0FAB8B0F-4093-4615-B854-42A6D5CA1E62}"/>
                    </a:ext>
                  </a:extLst>
                </p:cNvPr>
                <p:cNvSpPr txBox="1"/>
                <p:nvPr/>
              </p:nvSpPr>
              <p:spPr>
                <a:xfrm rot="20616815">
                  <a:off x="3560797" y="3084045"/>
                  <a:ext cx="1132790" cy="7433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B0F0"/>
                            </a:solidFill>
                            <a:latin typeface="Cambria Math" panose="02040503050406030204" pitchFamily="18" charset="0"/>
                          </a:rPr>
                          <m:t>𝐹</m:t>
                        </m:r>
                      </m:oMath>
                    </m:oMathPara>
                  </a14:m>
                  <a:endParaRPr lang="fr-FR" sz="2800">
                    <a:solidFill>
                      <a:srgbClr val="00B0F0"/>
                    </a:solidFill>
                  </a:endParaRPr>
                </a:p>
              </p:txBody>
            </p:sp>
          </mc:Choice>
          <mc:Fallback xmlns="">
            <p:sp>
              <p:nvSpPr>
                <p:cNvPr id="76" name="ZoneTexte 75">
                  <a:extLst>
                    <a:ext uri="{FF2B5EF4-FFF2-40B4-BE49-F238E27FC236}">
                      <a16:creationId xmlns:a16="http://schemas.microsoft.com/office/drawing/2014/main" id="{0FAB8B0F-4093-4615-B854-42A6D5CA1E62}"/>
                    </a:ext>
                  </a:extLst>
                </p:cNvPr>
                <p:cNvSpPr txBox="1">
                  <a:spLocks noRot="1" noChangeAspect="1" noMove="1" noResize="1" noEditPoints="1" noAdjustHandles="1" noChangeArrowheads="1" noChangeShapeType="1" noTextEdit="1"/>
                </p:cNvSpPr>
                <p:nvPr/>
              </p:nvSpPr>
              <p:spPr>
                <a:xfrm rot="20616815">
                  <a:off x="3560797" y="3084045"/>
                  <a:ext cx="1132790" cy="743377"/>
                </a:xfrm>
                <a:prstGeom prst="rect">
                  <a:avLst/>
                </a:prstGeom>
                <a:blipFill>
                  <a:blip r:embed="rId5"/>
                  <a:stretch>
                    <a:fillRect/>
                  </a:stretch>
                </a:blipFill>
              </p:spPr>
              <p:txBody>
                <a:bodyPr/>
                <a:lstStyle/>
                <a:p>
                  <a:r>
                    <a:rPr lang="fr-FR">
                      <a:noFill/>
                    </a:rPr>
                    <a:t> </a:t>
                  </a:r>
                </a:p>
              </p:txBody>
            </p:sp>
          </mc:Fallback>
        </mc:AlternateContent>
      </p:grpSp>
      <p:sp>
        <p:nvSpPr>
          <p:cNvPr id="24" name="Titre 1">
            <a:extLst>
              <a:ext uri="{FF2B5EF4-FFF2-40B4-BE49-F238E27FC236}">
                <a16:creationId xmlns:a16="http://schemas.microsoft.com/office/drawing/2014/main" id="{E0F214CE-6857-4450-97D1-A283AF791302}"/>
              </a:ext>
            </a:extLst>
          </p:cNvPr>
          <p:cNvSpPr>
            <a:spLocks noGrp="1"/>
          </p:cNvSpPr>
          <p:nvPr>
            <p:ph type="title"/>
          </p:nvPr>
        </p:nvSpPr>
        <p:spPr>
          <a:xfrm>
            <a:off x="838200" y="365125"/>
            <a:ext cx="10515600" cy="1325563"/>
          </a:xfrm>
        </p:spPr>
        <p:txBody>
          <a:bodyPr/>
          <a:lstStyle/>
          <a:p>
            <a:r>
              <a:rPr lang="en-US" sz="4400">
                <a:latin typeface="+mj-lt"/>
              </a:rPr>
              <a:t>Facteurs de risques</a:t>
            </a:r>
            <a:endParaRPr lang="fr-FR"/>
          </a:p>
        </p:txBody>
      </p:sp>
      <p:sp>
        <p:nvSpPr>
          <p:cNvPr id="7" name="Espace réservé du numéro de diapositive 6">
            <a:extLst>
              <a:ext uri="{FF2B5EF4-FFF2-40B4-BE49-F238E27FC236}">
                <a16:creationId xmlns:a16="http://schemas.microsoft.com/office/drawing/2014/main" id="{6A767E63-8AB1-44C1-BDF2-EE92E964FC82}"/>
              </a:ext>
            </a:extLst>
          </p:cNvPr>
          <p:cNvSpPr>
            <a:spLocks noGrp="1"/>
          </p:cNvSpPr>
          <p:nvPr>
            <p:ph type="sldNum" sz="quarter" idx="12"/>
          </p:nvPr>
        </p:nvSpPr>
        <p:spPr/>
        <p:txBody>
          <a:bodyPr/>
          <a:lstStyle/>
          <a:p>
            <a:fld id="{9ABD71EB-6540-4754-A2C1-5B11E8BB1CAE}" type="slidenum">
              <a:rPr lang="fr-FR" smtClean="0"/>
              <a:t>12</a:t>
            </a:fld>
            <a:endParaRPr lang="fr-FR"/>
          </a:p>
        </p:txBody>
      </p:sp>
      <p:graphicFrame>
        <p:nvGraphicFramePr>
          <p:cNvPr id="26" name="Graphique 25">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115326973"/>
              </p:ext>
            </p:extLst>
          </p:nvPr>
        </p:nvGraphicFramePr>
        <p:xfrm>
          <a:off x="5976431" y="2041640"/>
          <a:ext cx="5900570" cy="4524263"/>
        </p:xfrm>
        <a:graphic>
          <a:graphicData uri="http://schemas.openxmlformats.org/drawingml/2006/chart">
            <c:chart xmlns:c="http://schemas.openxmlformats.org/drawingml/2006/chart" xmlns:r="http://schemas.openxmlformats.org/officeDocument/2006/relationships" r:id="rId6"/>
          </a:graphicData>
        </a:graphic>
      </p:graphicFrame>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C60AD449-0838-4FA6-A694-448573D2B7BE}"/>
                  </a:ext>
                </a:extLst>
              </p:cNvPr>
              <p:cNvSpPr txBox="1"/>
              <p:nvPr/>
            </p:nvSpPr>
            <p:spPr>
              <a:xfrm>
                <a:off x="7898587" y="1150794"/>
                <a:ext cx="3142062" cy="86177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3200" b="0" i="1" smtClean="0">
                          <a:solidFill>
                            <a:schemeClr val="accent5"/>
                          </a:solidFill>
                          <a:latin typeface="Cambria Math" panose="02040503050406030204" pitchFamily="18" charset="0"/>
                        </a:rPr>
                        <m:t>𝐹</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𝛼</m:t>
                      </m:r>
                      <m:r>
                        <a:rPr lang="en-US" sz="3200" b="0" i="1" smtClean="0">
                          <a:latin typeface="Cambria Math" panose="02040503050406030204" pitchFamily="18" charset="0"/>
                          <a:ea typeface="Cambria Math" panose="02040503050406030204" pitchFamily="18" charset="0"/>
                        </a:rPr>
                        <m:t> ∗ </m:t>
                      </m:r>
                      <m:r>
                        <a:rPr lang="en-US" sz="3200" b="0" i="1" smtClean="0">
                          <a:solidFill>
                            <a:srgbClr val="FF0000"/>
                          </a:solidFill>
                          <a:latin typeface="Cambria Math" panose="02040503050406030204" pitchFamily="18" charset="0"/>
                          <a:ea typeface="Cambria Math" panose="02040503050406030204" pitchFamily="18" charset="0"/>
                        </a:rPr>
                        <m:t>𝑃𝐼𝐴</m:t>
                      </m:r>
                    </m:oMath>
                  </m:oMathPara>
                </a14:m>
                <a:endParaRPr lang="fr-FR" sz="3200">
                  <a:latin typeface="+mj-lt"/>
                </a:endParaRPr>
              </a:p>
              <a:p>
                <a:r>
                  <a:rPr lang="pt-BR" sz="1800">
                    <a:latin typeface="+mj-lt"/>
                  </a:rPr>
                  <a:t>2011 Konerding et al</a:t>
                </a:r>
              </a:p>
            </p:txBody>
          </p:sp>
        </mc:Choice>
        <mc:Fallback xmlns="">
          <p:sp>
            <p:nvSpPr>
              <p:cNvPr id="27" name="ZoneTexte 26">
                <a:extLst>
                  <a:ext uri="{FF2B5EF4-FFF2-40B4-BE49-F238E27FC236}">
                    <a16:creationId xmlns:a16="http://schemas.microsoft.com/office/drawing/2014/main" id="{C60AD449-0838-4FA6-A694-448573D2B7BE}"/>
                  </a:ext>
                </a:extLst>
              </p:cNvPr>
              <p:cNvSpPr txBox="1">
                <a:spLocks noRot="1" noChangeAspect="1" noMove="1" noResize="1" noEditPoints="1" noAdjustHandles="1" noChangeArrowheads="1" noChangeShapeType="1" noTextEdit="1"/>
              </p:cNvSpPr>
              <p:nvPr/>
            </p:nvSpPr>
            <p:spPr>
              <a:xfrm>
                <a:off x="7898587" y="1150794"/>
                <a:ext cx="3142062" cy="861774"/>
              </a:xfrm>
              <a:prstGeom prst="rect">
                <a:avLst/>
              </a:prstGeom>
              <a:blipFill>
                <a:blip r:embed="rId7"/>
                <a:stretch>
                  <a:fillRect l="-1748" b="-10638"/>
                </a:stretch>
              </a:blipFill>
            </p:spPr>
            <p:txBody>
              <a:bodyPr/>
              <a:lstStyle/>
              <a:p>
                <a:r>
                  <a:rPr lang="fr-FR">
                    <a:noFill/>
                  </a:rPr>
                  <a:t> </a:t>
                </a:r>
              </a:p>
            </p:txBody>
          </p:sp>
        </mc:Fallback>
      </mc:AlternateContent>
    </p:spTree>
    <p:extLst>
      <p:ext uri="{BB962C8B-B14F-4D97-AF65-F5344CB8AC3E}">
        <p14:creationId xmlns:p14="http://schemas.microsoft.com/office/powerpoint/2010/main" val="19864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Abdominal Muscle Strain - Stomach pain &amp; cramps over your ...">
            <a:extLst>
              <a:ext uri="{FF2B5EF4-FFF2-40B4-BE49-F238E27FC236}">
                <a16:creationId xmlns:a16="http://schemas.microsoft.com/office/drawing/2014/main" id="{8F976CA3-7976-4AA3-8B86-1480DDE589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7" t="20461" r="24978" b="15198"/>
          <a:stretch/>
        </p:blipFill>
        <p:spPr bwMode="auto">
          <a:xfrm>
            <a:off x="845288" y="1532386"/>
            <a:ext cx="2115880" cy="248316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1DE67FFC-C88F-4822-A8FC-653B50C2F0FE}"/>
              </a:ext>
            </a:extLst>
          </p:cNvPr>
          <p:cNvSpPr>
            <a:spLocks noGrp="1"/>
          </p:cNvSpPr>
          <p:nvPr>
            <p:ph type="title"/>
          </p:nvPr>
        </p:nvSpPr>
        <p:spPr/>
        <p:txBody>
          <a:bodyPr/>
          <a:lstStyle/>
          <a:p>
            <a:endParaRPr lang="fr-FR"/>
          </a:p>
        </p:txBody>
      </p:sp>
      <p:grpSp>
        <p:nvGrpSpPr>
          <p:cNvPr id="3" name="Groupe 2">
            <a:extLst>
              <a:ext uri="{FF2B5EF4-FFF2-40B4-BE49-F238E27FC236}">
                <a16:creationId xmlns:a16="http://schemas.microsoft.com/office/drawing/2014/main" id="{3A985432-FD13-43F8-B845-CD73C9117283}"/>
              </a:ext>
            </a:extLst>
          </p:cNvPr>
          <p:cNvGrpSpPr/>
          <p:nvPr/>
        </p:nvGrpSpPr>
        <p:grpSpPr>
          <a:xfrm>
            <a:off x="5041604" y="1532385"/>
            <a:ext cx="2115880" cy="2483162"/>
            <a:chOff x="5010660" y="2090787"/>
            <a:chExt cx="2115880" cy="2483162"/>
          </a:xfrm>
        </p:grpSpPr>
        <p:pic>
          <p:nvPicPr>
            <p:cNvPr id="11" name="Picture 2" descr="Abdominal Muscle Strain - Stomach pain &amp; cramps over your ...">
              <a:extLst>
                <a:ext uri="{FF2B5EF4-FFF2-40B4-BE49-F238E27FC236}">
                  <a16:creationId xmlns:a16="http://schemas.microsoft.com/office/drawing/2014/main" id="{351E64A5-2D60-4459-8513-84C49D4D6E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7" t="20461" r="24978" b="15198"/>
            <a:stretch/>
          </p:blipFill>
          <p:spPr bwMode="auto">
            <a:xfrm>
              <a:off x="5010660" y="2090787"/>
              <a:ext cx="2115880" cy="2483162"/>
            </a:xfrm>
            <a:prstGeom prst="rect">
              <a:avLst/>
            </a:prstGeom>
            <a:noFill/>
            <a:extLst>
              <a:ext uri="{909E8E84-426E-40DD-AFC4-6F175D3DCCD1}">
                <a14:hiddenFill xmlns:a14="http://schemas.microsoft.com/office/drawing/2010/main">
                  <a:solidFill>
                    <a:srgbClr val="FFFFFF"/>
                  </a:solidFill>
                </a14:hiddenFill>
              </a:ext>
            </a:extLst>
          </p:spPr>
        </p:pic>
        <p:sp>
          <p:nvSpPr>
            <p:cNvPr id="30" name="Forme libre : forme 29">
              <a:extLst>
                <a:ext uri="{FF2B5EF4-FFF2-40B4-BE49-F238E27FC236}">
                  <a16:creationId xmlns:a16="http://schemas.microsoft.com/office/drawing/2014/main" id="{6E4A8059-EF3B-458F-ABBF-2BB864267F10}"/>
                </a:ext>
              </a:extLst>
            </p:cNvPr>
            <p:cNvSpPr/>
            <p:nvPr/>
          </p:nvSpPr>
          <p:spPr>
            <a:xfrm>
              <a:off x="5985002" y="2865077"/>
              <a:ext cx="221996" cy="934581"/>
            </a:xfrm>
            <a:custGeom>
              <a:avLst/>
              <a:gdLst>
                <a:gd name="connsiteX0" fmla="*/ 338216 w 726523"/>
                <a:gd name="connsiteY0" fmla="*/ 20 h 1803791"/>
                <a:gd name="connsiteX1" fmla="*/ 14 w 726523"/>
                <a:gd name="connsiteY1" fmla="*/ 951998 h 1803791"/>
                <a:gd name="connsiteX2" fmla="*/ 350743 w 726523"/>
                <a:gd name="connsiteY2" fmla="*/ 1803768 h 1803791"/>
                <a:gd name="connsiteX3" fmla="*/ 726523 w 726523"/>
                <a:gd name="connsiteY3" fmla="*/ 926946 h 1803791"/>
                <a:gd name="connsiteX4" fmla="*/ 338216 w 726523"/>
                <a:gd name="connsiteY4" fmla="*/ 20 h 1803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23" h="1803791">
                  <a:moveTo>
                    <a:pt x="338216" y="20"/>
                  </a:moveTo>
                  <a:cubicBezTo>
                    <a:pt x="217131" y="4195"/>
                    <a:pt x="-2074" y="651373"/>
                    <a:pt x="14" y="951998"/>
                  </a:cubicBezTo>
                  <a:cubicBezTo>
                    <a:pt x="2102" y="1252623"/>
                    <a:pt x="229658" y="1807943"/>
                    <a:pt x="350743" y="1803768"/>
                  </a:cubicBezTo>
                  <a:cubicBezTo>
                    <a:pt x="471828" y="1799593"/>
                    <a:pt x="726523" y="1231746"/>
                    <a:pt x="726523" y="926946"/>
                  </a:cubicBezTo>
                  <a:cubicBezTo>
                    <a:pt x="726523" y="622146"/>
                    <a:pt x="459301" y="-4155"/>
                    <a:pt x="338216" y="20"/>
                  </a:cubicBezTo>
                  <a:close/>
                </a:path>
              </a:pathLst>
            </a:cu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4" name="ZoneTexte 33">
            <a:extLst>
              <a:ext uri="{FF2B5EF4-FFF2-40B4-BE49-F238E27FC236}">
                <a16:creationId xmlns:a16="http://schemas.microsoft.com/office/drawing/2014/main" id="{454F79EA-15D8-4B73-87B4-E30EB52FFAAD}"/>
              </a:ext>
            </a:extLst>
          </p:cNvPr>
          <p:cNvSpPr txBox="1"/>
          <p:nvPr/>
        </p:nvSpPr>
        <p:spPr>
          <a:xfrm>
            <a:off x="869144" y="4683448"/>
            <a:ext cx="10515600" cy="1815882"/>
          </a:xfrm>
          <a:prstGeom prst="rect">
            <a:avLst/>
          </a:prstGeom>
          <a:noFill/>
        </p:spPr>
        <p:txBody>
          <a:bodyPr wrap="square">
            <a:spAutoFit/>
          </a:bodyPr>
          <a:lstStyle/>
          <a:p>
            <a:r>
              <a:rPr lang="fr-FR" sz="2800">
                <a:solidFill>
                  <a:srgbClr val="231F20"/>
                </a:solidFill>
                <a:latin typeface="+mj-lt"/>
              </a:rPr>
              <a:t>Comportement de la paroi est régi par :</a:t>
            </a:r>
          </a:p>
          <a:p>
            <a:pPr marL="457200" indent="-457200">
              <a:buFont typeface="Courier New" panose="02070309020205020404" pitchFamily="49" charset="0"/>
              <a:buChar char="o"/>
            </a:pPr>
            <a:r>
              <a:rPr lang="fr-FR" sz="2800">
                <a:solidFill>
                  <a:srgbClr val="231F20"/>
                </a:solidFill>
                <a:latin typeface="+mj-lt"/>
              </a:rPr>
              <a:t>ses propriétés mécaniques</a:t>
            </a:r>
          </a:p>
          <a:p>
            <a:pPr marL="457200" indent="-457200">
              <a:buFont typeface="Courier New" panose="02070309020205020404" pitchFamily="49" charset="0"/>
              <a:buChar char="o"/>
            </a:pPr>
            <a:r>
              <a:rPr lang="fr-FR" sz="2800">
                <a:solidFill>
                  <a:srgbClr val="231F20"/>
                </a:solidFill>
                <a:latin typeface="+mj-lt"/>
              </a:rPr>
              <a:t>sa géométrie					Comment les mesurer ?</a:t>
            </a:r>
          </a:p>
          <a:p>
            <a:pPr marL="457200" indent="-457200">
              <a:buFont typeface="Courier New" panose="02070309020205020404" pitchFamily="49" charset="0"/>
              <a:buChar char="o"/>
            </a:pPr>
            <a:r>
              <a:rPr lang="fr-FR" sz="2800">
                <a:solidFill>
                  <a:srgbClr val="231F20"/>
                </a:solidFill>
                <a:latin typeface="+mj-lt"/>
              </a:rPr>
              <a:t>les sollicitations</a:t>
            </a:r>
          </a:p>
        </p:txBody>
      </p:sp>
      <p:grpSp>
        <p:nvGrpSpPr>
          <p:cNvPr id="13" name="Groupe 12">
            <a:extLst>
              <a:ext uri="{FF2B5EF4-FFF2-40B4-BE49-F238E27FC236}">
                <a16:creationId xmlns:a16="http://schemas.microsoft.com/office/drawing/2014/main" id="{983FF51F-495D-492F-A4EC-D23CD8E9516C}"/>
              </a:ext>
            </a:extLst>
          </p:cNvPr>
          <p:cNvGrpSpPr/>
          <p:nvPr/>
        </p:nvGrpSpPr>
        <p:grpSpPr>
          <a:xfrm>
            <a:off x="9237920" y="1532385"/>
            <a:ext cx="2115880" cy="2483162"/>
            <a:chOff x="5010660" y="2090787"/>
            <a:chExt cx="2115880" cy="2483162"/>
          </a:xfrm>
        </p:grpSpPr>
        <p:pic>
          <p:nvPicPr>
            <p:cNvPr id="14" name="Picture 2" descr="Abdominal Muscle Strain - Stomach pain &amp; cramps over your ...">
              <a:extLst>
                <a:ext uri="{FF2B5EF4-FFF2-40B4-BE49-F238E27FC236}">
                  <a16:creationId xmlns:a16="http://schemas.microsoft.com/office/drawing/2014/main" id="{5B8D008C-E10E-4A0A-8CD4-444CB0F8F1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7" t="20461" r="24978" b="15198"/>
            <a:stretch/>
          </p:blipFill>
          <p:spPr bwMode="auto">
            <a:xfrm>
              <a:off x="5010660" y="2090787"/>
              <a:ext cx="2115880" cy="2483162"/>
            </a:xfrm>
            <a:prstGeom prst="rect">
              <a:avLst/>
            </a:prstGeom>
            <a:noFill/>
            <a:extLst>
              <a:ext uri="{909E8E84-426E-40DD-AFC4-6F175D3DCCD1}">
                <a14:hiddenFill xmlns:a14="http://schemas.microsoft.com/office/drawing/2010/main">
                  <a:solidFill>
                    <a:srgbClr val="FFFFFF"/>
                  </a:solidFill>
                </a14:hiddenFill>
              </a:ext>
            </a:extLst>
          </p:spPr>
        </p:pic>
        <p:sp>
          <p:nvSpPr>
            <p:cNvPr id="15" name="Forme libre : forme 14">
              <a:extLst>
                <a:ext uri="{FF2B5EF4-FFF2-40B4-BE49-F238E27FC236}">
                  <a16:creationId xmlns:a16="http://schemas.microsoft.com/office/drawing/2014/main" id="{397BE765-1EF0-45F2-BD06-594E3943F096}"/>
                </a:ext>
              </a:extLst>
            </p:cNvPr>
            <p:cNvSpPr/>
            <p:nvPr/>
          </p:nvSpPr>
          <p:spPr>
            <a:xfrm>
              <a:off x="5907340" y="2690038"/>
              <a:ext cx="318977" cy="1297171"/>
            </a:xfrm>
            <a:custGeom>
              <a:avLst/>
              <a:gdLst>
                <a:gd name="connsiteX0" fmla="*/ 338216 w 726523"/>
                <a:gd name="connsiteY0" fmla="*/ 20 h 1803791"/>
                <a:gd name="connsiteX1" fmla="*/ 14 w 726523"/>
                <a:gd name="connsiteY1" fmla="*/ 951998 h 1803791"/>
                <a:gd name="connsiteX2" fmla="*/ 350743 w 726523"/>
                <a:gd name="connsiteY2" fmla="*/ 1803768 h 1803791"/>
                <a:gd name="connsiteX3" fmla="*/ 726523 w 726523"/>
                <a:gd name="connsiteY3" fmla="*/ 926946 h 1803791"/>
                <a:gd name="connsiteX4" fmla="*/ 338216 w 726523"/>
                <a:gd name="connsiteY4" fmla="*/ 20 h 1803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23" h="1803791">
                  <a:moveTo>
                    <a:pt x="338216" y="20"/>
                  </a:moveTo>
                  <a:cubicBezTo>
                    <a:pt x="217131" y="4195"/>
                    <a:pt x="-2074" y="651373"/>
                    <a:pt x="14" y="951998"/>
                  </a:cubicBezTo>
                  <a:cubicBezTo>
                    <a:pt x="2102" y="1252623"/>
                    <a:pt x="229658" y="1807943"/>
                    <a:pt x="350743" y="1803768"/>
                  </a:cubicBezTo>
                  <a:cubicBezTo>
                    <a:pt x="471828" y="1799593"/>
                    <a:pt x="726523" y="1231746"/>
                    <a:pt x="726523" y="926946"/>
                  </a:cubicBezTo>
                  <a:cubicBezTo>
                    <a:pt x="726523" y="622146"/>
                    <a:pt x="459301" y="-4155"/>
                    <a:pt x="338216" y="20"/>
                  </a:cubicBezTo>
                  <a:close/>
                </a:path>
              </a:pathLst>
            </a:cu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Flèche : courbe vers le haut 3">
            <a:extLst>
              <a:ext uri="{FF2B5EF4-FFF2-40B4-BE49-F238E27FC236}">
                <a16:creationId xmlns:a16="http://schemas.microsoft.com/office/drawing/2014/main" id="{9FF4A896-C5E5-4F74-81A3-BF6C4FE91F0B}"/>
              </a:ext>
            </a:extLst>
          </p:cNvPr>
          <p:cNvSpPr/>
          <p:nvPr/>
        </p:nvSpPr>
        <p:spPr>
          <a:xfrm>
            <a:off x="2961168" y="4111241"/>
            <a:ext cx="2115880" cy="476514"/>
          </a:xfrm>
          <a:prstGeom prst="curved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Flèche : courbe vers le haut 16">
            <a:extLst>
              <a:ext uri="{FF2B5EF4-FFF2-40B4-BE49-F238E27FC236}">
                <a16:creationId xmlns:a16="http://schemas.microsoft.com/office/drawing/2014/main" id="{0056F3BD-1378-4EC9-90AC-B0B9909922B9}"/>
              </a:ext>
            </a:extLst>
          </p:cNvPr>
          <p:cNvSpPr/>
          <p:nvPr/>
        </p:nvSpPr>
        <p:spPr>
          <a:xfrm>
            <a:off x="7157484" y="4111241"/>
            <a:ext cx="2115880" cy="476514"/>
          </a:xfrm>
          <a:prstGeom prst="curved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Espace réservé du numéro de diapositive 4">
            <a:extLst>
              <a:ext uri="{FF2B5EF4-FFF2-40B4-BE49-F238E27FC236}">
                <a16:creationId xmlns:a16="http://schemas.microsoft.com/office/drawing/2014/main" id="{86D3B480-5CAA-421A-A274-583C0FD6C902}"/>
              </a:ext>
            </a:extLst>
          </p:cNvPr>
          <p:cNvSpPr>
            <a:spLocks noGrp="1"/>
          </p:cNvSpPr>
          <p:nvPr>
            <p:ph type="sldNum" sz="quarter" idx="12"/>
          </p:nvPr>
        </p:nvSpPr>
        <p:spPr/>
        <p:txBody>
          <a:bodyPr/>
          <a:lstStyle/>
          <a:p>
            <a:fld id="{9ABD71EB-6540-4754-A2C1-5B11E8BB1CAE}" type="slidenum">
              <a:rPr lang="fr-FR" smtClean="0"/>
              <a:t>13</a:t>
            </a:fld>
            <a:endParaRPr lang="fr-FR"/>
          </a:p>
        </p:txBody>
      </p:sp>
    </p:spTree>
    <p:extLst>
      <p:ext uri="{BB962C8B-B14F-4D97-AF65-F5344CB8AC3E}">
        <p14:creationId xmlns:p14="http://schemas.microsoft.com/office/powerpoint/2010/main" val="28304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EC39E5-53B1-44E8-957B-400383010E21}"/>
              </a:ext>
            </a:extLst>
          </p:cNvPr>
          <p:cNvSpPr>
            <a:spLocks noGrp="1"/>
          </p:cNvSpPr>
          <p:nvPr>
            <p:ph type="title"/>
          </p:nvPr>
        </p:nvSpPr>
        <p:spPr>
          <a:xfrm>
            <a:off x="619950" y="121723"/>
            <a:ext cx="10515600" cy="1325563"/>
          </a:xfrm>
        </p:spPr>
        <p:txBody>
          <a:bodyPr/>
          <a:lstStyle/>
          <a:p>
            <a:r>
              <a:rPr lang="en-US"/>
              <a:t>Quantification de la pression</a:t>
            </a:r>
            <a:endParaRPr lang="fr-FR" dirty="0"/>
          </a:p>
        </p:txBody>
      </p:sp>
      <p:pic>
        <p:nvPicPr>
          <p:cNvPr id="4" name="Image 3">
            <a:extLst>
              <a:ext uri="{FF2B5EF4-FFF2-40B4-BE49-F238E27FC236}">
                <a16:creationId xmlns:a16="http://schemas.microsoft.com/office/drawing/2014/main" id="{7CF3F319-254D-4DFB-9191-FC3FBDBD3533}"/>
              </a:ext>
            </a:extLst>
          </p:cNvPr>
          <p:cNvPicPr>
            <a:picLocks noChangeAspect="1"/>
          </p:cNvPicPr>
          <p:nvPr/>
        </p:nvPicPr>
        <p:blipFill>
          <a:blip r:embed="rId3"/>
          <a:stretch>
            <a:fillRect/>
          </a:stretch>
        </p:blipFill>
        <p:spPr>
          <a:xfrm>
            <a:off x="-125742" y="2761220"/>
            <a:ext cx="5986488" cy="3118681"/>
          </a:xfrm>
          <a:prstGeom prst="rect">
            <a:avLst/>
          </a:prstGeom>
        </p:spPr>
      </p:pic>
      <p:sp>
        <p:nvSpPr>
          <p:cNvPr id="6" name="ZoneTexte 5">
            <a:extLst>
              <a:ext uri="{FF2B5EF4-FFF2-40B4-BE49-F238E27FC236}">
                <a16:creationId xmlns:a16="http://schemas.microsoft.com/office/drawing/2014/main" id="{ED3CB077-9F70-4D6E-8638-C64A07357545}"/>
              </a:ext>
            </a:extLst>
          </p:cNvPr>
          <p:cNvSpPr txBox="1"/>
          <p:nvPr/>
        </p:nvSpPr>
        <p:spPr>
          <a:xfrm>
            <a:off x="3268537" y="3890533"/>
            <a:ext cx="602506" cy="430028"/>
          </a:xfrm>
          <a:prstGeom prst="rect">
            <a:avLst/>
          </a:prstGeom>
          <a:noFill/>
        </p:spPr>
        <p:txBody>
          <a:bodyPr wrap="square" rtlCol="0">
            <a:spAutoFit/>
          </a:bodyPr>
          <a:lstStyle/>
          <a:p>
            <a:r>
              <a:rPr lang="en-GB" b="1">
                <a:solidFill>
                  <a:srgbClr val="FF0000"/>
                </a:solidFill>
                <a:latin typeface="Arial" panose="020B0604020202020204" pitchFamily="34" charset="0"/>
                <a:cs typeface="Arial" panose="020B0604020202020204" pitchFamily="34" charset="0"/>
              </a:rPr>
              <a:t>PIA</a:t>
            </a:r>
            <a:endParaRPr lang="en-GB" b="1" dirty="0">
              <a:solidFill>
                <a:srgbClr val="FF0000"/>
              </a:solidFill>
              <a:latin typeface="Arial" panose="020B0604020202020204" pitchFamily="34" charset="0"/>
              <a:cs typeface="Arial" panose="020B0604020202020204" pitchFamily="34" charset="0"/>
            </a:endParaRPr>
          </a:p>
        </p:txBody>
      </p:sp>
      <p:sp>
        <p:nvSpPr>
          <p:cNvPr id="8" name="Forme libre 7"/>
          <p:cNvSpPr/>
          <p:nvPr/>
        </p:nvSpPr>
        <p:spPr>
          <a:xfrm>
            <a:off x="994018" y="3062384"/>
            <a:ext cx="1010725" cy="1158056"/>
          </a:xfrm>
          <a:custGeom>
            <a:avLst/>
            <a:gdLst>
              <a:gd name="connsiteX0" fmla="*/ 462949 w 971494"/>
              <a:gd name="connsiteY0" fmla="*/ 66725 h 994603"/>
              <a:gd name="connsiteX1" fmla="*/ 907792 w 971494"/>
              <a:gd name="connsiteY1" fmla="*/ 54369 h 994603"/>
              <a:gd name="connsiteX2" fmla="*/ 920149 w 971494"/>
              <a:gd name="connsiteY2" fmla="*/ 659850 h 994603"/>
              <a:gd name="connsiteX3" fmla="*/ 450592 w 971494"/>
              <a:gd name="connsiteY3" fmla="*/ 857558 h 994603"/>
              <a:gd name="connsiteX4" fmla="*/ 289954 w 971494"/>
              <a:gd name="connsiteY4" fmla="*/ 993482 h 994603"/>
              <a:gd name="connsiteX5" fmla="*/ 5749 w 971494"/>
              <a:gd name="connsiteY5" fmla="*/ 783417 h 994603"/>
              <a:gd name="connsiteX6" fmla="*/ 92246 w 971494"/>
              <a:gd name="connsiteY6" fmla="*/ 437428 h 994603"/>
              <a:gd name="connsiteX7" fmla="*/ 92246 w 971494"/>
              <a:gd name="connsiteY7" fmla="*/ 437428 h 994603"/>
              <a:gd name="connsiteX8" fmla="*/ 462949 w 971494"/>
              <a:gd name="connsiteY8" fmla="*/ 66725 h 99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494" h="994603">
                <a:moveTo>
                  <a:pt x="462949" y="66725"/>
                </a:moveTo>
                <a:cubicBezTo>
                  <a:pt x="647270" y="11120"/>
                  <a:pt x="831592" y="-44485"/>
                  <a:pt x="907792" y="54369"/>
                </a:cubicBezTo>
                <a:cubicBezTo>
                  <a:pt x="983992" y="153223"/>
                  <a:pt x="996349" y="525985"/>
                  <a:pt x="920149" y="659850"/>
                </a:cubicBezTo>
                <a:cubicBezTo>
                  <a:pt x="843949" y="793715"/>
                  <a:pt x="555624" y="801953"/>
                  <a:pt x="450592" y="857558"/>
                </a:cubicBezTo>
                <a:cubicBezTo>
                  <a:pt x="345560" y="913163"/>
                  <a:pt x="364095" y="1005839"/>
                  <a:pt x="289954" y="993482"/>
                </a:cubicBezTo>
                <a:cubicBezTo>
                  <a:pt x="215813" y="981125"/>
                  <a:pt x="38700" y="876093"/>
                  <a:pt x="5749" y="783417"/>
                </a:cubicBezTo>
                <a:cubicBezTo>
                  <a:pt x="-27202" y="690741"/>
                  <a:pt x="92246" y="437428"/>
                  <a:pt x="92246" y="437428"/>
                </a:cubicBezTo>
                <a:lnTo>
                  <a:pt x="92246" y="437428"/>
                </a:lnTo>
                <a:lnTo>
                  <a:pt x="462949" y="6672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97847" y="4502684"/>
            <a:ext cx="522103" cy="408612"/>
          </a:xfrm>
          <a:custGeom>
            <a:avLst/>
            <a:gdLst>
              <a:gd name="connsiteX0" fmla="*/ 137961 w 522103"/>
              <a:gd name="connsiteY0" fmla="*/ 839 h 408612"/>
              <a:gd name="connsiteX1" fmla="*/ 521021 w 522103"/>
              <a:gd name="connsiteY1" fmla="*/ 161477 h 408612"/>
              <a:gd name="connsiteX2" fmla="*/ 261529 w 522103"/>
              <a:gd name="connsiteY2" fmla="*/ 408612 h 408612"/>
              <a:gd name="connsiteX3" fmla="*/ 261529 w 522103"/>
              <a:gd name="connsiteY3" fmla="*/ 408612 h 408612"/>
              <a:gd name="connsiteX4" fmla="*/ 261529 w 522103"/>
              <a:gd name="connsiteY4" fmla="*/ 408612 h 408612"/>
              <a:gd name="connsiteX5" fmla="*/ 2037 w 522103"/>
              <a:gd name="connsiteY5" fmla="*/ 112050 h 408612"/>
              <a:gd name="connsiteX6" fmla="*/ 137961 w 522103"/>
              <a:gd name="connsiteY6" fmla="*/ 839 h 40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03" h="408612">
                <a:moveTo>
                  <a:pt x="137961" y="839"/>
                </a:moveTo>
                <a:cubicBezTo>
                  <a:pt x="224458" y="9077"/>
                  <a:pt x="500426" y="93515"/>
                  <a:pt x="521021" y="161477"/>
                </a:cubicBezTo>
                <a:cubicBezTo>
                  <a:pt x="541616" y="229439"/>
                  <a:pt x="261529" y="408612"/>
                  <a:pt x="261529" y="408612"/>
                </a:cubicBezTo>
                <a:lnTo>
                  <a:pt x="261529" y="408612"/>
                </a:lnTo>
                <a:lnTo>
                  <a:pt x="261529" y="408612"/>
                </a:lnTo>
                <a:cubicBezTo>
                  <a:pt x="218280" y="359185"/>
                  <a:pt x="16453" y="177953"/>
                  <a:pt x="2037" y="112050"/>
                </a:cubicBezTo>
                <a:cubicBezTo>
                  <a:pt x="-12379" y="46147"/>
                  <a:pt x="51464" y="-7399"/>
                  <a:pt x="137961" y="83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orme libre 15"/>
          <p:cNvSpPr/>
          <p:nvPr/>
        </p:nvSpPr>
        <p:spPr>
          <a:xfrm>
            <a:off x="2221828" y="2585563"/>
            <a:ext cx="671837" cy="1068560"/>
          </a:xfrm>
          <a:custGeom>
            <a:avLst/>
            <a:gdLst>
              <a:gd name="connsiteX0" fmla="*/ 19096 w 671837"/>
              <a:gd name="connsiteY0" fmla="*/ 260668 h 1068560"/>
              <a:gd name="connsiteX1" fmla="*/ 611524 w 671837"/>
              <a:gd name="connsiteY1" fmla="*/ 3091 h 1068560"/>
              <a:gd name="connsiteX2" fmla="*/ 624403 w 671837"/>
              <a:gd name="connsiteY2" fmla="*/ 415214 h 1068560"/>
              <a:gd name="connsiteX3" fmla="*/ 366826 w 671837"/>
              <a:gd name="connsiteY3" fmla="*/ 1007643 h 1068560"/>
              <a:gd name="connsiteX4" fmla="*/ 315310 w 671837"/>
              <a:gd name="connsiteY4" fmla="*/ 1033400 h 1068560"/>
              <a:gd name="connsiteX5" fmla="*/ 160764 w 671837"/>
              <a:gd name="connsiteY5" fmla="*/ 865975 h 1068560"/>
              <a:gd name="connsiteX6" fmla="*/ 19096 w 671837"/>
              <a:gd name="connsiteY6" fmla="*/ 260668 h 106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837" h="1068560">
                <a:moveTo>
                  <a:pt x="19096" y="260668"/>
                </a:moveTo>
                <a:cubicBezTo>
                  <a:pt x="94223" y="116854"/>
                  <a:pt x="510640" y="-22667"/>
                  <a:pt x="611524" y="3091"/>
                </a:cubicBezTo>
                <a:cubicBezTo>
                  <a:pt x="712408" y="28849"/>
                  <a:pt x="665186" y="247789"/>
                  <a:pt x="624403" y="415214"/>
                </a:cubicBezTo>
                <a:cubicBezTo>
                  <a:pt x="583620" y="582639"/>
                  <a:pt x="418341" y="904612"/>
                  <a:pt x="366826" y="1007643"/>
                </a:cubicBezTo>
                <a:cubicBezTo>
                  <a:pt x="315311" y="1110674"/>
                  <a:pt x="349654" y="1057011"/>
                  <a:pt x="315310" y="1033400"/>
                </a:cubicBezTo>
                <a:cubicBezTo>
                  <a:pt x="280966" y="1009789"/>
                  <a:pt x="210133" y="994764"/>
                  <a:pt x="160764" y="865975"/>
                </a:cubicBezTo>
                <a:cubicBezTo>
                  <a:pt x="111395" y="737186"/>
                  <a:pt x="-56031" y="404482"/>
                  <a:pt x="19096" y="26066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24"/>
          <p:cNvSpPr/>
          <p:nvPr/>
        </p:nvSpPr>
        <p:spPr>
          <a:xfrm>
            <a:off x="5022337" y="4551328"/>
            <a:ext cx="587810" cy="883356"/>
          </a:xfrm>
          <a:custGeom>
            <a:avLst/>
            <a:gdLst>
              <a:gd name="connsiteX0" fmla="*/ 335274 w 587810"/>
              <a:gd name="connsiteY0" fmla="*/ 20672 h 883356"/>
              <a:gd name="connsiteX1" fmla="*/ 116333 w 587810"/>
              <a:gd name="connsiteY1" fmla="*/ 149461 h 883356"/>
              <a:gd name="connsiteX2" fmla="*/ 424 w 587810"/>
              <a:gd name="connsiteY2" fmla="*/ 291128 h 883356"/>
              <a:gd name="connsiteX3" fmla="*/ 77697 w 587810"/>
              <a:gd name="connsiteY3" fmla="*/ 484311 h 883356"/>
              <a:gd name="connsiteX4" fmla="*/ 90576 w 587810"/>
              <a:gd name="connsiteY4" fmla="*/ 729010 h 883356"/>
              <a:gd name="connsiteX5" fmla="*/ 258001 w 587810"/>
              <a:gd name="connsiteY5" fmla="*/ 832041 h 883356"/>
              <a:gd name="connsiteX6" fmla="*/ 502700 w 587810"/>
              <a:gd name="connsiteY6" fmla="*/ 870678 h 883356"/>
              <a:gd name="connsiteX7" fmla="*/ 579973 w 587810"/>
              <a:gd name="connsiteY7" fmla="*/ 613100 h 883356"/>
              <a:gd name="connsiteX8" fmla="*/ 335274 w 587810"/>
              <a:gd name="connsiteY8" fmla="*/ 20672 h 8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10" h="883356">
                <a:moveTo>
                  <a:pt x="335274" y="20672"/>
                </a:moveTo>
                <a:cubicBezTo>
                  <a:pt x="258001" y="-56601"/>
                  <a:pt x="172141" y="104385"/>
                  <a:pt x="116333" y="149461"/>
                </a:cubicBezTo>
                <a:cubicBezTo>
                  <a:pt x="60525" y="194537"/>
                  <a:pt x="6863" y="235320"/>
                  <a:pt x="424" y="291128"/>
                </a:cubicBezTo>
                <a:cubicBezTo>
                  <a:pt x="-6015" y="346936"/>
                  <a:pt x="62672" y="411331"/>
                  <a:pt x="77697" y="484311"/>
                </a:cubicBezTo>
                <a:cubicBezTo>
                  <a:pt x="92722" y="557291"/>
                  <a:pt x="60525" y="671055"/>
                  <a:pt x="90576" y="729010"/>
                </a:cubicBezTo>
                <a:cubicBezTo>
                  <a:pt x="120627" y="786965"/>
                  <a:pt x="189314" y="808430"/>
                  <a:pt x="258001" y="832041"/>
                </a:cubicBezTo>
                <a:cubicBezTo>
                  <a:pt x="326688" y="855652"/>
                  <a:pt x="449038" y="907168"/>
                  <a:pt x="502700" y="870678"/>
                </a:cubicBezTo>
                <a:cubicBezTo>
                  <a:pt x="556362" y="834188"/>
                  <a:pt x="607877" y="752621"/>
                  <a:pt x="579973" y="613100"/>
                </a:cubicBezTo>
                <a:cubicBezTo>
                  <a:pt x="552069" y="473579"/>
                  <a:pt x="412547" y="97945"/>
                  <a:pt x="335274" y="2067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25"/>
          <p:cNvSpPr/>
          <p:nvPr/>
        </p:nvSpPr>
        <p:spPr>
          <a:xfrm>
            <a:off x="3039044" y="5270383"/>
            <a:ext cx="502674" cy="628949"/>
          </a:xfrm>
          <a:custGeom>
            <a:avLst/>
            <a:gdLst>
              <a:gd name="connsiteX0" fmla="*/ 348100 w 502674"/>
              <a:gd name="connsiteY0" fmla="*/ 74349 h 628949"/>
              <a:gd name="connsiteX1" fmla="*/ 502646 w 502674"/>
              <a:gd name="connsiteY1" fmla="*/ 319048 h 628949"/>
              <a:gd name="connsiteX2" fmla="*/ 335221 w 502674"/>
              <a:gd name="connsiteY2" fmla="*/ 628141 h 628949"/>
              <a:gd name="connsiteX3" fmla="*/ 370 w 502674"/>
              <a:gd name="connsiteY3" fmla="*/ 396321 h 628949"/>
              <a:gd name="connsiteX4" fmla="*/ 270826 w 502674"/>
              <a:gd name="connsiteY4" fmla="*/ 22834 h 628949"/>
              <a:gd name="connsiteX5" fmla="*/ 348100 w 502674"/>
              <a:gd name="connsiteY5" fmla="*/ 74349 h 62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674" h="628949">
                <a:moveTo>
                  <a:pt x="348100" y="74349"/>
                </a:moveTo>
                <a:cubicBezTo>
                  <a:pt x="386737" y="123718"/>
                  <a:pt x="504793" y="226749"/>
                  <a:pt x="502646" y="319048"/>
                </a:cubicBezTo>
                <a:cubicBezTo>
                  <a:pt x="500500" y="411347"/>
                  <a:pt x="418934" y="615262"/>
                  <a:pt x="335221" y="628141"/>
                </a:cubicBezTo>
                <a:cubicBezTo>
                  <a:pt x="251508" y="641020"/>
                  <a:pt x="11102" y="497205"/>
                  <a:pt x="370" y="396321"/>
                </a:cubicBezTo>
                <a:cubicBezTo>
                  <a:pt x="-10362" y="295437"/>
                  <a:pt x="215017" y="78642"/>
                  <a:pt x="270826" y="22834"/>
                </a:cubicBezTo>
                <a:cubicBezTo>
                  <a:pt x="326634" y="-32974"/>
                  <a:pt x="309463" y="24980"/>
                  <a:pt x="348100" y="7434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a:extLst>
              <a:ext uri="{FF2B5EF4-FFF2-40B4-BE49-F238E27FC236}">
                <a16:creationId xmlns:a16="http://schemas.microsoft.com/office/drawing/2014/main" id="{6B00CBCE-EAA0-4BE8-87AC-BA4C2456F084}"/>
              </a:ext>
            </a:extLst>
          </p:cNvPr>
          <p:cNvSpPr>
            <a:spLocks noGrp="1"/>
          </p:cNvSpPr>
          <p:nvPr>
            <p:ph type="sldNum" sz="quarter" idx="12"/>
          </p:nvPr>
        </p:nvSpPr>
        <p:spPr/>
        <p:txBody>
          <a:bodyPr/>
          <a:lstStyle/>
          <a:p>
            <a:fld id="{9ABD71EB-6540-4754-A2C1-5B11E8BB1CAE}" type="slidenum">
              <a:rPr lang="fr-FR" smtClean="0"/>
              <a:t>14</a:t>
            </a:fld>
            <a:endParaRPr lang="fr-FR"/>
          </a:p>
        </p:txBody>
      </p:sp>
      <p:sp>
        <p:nvSpPr>
          <p:cNvPr id="17" name="Espace réservé du contenu 2">
            <a:extLst>
              <a:ext uri="{FF2B5EF4-FFF2-40B4-BE49-F238E27FC236}">
                <a16:creationId xmlns:a16="http://schemas.microsoft.com/office/drawing/2014/main" id="{59A92560-C913-49E9-9A8C-B1ADD30DE5CC}"/>
              </a:ext>
            </a:extLst>
          </p:cNvPr>
          <p:cNvSpPr txBox="1">
            <a:spLocks/>
          </p:cNvSpPr>
          <p:nvPr/>
        </p:nvSpPr>
        <p:spPr>
          <a:xfrm>
            <a:off x="795202" y="1556462"/>
            <a:ext cx="3276600" cy="5977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a:latin typeface="+mj-lt"/>
              </a:rPr>
              <a:t>Mesure invasive :</a:t>
            </a:r>
            <a:endParaRPr lang="fr-FR" dirty="0">
              <a:latin typeface="+mj-lt"/>
            </a:endParaRPr>
          </a:p>
        </p:txBody>
      </p:sp>
      <p:sp>
        <p:nvSpPr>
          <p:cNvPr id="18" name="Rectangle 17">
            <a:extLst>
              <a:ext uri="{FF2B5EF4-FFF2-40B4-BE49-F238E27FC236}">
                <a16:creationId xmlns:a16="http://schemas.microsoft.com/office/drawing/2014/main" id="{B6A7E403-AF41-44B5-8E0D-4E29E786E81A}"/>
              </a:ext>
            </a:extLst>
          </p:cNvPr>
          <p:cNvSpPr/>
          <p:nvPr/>
        </p:nvSpPr>
        <p:spPr>
          <a:xfrm>
            <a:off x="4270787" y="3342664"/>
            <a:ext cx="1414685" cy="461665"/>
          </a:xfrm>
          <a:prstGeom prst="rect">
            <a:avLst/>
          </a:prstGeom>
          <a:solidFill>
            <a:schemeClr val="bg1"/>
          </a:solidFill>
        </p:spPr>
        <p:txBody>
          <a:bodyPr wrap="square">
            <a:spAutoFit/>
          </a:bodyPr>
          <a:lstStyle/>
          <a:p>
            <a:r>
              <a:rPr lang="pt-BR" sz="2400" b="1" dirty="0">
                <a:latin typeface="+mj-lt"/>
              </a:rPr>
              <a:t>Vessie</a:t>
            </a:r>
            <a:endParaRPr lang="fr-FR" sz="2400" b="1" dirty="0">
              <a:latin typeface="+mj-lt"/>
            </a:endParaRPr>
          </a:p>
        </p:txBody>
      </p:sp>
    </p:spTree>
    <p:extLst>
      <p:ext uri="{BB962C8B-B14F-4D97-AF65-F5344CB8AC3E}">
        <p14:creationId xmlns:p14="http://schemas.microsoft.com/office/powerpoint/2010/main" val="490184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CF3F319-254D-4DFB-9191-FC3FBDBD3533}"/>
              </a:ext>
            </a:extLst>
          </p:cNvPr>
          <p:cNvPicPr>
            <a:picLocks noChangeAspect="1"/>
          </p:cNvPicPr>
          <p:nvPr/>
        </p:nvPicPr>
        <p:blipFill>
          <a:blip r:embed="rId3"/>
          <a:stretch>
            <a:fillRect/>
          </a:stretch>
        </p:blipFill>
        <p:spPr>
          <a:xfrm>
            <a:off x="-125742" y="2761220"/>
            <a:ext cx="5986488" cy="3118681"/>
          </a:xfrm>
          <a:prstGeom prst="rect">
            <a:avLst/>
          </a:prstGeom>
        </p:spPr>
      </p:pic>
      <p:sp>
        <p:nvSpPr>
          <p:cNvPr id="6" name="ZoneTexte 5">
            <a:extLst>
              <a:ext uri="{FF2B5EF4-FFF2-40B4-BE49-F238E27FC236}">
                <a16:creationId xmlns:a16="http://schemas.microsoft.com/office/drawing/2014/main" id="{ED3CB077-9F70-4D6E-8638-C64A07357545}"/>
              </a:ext>
            </a:extLst>
          </p:cNvPr>
          <p:cNvSpPr txBox="1"/>
          <p:nvPr/>
        </p:nvSpPr>
        <p:spPr>
          <a:xfrm>
            <a:off x="3207633" y="3921134"/>
            <a:ext cx="602506" cy="400110"/>
          </a:xfrm>
          <a:prstGeom prst="rect">
            <a:avLst/>
          </a:prstGeom>
          <a:noFill/>
        </p:spPr>
        <p:txBody>
          <a:bodyPr wrap="square" rtlCol="0">
            <a:spAutoFit/>
          </a:bodyPr>
          <a:lstStyle/>
          <a:p>
            <a:r>
              <a:rPr lang="en-GB" sz="2000" b="1">
                <a:solidFill>
                  <a:srgbClr val="FF0000"/>
                </a:solidFill>
                <a:latin typeface="+mj-lt"/>
                <a:cs typeface="Arial" panose="020B0604020202020204" pitchFamily="34" charset="0"/>
              </a:rPr>
              <a:t>PIA</a:t>
            </a:r>
            <a:endParaRPr lang="en-GB" sz="2000" b="1" dirty="0">
              <a:solidFill>
                <a:srgbClr val="FF0000"/>
              </a:solidFill>
              <a:latin typeface="+mj-lt"/>
              <a:cs typeface="Arial" panose="020B0604020202020204" pitchFamily="34" charset="0"/>
            </a:endParaRPr>
          </a:p>
        </p:txBody>
      </p:sp>
      <p:sp>
        <p:nvSpPr>
          <p:cNvPr id="8" name="Forme libre 7"/>
          <p:cNvSpPr/>
          <p:nvPr/>
        </p:nvSpPr>
        <p:spPr>
          <a:xfrm>
            <a:off x="994018" y="3062384"/>
            <a:ext cx="1010725" cy="1158056"/>
          </a:xfrm>
          <a:custGeom>
            <a:avLst/>
            <a:gdLst>
              <a:gd name="connsiteX0" fmla="*/ 462949 w 971494"/>
              <a:gd name="connsiteY0" fmla="*/ 66725 h 994603"/>
              <a:gd name="connsiteX1" fmla="*/ 907792 w 971494"/>
              <a:gd name="connsiteY1" fmla="*/ 54369 h 994603"/>
              <a:gd name="connsiteX2" fmla="*/ 920149 w 971494"/>
              <a:gd name="connsiteY2" fmla="*/ 659850 h 994603"/>
              <a:gd name="connsiteX3" fmla="*/ 450592 w 971494"/>
              <a:gd name="connsiteY3" fmla="*/ 857558 h 994603"/>
              <a:gd name="connsiteX4" fmla="*/ 289954 w 971494"/>
              <a:gd name="connsiteY4" fmla="*/ 993482 h 994603"/>
              <a:gd name="connsiteX5" fmla="*/ 5749 w 971494"/>
              <a:gd name="connsiteY5" fmla="*/ 783417 h 994603"/>
              <a:gd name="connsiteX6" fmla="*/ 92246 w 971494"/>
              <a:gd name="connsiteY6" fmla="*/ 437428 h 994603"/>
              <a:gd name="connsiteX7" fmla="*/ 92246 w 971494"/>
              <a:gd name="connsiteY7" fmla="*/ 437428 h 994603"/>
              <a:gd name="connsiteX8" fmla="*/ 462949 w 971494"/>
              <a:gd name="connsiteY8" fmla="*/ 66725 h 99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494" h="994603">
                <a:moveTo>
                  <a:pt x="462949" y="66725"/>
                </a:moveTo>
                <a:cubicBezTo>
                  <a:pt x="647270" y="11120"/>
                  <a:pt x="831592" y="-44485"/>
                  <a:pt x="907792" y="54369"/>
                </a:cubicBezTo>
                <a:cubicBezTo>
                  <a:pt x="983992" y="153223"/>
                  <a:pt x="996349" y="525985"/>
                  <a:pt x="920149" y="659850"/>
                </a:cubicBezTo>
                <a:cubicBezTo>
                  <a:pt x="843949" y="793715"/>
                  <a:pt x="555624" y="801953"/>
                  <a:pt x="450592" y="857558"/>
                </a:cubicBezTo>
                <a:cubicBezTo>
                  <a:pt x="345560" y="913163"/>
                  <a:pt x="364095" y="1005839"/>
                  <a:pt x="289954" y="993482"/>
                </a:cubicBezTo>
                <a:cubicBezTo>
                  <a:pt x="215813" y="981125"/>
                  <a:pt x="38700" y="876093"/>
                  <a:pt x="5749" y="783417"/>
                </a:cubicBezTo>
                <a:cubicBezTo>
                  <a:pt x="-27202" y="690741"/>
                  <a:pt x="92246" y="437428"/>
                  <a:pt x="92246" y="437428"/>
                </a:cubicBezTo>
                <a:lnTo>
                  <a:pt x="92246" y="437428"/>
                </a:lnTo>
                <a:lnTo>
                  <a:pt x="462949" y="6672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97847" y="4502684"/>
            <a:ext cx="522103" cy="408612"/>
          </a:xfrm>
          <a:custGeom>
            <a:avLst/>
            <a:gdLst>
              <a:gd name="connsiteX0" fmla="*/ 137961 w 522103"/>
              <a:gd name="connsiteY0" fmla="*/ 839 h 408612"/>
              <a:gd name="connsiteX1" fmla="*/ 521021 w 522103"/>
              <a:gd name="connsiteY1" fmla="*/ 161477 h 408612"/>
              <a:gd name="connsiteX2" fmla="*/ 261529 w 522103"/>
              <a:gd name="connsiteY2" fmla="*/ 408612 h 408612"/>
              <a:gd name="connsiteX3" fmla="*/ 261529 w 522103"/>
              <a:gd name="connsiteY3" fmla="*/ 408612 h 408612"/>
              <a:gd name="connsiteX4" fmla="*/ 261529 w 522103"/>
              <a:gd name="connsiteY4" fmla="*/ 408612 h 408612"/>
              <a:gd name="connsiteX5" fmla="*/ 2037 w 522103"/>
              <a:gd name="connsiteY5" fmla="*/ 112050 h 408612"/>
              <a:gd name="connsiteX6" fmla="*/ 137961 w 522103"/>
              <a:gd name="connsiteY6" fmla="*/ 839 h 40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03" h="408612">
                <a:moveTo>
                  <a:pt x="137961" y="839"/>
                </a:moveTo>
                <a:cubicBezTo>
                  <a:pt x="224458" y="9077"/>
                  <a:pt x="500426" y="93515"/>
                  <a:pt x="521021" y="161477"/>
                </a:cubicBezTo>
                <a:cubicBezTo>
                  <a:pt x="541616" y="229439"/>
                  <a:pt x="261529" y="408612"/>
                  <a:pt x="261529" y="408612"/>
                </a:cubicBezTo>
                <a:lnTo>
                  <a:pt x="261529" y="408612"/>
                </a:lnTo>
                <a:lnTo>
                  <a:pt x="261529" y="408612"/>
                </a:lnTo>
                <a:cubicBezTo>
                  <a:pt x="218280" y="359185"/>
                  <a:pt x="16453" y="177953"/>
                  <a:pt x="2037" y="112050"/>
                </a:cubicBezTo>
                <a:cubicBezTo>
                  <a:pt x="-12379" y="46147"/>
                  <a:pt x="51464" y="-7399"/>
                  <a:pt x="137961" y="83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270787" y="3342664"/>
            <a:ext cx="1414685" cy="461665"/>
          </a:xfrm>
          <a:prstGeom prst="rect">
            <a:avLst/>
          </a:prstGeom>
          <a:solidFill>
            <a:schemeClr val="bg1"/>
          </a:solidFill>
        </p:spPr>
        <p:txBody>
          <a:bodyPr wrap="square">
            <a:spAutoFit/>
          </a:bodyPr>
          <a:lstStyle/>
          <a:p>
            <a:r>
              <a:rPr lang="pt-BR" sz="2400" b="1" dirty="0">
                <a:latin typeface="+mj-lt"/>
              </a:rPr>
              <a:t>Vessie</a:t>
            </a:r>
            <a:endParaRPr lang="fr-FR" sz="2400" b="1" dirty="0">
              <a:latin typeface="+mj-lt"/>
            </a:endParaRPr>
          </a:p>
        </p:txBody>
      </p:sp>
      <p:sp>
        <p:nvSpPr>
          <p:cNvPr id="11" name="Rectangle 10"/>
          <p:cNvSpPr/>
          <p:nvPr/>
        </p:nvSpPr>
        <p:spPr>
          <a:xfrm>
            <a:off x="1853852" y="2819338"/>
            <a:ext cx="1414685" cy="461665"/>
          </a:xfrm>
          <a:prstGeom prst="rect">
            <a:avLst/>
          </a:prstGeom>
          <a:solidFill>
            <a:schemeClr val="bg1"/>
          </a:solidFill>
        </p:spPr>
        <p:txBody>
          <a:bodyPr wrap="square">
            <a:spAutoFit/>
          </a:bodyPr>
          <a:lstStyle/>
          <a:p>
            <a:r>
              <a:rPr lang="pt-BR" sz="2400" dirty="0">
                <a:latin typeface="+mj-lt"/>
              </a:rPr>
              <a:t>Estomac</a:t>
            </a:r>
            <a:endParaRPr lang="fr-FR" sz="2400" dirty="0">
              <a:latin typeface="+mj-lt"/>
            </a:endParaRPr>
          </a:p>
        </p:txBody>
      </p:sp>
      <p:sp>
        <p:nvSpPr>
          <p:cNvPr id="12" name="Rectangle 11"/>
          <p:cNvSpPr/>
          <p:nvPr/>
        </p:nvSpPr>
        <p:spPr>
          <a:xfrm>
            <a:off x="5093219" y="4656598"/>
            <a:ext cx="1199392" cy="461665"/>
          </a:xfrm>
          <a:prstGeom prst="rect">
            <a:avLst/>
          </a:prstGeom>
          <a:solidFill>
            <a:schemeClr val="bg1"/>
          </a:solidFill>
        </p:spPr>
        <p:txBody>
          <a:bodyPr wrap="square">
            <a:spAutoFit/>
          </a:bodyPr>
          <a:lstStyle/>
          <a:p>
            <a:r>
              <a:rPr lang="pt-BR" sz="2400" dirty="0">
                <a:latin typeface="+mj-lt"/>
              </a:rPr>
              <a:t>Vagin</a:t>
            </a:r>
            <a:endParaRPr lang="fr-FR" sz="2400" dirty="0">
              <a:latin typeface="+mj-lt"/>
            </a:endParaRPr>
          </a:p>
        </p:txBody>
      </p:sp>
      <p:sp>
        <p:nvSpPr>
          <p:cNvPr id="13" name="Rectangle 12"/>
          <p:cNvSpPr/>
          <p:nvPr/>
        </p:nvSpPr>
        <p:spPr>
          <a:xfrm>
            <a:off x="5112411" y="5059540"/>
            <a:ext cx="1211835" cy="830997"/>
          </a:xfrm>
          <a:prstGeom prst="rect">
            <a:avLst/>
          </a:prstGeom>
          <a:solidFill>
            <a:schemeClr val="bg1"/>
          </a:solidFill>
        </p:spPr>
        <p:txBody>
          <a:bodyPr wrap="square">
            <a:spAutoFit/>
          </a:bodyPr>
          <a:lstStyle/>
          <a:p>
            <a:r>
              <a:rPr lang="pt-BR" sz="2400">
                <a:latin typeface="+mj-lt"/>
              </a:rPr>
              <a:t>Rectum</a:t>
            </a:r>
          </a:p>
          <a:p>
            <a:endParaRPr lang="fr-FR" sz="2400" dirty="0">
              <a:latin typeface="+mj-lt"/>
            </a:endParaRPr>
          </a:p>
        </p:txBody>
      </p:sp>
      <p:sp>
        <p:nvSpPr>
          <p:cNvPr id="14" name="Rectangle 13"/>
          <p:cNvSpPr/>
          <p:nvPr/>
        </p:nvSpPr>
        <p:spPr>
          <a:xfrm>
            <a:off x="2859815" y="5511076"/>
            <a:ext cx="701417" cy="461665"/>
          </a:xfrm>
          <a:prstGeom prst="rect">
            <a:avLst/>
          </a:prstGeom>
          <a:solidFill>
            <a:schemeClr val="bg1"/>
          </a:solidFill>
        </p:spPr>
        <p:txBody>
          <a:bodyPr wrap="square">
            <a:spAutoFit/>
          </a:bodyPr>
          <a:lstStyle/>
          <a:p>
            <a:r>
              <a:rPr lang="pt-BR" sz="2400" dirty="0">
                <a:latin typeface="+mj-lt"/>
              </a:rPr>
              <a:t>VCI</a:t>
            </a:r>
            <a:endParaRPr lang="fr-FR" sz="2400" dirty="0">
              <a:latin typeface="+mj-lt"/>
            </a:endParaRPr>
          </a:p>
        </p:txBody>
      </p:sp>
      <p:sp>
        <p:nvSpPr>
          <p:cNvPr id="15" name="Espace réservé du contenu 2">
            <a:extLst>
              <a:ext uri="{FF2B5EF4-FFF2-40B4-BE49-F238E27FC236}">
                <a16:creationId xmlns:a16="http://schemas.microsoft.com/office/drawing/2014/main" id="{F1320666-CDD8-4E6F-8671-642AE880D582}"/>
              </a:ext>
            </a:extLst>
          </p:cNvPr>
          <p:cNvSpPr txBox="1">
            <a:spLocks/>
          </p:cNvSpPr>
          <p:nvPr/>
        </p:nvSpPr>
        <p:spPr>
          <a:xfrm>
            <a:off x="5568222" y="1545717"/>
            <a:ext cx="3437656" cy="5173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dirty="0">
                <a:latin typeface="+mj-lt"/>
              </a:rPr>
              <a:t>Mesure mini-invasive :</a:t>
            </a:r>
            <a:endParaRPr lang="fr-FR" dirty="0">
              <a:latin typeface="+mj-lt"/>
            </a:endParaRPr>
          </a:p>
        </p:txBody>
      </p:sp>
      <p:sp>
        <p:nvSpPr>
          <p:cNvPr id="5" name="ZoneTexte 4"/>
          <p:cNvSpPr txBox="1"/>
          <p:nvPr/>
        </p:nvSpPr>
        <p:spPr>
          <a:xfrm>
            <a:off x="7287050" y="2350462"/>
            <a:ext cx="1807446" cy="461665"/>
          </a:xfrm>
          <a:prstGeom prst="rect">
            <a:avLst/>
          </a:prstGeom>
          <a:noFill/>
        </p:spPr>
        <p:txBody>
          <a:bodyPr wrap="square" rtlCol="0">
            <a:spAutoFit/>
          </a:bodyPr>
          <a:lstStyle/>
          <a:p>
            <a:r>
              <a:rPr lang="fr-FR" sz="2400" dirty="0">
                <a:latin typeface="+mj-lt"/>
              </a:rPr>
              <a:t>Tensiomètre</a:t>
            </a:r>
          </a:p>
        </p:txBody>
      </p:sp>
      <p:pic>
        <p:nvPicPr>
          <p:cNvPr id="17" name="Image 16"/>
          <p:cNvPicPr>
            <a:picLocks noChangeAspect="1"/>
          </p:cNvPicPr>
          <p:nvPr/>
        </p:nvPicPr>
        <p:blipFill>
          <a:blip r:embed="rId4"/>
          <a:stretch>
            <a:fillRect/>
          </a:stretch>
        </p:blipFill>
        <p:spPr>
          <a:xfrm>
            <a:off x="9475318" y="1743196"/>
            <a:ext cx="2729140" cy="1674141"/>
          </a:xfrm>
          <a:prstGeom prst="rect">
            <a:avLst/>
          </a:prstGeom>
        </p:spPr>
      </p:pic>
      <p:sp>
        <p:nvSpPr>
          <p:cNvPr id="18" name="Rectangle 17"/>
          <p:cNvSpPr/>
          <p:nvPr/>
        </p:nvSpPr>
        <p:spPr>
          <a:xfrm>
            <a:off x="10065744" y="3506862"/>
            <a:ext cx="1973712" cy="261610"/>
          </a:xfrm>
          <a:prstGeom prst="rect">
            <a:avLst/>
          </a:prstGeom>
        </p:spPr>
        <p:txBody>
          <a:bodyPr wrap="square">
            <a:spAutoFit/>
          </a:bodyPr>
          <a:lstStyle/>
          <a:p>
            <a:r>
              <a:rPr lang="fr-FR" sz="1100" dirty="0"/>
              <a:t>Van </a:t>
            </a:r>
            <a:r>
              <a:rPr lang="fr-FR" sz="1100" dirty="0" err="1"/>
              <a:t>Ramshorst</a:t>
            </a:r>
            <a:r>
              <a:rPr lang="fr-FR" sz="1100" dirty="0"/>
              <a:t> GH JSR 2011</a:t>
            </a:r>
          </a:p>
        </p:txBody>
      </p:sp>
      <p:sp>
        <p:nvSpPr>
          <p:cNvPr id="19" name="ZoneTexte 18"/>
          <p:cNvSpPr txBox="1"/>
          <p:nvPr/>
        </p:nvSpPr>
        <p:spPr>
          <a:xfrm>
            <a:off x="9596013" y="4186120"/>
            <a:ext cx="2664351" cy="830997"/>
          </a:xfrm>
          <a:prstGeom prst="rect">
            <a:avLst/>
          </a:prstGeom>
          <a:noFill/>
        </p:spPr>
        <p:txBody>
          <a:bodyPr wrap="square" rtlCol="0">
            <a:spAutoFit/>
          </a:bodyPr>
          <a:lstStyle/>
          <a:p>
            <a:r>
              <a:rPr lang="fr-FR" sz="2400" dirty="0">
                <a:latin typeface="+mj-lt"/>
              </a:rPr>
              <a:t>Tonomètre  sous </a:t>
            </a:r>
            <a:r>
              <a:rPr lang="fr-FR" sz="2400" dirty="0" err="1">
                <a:latin typeface="+mj-lt"/>
              </a:rPr>
              <a:t>echo</a:t>
            </a:r>
            <a:endParaRPr lang="fr-FR" sz="2400" dirty="0">
              <a:latin typeface="+mj-lt"/>
            </a:endParaRPr>
          </a:p>
        </p:txBody>
      </p:sp>
      <p:pic>
        <p:nvPicPr>
          <p:cNvPr id="20" name="Image 19"/>
          <p:cNvPicPr>
            <a:picLocks noChangeAspect="1"/>
          </p:cNvPicPr>
          <p:nvPr/>
        </p:nvPicPr>
        <p:blipFill>
          <a:blip r:embed="rId5"/>
          <a:stretch>
            <a:fillRect/>
          </a:stretch>
        </p:blipFill>
        <p:spPr>
          <a:xfrm>
            <a:off x="7092657" y="3342664"/>
            <a:ext cx="2217288" cy="1608951"/>
          </a:xfrm>
          <a:prstGeom prst="rect">
            <a:avLst/>
          </a:prstGeom>
        </p:spPr>
      </p:pic>
      <p:sp>
        <p:nvSpPr>
          <p:cNvPr id="21" name="Rectangle 20"/>
          <p:cNvSpPr/>
          <p:nvPr/>
        </p:nvSpPr>
        <p:spPr>
          <a:xfrm>
            <a:off x="7801913" y="4919109"/>
            <a:ext cx="1375574" cy="261610"/>
          </a:xfrm>
          <a:prstGeom prst="rect">
            <a:avLst/>
          </a:prstGeom>
        </p:spPr>
        <p:txBody>
          <a:bodyPr wrap="square">
            <a:spAutoFit/>
          </a:bodyPr>
          <a:lstStyle/>
          <a:p>
            <a:r>
              <a:rPr lang="fr-FR" sz="1100" dirty="0"/>
              <a:t>Bloch A  </a:t>
            </a:r>
            <a:r>
              <a:rPr lang="fr-FR" sz="1100" dirty="0" err="1"/>
              <a:t>Injury</a:t>
            </a:r>
            <a:r>
              <a:rPr lang="fr-FR" sz="1100" dirty="0"/>
              <a:t> 2018</a:t>
            </a:r>
          </a:p>
        </p:txBody>
      </p:sp>
      <p:sp>
        <p:nvSpPr>
          <p:cNvPr id="22" name="ZoneTexte 21"/>
          <p:cNvSpPr txBox="1"/>
          <p:nvPr/>
        </p:nvSpPr>
        <p:spPr>
          <a:xfrm>
            <a:off x="7176176" y="5760418"/>
            <a:ext cx="2195703" cy="461665"/>
          </a:xfrm>
          <a:prstGeom prst="rect">
            <a:avLst/>
          </a:prstGeom>
          <a:noFill/>
        </p:spPr>
        <p:txBody>
          <a:bodyPr wrap="square" rtlCol="0">
            <a:spAutoFit/>
          </a:bodyPr>
          <a:lstStyle/>
          <a:p>
            <a:r>
              <a:rPr lang="fr-FR" sz="2400" dirty="0">
                <a:latin typeface="+mj-lt"/>
              </a:rPr>
              <a:t>Capsule ingérée</a:t>
            </a:r>
          </a:p>
        </p:txBody>
      </p:sp>
      <p:pic>
        <p:nvPicPr>
          <p:cNvPr id="23" name="Image 22">
            <a:extLst>
              <a:ext uri="{FF2B5EF4-FFF2-40B4-BE49-F238E27FC236}">
                <a16:creationId xmlns:a16="http://schemas.microsoft.com/office/drawing/2014/main" id="{2FC3B0B5-DD7B-48FF-9FFD-A9F51C4484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1048" y="5264164"/>
            <a:ext cx="2170812" cy="1300226"/>
          </a:xfrm>
          <a:prstGeom prst="rect">
            <a:avLst/>
          </a:prstGeom>
        </p:spPr>
      </p:pic>
      <p:sp>
        <p:nvSpPr>
          <p:cNvPr id="24" name="Rectangle 23"/>
          <p:cNvSpPr/>
          <p:nvPr/>
        </p:nvSpPr>
        <p:spPr>
          <a:xfrm>
            <a:off x="10065744" y="6616898"/>
            <a:ext cx="2439293" cy="261610"/>
          </a:xfrm>
          <a:prstGeom prst="rect">
            <a:avLst/>
          </a:prstGeom>
        </p:spPr>
        <p:txBody>
          <a:bodyPr wrap="square">
            <a:spAutoFit/>
          </a:bodyPr>
          <a:lstStyle/>
          <a:p>
            <a:r>
              <a:rPr lang="fr-FR" sz="1100" dirty="0" err="1"/>
              <a:t>Rauch</a:t>
            </a:r>
            <a:r>
              <a:rPr lang="fr-FR" sz="1100" dirty="0"/>
              <a:t> Med </a:t>
            </a:r>
            <a:r>
              <a:rPr lang="fr-FR" sz="1100" dirty="0" err="1"/>
              <a:t>Sci</a:t>
            </a:r>
            <a:r>
              <a:rPr lang="fr-FR" sz="1100" dirty="0"/>
              <a:t> </a:t>
            </a:r>
            <a:r>
              <a:rPr lang="fr-FR" sz="1100" dirty="0" err="1"/>
              <a:t>Monit</a:t>
            </a:r>
            <a:r>
              <a:rPr lang="fr-FR" sz="1100" dirty="0"/>
              <a:t> 2012 </a:t>
            </a:r>
          </a:p>
        </p:txBody>
      </p:sp>
      <p:sp>
        <p:nvSpPr>
          <p:cNvPr id="25" name="Titre 1">
            <a:extLst>
              <a:ext uri="{FF2B5EF4-FFF2-40B4-BE49-F238E27FC236}">
                <a16:creationId xmlns:a16="http://schemas.microsoft.com/office/drawing/2014/main" id="{EBEC39E5-53B1-44E8-957B-400383010E21}"/>
              </a:ext>
            </a:extLst>
          </p:cNvPr>
          <p:cNvSpPr>
            <a:spLocks noGrp="1"/>
          </p:cNvSpPr>
          <p:nvPr>
            <p:ph type="title"/>
          </p:nvPr>
        </p:nvSpPr>
        <p:spPr>
          <a:xfrm>
            <a:off x="619950" y="121723"/>
            <a:ext cx="10515600" cy="1325563"/>
          </a:xfrm>
        </p:spPr>
        <p:txBody>
          <a:bodyPr/>
          <a:lstStyle/>
          <a:p>
            <a:r>
              <a:rPr lang="en-US"/>
              <a:t>Quantification de la pression</a:t>
            </a:r>
            <a:endParaRPr lang="fr-FR" dirty="0"/>
          </a:p>
        </p:txBody>
      </p:sp>
      <p:sp>
        <p:nvSpPr>
          <p:cNvPr id="26" name="Espace réservé du contenu 2">
            <a:extLst>
              <a:ext uri="{FF2B5EF4-FFF2-40B4-BE49-F238E27FC236}">
                <a16:creationId xmlns:a16="http://schemas.microsoft.com/office/drawing/2014/main" id="{F1320666-CDD8-4E6F-8671-642AE880D582}"/>
              </a:ext>
            </a:extLst>
          </p:cNvPr>
          <p:cNvSpPr>
            <a:spLocks noGrp="1"/>
          </p:cNvSpPr>
          <p:nvPr>
            <p:ph idx="1"/>
          </p:nvPr>
        </p:nvSpPr>
        <p:spPr>
          <a:xfrm>
            <a:off x="795202" y="1556462"/>
            <a:ext cx="3276600" cy="597704"/>
          </a:xfrm>
        </p:spPr>
        <p:txBody>
          <a:bodyPr/>
          <a:lstStyle/>
          <a:p>
            <a:pPr marL="0" indent="0">
              <a:buNone/>
            </a:pPr>
            <a:r>
              <a:rPr lang="pt-BR" dirty="0">
                <a:latin typeface="+mj-lt"/>
              </a:rPr>
              <a:t>Mesure invasive :</a:t>
            </a:r>
            <a:endParaRPr lang="fr-FR" dirty="0">
              <a:latin typeface="+mj-lt"/>
            </a:endParaRPr>
          </a:p>
        </p:txBody>
      </p:sp>
      <p:sp>
        <p:nvSpPr>
          <p:cNvPr id="2" name="Espace réservé du numéro de diapositive 1">
            <a:extLst>
              <a:ext uri="{FF2B5EF4-FFF2-40B4-BE49-F238E27FC236}">
                <a16:creationId xmlns:a16="http://schemas.microsoft.com/office/drawing/2014/main" id="{5EC2D083-B67F-499A-9732-BBC42261B49D}"/>
              </a:ext>
            </a:extLst>
          </p:cNvPr>
          <p:cNvSpPr>
            <a:spLocks noGrp="1"/>
          </p:cNvSpPr>
          <p:nvPr>
            <p:ph type="sldNum" sz="quarter" idx="12"/>
          </p:nvPr>
        </p:nvSpPr>
        <p:spPr/>
        <p:txBody>
          <a:bodyPr/>
          <a:lstStyle/>
          <a:p>
            <a:fld id="{9ABD71EB-6540-4754-A2C1-5B11E8BB1CAE}" type="slidenum">
              <a:rPr lang="fr-FR" smtClean="0"/>
              <a:t>15</a:t>
            </a:fld>
            <a:endParaRPr lang="fr-FR"/>
          </a:p>
        </p:txBody>
      </p:sp>
    </p:spTree>
    <p:extLst>
      <p:ext uri="{BB962C8B-B14F-4D97-AF65-F5344CB8AC3E}">
        <p14:creationId xmlns:p14="http://schemas.microsoft.com/office/powerpoint/2010/main" val="12902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8" grpId="0"/>
      <p:bldP spid="19" grpId="0"/>
      <p:bldP spid="21" grpId="0"/>
      <p:bldP spid="22"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2945" t="12994" r="9998" b="8906"/>
          <a:stretch/>
        </p:blipFill>
        <p:spPr>
          <a:xfrm>
            <a:off x="603421" y="2812210"/>
            <a:ext cx="4661512" cy="3368711"/>
          </a:xfrm>
          <a:prstGeom prst="rect">
            <a:avLst/>
          </a:prstGeom>
        </p:spPr>
      </p:pic>
      <p:sp>
        <p:nvSpPr>
          <p:cNvPr id="9" name="Espace réservé du contenu 2">
            <a:extLst>
              <a:ext uri="{FF2B5EF4-FFF2-40B4-BE49-F238E27FC236}">
                <a16:creationId xmlns:a16="http://schemas.microsoft.com/office/drawing/2014/main" id="{F1320666-CDD8-4E6F-8671-642AE880D582}"/>
              </a:ext>
            </a:extLst>
          </p:cNvPr>
          <p:cNvSpPr txBox="1">
            <a:spLocks/>
          </p:cNvSpPr>
          <p:nvPr/>
        </p:nvSpPr>
        <p:spPr>
          <a:xfrm>
            <a:off x="726880" y="1404574"/>
            <a:ext cx="8415319" cy="597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latin typeface="+mj-lt"/>
              </a:rPr>
              <a:t>Variations permanentes : </a:t>
            </a:r>
            <a:r>
              <a:rPr lang="fr-FR" dirty="0">
                <a:latin typeface="+mj-lt"/>
              </a:rPr>
              <a:t>importance du </a:t>
            </a:r>
            <a:r>
              <a:rPr lang="fr-FR" b="1" dirty="0">
                <a:latin typeface="+mj-lt"/>
              </a:rPr>
              <a:t>pic maximal </a:t>
            </a:r>
          </a:p>
          <a:p>
            <a:pPr marL="0" indent="0">
              <a:buFont typeface="Arial" panose="020B0604020202020204" pitchFamily="34" charset="0"/>
              <a:buNone/>
            </a:pPr>
            <a:endParaRPr lang="fr-FR" dirty="0">
              <a:latin typeface="+mj-lt"/>
            </a:endParaRPr>
          </a:p>
        </p:txBody>
      </p:sp>
      <p:sp>
        <p:nvSpPr>
          <p:cNvPr id="11" name="Rectangle 10"/>
          <p:cNvSpPr/>
          <p:nvPr/>
        </p:nvSpPr>
        <p:spPr>
          <a:xfrm>
            <a:off x="4063718" y="5736079"/>
            <a:ext cx="1241045" cy="261610"/>
          </a:xfrm>
          <a:prstGeom prst="rect">
            <a:avLst/>
          </a:prstGeom>
        </p:spPr>
        <p:txBody>
          <a:bodyPr wrap="none">
            <a:spAutoFit/>
          </a:bodyPr>
          <a:lstStyle/>
          <a:p>
            <a:r>
              <a:rPr lang="fr-FR" sz="1100" dirty="0"/>
              <a:t>Cobb WS JSR 2005</a:t>
            </a:r>
          </a:p>
        </p:txBody>
      </p:sp>
      <p:sp>
        <p:nvSpPr>
          <p:cNvPr id="4" name="Rectangle 3"/>
          <p:cNvSpPr/>
          <p:nvPr/>
        </p:nvSpPr>
        <p:spPr>
          <a:xfrm>
            <a:off x="603421" y="4685058"/>
            <a:ext cx="4553204" cy="167426"/>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657575" y="5027666"/>
            <a:ext cx="4499050" cy="292373"/>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D62BDA5-A8AB-44B2-BC90-292D750BE6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5" t="11151" r="18189" b="13180"/>
          <a:stretch/>
        </p:blipFill>
        <p:spPr>
          <a:xfrm>
            <a:off x="6783256" y="2273352"/>
            <a:ext cx="4409411" cy="3647721"/>
          </a:xfrm>
          <a:prstGeom prst="rect">
            <a:avLst/>
          </a:prstGeom>
        </p:spPr>
      </p:pic>
      <p:pic>
        <p:nvPicPr>
          <p:cNvPr id="15" name="Image 14">
            <a:extLst>
              <a:ext uri="{FF2B5EF4-FFF2-40B4-BE49-F238E27FC236}">
                <a16:creationId xmlns:a16="http://schemas.microsoft.com/office/drawing/2014/main" id="{2FC3B0B5-DD7B-48FF-9FFD-A9F51C4484C6}"/>
              </a:ext>
            </a:extLst>
          </p:cNvPr>
          <p:cNvPicPr>
            <a:picLocks noChangeAspect="1"/>
          </p:cNvPicPr>
          <p:nvPr/>
        </p:nvPicPr>
        <p:blipFill rotWithShape="1">
          <a:blip r:embed="rId4">
            <a:extLst>
              <a:ext uri="{28A0092B-C50C-407E-A947-70E740481C1C}">
                <a14:useLocalDpi xmlns:a14="http://schemas.microsoft.com/office/drawing/2010/main" val="0"/>
              </a:ext>
            </a:extLst>
          </a:blip>
          <a:srcRect r="69648" b="4620"/>
          <a:stretch/>
        </p:blipFill>
        <p:spPr>
          <a:xfrm>
            <a:off x="6124364" y="3477135"/>
            <a:ext cx="658892" cy="1240153"/>
          </a:xfrm>
          <a:prstGeom prst="rect">
            <a:avLst/>
          </a:prstGeom>
        </p:spPr>
      </p:pic>
      <p:sp>
        <p:nvSpPr>
          <p:cNvPr id="5" name="ZoneTexte 4"/>
          <p:cNvSpPr txBox="1"/>
          <p:nvPr/>
        </p:nvSpPr>
        <p:spPr>
          <a:xfrm>
            <a:off x="9556426" y="5919312"/>
            <a:ext cx="1970411" cy="261610"/>
          </a:xfrm>
          <a:prstGeom prst="rect">
            <a:avLst/>
          </a:prstGeom>
          <a:noFill/>
        </p:spPr>
        <p:txBody>
          <a:bodyPr wrap="none" rtlCol="0">
            <a:spAutoFit/>
          </a:bodyPr>
          <a:lstStyle/>
          <a:p>
            <a:r>
              <a:rPr lang="fr-FR" sz="1100" dirty="0"/>
              <a:t>A </a:t>
            </a:r>
            <a:r>
              <a:rPr lang="fr-FR" sz="1100" dirty="0" err="1"/>
              <a:t>Soucasse</a:t>
            </a:r>
            <a:r>
              <a:rPr lang="fr-FR" sz="1100" dirty="0"/>
              <a:t> Med Eng </a:t>
            </a:r>
            <a:r>
              <a:rPr lang="fr-FR" sz="1100" dirty="0" err="1"/>
              <a:t>Phys</a:t>
            </a:r>
            <a:r>
              <a:rPr lang="fr-FR" sz="1100" dirty="0"/>
              <a:t> 2021</a:t>
            </a:r>
          </a:p>
        </p:txBody>
      </p:sp>
      <p:sp>
        <p:nvSpPr>
          <p:cNvPr id="16" name="Rectangle 15"/>
          <p:cNvSpPr/>
          <p:nvPr/>
        </p:nvSpPr>
        <p:spPr>
          <a:xfrm>
            <a:off x="8183999" y="2041491"/>
            <a:ext cx="2004138" cy="523220"/>
          </a:xfrm>
          <a:prstGeom prst="rect">
            <a:avLst/>
          </a:prstGeom>
        </p:spPr>
        <p:txBody>
          <a:bodyPr wrap="none">
            <a:spAutoFit/>
          </a:bodyPr>
          <a:lstStyle/>
          <a:p>
            <a:r>
              <a:rPr lang="fr-FR" sz="2800" dirty="0">
                <a:latin typeface="+mj-lt"/>
              </a:rPr>
              <a:t>Vie courante</a:t>
            </a:r>
          </a:p>
        </p:txBody>
      </p:sp>
      <p:pic>
        <p:nvPicPr>
          <p:cNvPr id="17" name="Image 16">
            <a:extLst>
              <a:ext uri="{FF2B5EF4-FFF2-40B4-BE49-F238E27FC236}">
                <a16:creationId xmlns:a16="http://schemas.microsoft.com/office/drawing/2014/main" id="{ACD9792F-06C4-40E4-AF4E-C7C4A86B29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093" y="2167416"/>
            <a:ext cx="469611" cy="469611"/>
          </a:xfrm>
          <a:prstGeom prst="rect">
            <a:avLst/>
          </a:prstGeom>
        </p:spPr>
      </p:pic>
      <p:pic>
        <p:nvPicPr>
          <p:cNvPr id="18" name="Image 17">
            <a:extLst>
              <a:ext uri="{FF2B5EF4-FFF2-40B4-BE49-F238E27FC236}">
                <a16:creationId xmlns:a16="http://schemas.microsoft.com/office/drawing/2014/main" id="{B79765E7-32D2-4F94-A55E-A04E1D9887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0583" y="1991351"/>
            <a:ext cx="469611" cy="469611"/>
          </a:xfrm>
          <a:prstGeom prst="rect">
            <a:avLst/>
          </a:prstGeom>
        </p:spPr>
      </p:pic>
      <p:sp>
        <p:nvSpPr>
          <p:cNvPr id="6" name="Rectangle 5"/>
          <p:cNvSpPr/>
          <p:nvPr/>
        </p:nvSpPr>
        <p:spPr>
          <a:xfrm>
            <a:off x="1374394" y="2254847"/>
            <a:ext cx="3375348" cy="523220"/>
          </a:xfrm>
          <a:prstGeom prst="rect">
            <a:avLst/>
          </a:prstGeom>
        </p:spPr>
        <p:txBody>
          <a:bodyPr wrap="none">
            <a:spAutoFit/>
          </a:bodyPr>
          <a:lstStyle/>
          <a:p>
            <a:r>
              <a:rPr lang="fr-FR" sz="2800" dirty="0">
                <a:latin typeface="+mj-lt"/>
              </a:rPr>
              <a:t>Exercices standardisés</a:t>
            </a:r>
          </a:p>
        </p:txBody>
      </p:sp>
      <p:sp>
        <p:nvSpPr>
          <p:cNvPr id="19" name="Rectangle 18"/>
          <p:cNvSpPr/>
          <p:nvPr/>
        </p:nvSpPr>
        <p:spPr>
          <a:xfrm>
            <a:off x="7609001" y="2612155"/>
            <a:ext cx="3154133" cy="400110"/>
          </a:xfrm>
          <a:prstGeom prst="rect">
            <a:avLst/>
          </a:prstGeom>
        </p:spPr>
        <p:txBody>
          <a:bodyPr wrap="none">
            <a:spAutoFit/>
          </a:bodyPr>
          <a:lstStyle/>
          <a:p>
            <a:r>
              <a:rPr lang="fr-FR" sz="2000" dirty="0">
                <a:latin typeface="+mj-lt"/>
              </a:rPr>
              <a:t>Pic maximal 223 ± 72 </a:t>
            </a:r>
            <a:r>
              <a:rPr lang="fr-FR" sz="2000" dirty="0" err="1">
                <a:latin typeface="+mj-lt"/>
              </a:rPr>
              <a:t>mmHg</a:t>
            </a:r>
            <a:r>
              <a:rPr lang="fr-FR" sz="2000" dirty="0">
                <a:latin typeface="+mj-lt"/>
              </a:rPr>
              <a:t> </a:t>
            </a:r>
          </a:p>
        </p:txBody>
      </p:sp>
      <p:sp>
        <p:nvSpPr>
          <p:cNvPr id="3" name="Espace réservé du numéro de diapositive 2">
            <a:extLst>
              <a:ext uri="{FF2B5EF4-FFF2-40B4-BE49-F238E27FC236}">
                <a16:creationId xmlns:a16="http://schemas.microsoft.com/office/drawing/2014/main" id="{566F4D81-77BA-4EB3-9558-FC43D3F395E5}"/>
              </a:ext>
            </a:extLst>
          </p:cNvPr>
          <p:cNvSpPr>
            <a:spLocks noGrp="1"/>
          </p:cNvSpPr>
          <p:nvPr>
            <p:ph type="sldNum" sz="quarter" idx="12"/>
          </p:nvPr>
        </p:nvSpPr>
        <p:spPr/>
        <p:txBody>
          <a:bodyPr/>
          <a:lstStyle/>
          <a:p>
            <a:fld id="{9ABD71EB-6540-4754-A2C1-5B11E8BB1CAE}" type="slidenum">
              <a:rPr lang="fr-FR" smtClean="0"/>
              <a:t>16</a:t>
            </a:fld>
            <a:endParaRPr lang="fr-FR"/>
          </a:p>
        </p:txBody>
      </p:sp>
      <p:sp>
        <p:nvSpPr>
          <p:cNvPr id="22" name="Titre 1">
            <a:extLst>
              <a:ext uri="{FF2B5EF4-FFF2-40B4-BE49-F238E27FC236}">
                <a16:creationId xmlns:a16="http://schemas.microsoft.com/office/drawing/2014/main" id="{E03DB30D-4E66-4580-BD5B-7D0946C94FDE}"/>
              </a:ext>
            </a:extLst>
          </p:cNvPr>
          <p:cNvSpPr txBox="1">
            <a:spLocks/>
          </p:cNvSpPr>
          <p:nvPr/>
        </p:nvSpPr>
        <p:spPr>
          <a:xfrm>
            <a:off x="619950" y="121723"/>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Quantification de la pression</a:t>
            </a:r>
            <a:endParaRPr lang="fr-FR" dirty="0"/>
          </a:p>
        </p:txBody>
      </p:sp>
    </p:spTree>
    <p:extLst>
      <p:ext uri="{BB962C8B-B14F-4D97-AF65-F5344CB8AC3E}">
        <p14:creationId xmlns:p14="http://schemas.microsoft.com/office/powerpoint/2010/main" val="26237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13" grpId="0" animBg="1"/>
      <p:bldP spid="5" grpId="0"/>
      <p:bldP spid="16" grpId="0"/>
      <p:bldP spid="6"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22945" t="12994" r="9998" b="8906"/>
          <a:stretch/>
        </p:blipFill>
        <p:spPr>
          <a:xfrm>
            <a:off x="603421" y="2812210"/>
            <a:ext cx="4661512" cy="3368711"/>
          </a:xfrm>
          <a:prstGeom prst="rect">
            <a:avLst/>
          </a:prstGeom>
        </p:spPr>
      </p:pic>
      <p:sp>
        <p:nvSpPr>
          <p:cNvPr id="9" name="Espace réservé du contenu 2">
            <a:extLst>
              <a:ext uri="{FF2B5EF4-FFF2-40B4-BE49-F238E27FC236}">
                <a16:creationId xmlns:a16="http://schemas.microsoft.com/office/drawing/2014/main" id="{F1320666-CDD8-4E6F-8671-642AE880D582}"/>
              </a:ext>
            </a:extLst>
          </p:cNvPr>
          <p:cNvSpPr txBox="1">
            <a:spLocks/>
          </p:cNvSpPr>
          <p:nvPr/>
        </p:nvSpPr>
        <p:spPr>
          <a:xfrm>
            <a:off x="726880" y="1404574"/>
            <a:ext cx="8415319" cy="597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latin typeface="+mj-lt"/>
              </a:rPr>
              <a:t>Variations permanentes : </a:t>
            </a:r>
            <a:r>
              <a:rPr lang="fr-FR" dirty="0">
                <a:latin typeface="+mj-lt"/>
              </a:rPr>
              <a:t>importance du </a:t>
            </a:r>
            <a:r>
              <a:rPr lang="fr-FR" b="1" dirty="0">
                <a:latin typeface="+mj-lt"/>
              </a:rPr>
              <a:t>pic maximal </a:t>
            </a:r>
          </a:p>
          <a:p>
            <a:pPr marL="0" indent="0">
              <a:buFont typeface="Arial" panose="020B0604020202020204" pitchFamily="34" charset="0"/>
              <a:buNone/>
            </a:pPr>
            <a:endParaRPr lang="fr-FR" dirty="0">
              <a:latin typeface="+mj-lt"/>
            </a:endParaRPr>
          </a:p>
        </p:txBody>
      </p:sp>
      <p:sp>
        <p:nvSpPr>
          <p:cNvPr id="11" name="Rectangle 10"/>
          <p:cNvSpPr/>
          <p:nvPr/>
        </p:nvSpPr>
        <p:spPr>
          <a:xfrm>
            <a:off x="4063718" y="5736079"/>
            <a:ext cx="1241045" cy="261610"/>
          </a:xfrm>
          <a:prstGeom prst="rect">
            <a:avLst/>
          </a:prstGeom>
        </p:spPr>
        <p:txBody>
          <a:bodyPr wrap="none">
            <a:spAutoFit/>
          </a:bodyPr>
          <a:lstStyle/>
          <a:p>
            <a:r>
              <a:rPr lang="fr-FR" sz="1100" dirty="0"/>
              <a:t>Cobb WS JSR 2005</a:t>
            </a:r>
          </a:p>
        </p:txBody>
      </p:sp>
      <p:sp>
        <p:nvSpPr>
          <p:cNvPr id="4" name="Rectangle 3"/>
          <p:cNvSpPr/>
          <p:nvPr/>
        </p:nvSpPr>
        <p:spPr>
          <a:xfrm>
            <a:off x="603421" y="4685058"/>
            <a:ext cx="4553204" cy="167426"/>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657575" y="5027666"/>
            <a:ext cx="4499050" cy="292373"/>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D62BDA5-A8AB-44B2-BC90-292D750BE6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25" t="11151" r="18189" b="13180"/>
          <a:stretch/>
        </p:blipFill>
        <p:spPr>
          <a:xfrm>
            <a:off x="6783256" y="2273352"/>
            <a:ext cx="4409411" cy="3647721"/>
          </a:xfrm>
          <a:prstGeom prst="rect">
            <a:avLst/>
          </a:prstGeom>
        </p:spPr>
      </p:pic>
      <p:pic>
        <p:nvPicPr>
          <p:cNvPr id="15" name="Image 14">
            <a:extLst>
              <a:ext uri="{FF2B5EF4-FFF2-40B4-BE49-F238E27FC236}">
                <a16:creationId xmlns:a16="http://schemas.microsoft.com/office/drawing/2014/main" id="{2FC3B0B5-DD7B-48FF-9FFD-A9F51C4484C6}"/>
              </a:ext>
            </a:extLst>
          </p:cNvPr>
          <p:cNvPicPr>
            <a:picLocks noChangeAspect="1"/>
          </p:cNvPicPr>
          <p:nvPr/>
        </p:nvPicPr>
        <p:blipFill rotWithShape="1">
          <a:blip r:embed="rId5">
            <a:extLst>
              <a:ext uri="{28A0092B-C50C-407E-A947-70E740481C1C}">
                <a14:useLocalDpi xmlns:a14="http://schemas.microsoft.com/office/drawing/2010/main" val="0"/>
              </a:ext>
            </a:extLst>
          </a:blip>
          <a:srcRect r="69648" b="4620"/>
          <a:stretch/>
        </p:blipFill>
        <p:spPr>
          <a:xfrm>
            <a:off x="6124364" y="3477135"/>
            <a:ext cx="658892" cy="1240153"/>
          </a:xfrm>
          <a:prstGeom prst="rect">
            <a:avLst/>
          </a:prstGeom>
        </p:spPr>
      </p:pic>
      <p:sp>
        <p:nvSpPr>
          <p:cNvPr id="5" name="ZoneTexte 4"/>
          <p:cNvSpPr txBox="1"/>
          <p:nvPr/>
        </p:nvSpPr>
        <p:spPr>
          <a:xfrm>
            <a:off x="9556426" y="5919312"/>
            <a:ext cx="1970411" cy="261610"/>
          </a:xfrm>
          <a:prstGeom prst="rect">
            <a:avLst/>
          </a:prstGeom>
          <a:noFill/>
        </p:spPr>
        <p:txBody>
          <a:bodyPr wrap="none" rtlCol="0">
            <a:spAutoFit/>
          </a:bodyPr>
          <a:lstStyle/>
          <a:p>
            <a:r>
              <a:rPr lang="fr-FR" sz="1100" dirty="0"/>
              <a:t>A </a:t>
            </a:r>
            <a:r>
              <a:rPr lang="fr-FR" sz="1100" dirty="0" err="1"/>
              <a:t>Soucasse</a:t>
            </a:r>
            <a:r>
              <a:rPr lang="fr-FR" sz="1100" dirty="0"/>
              <a:t> Med Eng </a:t>
            </a:r>
            <a:r>
              <a:rPr lang="fr-FR" sz="1100" dirty="0" err="1"/>
              <a:t>Phys</a:t>
            </a:r>
            <a:r>
              <a:rPr lang="fr-FR" sz="1100" dirty="0"/>
              <a:t> 2021</a:t>
            </a:r>
          </a:p>
        </p:txBody>
      </p:sp>
      <p:sp>
        <p:nvSpPr>
          <p:cNvPr id="16" name="Rectangle 15"/>
          <p:cNvSpPr/>
          <p:nvPr/>
        </p:nvSpPr>
        <p:spPr>
          <a:xfrm>
            <a:off x="8183999" y="2041491"/>
            <a:ext cx="2004138" cy="523220"/>
          </a:xfrm>
          <a:prstGeom prst="rect">
            <a:avLst/>
          </a:prstGeom>
        </p:spPr>
        <p:txBody>
          <a:bodyPr wrap="none">
            <a:spAutoFit/>
          </a:bodyPr>
          <a:lstStyle/>
          <a:p>
            <a:r>
              <a:rPr lang="fr-FR" sz="2800" dirty="0">
                <a:latin typeface="+mj-lt"/>
              </a:rPr>
              <a:t>Vie courante</a:t>
            </a:r>
          </a:p>
        </p:txBody>
      </p:sp>
      <p:pic>
        <p:nvPicPr>
          <p:cNvPr id="17" name="Image 16">
            <a:extLst>
              <a:ext uri="{FF2B5EF4-FFF2-40B4-BE49-F238E27FC236}">
                <a16:creationId xmlns:a16="http://schemas.microsoft.com/office/drawing/2014/main" id="{ACD9792F-06C4-40E4-AF4E-C7C4A86B29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093" y="2167416"/>
            <a:ext cx="469611" cy="469611"/>
          </a:xfrm>
          <a:prstGeom prst="rect">
            <a:avLst/>
          </a:prstGeom>
        </p:spPr>
      </p:pic>
      <p:pic>
        <p:nvPicPr>
          <p:cNvPr id="18" name="Image 17">
            <a:extLst>
              <a:ext uri="{FF2B5EF4-FFF2-40B4-BE49-F238E27FC236}">
                <a16:creationId xmlns:a16="http://schemas.microsoft.com/office/drawing/2014/main" id="{B79765E7-32D2-4F94-A55E-A04E1D9887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0583" y="1991351"/>
            <a:ext cx="469611" cy="469611"/>
          </a:xfrm>
          <a:prstGeom prst="rect">
            <a:avLst/>
          </a:prstGeom>
        </p:spPr>
      </p:pic>
      <p:sp>
        <p:nvSpPr>
          <p:cNvPr id="6" name="Rectangle 5"/>
          <p:cNvSpPr/>
          <p:nvPr/>
        </p:nvSpPr>
        <p:spPr>
          <a:xfrm>
            <a:off x="1374394" y="2254847"/>
            <a:ext cx="3375348" cy="523220"/>
          </a:xfrm>
          <a:prstGeom prst="rect">
            <a:avLst/>
          </a:prstGeom>
        </p:spPr>
        <p:txBody>
          <a:bodyPr wrap="none">
            <a:spAutoFit/>
          </a:bodyPr>
          <a:lstStyle/>
          <a:p>
            <a:r>
              <a:rPr lang="fr-FR" sz="2800" dirty="0">
                <a:latin typeface="+mj-lt"/>
              </a:rPr>
              <a:t>Exercices standardisés</a:t>
            </a:r>
          </a:p>
        </p:txBody>
      </p:sp>
      <p:sp>
        <p:nvSpPr>
          <p:cNvPr id="19" name="Rectangle 18"/>
          <p:cNvSpPr/>
          <p:nvPr/>
        </p:nvSpPr>
        <p:spPr>
          <a:xfrm>
            <a:off x="7609001" y="2612155"/>
            <a:ext cx="3250313" cy="523220"/>
          </a:xfrm>
          <a:prstGeom prst="rect">
            <a:avLst/>
          </a:prstGeom>
        </p:spPr>
        <p:txBody>
          <a:bodyPr wrap="none">
            <a:spAutoFit/>
          </a:bodyPr>
          <a:lstStyle/>
          <a:p>
            <a:r>
              <a:rPr lang="fr-FR" sz="2000" dirty="0">
                <a:latin typeface="+mj-lt"/>
              </a:rPr>
              <a:t>Pic maximal 223 ± </a:t>
            </a:r>
            <a:r>
              <a:rPr lang="fr-FR" sz="2800" b="1" dirty="0">
                <a:latin typeface="+mj-lt"/>
              </a:rPr>
              <a:t>72</a:t>
            </a:r>
            <a:r>
              <a:rPr lang="fr-FR" sz="2000" dirty="0">
                <a:latin typeface="+mj-lt"/>
              </a:rPr>
              <a:t> </a:t>
            </a:r>
            <a:r>
              <a:rPr lang="fr-FR" sz="2000" dirty="0" err="1">
                <a:latin typeface="+mj-lt"/>
              </a:rPr>
              <a:t>mmHg</a:t>
            </a:r>
            <a:r>
              <a:rPr lang="fr-FR" sz="2000" dirty="0">
                <a:latin typeface="+mj-lt"/>
              </a:rPr>
              <a:t> </a:t>
            </a:r>
          </a:p>
        </p:txBody>
      </p:sp>
      <p:sp>
        <p:nvSpPr>
          <p:cNvPr id="3" name="Espace réservé du numéro de diapositive 2">
            <a:extLst>
              <a:ext uri="{FF2B5EF4-FFF2-40B4-BE49-F238E27FC236}">
                <a16:creationId xmlns:a16="http://schemas.microsoft.com/office/drawing/2014/main" id="{566F4D81-77BA-4EB3-9558-FC43D3F395E5}"/>
              </a:ext>
            </a:extLst>
          </p:cNvPr>
          <p:cNvSpPr>
            <a:spLocks noGrp="1"/>
          </p:cNvSpPr>
          <p:nvPr>
            <p:ph type="sldNum" sz="quarter" idx="12"/>
          </p:nvPr>
        </p:nvSpPr>
        <p:spPr/>
        <p:txBody>
          <a:bodyPr/>
          <a:lstStyle/>
          <a:p>
            <a:fld id="{9ABD71EB-6540-4754-A2C1-5B11E8BB1CAE}" type="slidenum">
              <a:rPr lang="fr-FR" smtClean="0"/>
              <a:t>17</a:t>
            </a:fld>
            <a:endParaRPr lang="fr-FR"/>
          </a:p>
        </p:txBody>
      </p:sp>
      <p:sp>
        <p:nvSpPr>
          <p:cNvPr id="21" name="Titre 1">
            <a:extLst>
              <a:ext uri="{FF2B5EF4-FFF2-40B4-BE49-F238E27FC236}">
                <a16:creationId xmlns:a16="http://schemas.microsoft.com/office/drawing/2014/main" id="{65B5FBC7-45CE-44C5-95D4-CA34082721EB}"/>
              </a:ext>
            </a:extLst>
          </p:cNvPr>
          <p:cNvSpPr txBox="1">
            <a:spLocks/>
          </p:cNvSpPr>
          <p:nvPr/>
        </p:nvSpPr>
        <p:spPr>
          <a:xfrm>
            <a:off x="619950" y="121723"/>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Quantification de la pression</a:t>
            </a:r>
            <a:endParaRPr lang="fr-FR" dirty="0"/>
          </a:p>
        </p:txBody>
      </p:sp>
      <p:sp>
        <p:nvSpPr>
          <p:cNvPr id="20" name="ZoneTexte 19">
            <a:extLst>
              <a:ext uri="{FF2B5EF4-FFF2-40B4-BE49-F238E27FC236}">
                <a16:creationId xmlns:a16="http://schemas.microsoft.com/office/drawing/2014/main" id="{3764D1FE-96E9-4E5D-8FCF-9535DA8A4345}"/>
              </a:ext>
            </a:extLst>
          </p:cNvPr>
          <p:cNvSpPr txBox="1"/>
          <p:nvPr/>
        </p:nvSpPr>
        <p:spPr>
          <a:xfrm>
            <a:off x="3292156" y="6259889"/>
            <a:ext cx="5424498" cy="400110"/>
          </a:xfrm>
          <a:prstGeom prst="rect">
            <a:avLst/>
          </a:prstGeom>
          <a:noFill/>
        </p:spPr>
        <p:txBody>
          <a:bodyPr wrap="none" rtlCol="0">
            <a:spAutoFit/>
          </a:bodyPr>
          <a:lstStyle/>
          <a:p>
            <a:r>
              <a:rPr lang="fr-FR" sz="2000" dirty="0">
                <a:latin typeface="+mj-lt"/>
              </a:rPr>
              <a:t>Variabilité individuelle ++ du niveau de sollicitation </a:t>
            </a:r>
          </a:p>
        </p:txBody>
      </p:sp>
      <p:sp>
        <p:nvSpPr>
          <p:cNvPr id="22" name="Rectangle 21">
            <a:extLst>
              <a:ext uri="{FF2B5EF4-FFF2-40B4-BE49-F238E27FC236}">
                <a16:creationId xmlns:a16="http://schemas.microsoft.com/office/drawing/2014/main" id="{A612BD9F-1B2D-4672-B769-0F108366CCB8}"/>
              </a:ext>
            </a:extLst>
          </p:cNvPr>
          <p:cNvSpPr/>
          <p:nvPr/>
        </p:nvSpPr>
        <p:spPr>
          <a:xfrm>
            <a:off x="4684240" y="5027666"/>
            <a:ext cx="399245" cy="292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46679A48-5D46-4A28-96FD-FFCF63498A93}"/>
              </a:ext>
            </a:extLst>
          </p:cNvPr>
          <p:cNvSpPr/>
          <p:nvPr/>
        </p:nvSpPr>
        <p:spPr>
          <a:xfrm>
            <a:off x="4684239" y="4685058"/>
            <a:ext cx="399246" cy="1674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7764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772028" y="197183"/>
            <a:ext cx="358346" cy="1401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8C1F5CB-B862-41E4-BB28-FEAFD6DBB52D}"/>
              </a:ext>
            </a:extLst>
          </p:cNvPr>
          <p:cNvSpPr txBox="1"/>
          <p:nvPr/>
        </p:nvSpPr>
        <p:spPr>
          <a:xfrm>
            <a:off x="3092284" y="6197517"/>
            <a:ext cx="2097234" cy="261610"/>
          </a:xfrm>
          <a:prstGeom prst="rect">
            <a:avLst/>
          </a:prstGeom>
          <a:noFill/>
        </p:spPr>
        <p:txBody>
          <a:bodyPr wrap="square">
            <a:spAutoFit/>
          </a:bodyPr>
          <a:lstStyle/>
          <a:p>
            <a:r>
              <a:rPr lang="fr-FR" sz="1100" dirty="0" err="1">
                <a:solidFill>
                  <a:srgbClr val="231F20"/>
                </a:solidFill>
                <a:latin typeface="+mj-lt"/>
              </a:rPr>
              <a:t>Qandeel</a:t>
            </a:r>
            <a:r>
              <a:rPr lang="fr-FR" sz="1100" dirty="0">
                <a:solidFill>
                  <a:srgbClr val="231F20"/>
                </a:solidFill>
                <a:latin typeface="+mj-lt"/>
              </a:rPr>
              <a:t> H, </a:t>
            </a:r>
            <a:r>
              <a:rPr lang="fr-FR" sz="1100" dirty="0" err="1">
                <a:solidFill>
                  <a:srgbClr val="231F20"/>
                </a:solidFill>
                <a:latin typeface="+mj-lt"/>
              </a:rPr>
              <a:t>Surg</a:t>
            </a:r>
            <a:r>
              <a:rPr lang="fr-FR" sz="1100" dirty="0">
                <a:solidFill>
                  <a:srgbClr val="231F20"/>
                </a:solidFill>
                <a:latin typeface="+mj-lt"/>
              </a:rPr>
              <a:t> </a:t>
            </a:r>
            <a:r>
              <a:rPr lang="fr-FR" sz="1100" dirty="0" err="1">
                <a:solidFill>
                  <a:srgbClr val="231F20"/>
                </a:solidFill>
                <a:latin typeface="+mj-lt"/>
              </a:rPr>
              <a:t>Endosc</a:t>
            </a:r>
            <a:r>
              <a:rPr lang="fr-FR" sz="1100" dirty="0">
                <a:solidFill>
                  <a:srgbClr val="231F20"/>
                </a:solidFill>
                <a:latin typeface="+mj-lt"/>
              </a:rPr>
              <a:t> 2016</a:t>
            </a:r>
            <a:endParaRPr lang="fr-FR" sz="1100" dirty="0"/>
          </a:p>
        </p:txBody>
      </p:sp>
      <p:sp>
        <p:nvSpPr>
          <p:cNvPr id="17" name="Forme libre : forme 10">
            <a:extLst>
              <a:ext uri="{FF2B5EF4-FFF2-40B4-BE49-F238E27FC236}">
                <a16:creationId xmlns:a16="http://schemas.microsoft.com/office/drawing/2014/main" id="{407B259C-D091-4845-B3B5-D115E81DD8AF}"/>
              </a:ext>
            </a:extLst>
          </p:cNvPr>
          <p:cNvSpPr/>
          <p:nvPr/>
        </p:nvSpPr>
        <p:spPr>
          <a:xfrm>
            <a:off x="8587762" y="2120377"/>
            <a:ext cx="726523" cy="1803791"/>
          </a:xfrm>
          <a:custGeom>
            <a:avLst/>
            <a:gdLst>
              <a:gd name="connsiteX0" fmla="*/ 338216 w 726523"/>
              <a:gd name="connsiteY0" fmla="*/ 20 h 1803791"/>
              <a:gd name="connsiteX1" fmla="*/ 14 w 726523"/>
              <a:gd name="connsiteY1" fmla="*/ 951998 h 1803791"/>
              <a:gd name="connsiteX2" fmla="*/ 350743 w 726523"/>
              <a:gd name="connsiteY2" fmla="*/ 1803768 h 1803791"/>
              <a:gd name="connsiteX3" fmla="*/ 726523 w 726523"/>
              <a:gd name="connsiteY3" fmla="*/ 926946 h 1803791"/>
              <a:gd name="connsiteX4" fmla="*/ 338216 w 726523"/>
              <a:gd name="connsiteY4" fmla="*/ 20 h 1803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23" h="1803791">
                <a:moveTo>
                  <a:pt x="338216" y="20"/>
                </a:moveTo>
                <a:cubicBezTo>
                  <a:pt x="217131" y="4195"/>
                  <a:pt x="-2074" y="651373"/>
                  <a:pt x="14" y="951998"/>
                </a:cubicBezTo>
                <a:cubicBezTo>
                  <a:pt x="2102" y="1252623"/>
                  <a:pt x="229658" y="1807943"/>
                  <a:pt x="350743" y="1803768"/>
                </a:cubicBezTo>
                <a:cubicBezTo>
                  <a:pt x="471828" y="1799593"/>
                  <a:pt x="726523" y="1231746"/>
                  <a:pt x="726523" y="926946"/>
                </a:cubicBezTo>
                <a:cubicBezTo>
                  <a:pt x="726523" y="622146"/>
                  <a:pt x="459301" y="-4155"/>
                  <a:pt x="338216" y="20"/>
                </a:cubicBezTo>
                <a:close/>
              </a:path>
            </a:pathLst>
          </a:custGeom>
          <a:noFill/>
          <a:ln w="38100">
            <a:solidFill>
              <a:schemeClr val="accent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 forme 11">
            <a:extLst>
              <a:ext uri="{FF2B5EF4-FFF2-40B4-BE49-F238E27FC236}">
                <a16:creationId xmlns:a16="http://schemas.microsoft.com/office/drawing/2014/main" id="{6D8E90E6-0E21-4426-B90E-C2B998A70277}"/>
              </a:ext>
            </a:extLst>
          </p:cNvPr>
          <p:cNvSpPr/>
          <p:nvPr/>
        </p:nvSpPr>
        <p:spPr>
          <a:xfrm>
            <a:off x="8492489" y="2120376"/>
            <a:ext cx="937379" cy="2331493"/>
          </a:xfrm>
          <a:custGeom>
            <a:avLst/>
            <a:gdLst>
              <a:gd name="connsiteX0" fmla="*/ 338216 w 726523"/>
              <a:gd name="connsiteY0" fmla="*/ 20 h 1803791"/>
              <a:gd name="connsiteX1" fmla="*/ 14 w 726523"/>
              <a:gd name="connsiteY1" fmla="*/ 951998 h 1803791"/>
              <a:gd name="connsiteX2" fmla="*/ 350743 w 726523"/>
              <a:gd name="connsiteY2" fmla="*/ 1803768 h 1803791"/>
              <a:gd name="connsiteX3" fmla="*/ 726523 w 726523"/>
              <a:gd name="connsiteY3" fmla="*/ 926946 h 1803791"/>
              <a:gd name="connsiteX4" fmla="*/ 338216 w 726523"/>
              <a:gd name="connsiteY4" fmla="*/ 20 h 1803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523" h="1803791">
                <a:moveTo>
                  <a:pt x="338216" y="20"/>
                </a:moveTo>
                <a:cubicBezTo>
                  <a:pt x="217131" y="4195"/>
                  <a:pt x="-2074" y="651373"/>
                  <a:pt x="14" y="951998"/>
                </a:cubicBezTo>
                <a:cubicBezTo>
                  <a:pt x="2102" y="1252623"/>
                  <a:pt x="229658" y="1807943"/>
                  <a:pt x="350743" y="1803768"/>
                </a:cubicBezTo>
                <a:cubicBezTo>
                  <a:pt x="471828" y="1799593"/>
                  <a:pt x="726523" y="1231746"/>
                  <a:pt x="726523" y="926946"/>
                </a:cubicBezTo>
                <a:cubicBezTo>
                  <a:pt x="726523" y="622146"/>
                  <a:pt x="459301" y="-4155"/>
                  <a:pt x="338216" y="20"/>
                </a:cubicBezTo>
                <a:close/>
              </a:path>
            </a:pathLst>
          </a:custGeom>
          <a:noFill/>
          <a:ln w="38100">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C27945C1-2429-4777-848D-515D99C8AE85}"/>
              </a:ext>
            </a:extLst>
          </p:cNvPr>
          <p:cNvCxnSpPr>
            <a:stCxn id="17" idx="2"/>
            <a:endCxn id="18" idx="2"/>
          </p:cNvCxnSpPr>
          <p:nvPr/>
        </p:nvCxnSpPr>
        <p:spPr>
          <a:xfrm>
            <a:off x="8938505" y="3924145"/>
            <a:ext cx="12518" cy="52772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8294DEFD-D396-49A8-B69C-9031C7A052DA}"/>
              </a:ext>
            </a:extLst>
          </p:cNvPr>
          <p:cNvSpPr txBox="1"/>
          <p:nvPr/>
        </p:nvSpPr>
        <p:spPr>
          <a:xfrm>
            <a:off x="8916863" y="4053512"/>
            <a:ext cx="1109854" cy="261610"/>
          </a:xfrm>
          <a:prstGeom prst="rect">
            <a:avLst/>
          </a:prstGeom>
          <a:noFill/>
        </p:spPr>
        <p:txBody>
          <a:bodyPr wrap="square">
            <a:spAutoFit/>
          </a:bodyPr>
          <a:lstStyle/>
          <a:p>
            <a:r>
              <a:rPr lang="fr-FR" sz="1100" dirty="0">
                <a:latin typeface="+mj-lt"/>
              </a:rPr>
              <a:t>+ 0.3 cm</a:t>
            </a:r>
            <a:endParaRPr lang="fr-FR" sz="1100" dirty="0"/>
          </a:p>
        </p:txBody>
      </p:sp>
      <p:sp>
        <p:nvSpPr>
          <p:cNvPr id="21" name="ZoneTexte 20">
            <a:extLst>
              <a:ext uri="{FF2B5EF4-FFF2-40B4-BE49-F238E27FC236}">
                <a16:creationId xmlns:a16="http://schemas.microsoft.com/office/drawing/2014/main" id="{E474CD57-89C5-46CD-A8AD-8C40EC385626}"/>
              </a:ext>
            </a:extLst>
          </p:cNvPr>
          <p:cNvSpPr txBox="1"/>
          <p:nvPr/>
        </p:nvSpPr>
        <p:spPr>
          <a:xfrm>
            <a:off x="8626793" y="3029112"/>
            <a:ext cx="1031309" cy="261610"/>
          </a:xfrm>
          <a:prstGeom prst="rect">
            <a:avLst/>
          </a:prstGeom>
          <a:noFill/>
        </p:spPr>
        <p:txBody>
          <a:bodyPr wrap="square">
            <a:spAutoFit/>
          </a:bodyPr>
          <a:lstStyle/>
          <a:p>
            <a:r>
              <a:rPr lang="fr-FR" sz="1100" dirty="0">
                <a:latin typeface="+mj-lt"/>
              </a:rPr>
              <a:t>+ 0.3 cm</a:t>
            </a:r>
            <a:endParaRPr lang="fr-FR" sz="1100" dirty="0"/>
          </a:p>
        </p:txBody>
      </p:sp>
      <p:cxnSp>
        <p:nvCxnSpPr>
          <p:cNvPr id="22" name="Connecteur droit avec flèche 21">
            <a:extLst>
              <a:ext uri="{FF2B5EF4-FFF2-40B4-BE49-F238E27FC236}">
                <a16:creationId xmlns:a16="http://schemas.microsoft.com/office/drawing/2014/main" id="{10BFA4A4-3787-4948-937C-FC4E872F6BB8}"/>
              </a:ext>
            </a:extLst>
          </p:cNvPr>
          <p:cNvCxnSpPr>
            <a:cxnSpLocks/>
            <a:stCxn id="18" idx="1"/>
            <a:endCxn id="18" idx="3"/>
          </p:cNvCxnSpPr>
          <p:nvPr/>
        </p:nvCxnSpPr>
        <p:spPr>
          <a:xfrm flipV="1">
            <a:off x="8492507" y="3318502"/>
            <a:ext cx="93736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23" name="Image 22"/>
          <p:cNvPicPr>
            <a:picLocks noChangeAspect="1"/>
          </p:cNvPicPr>
          <p:nvPr/>
        </p:nvPicPr>
        <p:blipFill>
          <a:blip r:embed="rId3"/>
          <a:stretch>
            <a:fillRect/>
          </a:stretch>
        </p:blipFill>
        <p:spPr>
          <a:xfrm>
            <a:off x="1107037" y="3344590"/>
            <a:ext cx="3970495" cy="2693361"/>
          </a:xfrm>
          <a:prstGeom prst="rect">
            <a:avLst/>
          </a:prstGeom>
        </p:spPr>
      </p:pic>
      <p:sp>
        <p:nvSpPr>
          <p:cNvPr id="24" name="Rectangle 23"/>
          <p:cNvSpPr/>
          <p:nvPr/>
        </p:nvSpPr>
        <p:spPr>
          <a:xfrm>
            <a:off x="972891" y="1522221"/>
            <a:ext cx="2851165" cy="523220"/>
          </a:xfrm>
          <a:prstGeom prst="rect">
            <a:avLst/>
          </a:prstGeom>
        </p:spPr>
        <p:txBody>
          <a:bodyPr wrap="none">
            <a:spAutoFit/>
          </a:bodyPr>
          <a:lstStyle/>
          <a:p>
            <a:r>
              <a:rPr lang="pt-BR" sz="2800" dirty="0">
                <a:latin typeface="+mj-lt"/>
              </a:rPr>
              <a:t>Rigidité de la paroi</a:t>
            </a:r>
            <a:endParaRPr lang="fr-FR" sz="2800" dirty="0">
              <a:latin typeface="+mj-lt"/>
            </a:endParaRPr>
          </a:p>
        </p:txBody>
      </p:sp>
      <p:sp>
        <p:nvSpPr>
          <p:cNvPr id="26" name="ZoneTexte 25"/>
          <p:cNvSpPr txBox="1"/>
          <p:nvPr/>
        </p:nvSpPr>
        <p:spPr>
          <a:xfrm flipH="1">
            <a:off x="6586246" y="1724290"/>
            <a:ext cx="1463040" cy="830997"/>
          </a:xfrm>
          <a:prstGeom prst="rect">
            <a:avLst/>
          </a:prstGeom>
          <a:noFill/>
        </p:spPr>
        <p:txBody>
          <a:bodyPr wrap="square" rtlCol="0">
            <a:spAutoFit/>
          </a:bodyPr>
          <a:lstStyle/>
          <a:p>
            <a:pPr algn="ctr"/>
            <a:r>
              <a:rPr lang="fr-FR" sz="2400">
                <a:latin typeface="+mj-lt"/>
              </a:rPr>
              <a:t>Pression</a:t>
            </a:r>
          </a:p>
          <a:p>
            <a:pPr algn="ctr"/>
            <a:r>
              <a:rPr lang="fr-FR" sz="2400">
                <a:latin typeface="+mj-lt"/>
              </a:rPr>
              <a:t>8 </a:t>
            </a:r>
            <a:r>
              <a:rPr lang="fr-FR" sz="2400" dirty="0" err="1">
                <a:latin typeface="+mj-lt"/>
              </a:rPr>
              <a:t>mmHg</a:t>
            </a:r>
            <a:endParaRPr lang="fr-FR" sz="2400" dirty="0">
              <a:latin typeface="+mj-lt"/>
            </a:endParaRPr>
          </a:p>
        </p:txBody>
      </p:sp>
      <p:sp>
        <p:nvSpPr>
          <p:cNvPr id="27" name="ZoneTexte 26"/>
          <p:cNvSpPr txBox="1"/>
          <p:nvPr/>
        </p:nvSpPr>
        <p:spPr>
          <a:xfrm flipH="1">
            <a:off x="10119816" y="1682588"/>
            <a:ext cx="1463040" cy="830997"/>
          </a:xfrm>
          <a:prstGeom prst="rect">
            <a:avLst/>
          </a:prstGeom>
          <a:noFill/>
        </p:spPr>
        <p:txBody>
          <a:bodyPr wrap="square" rtlCol="0">
            <a:spAutoFit/>
          </a:bodyPr>
          <a:lstStyle/>
          <a:p>
            <a:pPr algn="ctr"/>
            <a:r>
              <a:rPr lang="fr-FR" sz="2400" dirty="0">
                <a:latin typeface="+mj-lt"/>
              </a:rPr>
              <a:t>Pression</a:t>
            </a:r>
          </a:p>
          <a:p>
            <a:pPr algn="ctr"/>
            <a:r>
              <a:rPr lang="fr-FR" sz="2400" dirty="0">
                <a:latin typeface="+mj-lt"/>
              </a:rPr>
              <a:t>15 </a:t>
            </a:r>
            <a:r>
              <a:rPr lang="fr-FR" sz="2400" dirty="0" err="1">
                <a:latin typeface="+mj-lt"/>
              </a:rPr>
              <a:t>mmHg</a:t>
            </a:r>
            <a:endParaRPr lang="fr-FR" sz="2400" dirty="0">
              <a:latin typeface="+mj-lt"/>
            </a:endParaRPr>
          </a:p>
        </p:txBody>
      </p:sp>
      <p:sp>
        <p:nvSpPr>
          <p:cNvPr id="28" name="ZoneTexte 27"/>
          <p:cNvSpPr txBox="1"/>
          <p:nvPr/>
        </p:nvSpPr>
        <p:spPr>
          <a:xfrm flipH="1">
            <a:off x="6403366" y="3457227"/>
            <a:ext cx="1828800" cy="914400"/>
          </a:xfrm>
          <a:prstGeom prst="rect">
            <a:avLst/>
          </a:prstGeom>
          <a:noFill/>
          <a:ln>
            <a:solidFill>
              <a:srgbClr val="0070C0"/>
            </a:solidFill>
          </a:ln>
        </p:spPr>
        <p:txBody>
          <a:bodyPr wrap="square" rtlCol="0">
            <a:spAutoFit/>
          </a:bodyPr>
          <a:lstStyle/>
          <a:p>
            <a:pPr algn="ctr"/>
            <a:r>
              <a:rPr lang="fr-FR" sz="2400" dirty="0">
                <a:latin typeface="+mj-lt"/>
              </a:rPr>
              <a:t>Aire orifice</a:t>
            </a:r>
          </a:p>
          <a:p>
            <a:pPr algn="ctr"/>
            <a:r>
              <a:rPr lang="fr-FR" sz="2400" dirty="0">
                <a:latin typeface="+mj-lt"/>
              </a:rPr>
              <a:t>5,6 cm²</a:t>
            </a:r>
          </a:p>
        </p:txBody>
      </p:sp>
      <p:sp>
        <p:nvSpPr>
          <p:cNvPr id="29" name="Rectangle 28"/>
          <p:cNvSpPr/>
          <p:nvPr/>
        </p:nvSpPr>
        <p:spPr>
          <a:xfrm>
            <a:off x="9936936" y="3457227"/>
            <a:ext cx="1828800" cy="914400"/>
          </a:xfrm>
          <a:prstGeom prst="rect">
            <a:avLst/>
          </a:prstGeom>
          <a:ln>
            <a:solidFill>
              <a:srgbClr val="0070C0"/>
            </a:solidFill>
          </a:ln>
        </p:spPr>
        <p:txBody>
          <a:bodyPr wrap="square">
            <a:spAutoFit/>
          </a:bodyPr>
          <a:lstStyle/>
          <a:p>
            <a:pPr algn="ctr"/>
            <a:r>
              <a:rPr lang="fr-FR" sz="2400" dirty="0">
                <a:latin typeface="+mj-lt"/>
              </a:rPr>
              <a:t>Aire orifice</a:t>
            </a:r>
          </a:p>
          <a:p>
            <a:pPr algn="ctr"/>
            <a:r>
              <a:rPr lang="fr-FR" sz="2400" dirty="0">
                <a:latin typeface="+mj-lt"/>
              </a:rPr>
              <a:t>6,9 cm²</a:t>
            </a:r>
          </a:p>
        </p:txBody>
      </p:sp>
      <p:sp>
        <p:nvSpPr>
          <p:cNvPr id="36" name="Flèche courbée vers le haut 35"/>
          <p:cNvSpPr/>
          <p:nvPr/>
        </p:nvSpPr>
        <p:spPr>
          <a:xfrm>
            <a:off x="7583782" y="4370832"/>
            <a:ext cx="2953265" cy="48324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ZoneTexte 36"/>
          <p:cNvSpPr txBox="1"/>
          <p:nvPr/>
        </p:nvSpPr>
        <p:spPr>
          <a:xfrm flipH="1">
            <a:off x="8055814" y="4891598"/>
            <a:ext cx="939625" cy="461665"/>
          </a:xfrm>
          <a:prstGeom prst="rect">
            <a:avLst/>
          </a:prstGeom>
          <a:noFill/>
        </p:spPr>
        <p:txBody>
          <a:bodyPr wrap="square" rtlCol="0">
            <a:spAutoFit/>
          </a:bodyPr>
          <a:lstStyle/>
          <a:p>
            <a:r>
              <a:rPr lang="fr-FR" sz="2400" dirty="0">
                <a:latin typeface="+mj-lt"/>
              </a:rPr>
              <a:t>+23%</a:t>
            </a:r>
          </a:p>
        </p:txBody>
      </p:sp>
      <p:sp>
        <p:nvSpPr>
          <p:cNvPr id="3" name="Rectangle 2"/>
          <p:cNvSpPr/>
          <p:nvPr/>
        </p:nvSpPr>
        <p:spPr>
          <a:xfrm>
            <a:off x="980670" y="2248024"/>
            <a:ext cx="4096862" cy="954107"/>
          </a:xfrm>
          <a:prstGeom prst="rect">
            <a:avLst/>
          </a:prstGeom>
        </p:spPr>
        <p:txBody>
          <a:bodyPr wrap="square">
            <a:spAutoFit/>
          </a:bodyPr>
          <a:lstStyle/>
          <a:p>
            <a:r>
              <a:rPr lang="pt-BR" sz="2800">
                <a:latin typeface="+mj-lt"/>
              </a:rPr>
              <a:t>Variation de la pression</a:t>
            </a:r>
          </a:p>
          <a:p>
            <a:r>
              <a:rPr lang="pt-BR" sz="2800">
                <a:latin typeface="+mj-lt"/>
              </a:rPr>
              <a:t>lors d’une </a:t>
            </a:r>
            <a:r>
              <a:rPr lang="pt-BR" sz="2800" b="1" dirty="0">
                <a:latin typeface="+mj-lt"/>
              </a:rPr>
              <a:t>laparoscopie</a:t>
            </a:r>
            <a:endParaRPr lang="fr-FR" sz="2800" b="1" dirty="0">
              <a:latin typeface="+mj-lt"/>
            </a:endParaRPr>
          </a:p>
        </p:txBody>
      </p:sp>
      <p:cxnSp>
        <p:nvCxnSpPr>
          <p:cNvPr id="5" name="Connecteur droit 4"/>
          <p:cNvCxnSpPr>
            <a:cxnSpLocks/>
            <a:stCxn id="26" idx="2"/>
            <a:endCxn id="28" idx="0"/>
          </p:cNvCxnSpPr>
          <p:nvPr/>
        </p:nvCxnSpPr>
        <p:spPr>
          <a:xfrm>
            <a:off x="7317766" y="2555287"/>
            <a:ext cx="0" cy="901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a:cxnSpLocks/>
            <a:stCxn id="27" idx="2"/>
            <a:endCxn id="29" idx="0"/>
          </p:cNvCxnSpPr>
          <p:nvPr/>
        </p:nvCxnSpPr>
        <p:spPr>
          <a:xfrm>
            <a:off x="10851336" y="2513585"/>
            <a:ext cx="0" cy="943642"/>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916863" y="4891598"/>
            <a:ext cx="1638823" cy="461665"/>
          </a:xfrm>
          <a:prstGeom prst="rect">
            <a:avLst/>
          </a:prstGeom>
        </p:spPr>
        <p:txBody>
          <a:bodyPr wrap="square">
            <a:spAutoFit/>
          </a:bodyPr>
          <a:lstStyle/>
          <a:p>
            <a:r>
              <a:rPr lang="fr-FR" sz="2400" b="1" dirty="0">
                <a:latin typeface="+mj-lt"/>
              </a:rPr>
              <a:t>(16-29%)</a:t>
            </a:r>
          </a:p>
        </p:txBody>
      </p:sp>
      <p:sp>
        <p:nvSpPr>
          <p:cNvPr id="9" name="ZoneTexte 8"/>
          <p:cNvSpPr txBox="1"/>
          <p:nvPr/>
        </p:nvSpPr>
        <p:spPr>
          <a:xfrm>
            <a:off x="5805260" y="5532504"/>
            <a:ext cx="6036845" cy="523220"/>
          </a:xfrm>
          <a:prstGeom prst="rect">
            <a:avLst/>
          </a:prstGeom>
          <a:noFill/>
        </p:spPr>
        <p:txBody>
          <a:bodyPr wrap="none" rtlCol="0">
            <a:spAutoFit/>
          </a:bodyPr>
          <a:lstStyle/>
          <a:p>
            <a:r>
              <a:rPr lang="fr-FR" sz="2800" dirty="0">
                <a:latin typeface="+mj-lt"/>
              </a:rPr>
              <a:t>Variabilité ++ de la « rigidité » de la paroi</a:t>
            </a:r>
          </a:p>
        </p:txBody>
      </p:sp>
      <p:sp>
        <p:nvSpPr>
          <p:cNvPr id="25" name="Titre 1">
            <a:extLst>
              <a:ext uri="{FF2B5EF4-FFF2-40B4-BE49-F238E27FC236}">
                <a16:creationId xmlns:a16="http://schemas.microsoft.com/office/drawing/2014/main" id="{EBEC39E5-53B1-44E8-957B-400383010E21}"/>
              </a:ext>
            </a:extLst>
          </p:cNvPr>
          <p:cNvSpPr txBox="1">
            <a:spLocks/>
          </p:cNvSpPr>
          <p:nvPr/>
        </p:nvSpPr>
        <p:spPr>
          <a:xfrm>
            <a:off x="619950" y="1365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Quantification des </a:t>
            </a:r>
            <a:r>
              <a:rPr lang="en-US" dirty="0" err="1"/>
              <a:t>déformations</a:t>
            </a:r>
            <a:endParaRPr lang="fr-FR" dirty="0"/>
          </a:p>
        </p:txBody>
      </p:sp>
      <p:sp>
        <p:nvSpPr>
          <p:cNvPr id="2" name="Espace réservé du numéro de diapositive 1">
            <a:extLst>
              <a:ext uri="{FF2B5EF4-FFF2-40B4-BE49-F238E27FC236}">
                <a16:creationId xmlns:a16="http://schemas.microsoft.com/office/drawing/2014/main" id="{576B3574-CD1F-424B-BF8C-211059E2DE2F}"/>
              </a:ext>
            </a:extLst>
          </p:cNvPr>
          <p:cNvSpPr>
            <a:spLocks noGrp="1"/>
          </p:cNvSpPr>
          <p:nvPr>
            <p:ph type="sldNum" sz="quarter" idx="12"/>
          </p:nvPr>
        </p:nvSpPr>
        <p:spPr/>
        <p:txBody>
          <a:bodyPr/>
          <a:lstStyle/>
          <a:p>
            <a:fld id="{9ABD71EB-6540-4754-A2C1-5B11E8BB1CAE}" type="slidenum">
              <a:rPr lang="fr-FR" smtClean="0"/>
              <a:t>18</a:t>
            </a:fld>
            <a:endParaRPr lang="fr-FR"/>
          </a:p>
        </p:txBody>
      </p:sp>
    </p:spTree>
    <p:extLst>
      <p:ext uri="{BB962C8B-B14F-4D97-AF65-F5344CB8AC3E}">
        <p14:creationId xmlns:p14="http://schemas.microsoft.com/office/powerpoint/2010/main" val="386191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26" grpId="0"/>
      <p:bldP spid="27" grpId="0"/>
      <p:bldP spid="28" grpId="0" animBg="1"/>
      <p:bldP spid="29" grpId="0" animBg="1"/>
      <p:bldP spid="36" grpId="0" animBg="1"/>
      <p:bldP spid="3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17488" t="4162" r="50421" b="57499"/>
          <a:stretch/>
        </p:blipFill>
        <p:spPr>
          <a:xfrm>
            <a:off x="2676561" y="1285104"/>
            <a:ext cx="2718486" cy="2681416"/>
          </a:xfrm>
          <a:prstGeom prst="rect">
            <a:avLst/>
          </a:prstGeom>
        </p:spPr>
      </p:pic>
      <p:sp>
        <p:nvSpPr>
          <p:cNvPr id="5" name="Rectangle 4"/>
          <p:cNvSpPr/>
          <p:nvPr/>
        </p:nvSpPr>
        <p:spPr>
          <a:xfrm>
            <a:off x="5866162" y="1333300"/>
            <a:ext cx="2898229" cy="523220"/>
          </a:xfrm>
          <a:prstGeom prst="rect">
            <a:avLst/>
          </a:prstGeom>
        </p:spPr>
        <p:txBody>
          <a:bodyPr wrap="none">
            <a:spAutoFit/>
          </a:bodyPr>
          <a:lstStyle/>
          <a:p>
            <a:r>
              <a:rPr lang="pt-BR" sz="2800" b="1" dirty="0">
                <a:latin typeface="+mj-lt"/>
              </a:rPr>
              <a:t>Scanner abdominal</a:t>
            </a:r>
            <a:endParaRPr lang="fr-FR" sz="2800" b="1" dirty="0">
              <a:latin typeface="+mj-lt"/>
            </a:endParaRPr>
          </a:p>
        </p:txBody>
      </p:sp>
      <p:pic>
        <p:nvPicPr>
          <p:cNvPr id="6" name="Image 5"/>
          <p:cNvPicPr>
            <a:picLocks noChangeAspect="1"/>
          </p:cNvPicPr>
          <p:nvPr/>
        </p:nvPicPr>
        <p:blipFill rotWithShape="1">
          <a:blip r:embed="rId2"/>
          <a:srcRect l="48946" t="54516" r="19109" b="8735"/>
          <a:stretch/>
        </p:blipFill>
        <p:spPr>
          <a:xfrm>
            <a:off x="9343708" y="3988658"/>
            <a:ext cx="2706130" cy="2570206"/>
          </a:xfrm>
          <a:prstGeom prst="rect">
            <a:avLst/>
          </a:prstGeom>
        </p:spPr>
      </p:pic>
      <p:pic>
        <p:nvPicPr>
          <p:cNvPr id="7" name="Image 6"/>
          <p:cNvPicPr>
            <a:picLocks noChangeAspect="1"/>
          </p:cNvPicPr>
          <p:nvPr/>
        </p:nvPicPr>
        <p:blipFill rotWithShape="1">
          <a:blip r:embed="rId2"/>
          <a:srcRect l="17390" t="54516" r="50665" b="8735"/>
          <a:stretch/>
        </p:blipFill>
        <p:spPr>
          <a:xfrm>
            <a:off x="2727928" y="3966520"/>
            <a:ext cx="2706130" cy="2570206"/>
          </a:xfrm>
          <a:prstGeom prst="rect">
            <a:avLst/>
          </a:prstGeom>
        </p:spPr>
      </p:pic>
      <p:pic>
        <p:nvPicPr>
          <p:cNvPr id="8" name="Image 7"/>
          <p:cNvPicPr>
            <a:picLocks noChangeAspect="1"/>
          </p:cNvPicPr>
          <p:nvPr/>
        </p:nvPicPr>
        <p:blipFill rotWithShape="1">
          <a:blip r:embed="rId2"/>
          <a:srcRect l="49141" t="4162" r="19644" b="57852"/>
          <a:stretch/>
        </p:blipFill>
        <p:spPr>
          <a:xfrm>
            <a:off x="9343708" y="1183676"/>
            <a:ext cx="2644346" cy="2656702"/>
          </a:xfrm>
          <a:prstGeom prst="rect">
            <a:avLst/>
          </a:prstGeom>
        </p:spPr>
      </p:pic>
      <p:sp>
        <p:nvSpPr>
          <p:cNvPr id="9" name="Rectangle 8"/>
          <p:cNvSpPr/>
          <p:nvPr/>
        </p:nvSpPr>
        <p:spPr>
          <a:xfrm>
            <a:off x="6319700" y="2390919"/>
            <a:ext cx="2359107" cy="1200329"/>
          </a:xfrm>
          <a:prstGeom prst="rect">
            <a:avLst/>
          </a:prstGeom>
        </p:spPr>
        <p:txBody>
          <a:bodyPr wrap="none">
            <a:spAutoFit/>
          </a:bodyPr>
          <a:lstStyle/>
          <a:p>
            <a:r>
              <a:rPr lang="pt-BR" sz="2400" dirty="0">
                <a:latin typeface="+mj-lt"/>
              </a:rPr>
              <a:t>A</a:t>
            </a:r>
            <a:r>
              <a:rPr lang="pt-BR" sz="2400">
                <a:latin typeface="+mj-lt"/>
              </a:rPr>
              <a:t>u </a:t>
            </a:r>
            <a:r>
              <a:rPr lang="pt-BR" sz="2400" dirty="0">
                <a:latin typeface="+mj-lt"/>
              </a:rPr>
              <a:t>repos </a:t>
            </a:r>
          </a:p>
          <a:p>
            <a:r>
              <a:rPr lang="pt-BR" sz="2400">
                <a:latin typeface="+mj-lt"/>
              </a:rPr>
              <a:t>Aire : 62 </a:t>
            </a:r>
            <a:r>
              <a:rPr lang="pt-BR" sz="2400" dirty="0">
                <a:latin typeface="+mj-lt"/>
              </a:rPr>
              <a:t>cm²</a:t>
            </a:r>
          </a:p>
          <a:p>
            <a:r>
              <a:rPr lang="pt-BR" sz="2400">
                <a:latin typeface="+mj-lt"/>
              </a:rPr>
              <a:t>Volume : 278 </a:t>
            </a:r>
            <a:r>
              <a:rPr lang="pt-BR" sz="2400" dirty="0">
                <a:latin typeface="+mj-lt"/>
              </a:rPr>
              <a:t>cm</a:t>
            </a:r>
            <a:r>
              <a:rPr lang="pt-BR" sz="2400" baseline="30000" dirty="0">
                <a:latin typeface="+mj-lt"/>
              </a:rPr>
              <a:t>3</a:t>
            </a:r>
            <a:endParaRPr lang="fr-FR" sz="2400" baseline="30000" dirty="0">
              <a:latin typeface="+mj-lt"/>
            </a:endParaRPr>
          </a:p>
        </p:txBody>
      </p:sp>
      <p:sp>
        <p:nvSpPr>
          <p:cNvPr id="11" name="Accolade ouvrante 10"/>
          <p:cNvSpPr/>
          <p:nvPr/>
        </p:nvSpPr>
        <p:spPr>
          <a:xfrm flipH="1">
            <a:off x="5474453" y="1285104"/>
            <a:ext cx="582773" cy="5251622"/>
          </a:xfrm>
          <a:prstGeom prst="leftBrace">
            <a:avLst>
              <a:gd name="adj1" fmla="val 8333"/>
              <a:gd name="adj2" fmla="val 3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Rectangle 11"/>
          <p:cNvSpPr/>
          <p:nvPr/>
        </p:nvSpPr>
        <p:spPr>
          <a:xfrm>
            <a:off x="6331374" y="5251623"/>
            <a:ext cx="2359107" cy="1200329"/>
          </a:xfrm>
          <a:prstGeom prst="rect">
            <a:avLst/>
          </a:prstGeom>
        </p:spPr>
        <p:txBody>
          <a:bodyPr wrap="none">
            <a:spAutoFit/>
          </a:bodyPr>
          <a:lstStyle/>
          <a:p>
            <a:r>
              <a:rPr lang="pt-BR" sz="2400" b="1" dirty="0">
                <a:latin typeface="+mj-lt"/>
              </a:rPr>
              <a:t>L</a:t>
            </a:r>
            <a:r>
              <a:rPr lang="pt-BR" sz="2400" b="1">
                <a:latin typeface="+mj-lt"/>
              </a:rPr>
              <a:t>ors </a:t>
            </a:r>
            <a:r>
              <a:rPr lang="pt-BR" sz="2400" b="1" dirty="0">
                <a:latin typeface="+mj-lt"/>
              </a:rPr>
              <a:t>valsalva</a:t>
            </a:r>
          </a:p>
          <a:p>
            <a:r>
              <a:rPr lang="pt-BR" sz="2400">
                <a:latin typeface="+mj-lt"/>
              </a:rPr>
              <a:t>Aire : 77 </a:t>
            </a:r>
            <a:r>
              <a:rPr lang="pt-BR" sz="2400" dirty="0">
                <a:latin typeface="+mj-lt"/>
              </a:rPr>
              <a:t>cm²</a:t>
            </a:r>
          </a:p>
          <a:p>
            <a:r>
              <a:rPr lang="pt-BR" sz="2400">
                <a:latin typeface="+mj-lt"/>
              </a:rPr>
              <a:t>Volume : 507 </a:t>
            </a:r>
            <a:r>
              <a:rPr lang="pt-BR" sz="2400" dirty="0">
                <a:latin typeface="+mj-lt"/>
              </a:rPr>
              <a:t>cm</a:t>
            </a:r>
            <a:r>
              <a:rPr lang="pt-BR" sz="2400" baseline="30000" dirty="0">
                <a:latin typeface="+mj-lt"/>
              </a:rPr>
              <a:t>3</a:t>
            </a:r>
            <a:endParaRPr lang="fr-FR" sz="2400" baseline="30000" dirty="0">
              <a:latin typeface="+mj-lt"/>
            </a:endParaRPr>
          </a:p>
        </p:txBody>
      </p:sp>
      <p:sp>
        <p:nvSpPr>
          <p:cNvPr id="13" name="Accolade ouvrante 12"/>
          <p:cNvSpPr/>
          <p:nvPr/>
        </p:nvSpPr>
        <p:spPr>
          <a:xfrm>
            <a:off x="8369804" y="1285104"/>
            <a:ext cx="934893" cy="5251622"/>
          </a:xfrm>
          <a:prstGeom prst="leftBrace">
            <a:avLst>
              <a:gd name="adj1" fmla="val 8333"/>
              <a:gd name="adj2" fmla="val 817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Rectangle 13"/>
          <p:cNvSpPr/>
          <p:nvPr/>
        </p:nvSpPr>
        <p:spPr>
          <a:xfrm>
            <a:off x="3468783" y="6536726"/>
            <a:ext cx="1582484" cy="261610"/>
          </a:xfrm>
          <a:prstGeom prst="rect">
            <a:avLst/>
          </a:prstGeom>
        </p:spPr>
        <p:txBody>
          <a:bodyPr wrap="none">
            <a:spAutoFit/>
          </a:bodyPr>
          <a:lstStyle/>
          <a:p>
            <a:r>
              <a:rPr lang="pt-BR" sz="1100" dirty="0"/>
              <a:t>Bellio G Surg Innov 2019</a:t>
            </a:r>
            <a:endParaRPr lang="fr-FR" sz="1100" dirty="0"/>
          </a:p>
        </p:txBody>
      </p:sp>
      <p:sp>
        <p:nvSpPr>
          <p:cNvPr id="15" name="ZoneTexte 14"/>
          <p:cNvSpPr txBox="1"/>
          <p:nvPr/>
        </p:nvSpPr>
        <p:spPr>
          <a:xfrm>
            <a:off x="5962519" y="4208267"/>
            <a:ext cx="856325" cy="461665"/>
          </a:xfrm>
          <a:prstGeom prst="rect">
            <a:avLst/>
          </a:prstGeom>
          <a:noFill/>
        </p:spPr>
        <p:txBody>
          <a:bodyPr wrap="none" rtlCol="0">
            <a:spAutoFit/>
          </a:bodyPr>
          <a:lstStyle/>
          <a:p>
            <a:r>
              <a:rPr lang="fr-FR" sz="2400" b="1" dirty="0">
                <a:latin typeface="+mj-lt"/>
              </a:rPr>
              <a:t>+82%</a:t>
            </a:r>
          </a:p>
        </p:txBody>
      </p:sp>
      <p:sp>
        <p:nvSpPr>
          <p:cNvPr id="16" name="Flèche courbée vers la gauche 15"/>
          <p:cNvSpPr/>
          <p:nvPr/>
        </p:nvSpPr>
        <p:spPr>
          <a:xfrm flipH="1">
            <a:off x="5807909" y="3419888"/>
            <a:ext cx="496025" cy="28778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Rectangle 16"/>
          <p:cNvSpPr/>
          <p:nvPr/>
        </p:nvSpPr>
        <p:spPr>
          <a:xfrm>
            <a:off x="476749" y="2250416"/>
            <a:ext cx="2291504" cy="954107"/>
          </a:xfrm>
          <a:prstGeom prst="rect">
            <a:avLst/>
          </a:prstGeom>
        </p:spPr>
        <p:txBody>
          <a:bodyPr wrap="square">
            <a:spAutoFit/>
          </a:bodyPr>
          <a:lstStyle/>
          <a:p>
            <a:r>
              <a:rPr lang="pt-BR" sz="2800" dirty="0">
                <a:latin typeface="+mj-lt"/>
              </a:rPr>
              <a:t>Rigidité de la paroi</a:t>
            </a:r>
            <a:endParaRPr lang="fr-FR" sz="2800" dirty="0">
              <a:latin typeface="+mj-lt"/>
            </a:endParaRPr>
          </a:p>
        </p:txBody>
      </p:sp>
      <p:cxnSp>
        <p:nvCxnSpPr>
          <p:cNvPr id="19" name="Connecteur droit 18"/>
          <p:cNvCxnSpPr/>
          <p:nvPr/>
        </p:nvCxnSpPr>
        <p:spPr>
          <a:xfrm flipH="1" flipV="1">
            <a:off x="3875542" y="1941499"/>
            <a:ext cx="500377" cy="1795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3377089" y="4900507"/>
            <a:ext cx="91122" cy="80065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flipV="1">
            <a:off x="10465547" y="1743267"/>
            <a:ext cx="676586" cy="9570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9890446" y="5251623"/>
            <a:ext cx="64787" cy="8390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Titre 1">
            <a:extLst>
              <a:ext uri="{FF2B5EF4-FFF2-40B4-BE49-F238E27FC236}">
                <a16:creationId xmlns:a16="http://schemas.microsoft.com/office/drawing/2014/main" id="{EBEC39E5-53B1-44E8-957B-400383010E21}"/>
              </a:ext>
            </a:extLst>
          </p:cNvPr>
          <p:cNvSpPr txBox="1">
            <a:spLocks/>
          </p:cNvSpPr>
          <p:nvPr/>
        </p:nvSpPr>
        <p:spPr>
          <a:xfrm>
            <a:off x="619950" y="121723"/>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Quantification des </a:t>
            </a:r>
            <a:r>
              <a:rPr lang="en-US" dirty="0" err="1"/>
              <a:t>déformations</a:t>
            </a:r>
            <a:endParaRPr lang="fr-FR" dirty="0"/>
          </a:p>
        </p:txBody>
      </p:sp>
      <p:sp>
        <p:nvSpPr>
          <p:cNvPr id="2" name="Espace réservé du numéro de diapositive 1">
            <a:extLst>
              <a:ext uri="{FF2B5EF4-FFF2-40B4-BE49-F238E27FC236}">
                <a16:creationId xmlns:a16="http://schemas.microsoft.com/office/drawing/2014/main" id="{E9197310-8D4D-4A1A-A20E-6CB1661801A2}"/>
              </a:ext>
            </a:extLst>
          </p:cNvPr>
          <p:cNvSpPr>
            <a:spLocks noGrp="1"/>
          </p:cNvSpPr>
          <p:nvPr>
            <p:ph type="sldNum" sz="quarter" idx="12"/>
          </p:nvPr>
        </p:nvSpPr>
        <p:spPr/>
        <p:txBody>
          <a:bodyPr/>
          <a:lstStyle/>
          <a:p>
            <a:fld id="{9ABD71EB-6540-4754-A2C1-5B11E8BB1CAE}" type="slidenum">
              <a:rPr lang="fr-FR" smtClean="0"/>
              <a:t>19</a:t>
            </a:fld>
            <a:endParaRPr lang="fr-FR"/>
          </a:p>
        </p:txBody>
      </p:sp>
    </p:spTree>
    <p:extLst>
      <p:ext uri="{BB962C8B-B14F-4D97-AF65-F5344CB8AC3E}">
        <p14:creationId xmlns:p14="http://schemas.microsoft.com/office/powerpoint/2010/main" val="9276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0084">
            <a:hlinkClick r:id="" action="ppaction://media"/>
            <a:extLst>
              <a:ext uri="{FF2B5EF4-FFF2-40B4-BE49-F238E27FC236}">
                <a16:creationId xmlns:a16="http://schemas.microsoft.com/office/drawing/2014/main" id="{0562A401-5973-4A25-859C-4D562C3294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10341"/>
          <a:stretch/>
        </p:blipFill>
        <p:spPr>
          <a:xfrm>
            <a:off x="218249" y="1140986"/>
            <a:ext cx="3908668" cy="2452221"/>
          </a:xfrm>
          <a:prstGeom prst="rect">
            <a:avLst/>
          </a:prstGeom>
        </p:spPr>
      </p:pic>
      <p:pic>
        <p:nvPicPr>
          <p:cNvPr id="6" name="IMG_4133">
            <a:hlinkClick r:id="" action="ppaction://media"/>
            <a:extLst>
              <a:ext uri="{FF2B5EF4-FFF2-40B4-BE49-F238E27FC236}">
                <a16:creationId xmlns:a16="http://schemas.microsoft.com/office/drawing/2014/main" id="{66F53140-1A90-4B0C-A1FB-F803F58FCDBD}"/>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0693" r="15649" b="16984"/>
          <a:stretch/>
        </p:blipFill>
        <p:spPr>
          <a:xfrm>
            <a:off x="218249" y="3806912"/>
            <a:ext cx="3908668" cy="2477978"/>
          </a:xfrm>
          <a:prstGeom prst="rect">
            <a:avLst/>
          </a:prstGeom>
        </p:spPr>
      </p:pic>
      <p:sp>
        <p:nvSpPr>
          <p:cNvPr id="9" name="Espace réservé du contenu 2">
            <a:extLst>
              <a:ext uri="{FF2B5EF4-FFF2-40B4-BE49-F238E27FC236}">
                <a16:creationId xmlns:a16="http://schemas.microsoft.com/office/drawing/2014/main" id="{B8778877-159C-4281-ADEC-4CFC5C795B8B}"/>
              </a:ext>
            </a:extLst>
          </p:cNvPr>
          <p:cNvSpPr txBox="1">
            <a:spLocks/>
          </p:cNvSpPr>
          <p:nvPr/>
        </p:nvSpPr>
        <p:spPr>
          <a:xfrm>
            <a:off x="1671756" y="169723"/>
            <a:ext cx="8653533" cy="547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err="1">
                <a:latin typeface="+mj-lt"/>
              </a:rPr>
              <a:t>Profil</a:t>
            </a:r>
            <a:r>
              <a:rPr lang="en-US" sz="4400" dirty="0">
                <a:latin typeface="+mj-lt"/>
              </a:rPr>
              <a:t> </a:t>
            </a:r>
            <a:r>
              <a:rPr lang="en-US" sz="4400" dirty="0" err="1">
                <a:latin typeface="+mj-lt"/>
              </a:rPr>
              <a:t>biomécanique</a:t>
            </a:r>
            <a:r>
              <a:rPr lang="en-US" sz="4400" dirty="0">
                <a:latin typeface="+mj-lt"/>
              </a:rPr>
              <a:t> du patient</a:t>
            </a:r>
            <a:endParaRPr lang="fr-FR" sz="4400" dirty="0">
              <a:latin typeface="+mj-lt"/>
            </a:endParaRPr>
          </a:p>
        </p:txBody>
      </p:sp>
      <p:sp>
        <p:nvSpPr>
          <p:cNvPr id="2" name="Espace réservé du numéro de diapositive 1">
            <a:extLst>
              <a:ext uri="{FF2B5EF4-FFF2-40B4-BE49-F238E27FC236}">
                <a16:creationId xmlns:a16="http://schemas.microsoft.com/office/drawing/2014/main" id="{7103CA26-2C19-43A3-85C8-F7D3D1CF7695}"/>
              </a:ext>
            </a:extLst>
          </p:cNvPr>
          <p:cNvSpPr>
            <a:spLocks noGrp="1"/>
          </p:cNvSpPr>
          <p:nvPr>
            <p:ph type="sldNum" sz="quarter" idx="12"/>
          </p:nvPr>
        </p:nvSpPr>
        <p:spPr/>
        <p:txBody>
          <a:bodyPr/>
          <a:lstStyle/>
          <a:p>
            <a:fld id="{9ABD71EB-6540-4754-A2C1-5B11E8BB1CAE}" type="slidenum">
              <a:rPr lang="fr-FR" smtClean="0"/>
              <a:t>2</a:t>
            </a:fld>
            <a:endParaRPr lang="fr-FR"/>
          </a:p>
        </p:txBody>
      </p:sp>
    </p:spTree>
    <p:extLst>
      <p:ext uri="{BB962C8B-B14F-4D97-AF65-F5344CB8AC3E}">
        <p14:creationId xmlns:p14="http://schemas.microsoft.com/office/powerpoint/2010/main" val="254148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5" fill="hold"/>
                                        <p:tgtEl>
                                          <p:spTgt spid="4"/>
                                        </p:tgtEl>
                                      </p:cBhvr>
                                    </p:cmd>
                                  </p:childTnLst>
                                </p:cTn>
                              </p:par>
                              <p:par>
                                <p:cTn id="7" presetID="1" presetClass="mediacall" presetSubtype="0" fill="hold" nodeType="withEffect">
                                  <p:stCondLst>
                                    <p:cond delay="0"/>
                                  </p:stCondLst>
                                  <p:childTnLst>
                                    <p:cmd type="call" cmd="playFrom(0.0)">
                                      <p:cBhvr>
                                        <p:cTn id="8" dur="53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mute="1">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ourdanar\Documents\Partage_Linux_Windows\1_etude_cohorte\SNIPS\gif_radial_displacement\VALSALVA_gif.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4892" y="2584520"/>
            <a:ext cx="8557108" cy="3660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jourdanar\Documents\Partage_Linux_Windows\1_etude_cohorte\SNIPS\gif_radial_displacement\TOUX_gif.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00" y="2584520"/>
            <a:ext cx="8527749" cy="36484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jourdanar\Documents\Partage_Linux_Windows\1_etude_cohorte\SNIPS\gif_radial_displacement\RESPI_gi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954" y="2575833"/>
            <a:ext cx="8548052" cy="36570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1576147"/>
            <a:ext cx="2420856" cy="523220"/>
          </a:xfrm>
          <a:prstGeom prst="rect">
            <a:avLst/>
          </a:prstGeom>
        </p:spPr>
        <p:txBody>
          <a:bodyPr wrap="none">
            <a:spAutoFit/>
          </a:bodyPr>
          <a:lstStyle/>
          <a:p>
            <a:r>
              <a:rPr lang="pt-BR" sz="2800" b="1">
                <a:latin typeface="+mj-lt"/>
              </a:rPr>
              <a:t>IRM dynamique</a:t>
            </a:r>
            <a:endParaRPr lang="fr-FR" sz="2800" b="1" dirty="0">
              <a:latin typeface="+mj-lt"/>
            </a:endParaRPr>
          </a:p>
        </p:txBody>
      </p:sp>
      <p:sp>
        <p:nvSpPr>
          <p:cNvPr id="7" name="Rectangle 6"/>
          <p:cNvSpPr/>
          <p:nvPr/>
        </p:nvSpPr>
        <p:spPr>
          <a:xfrm>
            <a:off x="146609" y="2717621"/>
            <a:ext cx="1802225" cy="523220"/>
          </a:xfrm>
          <a:prstGeom prst="rect">
            <a:avLst/>
          </a:prstGeom>
        </p:spPr>
        <p:txBody>
          <a:bodyPr wrap="none">
            <a:spAutoFit/>
          </a:bodyPr>
          <a:lstStyle/>
          <a:p>
            <a:r>
              <a:rPr lang="pt-BR" sz="2800" dirty="0">
                <a:solidFill>
                  <a:schemeClr val="bg1"/>
                </a:solidFill>
                <a:latin typeface="+mj-lt"/>
              </a:rPr>
              <a:t>Respiration</a:t>
            </a:r>
            <a:endParaRPr lang="fr-FR" sz="2800" dirty="0">
              <a:solidFill>
                <a:schemeClr val="bg1"/>
              </a:solidFill>
              <a:latin typeface="+mj-lt"/>
            </a:endParaRPr>
          </a:p>
        </p:txBody>
      </p:sp>
      <p:sp>
        <p:nvSpPr>
          <p:cNvPr id="8" name="Rectangle 7"/>
          <p:cNvSpPr/>
          <p:nvPr/>
        </p:nvSpPr>
        <p:spPr>
          <a:xfrm>
            <a:off x="4178416" y="2717621"/>
            <a:ext cx="849528" cy="523220"/>
          </a:xfrm>
          <a:prstGeom prst="rect">
            <a:avLst/>
          </a:prstGeom>
        </p:spPr>
        <p:txBody>
          <a:bodyPr wrap="none">
            <a:spAutoFit/>
          </a:bodyPr>
          <a:lstStyle/>
          <a:p>
            <a:r>
              <a:rPr lang="pt-BR" sz="2800" dirty="0">
                <a:solidFill>
                  <a:schemeClr val="bg1"/>
                </a:solidFill>
                <a:latin typeface="+mj-lt"/>
              </a:rPr>
              <a:t>Toux</a:t>
            </a:r>
            <a:endParaRPr lang="fr-FR" sz="2800" dirty="0">
              <a:solidFill>
                <a:schemeClr val="bg1"/>
              </a:solidFill>
              <a:latin typeface="+mj-lt"/>
            </a:endParaRPr>
          </a:p>
        </p:txBody>
      </p:sp>
      <p:sp>
        <p:nvSpPr>
          <p:cNvPr id="9" name="Rectangle 8"/>
          <p:cNvSpPr/>
          <p:nvPr/>
        </p:nvSpPr>
        <p:spPr>
          <a:xfrm>
            <a:off x="8144852" y="2722646"/>
            <a:ext cx="1318246" cy="523220"/>
          </a:xfrm>
          <a:prstGeom prst="rect">
            <a:avLst/>
          </a:prstGeom>
        </p:spPr>
        <p:txBody>
          <a:bodyPr wrap="none">
            <a:spAutoFit/>
          </a:bodyPr>
          <a:lstStyle/>
          <a:p>
            <a:r>
              <a:rPr lang="pt-BR" sz="2800">
                <a:solidFill>
                  <a:schemeClr val="bg1"/>
                </a:solidFill>
                <a:latin typeface="+mj-lt"/>
              </a:rPr>
              <a:t>Valsalva</a:t>
            </a:r>
            <a:endParaRPr lang="fr-FR" sz="2800" dirty="0">
              <a:solidFill>
                <a:schemeClr val="bg1"/>
              </a:solidFill>
              <a:latin typeface="+mj-lt"/>
            </a:endParaRPr>
          </a:p>
        </p:txBody>
      </p:sp>
      <p:sp>
        <p:nvSpPr>
          <p:cNvPr id="10" name="Titre 1">
            <a:extLst>
              <a:ext uri="{FF2B5EF4-FFF2-40B4-BE49-F238E27FC236}">
                <a16:creationId xmlns:a16="http://schemas.microsoft.com/office/drawing/2014/main" id="{EBEC39E5-53B1-44E8-957B-400383010E21}"/>
              </a:ext>
            </a:extLst>
          </p:cNvPr>
          <p:cNvSpPr txBox="1">
            <a:spLocks/>
          </p:cNvSpPr>
          <p:nvPr/>
        </p:nvSpPr>
        <p:spPr>
          <a:xfrm>
            <a:off x="619950" y="60856"/>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Quantification des </a:t>
            </a:r>
            <a:r>
              <a:rPr lang="en-US" dirty="0" err="1"/>
              <a:t>déformations</a:t>
            </a:r>
            <a:endParaRPr lang="fr-FR" dirty="0"/>
          </a:p>
        </p:txBody>
      </p:sp>
      <p:sp>
        <p:nvSpPr>
          <p:cNvPr id="5" name="Espace réservé du numéro de diapositive 4">
            <a:extLst>
              <a:ext uri="{FF2B5EF4-FFF2-40B4-BE49-F238E27FC236}">
                <a16:creationId xmlns:a16="http://schemas.microsoft.com/office/drawing/2014/main" id="{070A8FFB-C2A5-4090-B81C-A5AD210ABB9D}"/>
              </a:ext>
            </a:extLst>
          </p:cNvPr>
          <p:cNvSpPr>
            <a:spLocks noGrp="1"/>
          </p:cNvSpPr>
          <p:nvPr>
            <p:ph type="sldNum" sz="quarter" idx="12"/>
          </p:nvPr>
        </p:nvSpPr>
        <p:spPr/>
        <p:txBody>
          <a:bodyPr/>
          <a:lstStyle/>
          <a:p>
            <a:fld id="{9ABD71EB-6540-4754-A2C1-5B11E8BB1CAE}" type="slidenum">
              <a:rPr lang="fr-FR" smtClean="0"/>
              <a:t>20</a:t>
            </a:fld>
            <a:endParaRPr lang="fr-FR"/>
          </a:p>
        </p:txBody>
      </p:sp>
      <p:sp>
        <p:nvSpPr>
          <p:cNvPr id="11" name="Rectangle 10">
            <a:extLst>
              <a:ext uri="{FF2B5EF4-FFF2-40B4-BE49-F238E27FC236}">
                <a16:creationId xmlns:a16="http://schemas.microsoft.com/office/drawing/2014/main" id="{B48DFF9B-5515-433D-84B3-3E3D2848495D}"/>
              </a:ext>
            </a:extLst>
          </p:cNvPr>
          <p:cNvSpPr/>
          <p:nvPr/>
        </p:nvSpPr>
        <p:spPr>
          <a:xfrm>
            <a:off x="8412219" y="6305390"/>
            <a:ext cx="6096000" cy="430887"/>
          </a:xfrm>
          <a:prstGeom prst="rect">
            <a:avLst/>
          </a:prstGeom>
        </p:spPr>
        <p:txBody>
          <a:bodyPr>
            <a:spAutoFit/>
          </a:bodyPr>
          <a:lstStyle/>
          <a:p>
            <a:r>
              <a:rPr lang="fr-FR" sz="1100" dirty="0"/>
              <a:t>A Jourdan, Comput Met and </a:t>
            </a:r>
            <a:r>
              <a:rPr lang="fr-FR" sz="1100" dirty="0" err="1"/>
              <a:t>Prog</a:t>
            </a:r>
            <a:r>
              <a:rPr lang="fr-FR" sz="1100" dirty="0"/>
              <a:t> in </a:t>
            </a:r>
            <a:r>
              <a:rPr lang="fr-FR" sz="1100" dirty="0" err="1"/>
              <a:t>Biomed</a:t>
            </a:r>
            <a:endParaRPr lang="fr-FR" sz="1100" dirty="0"/>
          </a:p>
          <a:p>
            <a:endParaRPr lang="fr-FR" sz="1100" dirty="0"/>
          </a:p>
        </p:txBody>
      </p:sp>
    </p:spTree>
    <p:extLst>
      <p:ext uri="{BB962C8B-B14F-4D97-AF65-F5344CB8AC3E}">
        <p14:creationId xmlns:p14="http://schemas.microsoft.com/office/powerpoint/2010/main" val="389076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4466" y="1588074"/>
            <a:ext cx="2420856" cy="523220"/>
          </a:xfrm>
          <a:prstGeom prst="rect">
            <a:avLst/>
          </a:prstGeom>
        </p:spPr>
        <p:txBody>
          <a:bodyPr wrap="none">
            <a:spAutoFit/>
          </a:bodyPr>
          <a:lstStyle/>
          <a:p>
            <a:r>
              <a:rPr lang="pt-BR" sz="2800" b="1">
                <a:latin typeface="+mj-lt"/>
              </a:rPr>
              <a:t>IRM dynamique</a:t>
            </a:r>
            <a:endParaRPr lang="fr-FR" sz="2800" b="1" dirty="0">
              <a:latin typeface="+mj-lt"/>
            </a:endParaRPr>
          </a:p>
        </p:txBody>
      </p:sp>
      <p:pic>
        <p:nvPicPr>
          <p:cNvPr id="7" name="Image 6"/>
          <p:cNvPicPr/>
          <p:nvPr/>
        </p:nvPicPr>
        <p:blipFill rotWithShape="1">
          <a:blip r:embed="rId2"/>
          <a:srcRect l="7966" t="42558" b="11669"/>
          <a:stretch/>
        </p:blipFill>
        <p:spPr bwMode="auto">
          <a:xfrm>
            <a:off x="296334" y="3018959"/>
            <a:ext cx="4639734" cy="306857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5877750" y="4742161"/>
            <a:ext cx="6096000" cy="523220"/>
          </a:xfrm>
          <a:prstGeom prst="rect">
            <a:avLst/>
          </a:prstGeom>
        </p:spPr>
        <p:txBody>
          <a:bodyPr>
            <a:spAutoFit/>
          </a:bodyPr>
          <a:lstStyle/>
          <a:p>
            <a:r>
              <a:rPr lang="fr-FR" sz="2800" b="1" dirty="0">
                <a:latin typeface="+mj-lt"/>
                <a:ea typeface="Calibri" panose="020F0502020204030204" pitchFamily="34" charset="0"/>
              </a:rPr>
              <a:t>Caractérisation de l’activation musculaire</a:t>
            </a:r>
            <a:endParaRPr lang="fr-FR" sz="2800" b="1" dirty="0">
              <a:latin typeface="+mj-lt"/>
            </a:endParaRPr>
          </a:p>
        </p:txBody>
      </p:sp>
      <p:pic>
        <p:nvPicPr>
          <p:cNvPr id="9" name="Image 8"/>
          <p:cNvPicPr/>
          <p:nvPr/>
        </p:nvPicPr>
        <p:blipFill rotWithShape="1">
          <a:blip r:embed="rId3"/>
          <a:srcRect b="55339"/>
          <a:stretch/>
        </p:blipFill>
        <p:spPr>
          <a:xfrm>
            <a:off x="4830577" y="1009650"/>
            <a:ext cx="7209023" cy="3433580"/>
          </a:xfrm>
          <a:prstGeom prst="rect">
            <a:avLst/>
          </a:prstGeom>
        </p:spPr>
      </p:pic>
      <p:sp>
        <p:nvSpPr>
          <p:cNvPr id="10" name="Rectangle 9"/>
          <p:cNvSpPr/>
          <p:nvPr/>
        </p:nvSpPr>
        <p:spPr>
          <a:xfrm>
            <a:off x="674466" y="2252082"/>
            <a:ext cx="4223529" cy="523220"/>
          </a:xfrm>
          <a:prstGeom prst="rect">
            <a:avLst/>
          </a:prstGeom>
        </p:spPr>
        <p:txBody>
          <a:bodyPr wrap="none">
            <a:spAutoFit/>
          </a:bodyPr>
          <a:lstStyle/>
          <a:p>
            <a:r>
              <a:rPr lang="fr-FR" sz="2800" dirty="0">
                <a:latin typeface="+mj-lt"/>
                <a:ea typeface="Calibri" panose="020F0502020204030204" pitchFamily="34" charset="0"/>
              </a:rPr>
              <a:t>Cartographies quantitatives </a:t>
            </a:r>
            <a:endParaRPr lang="fr-FR" sz="2800" dirty="0">
              <a:latin typeface="+mj-lt"/>
            </a:endParaRPr>
          </a:p>
        </p:txBody>
      </p:sp>
      <p:sp>
        <p:nvSpPr>
          <p:cNvPr id="2" name="Rectangle 1"/>
          <p:cNvSpPr/>
          <p:nvPr/>
        </p:nvSpPr>
        <p:spPr>
          <a:xfrm>
            <a:off x="9470311" y="4443230"/>
            <a:ext cx="6096000" cy="430887"/>
          </a:xfrm>
          <a:prstGeom prst="rect">
            <a:avLst/>
          </a:prstGeom>
        </p:spPr>
        <p:txBody>
          <a:bodyPr>
            <a:spAutoFit/>
          </a:bodyPr>
          <a:lstStyle/>
          <a:p>
            <a:r>
              <a:rPr lang="fr-FR" sz="1100" dirty="0"/>
              <a:t>A Jourdan, Comput Met and </a:t>
            </a:r>
            <a:r>
              <a:rPr lang="fr-FR" sz="1100" dirty="0" err="1"/>
              <a:t>Prog</a:t>
            </a:r>
            <a:r>
              <a:rPr lang="fr-FR" sz="1100" dirty="0"/>
              <a:t> in </a:t>
            </a:r>
            <a:r>
              <a:rPr lang="fr-FR" sz="1100" dirty="0" err="1"/>
              <a:t>Biomed</a:t>
            </a:r>
            <a:endParaRPr lang="fr-FR" sz="1100" dirty="0"/>
          </a:p>
          <a:p>
            <a:endParaRPr lang="fr-FR" sz="1100" dirty="0"/>
          </a:p>
        </p:txBody>
      </p:sp>
      <p:sp>
        <p:nvSpPr>
          <p:cNvPr id="11" name="Titre 1">
            <a:extLst>
              <a:ext uri="{FF2B5EF4-FFF2-40B4-BE49-F238E27FC236}">
                <a16:creationId xmlns:a16="http://schemas.microsoft.com/office/drawing/2014/main" id="{EBEC39E5-53B1-44E8-957B-400383010E21}"/>
              </a:ext>
            </a:extLst>
          </p:cNvPr>
          <p:cNvSpPr txBox="1">
            <a:spLocks/>
          </p:cNvSpPr>
          <p:nvPr/>
        </p:nvSpPr>
        <p:spPr>
          <a:xfrm>
            <a:off x="619950" y="121723"/>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Quantification des </a:t>
            </a:r>
            <a:r>
              <a:rPr lang="en-US" dirty="0" err="1"/>
              <a:t>déformations</a:t>
            </a:r>
            <a:endParaRPr lang="fr-FR" dirty="0"/>
          </a:p>
        </p:txBody>
      </p:sp>
      <p:pic>
        <p:nvPicPr>
          <p:cNvPr id="12" name="Image 11"/>
          <p:cNvPicPr>
            <a:picLocks noChangeAspect="1"/>
          </p:cNvPicPr>
          <p:nvPr/>
        </p:nvPicPr>
        <p:blipFill>
          <a:blip r:embed="rId4"/>
          <a:stretch>
            <a:fillRect/>
          </a:stretch>
        </p:blipFill>
        <p:spPr>
          <a:xfrm>
            <a:off x="8910015" y="5388439"/>
            <a:ext cx="2225535" cy="1428930"/>
          </a:xfrm>
          <a:prstGeom prst="rect">
            <a:avLst/>
          </a:prstGeom>
          <a:solidFill>
            <a:schemeClr val="bg1"/>
          </a:solidFill>
        </p:spPr>
      </p:pic>
      <p:pic>
        <p:nvPicPr>
          <p:cNvPr id="13" name="Image 12"/>
          <p:cNvPicPr>
            <a:picLocks noChangeAspect="1"/>
          </p:cNvPicPr>
          <p:nvPr/>
        </p:nvPicPr>
        <p:blipFill>
          <a:blip r:embed="rId5"/>
          <a:stretch>
            <a:fillRect/>
          </a:stretch>
        </p:blipFill>
        <p:spPr>
          <a:xfrm>
            <a:off x="8910015" y="5290526"/>
            <a:ext cx="1138542" cy="364024"/>
          </a:xfrm>
          <a:prstGeom prst="rect">
            <a:avLst/>
          </a:prstGeom>
        </p:spPr>
      </p:pic>
      <p:pic>
        <p:nvPicPr>
          <p:cNvPr id="14" name="Image 13"/>
          <p:cNvPicPr>
            <a:picLocks noChangeAspect="1"/>
          </p:cNvPicPr>
          <p:nvPr/>
        </p:nvPicPr>
        <p:blipFill rotWithShape="1">
          <a:blip r:embed="rId6"/>
          <a:srcRect l="3751" t="-2595" r="-3751" b="5622"/>
          <a:stretch/>
        </p:blipFill>
        <p:spPr>
          <a:xfrm>
            <a:off x="6580500" y="5319941"/>
            <a:ext cx="1907334" cy="1458442"/>
          </a:xfrm>
          <a:prstGeom prst="rect">
            <a:avLst/>
          </a:prstGeom>
        </p:spPr>
      </p:pic>
      <p:sp>
        <p:nvSpPr>
          <p:cNvPr id="3" name="Espace réservé du numéro de diapositive 2">
            <a:extLst>
              <a:ext uri="{FF2B5EF4-FFF2-40B4-BE49-F238E27FC236}">
                <a16:creationId xmlns:a16="http://schemas.microsoft.com/office/drawing/2014/main" id="{73C54675-4C7C-4F47-B027-8FCDB1A4934B}"/>
              </a:ext>
            </a:extLst>
          </p:cNvPr>
          <p:cNvSpPr>
            <a:spLocks noGrp="1"/>
          </p:cNvSpPr>
          <p:nvPr>
            <p:ph type="sldNum" sz="quarter" idx="12"/>
          </p:nvPr>
        </p:nvSpPr>
        <p:spPr/>
        <p:txBody>
          <a:bodyPr/>
          <a:lstStyle/>
          <a:p>
            <a:fld id="{9ABD71EB-6540-4754-A2C1-5B11E8BB1CAE}" type="slidenum">
              <a:rPr lang="fr-FR" smtClean="0"/>
              <a:t>21</a:t>
            </a:fld>
            <a:endParaRPr lang="fr-FR"/>
          </a:p>
        </p:txBody>
      </p:sp>
    </p:spTree>
    <p:extLst>
      <p:ext uri="{BB962C8B-B14F-4D97-AF65-F5344CB8AC3E}">
        <p14:creationId xmlns:p14="http://schemas.microsoft.com/office/powerpoint/2010/main" val="28541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BEC39E5-53B1-44E8-957B-400383010E21}"/>
              </a:ext>
            </a:extLst>
          </p:cNvPr>
          <p:cNvSpPr txBox="1">
            <a:spLocks/>
          </p:cNvSpPr>
          <p:nvPr/>
        </p:nvSpPr>
        <p:spPr>
          <a:xfrm>
            <a:off x="625894" y="1474710"/>
            <a:ext cx="5687224" cy="692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Tension de </a:t>
            </a:r>
            <a:r>
              <a:rPr lang="en-US" sz="2800" err="1"/>
              <a:t>fermeture</a:t>
            </a:r>
            <a:r>
              <a:rPr lang="en-US" sz="2800"/>
              <a:t> aponévrotique </a:t>
            </a:r>
            <a:r>
              <a:rPr lang="en-US" sz="2800">
                <a:latin typeface="+mj-lt"/>
              </a:rPr>
              <a:t>per-opératoire</a:t>
            </a:r>
            <a:endParaRPr lang="fr-FR" sz="2800">
              <a:latin typeface="+mj-lt"/>
            </a:endParaRPr>
          </a:p>
          <a:p>
            <a:endParaRPr lang="fr-FR" sz="2800" dirty="0"/>
          </a:p>
        </p:txBody>
      </p:sp>
      <p:pic>
        <p:nvPicPr>
          <p:cNvPr id="5" name="Image 4"/>
          <p:cNvPicPr>
            <a:picLocks noChangeAspect="1"/>
          </p:cNvPicPr>
          <p:nvPr/>
        </p:nvPicPr>
        <p:blipFill>
          <a:blip r:embed="rId2"/>
          <a:stretch>
            <a:fillRect/>
          </a:stretch>
        </p:blipFill>
        <p:spPr>
          <a:xfrm>
            <a:off x="7253111" y="3023447"/>
            <a:ext cx="3512602" cy="2260966"/>
          </a:xfrm>
          <a:prstGeom prst="rect">
            <a:avLst/>
          </a:prstGeom>
        </p:spPr>
      </p:pic>
      <p:pic>
        <p:nvPicPr>
          <p:cNvPr id="6" name="Image 5"/>
          <p:cNvPicPr>
            <a:picLocks noChangeAspect="1"/>
          </p:cNvPicPr>
          <p:nvPr/>
        </p:nvPicPr>
        <p:blipFill>
          <a:blip r:embed="rId3"/>
          <a:stretch>
            <a:fillRect/>
          </a:stretch>
        </p:blipFill>
        <p:spPr>
          <a:xfrm>
            <a:off x="786149" y="2325040"/>
            <a:ext cx="4739483" cy="3559121"/>
          </a:xfrm>
          <a:prstGeom prst="rect">
            <a:avLst/>
          </a:prstGeom>
        </p:spPr>
      </p:pic>
      <p:sp>
        <p:nvSpPr>
          <p:cNvPr id="7" name="Rectangle 6"/>
          <p:cNvSpPr/>
          <p:nvPr/>
        </p:nvSpPr>
        <p:spPr>
          <a:xfrm>
            <a:off x="619950" y="6029594"/>
            <a:ext cx="5282600" cy="461665"/>
          </a:xfrm>
          <a:prstGeom prst="rect">
            <a:avLst/>
          </a:prstGeom>
        </p:spPr>
        <p:txBody>
          <a:bodyPr wrap="none">
            <a:spAutoFit/>
          </a:bodyPr>
          <a:lstStyle/>
          <a:p>
            <a:r>
              <a:rPr lang="en-US" sz="2400" b="1" dirty="0" err="1">
                <a:latin typeface="+mj-lt"/>
              </a:rPr>
              <a:t>Dynamomètre</a:t>
            </a:r>
            <a:r>
              <a:rPr lang="en-US" sz="2400" dirty="0">
                <a:latin typeface="+mj-lt"/>
              </a:rPr>
              <a:t> sur </a:t>
            </a:r>
            <a:r>
              <a:rPr lang="en-US" sz="2400" dirty="0" err="1">
                <a:latin typeface="+mj-lt"/>
              </a:rPr>
              <a:t>berges</a:t>
            </a:r>
            <a:r>
              <a:rPr lang="en-US" sz="2400" dirty="0">
                <a:latin typeface="+mj-lt"/>
              </a:rPr>
              <a:t> </a:t>
            </a:r>
            <a:r>
              <a:rPr lang="en-US" sz="2400" dirty="0" err="1">
                <a:latin typeface="+mj-lt"/>
              </a:rPr>
              <a:t>aponévrotiques</a:t>
            </a:r>
            <a:endParaRPr lang="fr-FR" sz="2400" dirty="0">
              <a:latin typeface="+mj-lt"/>
            </a:endParaRPr>
          </a:p>
        </p:txBody>
      </p:sp>
      <p:sp>
        <p:nvSpPr>
          <p:cNvPr id="8" name="Rectangle 7"/>
          <p:cNvSpPr/>
          <p:nvPr/>
        </p:nvSpPr>
        <p:spPr>
          <a:xfrm>
            <a:off x="6467652" y="5558771"/>
            <a:ext cx="5471306" cy="523220"/>
          </a:xfrm>
          <a:prstGeom prst="rect">
            <a:avLst/>
          </a:prstGeom>
        </p:spPr>
        <p:txBody>
          <a:bodyPr wrap="none">
            <a:spAutoFit/>
          </a:bodyPr>
          <a:lstStyle/>
          <a:p>
            <a:r>
              <a:rPr lang="en-US" sz="2800" b="1">
                <a:latin typeface="+mj-lt"/>
                <a:sym typeface="Wingdings" panose="05000000000000000000" pitchFamily="2" charset="2"/>
              </a:rPr>
              <a:t></a:t>
            </a:r>
            <a:r>
              <a:rPr lang="en-US" sz="2800" b="1">
                <a:latin typeface="+mj-lt"/>
              </a:rPr>
              <a:t> </a:t>
            </a:r>
            <a:r>
              <a:rPr lang="en-US" sz="2800" b="1" dirty="0" err="1">
                <a:latin typeface="+mj-lt"/>
              </a:rPr>
              <a:t>Profils</a:t>
            </a:r>
            <a:r>
              <a:rPr lang="en-US" sz="2800" b="1" dirty="0">
                <a:latin typeface="+mj-lt"/>
              </a:rPr>
              <a:t> </a:t>
            </a:r>
            <a:r>
              <a:rPr lang="en-US" sz="2800" b="1">
                <a:latin typeface="+mj-lt"/>
              </a:rPr>
              <a:t>de “compliance</a:t>
            </a:r>
            <a:r>
              <a:rPr lang="en-US" sz="2800" b="1" dirty="0">
                <a:latin typeface="+mj-lt"/>
              </a:rPr>
              <a:t>” de la </a:t>
            </a:r>
            <a:r>
              <a:rPr lang="en-US" sz="2800" b="1" dirty="0" err="1">
                <a:latin typeface="+mj-lt"/>
              </a:rPr>
              <a:t>paroi</a:t>
            </a:r>
            <a:endParaRPr lang="fr-FR" sz="2800" b="1" dirty="0">
              <a:latin typeface="+mj-lt"/>
            </a:endParaRPr>
          </a:p>
        </p:txBody>
      </p:sp>
      <p:sp>
        <p:nvSpPr>
          <p:cNvPr id="10" name="Rectangle 9"/>
          <p:cNvSpPr/>
          <p:nvPr/>
        </p:nvSpPr>
        <p:spPr>
          <a:xfrm>
            <a:off x="3920705" y="5868627"/>
            <a:ext cx="1604927" cy="261610"/>
          </a:xfrm>
          <a:prstGeom prst="rect">
            <a:avLst/>
          </a:prstGeom>
        </p:spPr>
        <p:txBody>
          <a:bodyPr wrap="none">
            <a:spAutoFit/>
          </a:bodyPr>
          <a:lstStyle/>
          <a:p>
            <a:r>
              <a:rPr lang="en-US" sz="1100" dirty="0"/>
              <a:t>Hope WW Am </a:t>
            </a:r>
            <a:r>
              <a:rPr lang="en-US" sz="1100" dirty="0" err="1"/>
              <a:t>Surg</a:t>
            </a:r>
            <a:r>
              <a:rPr lang="en-US" sz="1100" dirty="0"/>
              <a:t> 2018</a:t>
            </a:r>
            <a:endParaRPr lang="fr-FR" sz="1600" dirty="0"/>
          </a:p>
        </p:txBody>
      </p:sp>
      <p:sp>
        <p:nvSpPr>
          <p:cNvPr id="11" name="Rectangle 10"/>
          <p:cNvSpPr/>
          <p:nvPr/>
        </p:nvSpPr>
        <p:spPr>
          <a:xfrm>
            <a:off x="6592943" y="1445329"/>
            <a:ext cx="5235344" cy="1384995"/>
          </a:xfrm>
          <a:prstGeom prst="rect">
            <a:avLst/>
          </a:prstGeom>
        </p:spPr>
        <p:txBody>
          <a:bodyPr wrap="none">
            <a:spAutoFit/>
          </a:bodyPr>
          <a:lstStyle/>
          <a:p>
            <a:r>
              <a:rPr lang="en-US" sz="2800" dirty="0">
                <a:latin typeface="+mj-lt"/>
              </a:rPr>
              <a:t>Non </a:t>
            </a:r>
            <a:r>
              <a:rPr lang="en-US" sz="2800" dirty="0" err="1">
                <a:latin typeface="+mj-lt"/>
              </a:rPr>
              <a:t>corrélée</a:t>
            </a:r>
            <a:r>
              <a:rPr lang="en-US" sz="2800" dirty="0">
                <a:latin typeface="+mj-lt"/>
              </a:rPr>
              <a:t> à :  </a:t>
            </a:r>
          </a:p>
          <a:p>
            <a:pPr marL="285750" indent="-285750">
              <a:buFontTx/>
              <a:buChar char="-"/>
            </a:pPr>
            <a:r>
              <a:rPr lang="en-US" sz="2800" dirty="0">
                <a:latin typeface="+mj-lt"/>
              </a:rPr>
              <a:t>Tension </a:t>
            </a:r>
            <a:r>
              <a:rPr lang="en-US" sz="2800" dirty="0" err="1">
                <a:latin typeface="+mj-lt"/>
              </a:rPr>
              <a:t>estimée</a:t>
            </a:r>
            <a:r>
              <a:rPr lang="en-US" sz="2800" dirty="0">
                <a:latin typeface="+mj-lt"/>
              </a:rPr>
              <a:t> par le </a:t>
            </a:r>
            <a:r>
              <a:rPr lang="en-US" sz="2800" dirty="0" err="1">
                <a:latin typeface="+mj-lt"/>
              </a:rPr>
              <a:t>chirurgien</a:t>
            </a:r>
            <a:endParaRPr lang="en-US" sz="2800" dirty="0">
              <a:latin typeface="+mj-lt"/>
            </a:endParaRPr>
          </a:p>
          <a:p>
            <a:pPr marL="285750" indent="-285750">
              <a:buFontTx/>
              <a:buChar char="-"/>
            </a:pPr>
            <a:r>
              <a:rPr lang="en-US" sz="2800" dirty="0" err="1">
                <a:latin typeface="+mj-lt"/>
              </a:rPr>
              <a:t>Diamètre</a:t>
            </a:r>
            <a:r>
              <a:rPr lang="en-US" sz="2800" dirty="0">
                <a:latin typeface="+mj-lt"/>
              </a:rPr>
              <a:t> </a:t>
            </a:r>
            <a:r>
              <a:rPr lang="en-US" sz="2800" dirty="0" err="1">
                <a:latin typeface="+mj-lt"/>
              </a:rPr>
              <a:t>hernie</a:t>
            </a:r>
            <a:endParaRPr lang="en-US" sz="2800" dirty="0">
              <a:latin typeface="+mj-lt"/>
            </a:endParaRPr>
          </a:p>
        </p:txBody>
      </p:sp>
      <p:sp>
        <p:nvSpPr>
          <p:cNvPr id="12" name="Titre 1">
            <a:extLst>
              <a:ext uri="{FF2B5EF4-FFF2-40B4-BE49-F238E27FC236}">
                <a16:creationId xmlns:a16="http://schemas.microsoft.com/office/drawing/2014/main" id="{EBEC39E5-53B1-44E8-957B-400383010E21}"/>
              </a:ext>
            </a:extLst>
          </p:cNvPr>
          <p:cNvSpPr txBox="1">
            <a:spLocks/>
          </p:cNvSpPr>
          <p:nvPr/>
        </p:nvSpPr>
        <p:spPr>
          <a:xfrm>
            <a:off x="619950" y="121723"/>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Relation force-</a:t>
            </a:r>
            <a:r>
              <a:rPr lang="en-US" dirty="0" err="1"/>
              <a:t>déplacement</a:t>
            </a:r>
            <a:endParaRPr lang="fr-FR" dirty="0"/>
          </a:p>
        </p:txBody>
      </p:sp>
      <p:sp>
        <p:nvSpPr>
          <p:cNvPr id="2" name="Espace réservé du numéro de diapositive 1">
            <a:extLst>
              <a:ext uri="{FF2B5EF4-FFF2-40B4-BE49-F238E27FC236}">
                <a16:creationId xmlns:a16="http://schemas.microsoft.com/office/drawing/2014/main" id="{859E810E-3BA8-4D09-A1AB-F5684459318F}"/>
              </a:ext>
            </a:extLst>
          </p:cNvPr>
          <p:cNvSpPr>
            <a:spLocks noGrp="1"/>
          </p:cNvSpPr>
          <p:nvPr>
            <p:ph type="sldNum" sz="quarter" idx="12"/>
          </p:nvPr>
        </p:nvSpPr>
        <p:spPr/>
        <p:txBody>
          <a:bodyPr/>
          <a:lstStyle/>
          <a:p>
            <a:fld id="{9ABD71EB-6540-4754-A2C1-5B11E8BB1CAE}" type="slidenum">
              <a:rPr lang="fr-FR" smtClean="0"/>
              <a:t>22</a:t>
            </a:fld>
            <a:endParaRPr lang="fr-FR"/>
          </a:p>
        </p:txBody>
      </p:sp>
    </p:spTree>
    <p:extLst>
      <p:ext uri="{BB962C8B-B14F-4D97-AF65-F5344CB8AC3E}">
        <p14:creationId xmlns:p14="http://schemas.microsoft.com/office/powerpoint/2010/main" val="426752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EC39E5-53B1-44E8-957B-400383010E21}"/>
              </a:ext>
            </a:extLst>
          </p:cNvPr>
          <p:cNvSpPr txBox="1">
            <a:spLocks/>
          </p:cNvSpPr>
          <p:nvPr/>
        </p:nvSpPr>
        <p:spPr>
          <a:xfrm>
            <a:off x="4966309" y="596878"/>
            <a:ext cx="3238500" cy="692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Points </a:t>
            </a:r>
            <a:r>
              <a:rPr lang="en-US" sz="4000" b="1" dirty="0" err="1"/>
              <a:t>clés</a:t>
            </a:r>
            <a:endParaRPr lang="fr-FR" sz="4000" b="1" dirty="0"/>
          </a:p>
        </p:txBody>
      </p:sp>
      <p:sp>
        <p:nvSpPr>
          <p:cNvPr id="3" name="Titre 1">
            <a:extLst>
              <a:ext uri="{FF2B5EF4-FFF2-40B4-BE49-F238E27FC236}">
                <a16:creationId xmlns:a16="http://schemas.microsoft.com/office/drawing/2014/main" id="{EBEC39E5-53B1-44E8-957B-400383010E21}"/>
              </a:ext>
            </a:extLst>
          </p:cNvPr>
          <p:cNvSpPr txBox="1">
            <a:spLocks/>
          </p:cNvSpPr>
          <p:nvPr/>
        </p:nvSpPr>
        <p:spPr>
          <a:xfrm>
            <a:off x="838200" y="1870075"/>
            <a:ext cx="10877550" cy="3559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Tx/>
              <a:buChar char="-"/>
            </a:pPr>
            <a:r>
              <a:rPr lang="en-US" sz="3600" b="1" err="1"/>
              <a:t>Hernie</a:t>
            </a:r>
            <a:r>
              <a:rPr lang="en-US" sz="3600" b="1"/>
              <a:t> : </a:t>
            </a:r>
            <a:r>
              <a:rPr lang="en-US" sz="3600" b="1" dirty="0" err="1"/>
              <a:t>pathologie</a:t>
            </a:r>
            <a:r>
              <a:rPr lang="en-US" sz="3600" b="1" dirty="0"/>
              <a:t> </a:t>
            </a:r>
            <a:r>
              <a:rPr lang="en-US" sz="3600" b="1" dirty="0" err="1"/>
              <a:t>mécanique</a:t>
            </a:r>
            <a:endParaRPr lang="en-US" sz="3600" b="1" dirty="0"/>
          </a:p>
          <a:p>
            <a:r>
              <a:rPr lang="en-US" sz="3600" dirty="0"/>
              <a:t>	</a:t>
            </a:r>
            <a:r>
              <a:rPr lang="en-US" sz="3600" dirty="0" err="1"/>
              <a:t>Chirurgien</a:t>
            </a:r>
            <a:r>
              <a:rPr lang="en-US" sz="3600" dirty="0"/>
              <a:t> </a:t>
            </a:r>
            <a:r>
              <a:rPr lang="en-US" sz="3600" dirty="0" err="1"/>
              <a:t>doit</a:t>
            </a:r>
            <a:r>
              <a:rPr lang="en-US" sz="3600" dirty="0"/>
              <a:t> </a:t>
            </a:r>
            <a:r>
              <a:rPr lang="en-US" sz="3600" dirty="0" err="1"/>
              <a:t>comprendre</a:t>
            </a:r>
            <a:r>
              <a:rPr lang="en-US" sz="3600" dirty="0"/>
              <a:t> les </a:t>
            </a:r>
            <a:r>
              <a:rPr lang="en-US" sz="3600" dirty="0" err="1"/>
              <a:t>enjeux</a:t>
            </a:r>
            <a:r>
              <a:rPr lang="en-US" sz="3600" dirty="0"/>
              <a:t> </a:t>
            </a:r>
          </a:p>
          <a:p>
            <a:r>
              <a:rPr lang="en-US" sz="3600" dirty="0"/>
              <a:t>	Collaborations avec </a:t>
            </a:r>
            <a:r>
              <a:rPr lang="en-US" sz="3600" dirty="0" err="1"/>
              <a:t>ingénieurs</a:t>
            </a:r>
            <a:r>
              <a:rPr lang="en-US" sz="3600" dirty="0"/>
              <a:t> ++ </a:t>
            </a:r>
          </a:p>
          <a:p>
            <a:endParaRPr lang="en-US" sz="3600" dirty="0"/>
          </a:p>
          <a:p>
            <a:pPr marL="571500" indent="-571500">
              <a:buFontTx/>
              <a:buChar char="-"/>
            </a:pPr>
            <a:r>
              <a:rPr lang="en-US" sz="3600" dirty="0"/>
              <a:t>Quantification du </a:t>
            </a:r>
            <a:r>
              <a:rPr lang="en-US" sz="3600" dirty="0" err="1"/>
              <a:t>comportement</a:t>
            </a:r>
            <a:r>
              <a:rPr lang="en-US" sz="3600" dirty="0"/>
              <a:t> </a:t>
            </a:r>
            <a:r>
              <a:rPr lang="en-US" sz="3600" dirty="0" err="1"/>
              <a:t>dynamique</a:t>
            </a:r>
            <a:r>
              <a:rPr lang="en-US" sz="3600" dirty="0"/>
              <a:t>  </a:t>
            </a:r>
          </a:p>
          <a:p>
            <a:r>
              <a:rPr lang="en-US" sz="3600"/>
              <a:t>	</a:t>
            </a:r>
            <a:r>
              <a:rPr lang="en-US" sz="3600">
                <a:sym typeface="Wingdings" panose="05000000000000000000" pitchFamily="2" charset="2"/>
              </a:rPr>
              <a:t> </a:t>
            </a:r>
            <a:r>
              <a:rPr lang="en-US" sz="3600"/>
              <a:t>personnalisation</a:t>
            </a:r>
            <a:r>
              <a:rPr lang="en-US" sz="3600" dirty="0"/>
              <a:t>/</a:t>
            </a:r>
            <a:r>
              <a:rPr lang="en-US" sz="3600" dirty="0" err="1"/>
              <a:t>prédiction</a:t>
            </a:r>
            <a:endParaRPr lang="en-US" sz="1000" dirty="0"/>
          </a:p>
          <a:p>
            <a:r>
              <a:rPr lang="en-US" sz="3600" dirty="0"/>
              <a:t>	</a:t>
            </a:r>
          </a:p>
          <a:p>
            <a:endParaRPr lang="en-US" sz="3600" dirty="0" err="1"/>
          </a:p>
        </p:txBody>
      </p:sp>
      <p:sp>
        <p:nvSpPr>
          <p:cNvPr id="4" name="Espace réservé du numéro de diapositive 3">
            <a:extLst>
              <a:ext uri="{FF2B5EF4-FFF2-40B4-BE49-F238E27FC236}">
                <a16:creationId xmlns:a16="http://schemas.microsoft.com/office/drawing/2014/main" id="{E9C355B4-C4ED-42A8-874F-92E50F323545}"/>
              </a:ext>
            </a:extLst>
          </p:cNvPr>
          <p:cNvSpPr>
            <a:spLocks noGrp="1"/>
          </p:cNvSpPr>
          <p:nvPr>
            <p:ph type="sldNum" sz="quarter" idx="12"/>
          </p:nvPr>
        </p:nvSpPr>
        <p:spPr/>
        <p:txBody>
          <a:bodyPr/>
          <a:lstStyle/>
          <a:p>
            <a:fld id="{9ABD71EB-6540-4754-A2C1-5B11E8BB1CAE}" type="slidenum">
              <a:rPr lang="fr-FR" smtClean="0"/>
              <a:t>23</a:t>
            </a:fld>
            <a:endParaRPr lang="fr-FR"/>
          </a:p>
        </p:txBody>
      </p:sp>
      <p:pic>
        <p:nvPicPr>
          <p:cNvPr id="6" name="Image 5">
            <a:extLst>
              <a:ext uri="{FF2B5EF4-FFF2-40B4-BE49-F238E27FC236}">
                <a16:creationId xmlns:a16="http://schemas.microsoft.com/office/drawing/2014/main" id="{0C40AAD5-2124-4AAE-9A17-96635D94D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113" y="5064126"/>
            <a:ext cx="2324786" cy="1474786"/>
          </a:xfrm>
          <a:prstGeom prst="rect">
            <a:avLst/>
          </a:prstGeom>
        </p:spPr>
      </p:pic>
      <p:pic>
        <p:nvPicPr>
          <p:cNvPr id="7" name="Image 6">
            <a:extLst>
              <a:ext uri="{FF2B5EF4-FFF2-40B4-BE49-F238E27FC236}">
                <a16:creationId xmlns:a16="http://schemas.microsoft.com/office/drawing/2014/main" id="{53F2D42A-73C4-4F67-9784-46E44D87A718}"/>
              </a:ext>
            </a:extLst>
          </p:cNvPr>
          <p:cNvPicPr>
            <a:picLocks noChangeAspect="1"/>
          </p:cNvPicPr>
          <p:nvPr/>
        </p:nvPicPr>
        <p:blipFill>
          <a:blip r:embed="rId3"/>
          <a:stretch>
            <a:fillRect/>
          </a:stretch>
        </p:blipFill>
        <p:spPr>
          <a:xfrm>
            <a:off x="3115211" y="5328731"/>
            <a:ext cx="2394986" cy="1128139"/>
          </a:xfrm>
          <a:prstGeom prst="rect">
            <a:avLst/>
          </a:prstGeom>
        </p:spPr>
      </p:pic>
    </p:spTree>
    <p:extLst>
      <p:ext uri="{BB962C8B-B14F-4D97-AF65-F5344CB8AC3E}">
        <p14:creationId xmlns:p14="http://schemas.microsoft.com/office/powerpoint/2010/main" val="12776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1" r="-4554" b="40993"/>
          <a:stretch/>
        </p:blipFill>
        <p:spPr>
          <a:xfrm>
            <a:off x="4194598" y="1537446"/>
            <a:ext cx="4165038" cy="3632794"/>
          </a:xfrm>
          <a:prstGeom prst="rect">
            <a:avLst/>
          </a:prstGeom>
        </p:spPr>
      </p:pic>
      <p:sp>
        <p:nvSpPr>
          <p:cNvPr id="5" name="Rectangle 4"/>
          <p:cNvSpPr/>
          <p:nvPr/>
        </p:nvSpPr>
        <p:spPr>
          <a:xfrm>
            <a:off x="2799340" y="315556"/>
            <a:ext cx="7313156" cy="707886"/>
          </a:xfrm>
          <a:prstGeom prst="rect">
            <a:avLst/>
          </a:prstGeom>
        </p:spPr>
        <p:txBody>
          <a:bodyPr wrap="none">
            <a:spAutoFit/>
          </a:bodyPr>
          <a:lstStyle/>
          <a:p>
            <a:r>
              <a:rPr lang="en-GB" sz="4000" b="1" dirty="0" err="1">
                <a:latin typeface="+mj-lt"/>
              </a:rPr>
              <a:t>Equipe</a:t>
            </a:r>
            <a:r>
              <a:rPr lang="en-GB" sz="4000" b="1" dirty="0">
                <a:latin typeface="+mj-lt"/>
              </a:rPr>
              <a:t> </a:t>
            </a:r>
            <a:r>
              <a:rPr lang="en-GB" sz="4000" b="1" dirty="0" err="1">
                <a:latin typeface="+mj-lt"/>
              </a:rPr>
              <a:t>idéale</a:t>
            </a:r>
            <a:r>
              <a:rPr lang="en-GB" sz="4000" b="1" dirty="0">
                <a:latin typeface="+mj-lt"/>
              </a:rPr>
              <a:t> de </a:t>
            </a:r>
            <a:r>
              <a:rPr lang="en-GB" sz="4000" b="1" dirty="0" err="1">
                <a:latin typeface="+mj-lt"/>
              </a:rPr>
              <a:t>chirurgie</a:t>
            </a:r>
            <a:r>
              <a:rPr lang="en-GB" sz="4000" b="1" dirty="0">
                <a:latin typeface="+mj-lt"/>
              </a:rPr>
              <a:t> </a:t>
            </a:r>
            <a:r>
              <a:rPr lang="en-GB" sz="4000" b="1" dirty="0" err="1">
                <a:latin typeface="+mj-lt"/>
              </a:rPr>
              <a:t>pariétale</a:t>
            </a:r>
            <a:endParaRPr lang="fr-FR" sz="4000" dirty="0">
              <a:latin typeface="+mj-lt"/>
            </a:endParaRPr>
          </a:p>
        </p:txBody>
      </p:sp>
      <p:sp>
        <p:nvSpPr>
          <p:cNvPr id="6" name="Rectangle 5"/>
          <p:cNvSpPr/>
          <p:nvPr/>
        </p:nvSpPr>
        <p:spPr>
          <a:xfrm>
            <a:off x="4908691" y="2964914"/>
            <a:ext cx="2119042" cy="954107"/>
          </a:xfrm>
          <a:prstGeom prst="rect">
            <a:avLst/>
          </a:prstGeom>
        </p:spPr>
        <p:txBody>
          <a:bodyPr wrap="none">
            <a:spAutoFit/>
          </a:bodyPr>
          <a:lstStyle/>
          <a:p>
            <a:pPr lvl="1" algn="ctr"/>
            <a:r>
              <a:rPr lang="en-GB" sz="2800" b="1" dirty="0" err="1">
                <a:latin typeface="+mj-lt"/>
              </a:rPr>
              <a:t>Chirurgien</a:t>
            </a:r>
            <a:endParaRPr lang="en-GB" sz="2800" b="1" dirty="0">
              <a:latin typeface="+mj-lt"/>
            </a:endParaRPr>
          </a:p>
          <a:p>
            <a:pPr lvl="1" algn="ctr"/>
            <a:r>
              <a:rPr lang="en-GB" sz="2800" b="1" dirty="0" err="1">
                <a:latin typeface="+mj-lt"/>
              </a:rPr>
              <a:t>pariétal</a:t>
            </a:r>
            <a:endParaRPr lang="en-GB" sz="2800" b="1" dirty="0">
              <a:latin typeface="+mj-lt"/>
            </a:endParaRPr>
          </a:p>
        </p:txBody>
      </p:sp>
      <p:sp>
        <p:nvSpPr>
          <p:cNvPr id="7" name="Rectangle 6"/>
          <p:cNvSpPr/>
          <p:nvPr/>
        </p:nvSpPr>
        <p:spPr>
          <a:xfrm>
            <a:off x="8610600" y="3101661"/>
            <a:ext cx="3532345" cy="523220"/>
          </a:xfrm>
          <a:prstGeom prst="rect">
            <a:avLst/>
          </a:prstGeom>
        </p:spPr>
        <p:txBody>
          <a:bodyPr wrap="square" anchor="ctr">
            <a:spAutoFit/>
          </a:bodyPr>
          <a:lstStyle/>
          <a:p>
            <a:pPr lvl="1" algn="ctr"/>
            <a:r>
              <a:rPr lang="en-GB" sz="2800" dirty="0" err="1">
                <a:latin typeface="+mj-lt"/>
              </a:rPr>
              <a:t>Chirurgien</a:t>
            </a:r>
            <a:r>
              <a:rPr lang="en-GB" sz="2800" dirty="0">
                <a:latin typeface="+mj-lt"/>
              </a:rPr>
              <a:t> </a:t>
            </a:r>
            <a:r>
              <a:rPr lang="en-GB" sz="2800" dirty="0" err="1">
                <a:latin typeface="+mj-lt"/>
              </a:rPr>
              <a:t>plastique</a:t>
            </a:r>
            <a:endParaRPr lang="en-GB" sz="2800" dirty="0">
              <a:latin typeface="+mj-lt"/>
            </a:endParaRPr>
          </a:p>
        </p:txBody>
      </p:sp>
      <p:sp>
        <p:nvSpPr>
          <p:cNvPr id="8" name="Rectangle 7"/>
          <p:cNvSpPr/>
          <p:nvPr/>
        </p:nvSpPr>
        <p:spPr>
          <a:xfrm>
            <a:off x="8794315" y="3920999"/>
            <a:ext cx="2636363" cy="1384995"/>
          </a:xfrm>
          <a:prstGeom prst="rect">
            <a:avLst/>
          </a:prstGeom>
        </p:spPr>
        <p:txBody>
          <a:bodyPr wrap="square" anchor="ctr">
            <a:spAutoFit/>
          </a:bodyPr>
          <a:lstStyle/>
          <a:p>
            <a:pPr lvl="1" algn="ctr"/>
            <a:r>
              <a:rPr lang="en-GB" sz="2800" dirty="0" err="1">
                <a:latin typeface="+mj-lt"/>
              </a:rPr>
              <a:t>Anesthésiste</a:t>
            </a:r>
            <a:r>
              <a:rPr lang="en-GB" sz="2800" dirty="0">
                <a:latin typeface="+mj-lt"/>
              </a:rPr>
              <a:t> avec </a:t>
            </a:r>
            <a:r>
              <a:rPr lang="en-GB" sz="2800" dirty="0" err="1">
                <a:latin typeface="+mj-lt"/>
              </a:rPr>
              <a:t>intérêt</a:t>
            </a:r>
            <a:r>
              <a:rPr lang="en-GB" sz="2800" dirty="0">
                <a:latin typeface="+mj-lt"/>
              </a:rPr>
              <a:t> </a:t>
            </a:r>
            <a:r>
              <a:rPr lang="en-GB" sz="2800" dirty="0" err="1">
                <a:latin typeface="+mj-lt"/>
              </a:rPr>
              <a:t>particulier</a:t>
            </a:r>
            <a:endParaRPr lang="en-GB" sz="2800" dirty="0">
              <a:latin typeface="+mj-lt"/>
            </a:endParaRPr>
          </a:p>
        </p:txBody>
      </p:sp>
      <p:sp>
        <p:nvSpPr>
          <p:cNvPr id="9" name="Rectangle 8"/>
          <p:cNvSpPr/>
          <p:nvPr/>
        </p:nvSpPr>
        <p:spPr>
          <a:xfrm>
            <a:off x="8185421" y="5679989"/>
            <a:ext cx="1531766" cy="523220"/>
          </a:xfrm>
          <a:prstGeom prst="rect">
            <a:avLst/>
          </a:prstGeom>
          <a:solidFill>
            <a:srgbClr val="FFFF00"/>
          </a:solidFill>
        </p:spPr>
        <p:txBody>
          <a:bodyPr wrap="none" anchor="ctr">
            <a:spAutoFit/>
          </a:bodyPr>
          <a:lstStyle/>
          <a:p>
            <a:pPr algn="ctr"/>
            <a:r>
              <a:rPr lang="en-GB" sz="2800" b="1" dirty="0" err="1">
                <a:latin typeface="+mj-lt"/>
              </a:rPr>
              <a:t>Ingénieur</a:t>
            </a:r>
            <a:endParaRPr lang="en-GB" sz="2800" b="1" dirty="0">
              <a:latin typeface="+mj-lt"/>
            </a:endParaRPr>
          </a:p>
        </p:txBody>
      </p:sp>
      <p:sp>
        <p:nvSpPr>
          <p:cNvPr id="10" name="Rectangle 9"/>
          <p:cNvSpPr/>
          <p:nvPr/>
        </p:nvSpPr>
        <p:spPr>
          <a:xfrm>
            <a:off x="8917626" y="1710494"/>
            <a:ext cx="2636363" cy="523220"/>
          </a:xfrm>
          <a:prstGeom prst="rect">
            <a:avLst/>
          </a:prstGeom>
        </p:spPr>
        <p:txBody>
          <a:bodyPr wrap="none" anchor="ctr">
            <a:spAutoFit/>
          </a:bodyPr>
          <a:lstStyle/>
          <a:p>
            <a:pPr algn="ctr"/>
            <a:r>
              <a:rPr lang="en-GB" sz="2800" dirty="0" err="1">
                <a:latin typeface="+mj-lt"/>
              </a:rPr>
              <a:t>Kinésithérapeute</a:t>
            </a:r>
            <a:endParaRPr lang="en-GB" sz="2800" dirty="0">
              <a:latin typeface="+mj-lt"/>
            </a:endParaRPr>
          </a:p>
        </p:txBody>
      </p:sp>
      <p:sp>
        <p:nvSpPr>
          <p:cNvPr id="11" name="Rectangle 10"/>
          <p:cNvSpPr/>
          <p:nvPr/>
        </p:nvSpPr>
        <p:spPr>
          <a:xfrm>
            <a:off x="795212" y="3012202"/>
            <a:ext cx="2274854" cy="523220"/>
          </a:xfrm>
          <a:prstGeom prst="rect">
            <a:avLst/>
          </a:prstGeom>
        </p:spPr>
        <p:txBody>
          <a:bodyPr wrap="none" anchor="ctr">
            <a:spAutoFit/>
          </a:bodyPr>
          <a:lstStyle/>
          <a:p>
            <a:pPr lvl="1" algn="ctr"/>
            <a:r>
              <a:rPr lang="en-GB" sz="2800" dirty="0" err="1">
                <a:latin typeface="+mj-lt"/>
              </a:rPr>
              <a:t>Dieticienne</a:t>
            </a:r>
            <a:endParaRPr lang="en-GB" sz="2800" dirty="0">
              <a:latin typeface="+mj-lt"/>
            </a:endParaRPr>
          </a:p>
        </p:txBody>
      </p:sp>
      <p:sp>
        <p:nvSpPr>
          <p:cNvPr id="12" name="Rectangle 11"/>
          <p:cNvSpPr/>
          <p:nvPr/>
        </p:nvSpPr>
        <p:spPr>
          <a:xfrm>
            <a:off x="485792" y="4060839"/>
            <a:ext cx="3240237" cy="523220"/>
          </a:xfrm>
          <a:prstGeom prst="rect">
            <a:avLst/>
          </a:prstGeom>
        </p:spPr>
        <p:txBody>
          <a:bodyPr wrap="square" anchor="ctr">
            <a:spAutoFit/>
          </a:bodyPr>
          <a:lstStyle/>
          <a:p>
            <a:pPr lvl="1" algn="ctr"/>
            <a:r>
              <a:rPr lang="en-GB" sz="2800" dirty="0" err="1">
                <a:latin typeface="+mj-lt"/>
              </a:rPr>
              <a:t>Stomathérapeute</a:t>
            </a:r>
            <a:endParaRPr lang="en-GB" sz="2800" dirty="0">
              <a:latin typeface="+mj-lt"/>
            </a:endParaRPr>
          </a:p>
        </p:txBody>
      </p:sp>
      <p:sp>
        <p:nvSpPr>
          <p:cNvPr id="13" name="Rectangle 12"/>
          <p:cNvSpPr/>
          <p:nvPr/>
        </p:nvSpPr>
        <p:spPr>
          <a:xfrm>
            <a:off x="531982" y="1569577"/>
            <a:ext cx="3227937" cy="954107"/>
          </a:xfrm>
          <a:prstGeom prst="rect">
            <a:avLst/>
          </a:prstGeom>
        </p:spPr>
        <p:txBody>
          <a:bodyPr wrap="square" anchor="ctr">
            <a:spAutoFit/>
          </a:bodyPr>
          <a:lstStyle/>
          <a:p>
            <a:pPr lvl="1" algn="ctr"/>
            <a:r>
              <a:rPr lang="en-GB" sz="2800" dirty="0" err="1">
                <a:latin typeface="+mj-lt"/>
              </a:rPr>
              <a:t>Radiologue</a:t>
            </a:r>
            <a:r>
              <a:rPr lang="en-GB" sz="2800" dirty="0">
                <a:latin typeface="+mj-lt"/>
              </a:rPr>
              <a:t> avec </a:t>
            </a:r>
            <a:r>
              <a:rPr lang="en-GB" sz="2800" dirty="0" err="1">
                <a:latin typeface="+mj-lt"/>
              </a:rPr>
              <a:t>intérêt</a:t>
            </a:r>
            <a:r>
              <a:rPr lang="en-GB" sz="2800" dirty="0">
                <a:latin typeface="+mj-lt"/>
              </a:rPr>
              <a:t> </a:t>
            </a:r>
            <a:r>
              <a:rPr lang="en-GB" sz="2800" dirty="0" err="1">
                <a:latin typeface="+mj-lt"/>
              </a:rPr>
              <a:t>particulier</a:t>
            </a:r>
            <a:endParaRPr lang="en-GB" sz="2800" dirty="0">
              <a:latin typeface="+mj-lt"/>
            </a:endParaRPr>
          </a:p>
        </p:txBody>
      </p:sp>
      <p:sp>
        <p:nvSpPr>
          <p:cNvPr id="14" name="Rectangle 13"/>
          <p:cNvSpPr/>
          <p:nvPr/>
        </p:nvSpPr>
        <p:spPr>
          <a:xfrm>
            <a:off x="3726029" y="5993689"/>
            <a:ext cx="3628750" cy="523220"/>
          </a:xfrm>
          <a:prstGeom prst="rect">
            <a:avLst/>
          </a:prstGeom>
        </p:spPr>
        <p:txBody>
          <a:bodyPr wrap="none" anchor="ctr">
            <a:spAutoFit/>
          </a:bodyPr>
          <a:lstStyle/>
          <a:p>
            <a:pPr lvl="1" algn="ctr"/>
            <a:r>
              <a:rPr lang="en-GB" sz="2800" dirty="0" err="1">
                <a:latin typeface="+mj-lt"/>
              </a:rPr>
              <a:t>Chirurgie</a:t>
            </a:r>
            <a:r>
              <a:rPr lang="en-GB" sz="2800" dirty="0">
                <a:latin typeface="+mj-lt"/>
              </a:rPr>
              <a:t> </a:t>
            </a:r>
            <a:r>
              <a:rPr lang="en-GB" sz="2800" dirty="0" err="1">
                <a:latin typeface="+mj-lt"/>
              </a:rPr>
              <a:t>bariatrique</a:t>
            </a:r>
            <a:endParaRPr lang="en-GB" sz="2800" dirty="0">
              <a:latin typeface="+mj-lt"/>
            </a:endParaRPr>
          </a:p>
        </p:txBody>
      </p:sp>
      <p:sp>
        <p:nvSpPr>
          <p:cNvPr id="15" name="Rectangle 14"/>
          <p:cNvSpPr/>
          <p:nvPr/>
        </p:nvSpPr>
        <p:spPr>
          <a:xfrm>
            <a:off x="1239822" y="4991983"/>
            <a:ext cx="2514727" cy="523220"/>
          </a:xfrm>
          <a:prstGeom prst="rect">
            <a:avLst/>
          </a:prstGeom>
        </p:spPr>
        <p:txBody>
          <a:bodyPr wrap="none" anchor="ctr">
            <a:spAutoFit/>
          </a:bodyPr>
          <a:lstStyle/>
          <a:p>
            <a:pPr lvl="1" algn="ctr"/>
            <a:r>
              <a:rPr lang="en-GB" sz="2800" dirty="0" err="1">
                <a:latin typeface="+mj-lt"/>
              </a:rPr>
              <a:t>Psychologue</a:t>
            </a:r>
            <a:r>
              <a:rPr lang="en-GB" sz="2800" dirty="0">
                <a:latin typeface="+mj-lt"/>
              </a:rPr>
              <a:t> </a:t>
            </a:r>
          </a:p>
        </p:txBody>
      </p:sp>
      <p:cxnSp>
        <p:nvCxnSpPr>
          <p:cNvPr id="18" name="Connecteur droit avec flèche 17"/>
          <p:cNvCxnSpPr>
            <a:cxnSpLocks/>
            <a:stCxn id="10" idx="1"/>
          </p:cNvCxnSpPr>
          <p:nvPr/>
        </p:nvCxnSpPr>
        <p:spPr>
          <a:xfrm flipH="1">
            <a:off x="7628351" y="1972104"/>
            <a:ext cx="1289275" cy="5577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cxnSpLocks/>
            <a:stCxn id="7" idx="1"/>
          </p:cNvCxnSpPr>
          <p:nvPr/>
        </p:nvCxnSpPr>
        <p:spPr>
          <a:xfrm flipH="1">
            <a:off x="7741826" y="3363271"/>
            <a:ext cx="868774" cy="2098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cxnSpLocks/>
            <a:stCxn id="8" idx="1"/>
          </p:cNvCxnSpPr>
          <p:nvPr/>
        </p:nvCxnSpPr>
        <p:spPr>
          <a:xfrm flipH="1" flipV="1">
            <a:off x="7741826" y="4375259"/>
            <a:ext cx="1052489" cy="2382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cxnSpLocks/>
            <a:stCxn id="9" idx="1"/>
          </p:cNvCxnSpPr>
          <p:nvPr/>
        </p:nvCxnSpPr>
        <p:spPr>
          <a:xfrm flipH="1" flipV="1">
            <a:off x="7354779" y="5320554"/>
            <a:ext cx="830642" cy="621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cxnSpLocks/>
            <a:stCxn id="14" idx="0"/>
          </p:cNvCxnSpPr>
          <p:nvPr/>
        </p:nvCxnSpPr>
        <p:spPr>
          <a:xfrm flipV="1">
            <a:off x="5540404" y="5466075"/>
            <a:ext cx="252698" cy="5276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cxnSpLocks/>
            <a:stCxn id="15" idx="3"/>
          </p:cNvCxnSpPr>
          <p:nvPr/>
        </p:nvCxnSpPr>
        <p:spPr>
          <a:xfrm flipV="1">
            <a:off x="3754549" y="4931089"/>
            <a:ext cx="1241523" cy="322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cxnSpLocks/>
            <a:stCxn id="12" idx="3"/>
          </p:cNvCxnSpPr>
          <p:nvPr/>
        </p:nvCxnSpPr>
        <p:spPr>
          <a:xfrm flipV="1">
            <a:off x="3726029" y="4249152"/>
            <a:ext cx="1072976" cy="732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a:cxnSpLocks/>
            <a:stCxn id="11" idx="3"/>
          </p:cNvCxnSpPr>
          <p:nvPr/>
        </p:nvCxnSpPr>
        <p:spPr>
          <a:xfrm>
            <a:off x="3070066" y="3273812"/>
            <a:ext cx="1349118" cy="1861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a:cxnSpLocks/>
            <a:stCxn id="13" idx="3"/>
          </p:cNvCxnSpPr>
          <p:nvPr/>
        </p:nvCxnSpPr>
        <p:spPr>
          <a:xfrm>
            <a:off x="3759919" y="2046631"/>
            <a:ext cx="1039086" cy="520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081570CB-E024-41BF-8A41-6470DCC94D85}"/>
              </a:ext>
            </a:extLst>
          </p:cNvPr>
          <p:cNvSpPr>
            <a:spLocks noGrp="1"/>
          </p:cNvSpPr>
          <p:nvPr>
            <p:ph type="sldNum" sz="quarter" idx="12"/>
          </p:nvPr>
        </p:nvSpPr>
        <p:spPr/>
        <p:txBody>
          <a:bodyPr/>
          <a:lstStyle/>
          <a:p>
            <a:fld id="{9ABD71EB-6540-4754-A2C1-5B11E8BB1CAE}" type="slidenum">
              <a:rPr lang="fr-FR" smtClean="0"/>
              <a:t>24</a:t>
            </a:fld>
            <a:endParaRPr lang="fr-FR"/>
          </a:p>
        </p:txBody>
      </p:sp>
    </p:spTree>
    <p:extLst>
      <p:ext uri="{BB962C8B-B14F-4D97-AF65-F5344CB8AC3E}">
        <p14:creationId xmlns:p14="http://schemas.microsoft.com/office/powerpoint/2010/main" val="1108817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sai de traction avec trois points d'appui par extrémité (mesure au milieu transversal droite) après la réparatio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824" t="18780" r="24049" b="16809"/>
          <a:stretch/>
        </p:blipFill>
        <p:spPr>
          <a:xfrm>
            <a:off x="5074274" y="1275009"/>
            <a:ext cx="6233375" cy="4417454"/>
          </a:xfrm>
          <a:prstGeom prst="rect">
            <a:avLst/>
          </a:prstGeom>
        </p:spPr>
      </p:pic>
      <p:sp>
        <p:nvSpPr>
          <p:cNvPr id="4" name="Espace réservé du contenu 2">
            <a:extLst>
              <a:ext uri="{FF2B5EF4-FFF2-40B4-BE49-F238E27FC236}">
                <a16:creationId xmlns:a16="http://schemas.microsoft.com/office/drawing/2014/main" id="{B8778877-159C-4281-ADEC-4CFC5C795B8B}"/>
              </a:ext>
            </a:extLst>
          </p:cNvPr>
          <p:cNvSpPr txBox="1">
            <a:spLocks/>
          </p:cNvSpPr>
          <p:nvPr/>
        </p:nvSpPr>
        <p:spPr>
          <a:xfrm>
            <a:off x="1671756" y="169723"/>
            <a:ext cx="8653533" cy="547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err="1">
                <a:latin typeface="+mj-lt"/>
              </a:rPr>
              <a:t>Profil</a:t>
            </a:r>
            <a:r>
              <a:rPr lang="en-US" sz="4400" dirty="0">
                <a:latin typeface="+mj-lt"/>
              </a:rPr>
              <a:t> </a:t>
            </a:r>
            <a:r>
              <a:rPr lang="en-US" sz="4400" dirty="0" err="1">
                <a:latin typeface="+mj-lt"/>
              </a:rPr>
              <a:t>biomécanique</a:t>
            </a:r>
            <a:r>
              <a:rPr lang="en-US" sz="4400" dirty="0">
                <a:latin typeface="+mj-lt"/>
              </a:rPr>
              <a:t> du patient</a:t>
            </a:r>
            <a:endParaRPr lang="fr-FR" sz="4400" dirty="0">
              <a:latin typeface="+mj-lt"/>
            </a:endParaRPr>
          </a:p>
        </p:txBody>
      </p:sp>
      <p:pic>
        <p:nvPicPr>
          <p:cNvPr id="6" name="Image 5"/>
          <p:cNvPicPr>
            <a:picLocks noChangeAspect="1"/>
          </p:cNvPicPr>
          <p:nvPr/>
        </p:nvPicPr>
        <p:blipFill>
          <a:blip r:embed="rId6"/>
          <a:stretch>
            <a:fillRect/>
          </a:stretch>
        </p:blipFill>
        <p:spPr>
          <a:xfrm>
            <a:off x="218249" y="1140986"/>
            <a:ext cx="4081060" cy="5259481"/>
          </a:xfrm>
          <a:prstGeom prst="rect">
            <a:avLst/>
          </a:prstGeom>
        </p:spPr>
      </p:pic>
      <p:sp>
        <p:nvSpPr>
          <p:cNvPr id="7" name="ZoneTexte 6"/>
          <p:cNvSpPr txBox="1"/>
          <p:nvPr/>
        </p:nvSpPr>
        <p:spPr>
          <a:xfrm>
            <a:off x="5244147" y="6019188"/>
            <a:ext cx="6161174" cy="461665"/>
          </a:xfrm>
          <a:prstGeom prst="rect">
            <a:avLst/>
          </a:prstGeom>
          <a:noFill/>
        </p:spPr>
        <p:txBody>
          <a:bodyPr wrap="none" rtlCol="0">
            <a:spAutoFit/>
          </a:bodyPr>
          <a:lstStyle/>
          <a:p>
            <a:r>
              <a:rPr lang="fr-FR" sz="2400" dirty="0">
                <a:latin typeface="+mj-lt"/>
              </a:rPr>
              <a:t>Pas de prise en compte pour décision/prédiction</a:t>
            </a:r>
          </a:p>
        </p:txBody>
      </p:sp>
      <p:sp>
        <p:nvSpPr>
          <p:cNvPr id="2" name="Espace réservé du numéro de diapositive 1">
            <a:extLst>
              <a:ext uri="{FF2B5EF4-FFF2-40B4-BE49-F238E27FC236}">
                <a16:creationId xmlns:a16="http://schemas.microsoft.com/office/drawing/2014/main" id="{C083E600-013F-4641-93F7-E8FB17B13034}"/>
              </a:ext>
            </a:extLst>
          </p:cNvPr>
          <p:cNvSpPr>
            <a:spLocks noGrp="1"/>
          </p:cNvSpPr>
          <p:nvPr>
            <p:ph type="sldNum" sz="quarter" idx="12"/>
          </p:nvPr>
        </p:nvSpPr>
        <p:spPr/>
        <p:txBody>
          <a:bodyPr/>
          <a:lstStyle/>
          <a:p>
            <a:fld id="{9ABD71EB-6540-4754-A2C1-5B11E8BB1CAE}" type="slidenum">
              <a:rPr lang="fr-FR" smtClean="0"/>
              <a:t>3</a:t>
            </a:fld>
            <a:endParaRPr lang="fr-FR"/>
          </a:p>
        </p:txBody>
      </p:sp>
    </p:spTree>
    <p:extLst>
      <p:ext uri="{BB962C8B-B14F-4D97-AF65-F5344CB8AC3E}">
        <p14:creationId xmlns:p14="http://schemas.microsoft.com/office/powerpoint/2010/main" val="73240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Z:\12_BANQUE_IMAGES\7_Schemas\paroi_chir.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074"/>
          <a:stretch/>
        </p:blipFill>
        <p:spPr bwMode="auto">
          <a:xfrm>
            <a:off x="6550194" y="1223877"/>
            <a:ext cx="5410587" cy="27563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38200" y="1604191"/>
            <a:ext cx="6318974" cy="4549835"/>
          </a:xfrm>
          <a:prstGeom prst="rect">
            <a:avLst/>
          </a:prstGeom>
        </p:spPr>
        <p:txBody>
          <a:bodyPr wrap="none">
            <a:spAutoFit/>
          </a:bodyPr>
          <a:lstStyle/>
          <a:p>
            <a:pPr>
              <a:lnSpc>
                <a:spcPct val="150000"/>
              </a:lnSpc>
            </a:pPr>
            <a:r>
              <a:rPr lang="fr-FR" sz="2800" b="1" dirty="0">
                <a:latin typeface="+mj-lt"/>
              </a:rPr>
              <a:t>Mécanismes théoriques</a:t>
            </a:r>
          </a:p>
          <a:p>
            <a:pPr marL="800100" lvl="1" indent="-342900">
              <a:lnSpc>
                <a:spcPct val="150000"/>
              </a:lnSpc>
              <a:buFontTx/>
              <a:buChar char="-"/>
            </a:pPr>
            <a:r>
              <a:rPr lang="fr-FR" sz="2800" dirty="0">
                <a:latin typeface="+mj-lt"/>
              </a:rPr>
              <a:t>Comment survient une hernie ?</a:t>
            </a:r>
          </a:p>
          <a:p>
            <a:pPr marL="800100" lvl="1" indent="-342900">
              <a:lnSpc>
                <a:spcPct val="150000"/>
              </a:lnSpc>
              <a:buFontTx/>
              <a:buChar char="-"/>
            </a:pPr>
            <a:r>
              <a:rPr lang="fr-FR" sz="2800" dirty="0">
                <a:latin typeface="+mj-lt"/>
              </a:rPr>
              <a:t>Facteurs de risque ?</a:t>
            </a:r>
          </a:p>
          <a:p>
            <a:pPr>
              <a:lnSpc>
                <a:spcPct val="150000"/>
              </a:lnSpc>
            </a:pPr>
            <a:endParaRPr lang="fr-FR" sz="2800" b="1" dirty="0">
              <a:latin typeface="+mj-lt"/>
            </a:endParaRPr>
          </a:p>
          <a:p>
            <a:pPr>
              <a:lnSpc>
                <a:spcPct val="150000"/>
              </a:lnSpc>
            </a:pPr>
            <a:r>
              <a:rPr lang="fr-FR" sz="2800" b="1" dirty="0">
                <a:latin typeface="+mj-lt"/>
              </a:rPr>
              <a:t>Moyens d’évaluation expérimentaux in vivo</a:t>
            </a:r>
          </a:p>
          <a:p>
            <a:pPr marL="800100" lvl="1" indent="-342900">
              <a:lnSpc>
                <a:spcPct val="150000"/>
              </a:lnSpc>
              <a:buFontTx/>
              <a:buChar char="-"/>
            </a:pPr>
            <a:r>
              <a:rPr lang="fr-FR" sz="2800" dirty="0">
                <a:latin typeface="+mj-lt"/>
              </a:rPr>
              <a:t>Pression</a:t>
            </a:r>
          </a:p>
          <a:p>
            <a:pPr marL="800100" lvl="1" indent="-342900">
              <a:lnSpc>
                <a:spcPct val="150000"/>
              </a:lnSpc>
              <a:buFontTx/>
              <a:buChar char="-"/>
            </a:pPr>
            <a:r>
              <a:rPr lang="fr-FR" sz="2800" dirty="0">
                <a:latin typeface="+mj-lt"/>
              </a:rPr>
              <a:t>Déplacement/déformation</a:t>
            </a:r>
          </a:p>
        </p:txBody>
      </p:sp>
      <p:sp>
        <p:nvSpPr>
          <p:cNvPr id="8" name="Titre 1">
            <a:extLst>
              <a:ext uri="{FF2B5EF4-FFF2-40B4-BE49-F238E27FC236}">
                <a16:creationId xmlns:a16="http://schemas.microsoft.com/office/drawing/2014/main" id="{140D498C-7517-4B9C-A5F1-C3ACC6B119F7}"/>
              </a:ext>
            </a:extLst>
          </p:cNvPr>
          <p:cNvSpPr>
            <a:spLocks noGrp="1"/>
          </p:cNvSpPr>
          <p:nvPr>
            <p:ph type="title"/>
          </p:nvPr>
        </p:nvSpPr>
        <p:spPr>
          <a:xfrm>
            <a:off x="838200" y="278628"/>
            <a:ext cx="10515600" cy="1325563"/>
          </a:xfrm>
        </p:spPr>
        <p:txBody>
          <a:bodyPr/>
          <a:lstStyle/>
          <a:p>
            <a:r>
              <a:rPr lang="en-US" dirty="0" err="1"/>
              <a:t>Biomécanique</a:t>
            </a:r>
            <a:r>
              <a:rPr lang="en-US" dirty="0"/>
              <a:t> des </a:t>
            </a:r>
            <a:r>
              <a:rPr lang="en-US" dirty="0" err="1"/>
              <a:t>hernies</a:t>
            </a:r>
            <a:endParaRPr lang="fr-FR" dirty="0"/>
          </a:p>
        </p:txBody>
      </p:sp>
      <p:sp>
        <p:nvSpPr>
          <p:cNvPr id="2" name="Espace réservé du numéro de diapositive 1">
            <a:extLst>
              <a:ext uri="{FF2B5EF4-FFF2-40B4-BE49-F238E27FC236}">
                <a16:creationId xmlns:a16="http://schemas.microsoft.com/office/drawing/2014/main" id="{4675D0A5-719C-479A-9521-37BF2361D744}"/>
              </a:ext>
            </a:extLst>
          </p:cNvPr>
          <p:cNvSpPr>
            <a:spLocks noGrp="1"/>
          </p:cNvSpPr>
          <p:nvPr>
            <p:ph type="sldNum" sz="quarter" idx="12"/>
          </p:nvPr>
        </p:nvSpPr>
        <p:spPr/>
        <p:txBody>
          <a:bodyPr/>
          <a:lstStyle/>
          <a:p>
            <a:fld id="{9ABD71EB-6540-4754-A2C1-5B11E8BB1CAE}" type="slidenum">
              <a:rPr lang="fr-FR" smtClean="0"/>
              <a:t>4</a:t>
            </a:fld>
            <a:endParaRPr lang="fr-FR"/>
          </a:p>
        </p:txBody>
      </p:sp>
    </p:spTree>
    <p:extLst>
      <p:ext uri="{BB962C8B-B14F-4D97-AF65-F5344CB8AC3E}">
        <p14:creationId xmlns:p14="http://schemas.microsoft.com/office/powerpoint/2010/main" val="3016263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B1848C27-CDD3-4442-AA4A-A1CA988FE06D}"/>
              </a:ext>
            </a:extLst>
          </p:cNvPr>
          <p:cNvSpPr>
            <a:spLocks noGrp="1"/>
          </p:cNvSpPr>
          <p:nvPr>
            <p:ph type="title"/>
          </p:nvPr>
        </p:nvSpPr>
        <p:spPr>
          <a:xfrm>
            <a:off x="838200" y="365125"/>
            <a:ext cx="10515600" cy="1325563"/>
          </a:xfrm>
        </p:spPr>
        <p:txBody>
          <a:bodyPr/>
          <a:lstStyle/>
          <a:p>
            <a:r>
              <a:rPr lang="en-US"/>
              <a:t>Comment survient une hernie ?</a:t>
            </a:r>
            <a:endParaRPr lang="fr-FR"/>
          </a:p>
        </p:txBody>
      </p:sp>
      <p:sp>
        <p:nvSpPr>
          <p:cNvPr id="10" name="Espace réservé du numéro de diapositive 9">
            <a:extLst>
              <a:ext uri="{FF2B5EF4-FFF2-40B4-BE49-F238E27FC236}">
                <a16:creationId xmlns:a16="http://schemas.microsoft.com/office/drawing/2014/main" id="{C84B3B8A-63D3-40FD-8A6B-B9ABCAFC84F1}"/>
              </a:ext>
            </a:extLst>
          </p:cNvPr>
          <p:cNvSpPr>
            <a:spLocks noGrp="1"/>
          </p:cNvSpPr>
          <p:nvPr>
            <p:ph type="sldNum" sz="quarter" idx="12"/>
          </p:nvPr>
        </p:nvSpPr>
        <p:spPr/>
        <p:txBody>
          <a:bodyPr/>
          <a:lstStyle/>
          <a:p>
            <a:fld id="{9ABD71EB-6540-4754-A2C1-5B11E8BB1CAE}" type="slidenum">
              <a:rPr lang="fr-FR" smtClean="0"/>
              <a:t>5</a:t>
            </a:fld>
            <a:endParaRPr lang="fr-FR"/>
          </a:p>
        </p:txBody>
      </p:sp>
      <p:pic>
        <p:nvPicPr>
          <p:cNvPr id="5" name="Image 4">
            <a:extLst>
              <a:ext uri="{FF2B5EF4-FFF2-40B4-BE49-F238E27FC236}">
                <a16:creationId xmlns:a16="http://schemas.microsoft.com/office/drawing/2014/main" id="{521E0A3C-3DD1-4847-AC3D-09FE8AA3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15" y="1645292"/>
            <a:ext cx="5357170" cy="4473275"/>
          </a:xfrm>
          <a:prstGeom prst="rect">
            <a:avLst/>
          </a:prstGeom>
        </p:spPr>
      </p:pic>
      <p:pic>
        <p:nvPicPr>
          <p:cNvPr id="7" name="Image 6">
            <a:extLst>
              <a:ext uri="{FF2B5EF4-FFF2-40B4-BE49-F238E27FC236}">
                <a16:creationId xmlns:a16="http://schemas.microsoft.com/office/drawing/2014/main" id="{2AF91B51-EDE1-4028-8F63-C041E4D0BCA4}"/>
              </a:ext>
            </a:extLst>
          </p:cNvPr>
          <p:cNvPicPr>
            <a:picLocks noChangeAspect="1"/>
          </p:cNvPicPr>
          <p:nvPr/>
        </p:nvPicPr>
        <p:blipFill>
          <a:blip r:embed="rId4"/>
          <a:stretch>
            <a:fillRect/>
          </a:stretch>
        </p:blipFill>
        <p:spPr>
          <a:xfrm>
            <a:off x="721192" y="1309158"/>
            <a:ext cx="4780261" cy="3585196"/>
          </a:xfrm>
          <a:prstGeom prst="rect">
            <a:avLst/>
          </a:prstGeom>
        </p:spPr>
      </p:pic>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607DC986-D679-4E5B-A8F8-9744D142A2EA}"/>
                  </a:ext>
                </a:extLst>
              </p:cNvPr>
              <p:cNvSpPr txBox="1"/>
              <p:nvPr/>
            </p:nvSpPr>
            <p:spPr>
              <a:xfrm>
                <a:off x="966791" y="4628528"/>
                <a:ext cx="6098058" cy="978666"/>
              </a:xfrm>
              <a:prstGeom prst="rect">
                <a:avLst/>
              </a:prstGeom>
              <a:noFill/>
            </p:spPr>
            <p:txBody>
              <a:bodyPr wrap="square">
                <a:spAutoFit/>
              </a:bodyPr>
              <a:lstStyle/>
              <a:p>
                <a:r>
                  <a:rPr lang="en-US" sz="4000">
                    <a:latin typeface="+mj-lt"/>
                  </a:rPr>
                  <a:t>Contrainte	</a:t>
                </a:r>
                <a14:m>
                  <m:oMath xmlns:m="http://schemas.openxmlformats.org/officeDocument/2006/math">
                    <m:r>
                      <a:rPr lang="en-US" sz="4000" b="0" i="1" smtClean="0">
                        <a:latin typeface="Cambria Math" panose="02040503050406030204" pitchFamily="18" charset="0"/>
                      </a:rPr>
                      <m:t>𝜎</m:t>
                    </m:r>
                    <m:r>
                      <a:rPr lang="en-US" sz="4000" b="0" i="1" smtClean="0">
                        <a:latin typeface="Cambria Math" panose="02040503050406030204" pitchFamily="18" charset="0"/>
                      </a:rPr>
                      <m:t>=</m:t>
                    </m:r>
                    <m:f>
                      <m:fPr>
                        <m:ctrlPr>
                          <a:rPr lang="en-US" sz="4000" b="0" i="1" smtClean="0">
                            <a:solidFill>
                              <a:schemeClr val="accent6"/>
                            </a:solidFill>
                            <a:latin typeface="Cambria Math" panose="02040503050406030204" pitchFamily="18" charset="0"/>
                          </a:rPr>
                        </m:ctrlPr>
                      </m:fPr>
                      <m:num>
                        <m:r>
                          <a:rPr lang="en-US" sz="4000" b="0" i="1" smtClean="0">
                            <a:solidFill>
                              <a:srgbClr val="FF0000"/>
                            </a:solidFill>
                            <a:latin typeface="Cambria Math" panose="02040503050406030204" pitchFamily="18" charset="0"/>
                          </a:rPr>
                          <m:t>𝐹</m:t>
                        </m:r>
                      </m:num>
                      <m:den>
                        <m:r>
                          <a:rPr lang="en-US" sz="4000" b="0" i="1" smtClean="0">
                            <a:solidFill>
                              <a:schemeClr val="accent6"/>
                            </a:solidFill>
                            <a:latin typeface="Cambria Math" panose="02040503050406030204" pitchFamily="18" charset="0"/>
                          </a:rPr>
                          <m:t>𝑆</m:t>
                        </m:r>
                      </m:den>
                    </m:f>
                  </m:oMath>
                </a14:m>
                <a:endParaRPr lang="en-US" sz="4000" b="0">
                  <a:latin typeface="+mj-lt"/>
                </a:endParaRPr>
              </a:p>
            </p:txBody>
          </p:sp>
        </mc:Choice>
        <mc:Fallback xmlns="">
          <p:sp>
            <p:nvSpPr>
              <p:cNvPr id="13" name="ZoneTexte 12">
                <a:extLst>
                  <a:ext uri="{FF2B5EF4-FFF2-40B4-BE49-F238E27FC236}">
                    <a16:creationId xmlns:a16="http://schemas.microsoft.com/office/drawing/2014/main" id="{607DC986-D679-4E5B-A8F8-9744D142A2EA}"/>
                  </a:ext>
                </a:extLst>
              </p:cNvPr>
              <p:cNvSpPr txBox="1">
                <a:spLocks noRot="1" noChangeAspect="1" noMove="1" noResize="1" noEditPoints="1" noAdjustHandles="1" noChangeArrowheads="1" noChangeShapeType="1" noTextEdit="1"/>
              </p:cNvSpPr>
              <p:nvPr/>
            </p:nvSpPr>
            <p:spPr>
              <a:xfrm>
                <a:off x="966791" y="4628528"/>
                <a:ext cx="6098058" cy="978666"/>
              </a:xfrm>
              <a:prstGeom prst="rect">
                <a:avLst/>
              </a:prstGeom>
              <a:blipFill>
                <a:blip r:embed="rId6"/>
                <a:stretch>
                  <a:fillRect l="-3600" b="-13043"/>
                </a:stretch>
              </a:blipFill>
            </p:spPr>
            <p:txBody>
              <a:bodyPr/>
              <a:lstStyle/>
              <a:p>
                <a:r>
                  <a:rPr lang="fr-FR">
                    <a:noFill/>
                  </a:rPr>
                  <a:t> </a:t>
                </a:r>
              </a:p>
            </p:txBody>
          </p:sp>
        </mc:Fallback>
      </mc:AlternateContent>
      <p:sp>
        <p:nvSpPr>
          <p:cNvPr id="9" name="Flèche : haut 8">
            <a:extLst>
              <a:ext uri="{FF2B5EF4-FFF2-40B4-BE49-F238E27FC236}">
                <a16:creationId xmlns:a16="http://schemas.microsoft.com/office/drawing/2014/main" id="{E83B55AE-8767-4F0D-8850-B9C18E0B2B98}"/>
              </a:ext>
            </a:extLst>
          </p:cNvPr>
          <p:cNvSpPr/>
          <p:nvPr/>
        </p:nvSpPr>
        <p:spPr>
          <a:xfrm>
            <a:off x="8377109" y="1309158"/>
            <a:ext cx="397476" cy="144574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haut 14">
            <a:extLst>
              <a:ext uri="{FF2B5EF4-FFF2-40B4-BE49-F238E27FC236}">
                <a16:creationId xmlns:a16="http://schemas.microsoft.com/office/drawing/2014/main" id="{D087D54D-435E-4610-9E64-D4A4DF549C79}"/>
              </a:ext>
            </a:extLst>
          </p:cNvPr>
          <p:cNvSpPr/>
          <p:nvPr/>
        </p:nvSpPr>
        <p:spPr>
          <a:xfrm rot="10800000">
            <a:off x="8377109" y="4829946"/>
            <a:ext cx="397476" cy="144574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18F3F9B2-4B8F-4CF3-BB7D-1655FC3BC66B}"/>
              </a:ext>
            </a:extLst>
          </p:cNvPr>
          <p:cNvCxnSpPr/>
          <p:nvPr/>
        </p:nvCxnSpPr>
        <p:spPr>
          <a:xfrm>
            <a:off x="7512908" y="3274541"/>
            <a:ext cx="0" cy="1161535"/>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CB57D6DE-F535-41A8-90D4-DBCD5EDF5D63}"/>
                  </a:ext>
                </a:extLst>
              </p:cNvPr>
              <p:cNvSpPr txBox="1"/>
              <p:nvPr/>
            </p:nvSpPr>
            <p:spPr>
              <a:xfrm>
                <a:off x="946314" y="4603446"/>
                <a:ext cx="6098058" cy="1055417"/>
              </a:xfrm>
              <a:prstGeom prst="rect">
                <a:avLst/>
              </a:prstGeom>
              <a:noFill/>
            </p:spPr>
            <p:txBody>
              <a:bodyPr wrap="square">
                <a:spAutoFit/>
              </a:bodyPr>
              <a:lstStyle/>
              <a:p>
                <a:r>
                  <a:rPr lang="en-US" sz="4000">
                    <a:latin typeface="+mj-lt"/>
                  </a:rPr>
                  <a:t>Déformation	</a:t>
                </a:r>
                <a14:m>
                  <m:oMath xmlns:m="http://schemas.openxmlformats.org/officeDocument/2006/math">
                    <m:r>
                      <a:rPr lang="en-US" sz="4000" b="0" i="1" smtClean="0">
                        <a:latin typeface="Cambria Math" panose="02040503050406030204" pitchFamily="18" charset="0"/>
                      </a:rPr>
                      <m:t>𝜀</m:t>
                    </m:r>
                    <m:r>
                      <a:rPr lang="en-US" sz="4000" b="0" i="1" smtClean="0">
                        <a:solidFill>
                          <a:schemeClr val="tx1"/>
                        </a:solidFill>
                        <a:latin typeface="Cambria Math" panose="02040503050406030204" pitchFamily="18" charset="0"/>
                      </a:rPr>
                      <m:t>=</m:t>
                    </m:r>
                    <m:f>
                      <m:fPr>
                        <m:ctrlPr>
                          <a:rPr lang="en-US" sz="4000" b="0" i="1" smtClean="0">
                            <a:solidFill>
                              <a:schemeClr val="tx1"/>
                            </a:solidFill>
                            <a:latin typeface="Cambria Math" panose="02040503050406030204" pitchFamily="18" charset="0"/>
                          </a:rPr>
                        </m:ctrlPr>
                      </m:fPr>
                      <m:num>
                        <m:r>
                          <a:rPr lang="en-US" sz="4000" b="0" i="1" smtClean="0">
                            <a:solidFill>
                              <a:schemeClr val="accent1"/>
                            </a:solidFill>
                            <a:latin typeface="Cambria Math" panose="02040503050406030204" pitchFamily="18" charset="0"/>
                          </a:rPr>
                          <m:t>𝑙</m:t>
                        </m:r>
                        <m:r>
                          <a:rPr lang="en-US" sz="4000" b="0" i="1" smtClean="0">
                            <a:solidFill>
                              <a:schemeClr val="tx1"/>
                            </a:solidFill>
                            <a:latin typeface="Cambria Math" panose="02040503050406030204" pitchFamily="18" charset="0"/>
                          </a:rPr>
                          <m:t>−</m:t>
                        </m:r>
                        <m:sSub>
                          <m:sSubPr>
                            <m:ctrlPr>
                              <a:rPr lang="en-US" sz="4000" b="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𝑙</m:t>
                            </m:r>
                          </m:e>
                          <m:sub>
                            <m:r>
                              <a:rPr lang="en-US" sz="4000" b="0" i="1" smtClean="0">
                                <a:solidFill>
                                  <a:schemeClr val="tx1"/>
                                </a:solidFill>
                                <a:latin typeface="Cambria Math" panose="02040503050406030204" pitchFamily="18" charset="0"/>
                              </a:rPr>
                              <m:t>0</m:t>
                            </m:r>
                          </m:sub>
                        </m:sSub>
                      </m:num>
                      <m:den>
                        <m:sSub>
                          <m:sSubPr>
                            <m:ctrlPr>
                              <a:rPr lang="en-US" sz="4000" b="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𝑙</m:t>
                            </m:r>
                          </m:e>
                          <m:sub>
                            <m:r>
                              <a:rPr lang="en-US" sz="4000" b="0" i="1" smtClean="0">
                                <a:solidFill>
                                  <a:schemeClr val="tx1"/>
                                </a:solidFill>
                                <a:latin typeface="Cambria Math" panose="02040503050406030204" pitchFamily="18" charset="0"/>
                              </a:rPr>
                              <m:t>0</m:t>
                            </m:r>
                          </m:sub>
                        </m:sSub>
                      </m:den>
                    </m:f>
                  </m:oMath>
                </a14:m>
                <a:endParaRPr lang="en-US" sz="4000" b="0">
                  <a:latin typeface="+mj-lt"/>
                </a:endParaRPr>
              </a:p>
            </p:txBody>
          </p:sp>
        </mc:Choice>
        <mc:Fallback xmlns="">
          <p:sp>
            <p:nvSpPr>
              <p:cNvPr id="20" name="ZoneTexte 19">
                <a:extLst>
                  <a:ext uri="{FF2B5EF4-FFF2-40B4-BE49-F238E27FC236}">
                    <a16:creationId xmlns:a16="http://schemas.microsoft.com/office/drawing/2014/main" id="{CB57D6DE-F535-41A8-90D4-DBCD5EDF5D63}"/>
                  </a:ext>
                </a:extLst>
              </p:cNvPr>
              <p:cNvSpPr txBox="1">
                <a:spLocks noRot="1" noChangeAspect="1" noMove="1" noResize="1" noEditPoints="1" noAdjustHandles="1" noChangeArrowheads="1" noChangeShapeType="1" noTextEdit="1"/>
              </p:cNvSpPr>
              <p:nvPr/>
            </p:nvSpPr>
            <p:spPr>
              <a:xfrm>
                <a:off x="946314" y="4603446"/>
                <a:ext cx="6098058" cy="1055417"/>
              </a:xfrm>
              <a:prstGeom prst="rect">
                <a:avLst/>
              </a:prstGeom>
              <a:blipFill>
                <a:blip r:embed="rId7"/>
                <a:stretch>
                  <a:fillRect l="-3497" b="-5202"/>
                </a:stretch>
              </a:blipFill>
            </p:spPr>
            <p:txBody>
              <a:bodyPr/>
              <a:lstStyle/>
              <a:p>
                <a:r>
                  <a:rPr lang="fr-FR">
                    <a:noFill/>
                  </a:rPr>
                  <a:t> </a:t>
                </a:r>
              </a:p>
            </p:txBody>
          </p:sp>
        </mc:Fallback>
      </mc:AlternateContent>
      <p:cxnSp>
        <p:nvCxnSpPr>
          <p:cNvPr id="3" name="Connecteur droit avec flèche 2">
            <a:extLst>
              <a:ext uri="{FF2B5EF4-FFF2-40B4-BE49-F238E27FC236}">
                <a16:creationId xmlns:a16="http://schemas.microsoft.com/office/drawing/2014/main" id="{1841CC85-C74A-411C-B382-3FCA48E90A76}"/>
              </a:ext>
            </a:extLst>
          </p:cNvPr>
          <p:cNvCxnSpPr>
            <a:cxnSpLocks/>
          </p:cNvCxnSpPr>
          <p:nvPr/>
        </p:nvCxnSpPr>
        <p:spPr>
          <a:xfrm flipH="1">
            <a:off x="5135671" y="2754899"/>
            <a:ext cx="85177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e 27">
            <a:extLst>
              <a:ext uri="{FF2B5EF4-FFF2-40B4-BE49-F238E27FC236}">
                <a16:creationId xmlns:a16="http://schemas.microsoft.com/office/drawing/2014/main" id="{04D938F2-328E-44E9-A64C-3FE5A3E378FD}"/>
              </a:ext>
            </a:extLst>
          </p:cNvPr>
          <p:cNvGrpSpPr/>
          <p:nvPr/>
        </p:nvGrpSpPr>
        <p:grpSpPr>
          <a:xfrm>
            <a:off x="7399878" y="3765733"/>
            <a:ext cx="2616187" cy="271479"/>
            <a:chOff x="7543811" y="3765734"/>
            <a:chExt cx="2292329" cy="209365"/>
          </a:xfrm>
        </p:grpSpPr>
        <p:sp>
          <p:nvSpPr>
            <p:cNvPr id="6" name="Forme libre : forme 5">
              <a:extLst>
                <a:ext uri="{FF2B5EF4-FFF2-40B4-BE49-F238E27FC236}">
                  <a16:creationId xmlns:a16="http://schemas.microsoft.com/office/drawing/2014/main" id="{33C6588B-2066-4AA2-883E-1B67BDD3AB32}"/>
                </a:ext>
              </a:extLst>
            </p:cNvPr>
            <p:cNvSpPr/>
            <p:nvPr/>
          </p:nvSpPr>
          <p:spPr>
            <a:xfrm>
              <a:off x="7543811" y="3765734"/>
              <a:ext cx="2292329" cy="209365"/>
            </a:xfrm>
            <a:custGeom>
              <a:avLst/>
              <a:gdLst>
                <a:gd name="connsiteX0" fmla="*/ 438411 w 2141950"/>
                <a:gd name="connsiteY0" fmla="*/ 25052 h 250521"/>
                <a:gd name="connsiteX1" fmla="*/ 150312 w 2141950"/>
                <a:gd name="connsiteY1" fmla="*/ 25052 h 250521"/>
                <a:gd name="connsiteX2" fmla="*/ 0 w 2141950"/>
                <a:gd name="connsiteY2" fmla="*/ 250521 h 250521"/>
                <a:gd name="connsiteX3" fmla="*/ 2016690 w 2141950"/>
                <a:gd name="connsiteY3" fmla="*/ 250521 h 250521"/>
                <a:gd name="connsiteX4" fmla="*/ 2141950 w 2141950"/>
                <a:gd name="connsiteY4" fmla="*/ 0 h 250521"/>
                <a:gd name="connsiteX5" fmla="*/ 1778696 w 2141950"/>
                <a:gd name="connsiteY5" fmla="*/ 0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1950" h="250521">
                  <a:moveTo>
                    <a:pt x="438411" y="25052"/>
                  </a:moveTo>
                  <a:lnTo>
                    <a:pt x="150312" y="25052"/>
                  </a:lnTo>
                  <a:lnTo>
                    <a:pt x="0" y="250521"/>
                  </a:lnTo>
                  <a:lnTo>
                    <a:pt x="2016690" y="250521"/>
                  </a:lnTo>
                  <a:lnTo>
                    <a:pt x="2141950" y="0"/>
                  </a:lnTo>
                  <a:lnTo>
                    <a:pt x="1778696" y="0"/>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F5DC703D-B1D7-4017-99EA-6490DE5B6105}"/>
                </a:ext>
              </a:extLst>
            </p:cNvPr>
            <p:cNvCxnSpPr>
              <a:cxnSpLocks/>
              <a:stCxn id="6" idx="5"/>
              <a:endCxn id="6" idx="0"/>
            </p:cNvCxnSpPr>
            <p:nvPr/>
          </p:nvCxnSpPr>
          <p:spPr>
            <a:xfrm flipH="1">
              <a:off x="8013001" y="3765734"/>
              <a:ext cx="1434382" cy="20936"/>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pic>
        <p:nvPicPr>
          <p:cNvPr id="21" name="Picture 2" descr="[animate output image]">
            <a:extLst>
              <a:ext uri="{FF2B5EF4-FFF2-40B4-BE49-F238E27FC236}">
                <a16:creationId xmlns:a16="http://schemas.microsoft.com/office/drawing/2014/main" id="{9D1BDE2D-6667-40C1-915B-4ABCFD2D36A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13639" y="1647438"/>
            <a:ext cx="5357169" cy="4473275"/>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3B1645FE-2DDA-40B0-A7C1-B14AD64EFB3E}"/>
              </a:ext>
            </a:extLst>
          </p:cNvPr>
          <p:cNvSpPr txBox="1"/>
          <p:nvPr/>
        </p:nvSpPr>
        <p:spPr>
          <a:xfrm>
            <a:off x="985848" y="5393037"/>
            <a:ext cx="6098058" cy="954107"/>
          </a:xfrm>
          <a:prstGeom prst="rect">
            <a:avLst/>
          </a:prstGeom>
          <a:noFill/>
        </p:spPr>
        <p:txBody>
          <a:bodyPr wrap="square">
            <a:spAutoFit/>
          </a:bodyPr>
          <a:lstStyle/>
          <a:p>
            <a:pPr marL="571500" indent="-571500">
              <a:buFont typeface="Courier New" panose="02070309020205020404" pitchFamily="49" charset="0"/>
              <a:buChar char="o"/>
            </a:pPr>
            <a:r>
              <a:rPr lang="en-US" sz="2800">
                <a:latin typeface="+mj-lt"/>
              </a:rPr>
              <a:t>passive</a:t>
            </a:r>
          </a:p>
          <a:p>
            <a:pPr marL="571500" indent="-571500">
              <a:buFont typeface="Courier New" panose="02070309020205020404" pitchFamily="49" charset="0"/>
              <a:buChar char="o"/>
            </a:pPr>
            <a:r>
              <a:rPr lang="en-US" sz="2800">
                <a:latin typeface="+mj-lt"/>
              </a:rPr>
              <a:t>active</a:t>
            </a:r>
            <a:endParaRPr lang="en-US" sz="2800" b="0">
              <a:latin typeface="+mj-lt"/>
            </a:endParaRPr>
          </a:p>
        </p:txBody>
      </p:sp>
    </p:spTree>
    <p:extLst>
      <p:ext uri="{BB962C8B-B14F-4D97-AF65-F5344CB8AC3E}">
        <p14:creationId xmlns:p14="http://schemas.microsoft.com/office/powerpoint/2010/main" val="322296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9" grpId="0" animBg="1"/>
      <p:bldP spid="9" grpId="1" animBg="1"/>
      <p:bldP spid="15" grpId="0" animBg="1"/>
      <p:bldP spid="15" grpId="1" animBg="1"/>
      <p:bldP spid="20"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B1848C27-CDD3-4442-AA4A-A1CA988FE06D}"/>
              </a:ext>
            </a:extLst>
          </p:cNvPr>
          <p:cNvSpPr>
            <a:spLocks noGrp="1"/>
          </p:cNvSpPr>
          <p:nvPr>
            <p:ph type="title"/>
          </p:nvPr>
        </p:nvSpPr>
        <p:spPr>
          <a:xfrm>
            <a:off x="838200" y="365125"/>
            <a:ext cx="10515600" cy="1325563"/>
          </a:xfrm>
        </p:spPr>
        <p:txBody>
          <a:bodyPr/>
          <a:lstStyle/>
          <a:p>
            <a:r>
              <a:rPr lang="en-US"/>
              <a:t>Comment survient une hernie ?</a:t>
            </a:r>
            <a:endParaRPr lang="fr-FR"/>
          </a:p>
        </p:txBody>
      </p:sp>
      <p:sp>
        <p:nvSpPr>
          <p:cNvPr id="10" name="Espace réservé du numéro de diapositive 9">
            <a:extLst>
              <a:ext uri="{FF2B5EF4-FFF2-40B4-BE49-F238E27FC236}">
                <a16:creationId xmlns:a16="http://schemas.microsoft.com/office/drawing/2014/main" id="{C84B3B8A-63D3-40FD-8A6B-B9ABCAFC84F1}"/>
              </a:ext>
            </a:extLst>
          </p:cNvPr>
          <p:cNvSpPr>
            <a:spLocks noGrp="1"/>
          </p:cNvSpPr>
          <p:nvPr>
            <p:ph type="sldNum" sz="quarter" idx="12"/>
          </p:nvPr>
        </p:nvSpPr>
        <p:spPr/>
        <p:txBody>
          <a:bodyPr/>
          <a:lstStyle/>
          <a:p>
            <a:fld id="{9ABD71EB-6540-4754-A2C1-5B11E8BB1CAE}" type="slidenum">
              <a:rPr lang="fr-FR" smtClean="0"/>
              <a:t>6</a:t>
            </a:fld>
            <a:endParaRPr lang="fr-FR"/>
          </a:p>
        </p:txBody>
      </p:sp>
      <p:pic>
        <p:nvPicPr>
          <p:cNvPr id="1032" name="Picture 8" descr="[animate output image]">
            <a:extLst>
              <a:ext uri="{FF2B5EF4-FFF2-40B4-BE49-F238E27FC236}">
                <a16:creationId xmlns:a16="http://schemas.microsoft.com/office/drawing/2014/main" id="{8DB86CFC-A4DB-498A-8EB4-851FE2ED52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360" y="1339034"/>
            <a:ext cx="6457836" cy="48415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imate output image]">
            <a:extLst>
              <a:ext uri="{FF2B5EF4-FFF2-40B4-BE49-F238E27FC236}">
                <a16:creationId xmlns:a16="http://schemas.microsoft.com/office/drawing/2014/main" id="{47A1A00B-CCAB-4691-9910-61209A8C77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245" y="1549099"/>
            <a:ext cx="5546619" cy="463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133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B60C20AD-BFAD-498C-AECC-4EA59B8264C3}"/>
              </a:ext>
            </a:extLst>
          </p:cNvPr>
          <p:cNvPicPr>
            <a:picLocks noChangeAspect="1"/>
          </p:cNvPicPr>
          <p:nvPr/>
        </p:nvPicPr>
        <p:blipFill>
          <a:blip r:embed="rId3"/>
          <a:stretch>
            <a:fillRect/>
          </a:stretch>
        </p:blipFill>
        <p:spPr>
          <a:xfrm>
            <a:off x="3123325" y="2649195"/>
            <a:ext cx="6033030" cy="4289849"/>
          </a:xfrm>
          <a:prstGeom prst="rect">
            <a:avLst/>
          </a:prstGeom>
        </p:spPr>
      </p:pic>
      <p:sp>
        <p:nvSpPr>
          <p:cNvPr id="10" name="Espace réservé du numéro de diapositive 9">
            <a:extLst>
              <a:ext uri="{FF2B5EF4-FFF2-40B4-BE49-F238E27FC236}">
                <a16:creationId xmlns:a16="http://schemas.microsoft.com/office/drawing/2014/main" id="{C84B3B8A-63D3-40FD-8A6B-B9ABCAFC84F1}"/>
              </a:ext>
            </a:extLst>
          </p:cNvPr>
          <p:cNvSpPr>
            <a:spLocks noGrp="1"/>
          </p:cNvSpPr>
          <p:nvPr>
            <p:ph type="sldNum" sz="quarter" idx="12"/>
          </p:nvPr>
        </p:nvSpPr>
        <p:spPr>
          <a:xfrm>
            <a:off x="8610600" y="6393421"/>
            <a:ext cx="2743200" cy="365125"/>
          </a:xfrm>
        </p:spPr>
        <p:txBody>
          <a:bodyPr/>
          <a:lstStyle/>
          <a:p>
            <a:fld id="{9ABD71EB-6540-4754-A2C1-5B11E8BB1CAE}" type="slidenum">
              <a:rPr lang="fr-FR" smtClean="0"/>
              <a:t>7</a:t>
            </a:fld>
            <a:endParaRPr lang="fr-FR"/>
          </a:p>
        </p:txBody>
      </p:sp>
      <p:sp>
        <p:nvSpPr>
          <p:cNvPr id="2" name="Rectangle 1">
            <a:extLst>
              <a:ext uri="{FF2B5EF4-FFF2-40B4-BE49-F238E27FC236}">
                <a16:creationId xmlns:a16="http://schemas.microsoft.com/office/drawing/2014/main" id="{582DB848-1B09-4249-90DA-54EEC240A763}"/>
              </a:ext>
            </a:extLst>
          </p:cNvPr>
          <p:cNvSpPr/>
          <p:nvPr/>
        </p:nvSpPr>
        <p:spPr>
          <a:xfrm>
            <a:off x="3899335" y="2983416"/>
            <a:ext cx="2353184" cy="3466816"/>
          </a:xfrm>
          <a:prstGeom prst="rect">
            <a:avLst/>
          </a:prstGeom>
          <a:solidFill>
            <a:schemeClr val="accent6">
              <a:lumMod val="60000"/>
              <a:lumOff val="40000"/>
              <a:alpha val="3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7" name="Image 6">
            <a:extLst>
              <a:ext uri="{FF2B5EF4-FFF2-40B4-BE49-F238E27FC236}">
                <a16:creationId xmlns:a16="http://schemas.microsoft.com/office/drawing/2014/main" id="{0398B395-19AE-4C59-BE1F-4638C4E83CE6}"/>
              </a:ext>
            </a:extLst>
          </p:cNvPr>
          <p:cNvPicPr>
            <a:picLocks noChangeAspect="1"/>
          </p:cNvPicPr>
          <p:nvPr/>
        </p:nvPicPr>
        <p:blipFill>
          <a:blip r:embed="rId4"/>
          <a:stretch>
            <a:fillRect/>
          </a:stretch>
        </p:blipFill>
        <p:spPr>
          <a:xfrm>
            <a:off x="1965797" y="710129"/>
            <a:ext cx="2518959" cy="2107349"/>
          </a:xfrm>
          <a:prstGeom prst="rect">
            <a:avLst/>
          </a:prstGeom>
        </p:spPr>
      </p:pic>
      <p:sp>
        <p:nvSpPr>
          <p:cNvPr id="8" name="ZoneTexte 7">
            <a:extLst>
              <a:ext uri="{FF2B5EF4-FFF2-40B4-BE49-F238E27FC236}">
                <a16:creationId xmlns:a16="http://schemas.microsoft.com/office/drawing/2014/main" id="{3550AE62-1189-4616-9759-6574F4DF7870}"/>
              </a:ext>
            </a:extLst>
          </p:cNvPr>
          <p:cNvSpPr txBox="1"/>
          <p:nvPr/>
        </p:nvSpPr>
        <p:spPr>
          <a:xfrm>
            <a:off x="2179529" y="123101"/>
            <a:ext cx="2305228" cy="523220"/>
          </a:xfrm>
          <a:prstGeom prst="rect">
            <a:avLst/>
          </a:prstGeom>
          <a:noFill/>
        </p:spPr>
        <p:txBody>
          <a:bodyPr wrap="square" rtlCol="0">
            <a:spAutoFit/>
          </a:bodyPr>
          <a:lstStyle/>
          <a:p>
            <a:r>
              <a:rPr lang="en-US" sz="2800">
                <a:solidFill>
                  <a:schemeClr val="accent6"/>
                </a:solidFill>
                <a:latin typeface="+mj-lt"/>
              </a:rPr>
              <a:t>Physiologique</a:t>
            </a:r>
            <a:endParaRPr lang="fr-FR" sz="2800">
              <a:solidFill>
                <a:schemeClr val="accent6"/>
              </a:solidFill>
              <a:latin typeface="+mj-lt"/>
            </a:endParaRPr>
          </a:p>
        </p:txBody>
      </p:sp>
    </p:spTree>
    <p:extLst>
      <p:ext uri="{BB962C8B-B14F-4D97-AF65-F5344CB8AC3E}">
        <p14:creationId xmlns:p14="http://schemas.microsoft.com/office/powerpoint/2010/main" val="423352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B60C20AD-BFAD-498C-AECC-4EA59B8264C3}"/>
              </a:ext>
            </a:extLst>
          </p:cNvPr>
          <p:cNvPicPr>
            <a:picLocks noChangeAspect="1"/>
          </p:cNvPicPr>
          <p:nvPr/>
        </p:nvPicPr>
        <p:blipFill>
          <a:blip r:embed="rId5"/>
          <a:stretch>
            <a:fillRect/>
          </a:stretch>
        </p:blipFill>
        <p:spPr>
          <a:xfrm>
            <a:off x="3123325" y="2649195"/>
            <a:ext cx="6033030" cy="4289849"/>
          </a:xfrm>
          <a:prstGeom prst="rect">
            <a:avLst/>
          </a:prstGeom>
        </p:spPr>
      </p:pic>
      <p:sp>
        <p:nvSpPr>
          <p:cNvPr id="10" name="Espace réservé du numéro de diapositive 9">
            <a:extLst>
              <a:ext uri="{FF2B5EF4-FFF2-40B4-BE49-F238E27FC236}">
                <a16:creationId xmlns:a16="http://schemas.microsoft.com/office/drawing/2014/main" id="{C84B3B8A-63D3-40FD-8A6B-B9ABCAFC84F1}"/>
              </a:ext>
            </a:extLst>
          </p:cNvPr>
          <p:cNvSpPr>
            <a:spLocks noGrp="1"/>
          </p:cNvSpPr>
          <p:nvPr>
            <p:ph type="sldNum" sz="quarter" idx="12"/>
          </p:nvPr>
        </p:nvSpPr>
        <p:spPr>
          <a:xfrm>
            <a:off x="8610600" y="6393421"/>
            <a:ext cx="2743200" cy="365125"/>
          </a:xfrm>
        </p:spPr>
        <p:txBody>
          <a:bodyPr/>
          <a:lstStyle/>
          <a:p>
            <a:fld id="{9ABD71EB-6540-4754-A2C1-5B11E8BB1CAE}" type="slidenum">
              <a:rPr lang="fr-FR" smtClean="0"/>
              <a:t>8</a:t>
            </a:fld>
            <a:endParaRPr lang="fr-FR"/>
          </a:p>
        </p:txBody>
      </p:sp>
      <p:pic>
        <p:nvPicPr>
          <p:cNvPr id="40" name="Image 39">
            <a:extLst>
              <a:ext uri="{FF2B5EF4-FFF2-40B4-BE49-F238E27FC236}">
                <a16:creationId xmlns:a16="http://schemas.microsoft.com/office/drawing/2014/main" id="{36FAA218-C007-4F72-A044-6A7DEDD86B8F}"/>
              </a:ext>
            </a:extLst>
          </p:cNvPr>
          <p:cNvPicPr>
            <a:picLocks noChangeAspect="1"/>
          </p:cNvPicPr>
          <p:nvPr/>
        </p:nvPicPr>
        <p:blipFill>
          <a:blip r:embed="rId6"/>
          <a:stretch>
            <a:fillRect/>
          </a:stretch>
        </p:blipFill>
        <p:spPr>
          <a:xfrm>
            <a:off x="3126448" y="2649195"/>
            <a:ext cx="6030096" cy="4295463"/>
          </a:xfrm>
          <a:prstGeom prst="rect">
            <a:avLst/>
          </a:prstGeom>
        </p:spPr>
      </p:pic>
      <p:pic>
        <p:nvPicPr>
          <p:cNvPr id="6146" name="Picture 2" descr="[animate output image]">
            <a:extLst>
              <a:ext uri="{FF2B5EF4-FFF2-40B4-BE49-F238E27FC236}">
                <a16:creationId xmlns:a16="http://schemas.microsoft.com/office/drawing/2014/main" id="{132AD74B-27B1-4163-A142-2A30E57AA12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35620" y="2668295"/>
            <a:ext cx="5996021" cy="42867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82DB848-1B09-4249-90DA-54EEC240A763}"/>
              </a:ext>
            </a:extLst>
          </p:cNvPr>
          <p:cNvSpPr/>
          <p:nvPr/>
        </p:nvSpPr>
        <p:spPr>
          <a:xfrm>
            <a:off x="3899335" y="2983416"/>
            <a:ext cx="2353184" cy="3466816"/>
          </a:xfrm>
          <a:prstGeom prst="rect">
            <a:avLst/>
          </a:prstGeom>
          <a:solidFill>
            <a:schemeClr val="accent6">
              <a:lumMod val="60000"/>
              <a:lumOff val="40000"/>
              <a:alpha val="3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CD4DA08F-85F1-4919-B591-09A948440117}"/>
                  </a:ext>
                </a:extLst>
              </p:cNvPr>
              <p:cNvSpPr txBox="1"/>
              <p:nvPr/>
            </p:nvSpPr>
            <p:spPr>
              <a:xfrm>
                <a:off x="284205" y="3108414"/>
                <a:ext cx="3579902" cy="523220"/>
              </a:xfrm>
              <a:prstGeom prst="rect">
                <a:avLst/>
              </a:prstGeom>
              <a:noFill/>
            </p:spPr>
            <p:txBody>
              <a:bodyPr wrap="square">
                <a:spAutoFit/>
              </a:bodyPr>
              <a:lstStyle/>
              <a:p>
                <a:pPr algn="r"/>
                <a:r>
                  <a:rPr lang="en-US" sz="2800">
                    <a:latin typeface="+mj-lt"/>
                  </a:rPr>
                  <a:t>Limite élastique </a:t>
                </a:r>
                <a14:m>
                  <m:oMath xmlns:m="http://schemas.openxmlformats.org/officeDocument/2006/math">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𝜎</m:t>
                        </m:r>
                      </m:e>
                      <m:sub>
                        <m:r>
                          <a:rPr lang="en-US" sz="2800" i="1">
                            <a:solidFill>
                              <a:srgbClr val="FF0000"/>
                            </a:solidFill>
                            <a:latin typeface="Cambria Math" panose="02040503050406030204" pitchFamily="18" charset="0"/>
                          </a:rPr>
                          <m:t>𝑒𝑙</m:t>
                        </m:r>
                      </m:sub>
                    </m:sSub>
                  </m:oMath>
                </a14:m>
                <a:endParaRPr lang="fr-FR" sz="2800">
                  <a:latin typeface="+mj-lt"/>
                </a:endParaRPr>
              </a:p>
            </p:txBody>
          </p:sp>
        </mc:Choice>
        <mc:Fallback xmlns="">
          <p:sp>
            <p:nvSpPr>
              <p:cNvPr id="26" name="ZoneTexte 25">
                <a:extLst>
                  <a:ext uri="{FF2B5EF4-FFF2-40B4-BE49-F238E27FC236}">
                    <a16:creationId xmlns:a16="http://schemas.microsoft.com/office/drawing/2014/main" id="{CD4DA08F-85F1-4919-B591-09A948440117}"/>
                  </a:ext>
                </a:extLst>
              </p:cNvPr>
              <p:cNvSpPr txBox="1">
                <a:spLocks noRot="1" noChangeAspect="1" noMove="1" noResize="1" noEditPoints="1" noAdjustHandles="1" noChangeArrowheads="1" noChangeShapeType="1" noTextEdit="1"/>
              </p:cNvSpPr>
              <p:nvPr/>
            </p:nvSpPr>
            <p:spPr>
              <a:xfrm>
                <a:off x="284205" y="3108414"/>
                <a:ext cx="3579902" cy="523220"/>
              </a:xfrm>
              <a:prstGeom prst="rect">
                <a:avLst/>
              </a:prstGeom>
              <a:blipFill>
                <a:blip r:embed="rId8"/>
                <a:stretch>
                  <a:fillRect t="-11628" b="-32558"/>
                </a:stretch>
              </a:blipFill>
            </p:spPr>
            <p:txBody>
              <a:bodyPr/>
              <a:lstStyle/>
              <a:p>
                <a:r>
                  <a:rPr lang="fr-FR">
                    <a:noFill/>
                  </a:rPr>
                  <a:t> </a:t>
                </a:r>
              </a:p>
            </p:txBody>
          </p:sp>
        </mc:Fallback>
      </mc:AlternateContent>
      <p:pic>
        <p:nvPicPr>
          <p:cNvPr id="28" name="00_0022_cine-tr157ms-tra-45s-respiforcee_1_cycle">
            <a:hlinkClick r:id="" action="ppaction://media"/>
            <a:extLst>
              <a:ext uri="{FF2B5EF4-FFF2-40B4-BE49-F238E27FC236}">
                <a16:creationId xmlns:a16="http://schemas.microsoft.com/office/drawing/2014/main" id="{B30EF627-872E-4A64-990C-3E360290DD1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4004" y="3352502"/>
            <a:ext cx="3347907" cy="2972392"/>
          </a:xfrm>
          <a:prstGeom prst="rect">
            <a:avLst/>
          </a:prstGeom>
        </p:spPr>
      </p:pic>
      <p:pic>
        <p:nvPicPr>
          <p:cNvPr id="12" name="Image 11">
            <a:extLst>
              <a:ext uri="{FF2B5EF4-FFF2-40B4-BE49-F238E27FC236}">
                <a16:creationId xmlns:a16="http://schemas.microsoft.com/office/drawing/2014/main" id="{68E76E81-6E30-4918-A475-71898069BAAA}"/>
              </a:ext>
            </a:extLst>
          </p:cNvPr>
          <p:cNvPicPr>
            <a:picLocks noChangeAspect="1"/>
          </p:cNvPicPr>
          <p:nvPr/>
        </p:nvPicPr>
        <p:blipFill>
          <a:blip r:embed="rId10"/>
          <a:stretch>
            <a:fillRect/>
          </a:stretch>
        </p:blipFill>
        <p:spPr>
          <a:xfrm>
            <a:off x="1965797" y="710129"/>
            <a:ext cx="2518959" cy="2107349"/>
          </a:xfrm>
          <a:prstGeom prst="rect">
            <a:avLst/>
          </a:prstGeom>
        </p:spPr>
      </p:pic>
      <p:sp>
        <p:nvSpPr>
          <p:cNvPr id="13" name="ZoneTexte 12">
            <a:extLst>
              <a:ext uri="{FF2B5EF4-FFF2-40B4-BE49-F238E27FC236}">
                <a16:creationId xmlns:a16="http://schemas.microsoft.com/office/drawing/2014/main" id="{9265D266-421F-485C-8E3A-2161A1794429}"/>
              </a:ext>
            </a:extLst>
          </p:cNvPr>
          <p:cNvSpPr txBox="1"/>
          <p:nvPr/>
        </p:nvSpPr>
        <p:spPr>
          <a:xfrm>
            <a:off x="2179529" y="123101"/>
            <a:ext cx="2305228" cy="523220"/>
          </a:xfrm>
          <a:prstGeom prst="rect">
            <a:avLst/>
          </a:prstGeom>
          <a:noFill/>
        </p:spPr>
        <p:txBody>
          <a:bodyPr wrap="square" rtlCol="0">
            <a:spAutoFit/>
          </a:bodyPr>
          <a:lstStyle/>
          <a:p>
            <a:r>
              <a:rPr lang="en-US" sz="2800">
                <a:solidFill>
                  <a:schemeClr val="accent6"/>
                </a:solidFill>
                <a:latin typeface="+mj-lt"/>
              </a:rPr>
              <a:t>Physiologique</a:t>
            </a:r>
            <a:endParaRPr lang="fr-FR" sz="2800">
              <a:solidFill>
                <a:schemeClr val="accent6"/>
              </a:solidFill>
              <a:latin typeface="+mj-lt"/>
            </a:endParaRPr>
          </a:p>
        </p:txBody>
      </p:sp>
    </p:spTree>
    <p:extLst>
      <p:ext uri="{BB962C8B-B14F-4D97-AF65-F5344CB8AC3E}">
        <p14:creationId xmlns:p14="http://schemas.microsoft.com/office/powerpoint/2010/main" val="61581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14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8"/>
                                        </p:tgtEl>
                                        <p:attrNameLst>
                                          <p:attrName>style.visibility</p:attrName>
                                        </p:attrNameLst>
                                      </p:cBhvr>
                                      <p:to>
                                        <p:strVal val="hidden"/>
                                      </p:to>
                                    </p:set>
                                    <p:cmd type="call" cmd="stop">
                                      <p:cBhvr>
                                        <p:cTn id="17" dur="1">
                                          <p:stCondLst>
                                            <p:cond delay="0"/>
                                          </p:stCondLst>
                                        </p:cTn>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28"/>
                </p:tgtEl>
              </p:cMediaNode>
            </p:video>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B60C20AD-BFAD-498C-AECC-4EA59B8264C3}"/>
              </a:ext>
            </a:extLst>
          </p:cNvPr>
          <p:cNvPicPr>
            <a:picLocks noChangeAspect="1"/>
          </p:cNvPicPr>
          <p:nvPr/>
        </p:nvPicPr>
        <p:blipFill>
          <a:blip r:embed="rId3"/>
          <a:stretch>
            <a:fillRect/>
          </a:stretch>
        </p:blipFill>
        <p:spPr>
          <a:xfrm>
            <a:off x="3123325" y="2649195"/>
            <a:ext cx="6033030" cy="4289849"/>
          </a:xfrm>
          <a:prstGeom prst="rect">
            <a:avLst/>
          </a:prstGeom>
        </p:spPr>
      </p:pic>
      <p:sp>
        <p:nvSpPr>
          <p:cNvPr id="10" name="Espace réservé du numéro de diapositive 9">
            <a:extLst>
              <a:ext uri="{FF2B5EF4-FFF2-40B4-BE49-F238E27FC236}">
                <a16:creationId xmlns:a16="http://schemas.microsoft.com/office/drawing/2014/main" id="{C84B3B8A-63D3-40FD-8A6B-B9ABCAFC84F1}"/>
              </a:ext>
            </a:extLst>
          </p:cNvPr>
          <p:cNvSpPr>
            <a:spLocks noGrp="1"/>
          </p:cNvSpPr>
          <p:nvPr>
            <p:ph type="sldNum" sz="quarter" idx="12"/>
          </p:nvPr>
        </p:nvSpPr>
        <p:spPr>
          <a:xfrm>
            <a:off x="8610600" y="6393421"/>
            <a:ext cx="2743200" cy="365125"/>
          </a:xfrm>
        </p:spPr>
        <p:txBody>
          <a:bodyPr/>
          <a:lstStyle/>
          <a:p>
            <a:fld id="{9ABD71EB-6540-4754-A2C1-5B11E8BB1CAE}" type="slidenum">
              <a:rPr lang="fr-FR" smtClean="0"/>
              <a:t>9</a:t>
            </a:fld>
            <a:endParaRPr lang="fr-FR"/>
          </a:p>
        </p:txBody>
      </p:sp>
      <p:pic>
        <p:nvPicPr>
          <p:cNvPr id="15" name="Image 14">
            <a:extLst>
              <a:ext uri="{FF2B5EF4-FFF2-40B4-BE49-F238E27FC236}">
                <a16:creationId xmlns:a16="http://schemas.microsoft.com/office/drawing/2014/main" id="{4A559FCD-6324-4233-B284-ACD344406490}"/>
              </a:ext>
            </a:extLst>
          </p:cNvPr>
          <p:cNvPicPr>
            <a:picLocks noChangeAspect="1"/>
          </p:cNvPicPr>
          <p:nvPr/>
        </p:nvPicPr>
        <p:blipFill>
          <a:blip r:embed="rId4"/>
          <a:stretch>
            <a:fillRect/>
          </a:stretch>
        </p:blipFill>
        <p:spPr>
          <a:xfrm>
            <a:off x="5519143" y="651618"/>
            <a:ext cx="2472309" cy="2061867"/>
          </a:xfrm>
          <a:prstGeom prst="rect">
            <a:avLst/>
          </a:prstGeom>
        </p:spPr>
      </p:pic>
      <p:sp>
        <p:nvSpPr>
          <p:cNvPr id="16" name="ZoneTexte 15">
            <a:extLst>
              <a:ext uri="{FF2B5EF4-FFF2-40B4-BE49-F238E27FC236}">
                <a16:creationId xmlns:a16="http://schemas.microsoft.com/office/drawing/2014/main" id="{C6991CE4-D5B8-4CFB-99E2-DC77135AD0C8}"/>
              </a:ext>
            </a:extLst>
          </p:cNvPr>
          <p:cNvSpPr txBox="1"/>
          <p:nvPr/>
        </p:nvSpPr>
        <p:spPr>
          <a:xfrm>
            <a:off x="5283616" y="90884"/>
            <a:ext cx="3373710" cy="523220"/>
          </a:xfrm>
          <a:prstGeom prst="rect">
            <a:avLst/>
          </a:prstGeom>
          <a:noFill/>
        </p:spPr>
        <p:txBody>
          <a:bodyPr wrap="square" rtlCol="0">
            <a:spAutoFit/>
          </a:bodyPr>
          <a:lstStyle/>
          <a:p>
            <a:r>
              <a:rPr lang="en-US" sz="2800">
                <a:solidFill>
                  <a:schemeClr val="accent4"/>
                </a:solidFill>
                <a:latin typeface="+mj-lt"/>
              </a:rPr>
              <a:t>Endommagement</a:t>
            </a:r>
            <a:endParaRPr lang="fr-FR" sz="2800">
              <a:solidFill>
                <a:schemeClr val="accent4"/>
              </a:solidFill>
              <a:latin typeface="+mj-lt"/>
            </a:endParaRPr>
          </a:p>
        </p:txBody>
      </p:sp>
      <p:pic>
        <p:nvPicPr>
          <p:cNvPr id="13" name="Image 12">
            <a:extLst>
              <a:ext uri="{FF2B5EF4-FFF2-40B4-BE49-F238E27FC236}">
                <a16:creationId xmlns:a16="http://schemas.microsoft.com/office/drawing/2014/main" id="{8958F5D0-5EE7-4434-949C-FBBC3A86A34C}"/>
              </a:ext>
            </a:extLst>
          </p:cNvPr>
          <p:cNvPicPr>
            <a:picLocks noChangeAspect="1"/>
          </p:cNvPicPr>
          <p:nvPr/>
        </p:nvPicPr>
        <p:blipFill>
          <a:blip r:embed="rId5"/>
          <a:stretch>
            <a:fillRect/>
          </a:stretch>
        </p:blipFill>
        <p:spPr>
          <a:xfrm>
            <a:off x="8991242" y="700226"/>
            <a:ext cx="2472309" cy="2066299"/>
          </a:xfrm>
          <a:prstGeom prst="rect">
            <a:avLst/>
          </a:prstGeom>
        </p:spPr>
      </p:pic>
      <p:sp>
        <p:nvSpPr>
          <p:cNvPr id="20" name="ZoneTexte 19">
            <a:extLst>
              <a:ext uri="{FF2B5EF4-FFF2-40B4-BE49-F238E27FC236}">
                <a16:creationId xmlns:a16="http://schemas.microsoft.com/office/drawing/2014/main" id="{FF37CC7C-E451-4E74-AA45-F1B5C9D314CF}"/>
              </a:ext>
            </a:extLst>
          </p:cNvPr>
          <p:cNvSpPr txBox="1"/>
          <p:nvPr/>
        </p:nvSpPr>
        <p:spPr>
          <a:xfrm>
            <a:off x="8991242" y="138907"/>
            <a:ext cx="3373710" cy="523220"/>
          </a:xfrm>
          <a:prstGeom prst="rect">
            <a:avLst/>
          </a:prstGeom>
          <a:noFill/>
        </p:spPr>
        <p:txBody>
          <a:bodyPr wrap="square" rtlCol="0">
            <a:spAutoFit/>
          </a:bodyPr>
          <a:lstStyle/>
          <a:p>
            <a:r>
              <a:rPr lang="en-US" sz="2800">
                <a:solidFill>
                  <a:srgbClr val="FF0000"/>
                </a:solidFill>
                <a:latin typeface="+mj-lt"/>
              </a:rPr>
              <a:t>Rupture (hernie)</a:t>
            </a:r>
            <a:endParaRPr lang="fr-FR" sz="2800">
              <a:solidFill>
                <a:srgbClr val="FF0000"/>
              </a:solidFill>
              <a:latin typeface="+mj-lt"/>
            </a:endParaRPr>
          </a:p>
        </p:txBody>
      </p:sp>
      <p:pic>
        <p:nvPicPr>
          <p:cNvPr id="4" name="Image 3">
            <a:extLst>
              <a:ext uri="{FF2B5EF4-FFF2-40B4-BE49-F238E27FC236}">
                <a16:creationId xmlns:a16="http://schemas.microsoft.com/office/drawing/2014/main" id="{DA010190-5A5A-41B3-9FEA-983AB99B568F}"/>
              </a:ext>
            </a:extLst>
          </p:cNvPr>
          <p:cNvPicPr>
            <a:picLocks noChangeAspect="1"/>
          </p:cNvPicPr>
          <p:nvPr/>
        </p:nvPicPr>
        <p:blipFill>
          <a:blip r:embed="rId6"/>
          <a:stretch>
            <a:fillRect/>
          </a:stretch>
        </p:blipFill>
        <p:spPr>
          <a:xfrm>
            <a:off x="3135682" y="2649195"/>
            <a:ext cx="6020674" cy="4289849"/>
          </a:xfrm>
          <a:prstGeom prst="rect">
            <a:avLst/>
          </a:prstGeom>
        </p:spPr>
      </p:pic>
      <p:sp>
        <p:nvSpPr>
          <p:cNvPr id="21" name="Rectangle 20">
            <a:extLst>
              <a:ext uri="{FF2B5EF4-FFF2-40B4-BE49-F238E27FC236}">
                <a16:creationId xmlns:a16="http://schemas.microsoft.com/office/drawing/2014/main" id="{8BBB91F4-C185-4F4A-AB6E-17FEC5FABA99}"/>
              </a:ext>
            </a:extLst>
          </p:cNvPr>
          <p:cNvSpPr/>
          <p:nvPr/>
        </p:nvSpPr>
        <p:spPr>
          <a:xfrm>
            <a:off x="6263774" y="2983416"/>
            <a:ext cx="1144281" cy="3466816"/>
          </a:xfrm>
          <a:prstGeom prst="rect">
            <a:avLst/>
          </a:prstGeom>
          <a:solidFill>
            <a:schemeClr val="accent4">
              <a:alpha val="3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2" name="Rectangle 21">
            <a:extLst>
              <a:ext uri="{FF2B5EF4-FFF2-40B4-BE49-F238E27FC236}">
                <a16:creationId xmlns:a16="http://schemas.microsoft.com/office/drawing/2014/main" id="{2BF1ED59-7055-48BB-AC4D-58DCF20C03DB}"/>
              </a:ext>
            </a:extLst>
          </p:cNvPr>
          <p:cNvSpPr/>
          <p:nvPr/>
        </p:nvSpPr>
        <p:spPr>
          <a:xfrm>
            <a:off x="7419311" y="2983416"/>
            <a:ext cx="1144281" cy="3466816"/>
          </a:xfrm>
          <a:prstGeom prst="rect">
            <a:avLst/>
          </a:prstGeom>
          <a:solidFill>
            <a:srgbClr val="FF0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61426ED8-BCEB-4A77-8A64-B333B7E042AA}"/>
                  </a:ext>
                </a:extLst>
              </p:cNvPr>
              <p:cNvSpPr txBox="1"/>
              <p:nvPr/>
            </p:nvSpPr>
            <p:spPr>
              <a:xfrm>
                <a:off x="45214" y="2983416"/>
                <a:ext cx="3965608" cy="561885"/>
              </a:xfrm>
              <a:prstGeom prst="rect">
                <a:avLst/>
              </a:prstGeom>
              <a:noFill/>
            </p:spPr>
            <p:txBody>
              <a:bodyPr wrap="square">
                <a:spAutoFit/>
              </a:bodyPr>
              <a:lstStyle/>
              <a:p>
                <a:r>
                  <a:rPr lang="en-US" sz="2800">
                    <a:latin typeface="+mj-lt"/>
                  </a:rPr>
                  <a:t>Limite à rupture  </a:t>
                </a:r>
                <a14:m>
                  <m:oMath xmlns:m="http://schemas.openxmlformats.org/officeDocument/2006/math">
                    <m:sSub>
                      <m:sSubPr>
                        <m:ctrlPr>
                          <a:rPr lang="en-US" sz="2800" i="1" smtClean="0">
                            <a:solidFill>
                              <a:schemeClr val="accent1"/>
                            </a:solidFill>
                            <a:latin typeface="Cambria Math" panose="02040503050406030204" pitchFamily="18" charset="0"/>
                          </a:rPr>
                        </m:ctrlPr>
                      </m:sSubPr>
                      <m:e>
                        <m:r>
                          <a:rPr lang="en-US" sz="2800" i="1">
                            <a:solidFill>
                              <a:schemeClr val="accent1"/>
                            </a:solidFill>
                            <a:latin typeface="Cambria Math" panose="02040503050406030204" pitchFamily="18" charset="0"/>
                          </a:rPr>
                          <m:t>𝜎</m:t>
                        </m:r>
                      </m:e>
                      <m:sub>
                        <m:r>
                          <a:rPr lang="en-US" sz="2800" b="0" i="1" smtClean="0">
                            <a:solidFill>
                              <a:schemeClr val="accent1"/>
                            </a:solidFill>
                            <a:latin typeface="Cambria Math" panose="02040503050406030204" pitchFamily="18" charset="0"/>
                          </a:rPr>
                          <m:t>𝑟𝑢𝑝𝑡𝑢𝑟𝑒</m:t>
                        </m:r>
                      </m:sub>
                    </m:sSub>
                  </m:oMath>
                </a14:m>
                <a:endParaRPr lang="fr-FR" sz="2800">
                  <a:solidFill>
                    <a:schemeClr val="accent1"/>
                  </a:solidFill>
                  <a:latin typeface="+mj-lt"/>
                </a:endParaRPr>
              </a:p>
            </p:txBody>
          </p:sp>
        </mc:Choice>
        <mc:Fallback xmlns="">
          <p:sp>
            <p:nvSpPr>
              <p:cNvPr id="27" name="ZoneTexte 26">
                <a:extLst>
                  <a:ext uri="{FF2B5EF4-FFF2-40B4-BE49-F238E27FC236}">
                    <a16:creationId xmlns:a16="http://schemas.microsoft.com/office/drawing/2014/main" id="{61426ED8-BCEB-4A77-8A64-B333B7E042AA}"/>
                  </a:ext>
                </a:extLst>
              </p:cNvPr>
              <p:cNvSpPr txBox="1">
                <a:spLocks noRot="1" noChangeAspect="1" noMove="1" noResize="1" noEditPoints="1" noAdjustHandles="1" noChangeArrowheads="1" noChangeShapeType="1" noTextEdit="1"/>
              </p:cNvSpPr>
              <p:nvPr/>
            </p:nvSpPr>
            <p:spPr>
              <a:xfrm>
                <a:off x="45214" y="2983416"/>
                <a:ext cx="3965608" cy="561885"/>
              </a:xfrm>
              <a:prstGeom prst="rect">
                <a:avLst/>
              </a:prstGeom>
              <a:blipFill>
                <a:blip r:embed="rId7"/>
                <a:stretch>
                  <a:fillRect l="-3072" t="-9677" b="-22581"/>
                </a:stretch>
              </a:blipFill>
            </p:spPr>
            <p:txBody>
              <a:bodyPr/>
              <a:lstStyle/>
              <a:p>
                <a:r>
                  <a:rPr lang="fr-FR">
                    <a:noFill/>
                  </a:rPr>
                  <a:t> </a:t>
                </a:r>
              </a:p>
            </p:txBody>
          </p:sp>
        </mc:Fallback>
      </mc:AlternateContent>
      <p:pic>
        <p:nvPicPr>
          <p:cNvPr id="34" name="Picture 2" descr="Z:\12_BANQUE_IMAGES\7_Schemas\paroi_chir.tif">
            <a:extLst>
              <a:ext uri="{FF2B5EF4-FFF2-40B4-BE49-F238E27FC236}">
                <a16:creationId xmlns:a16="http://schemas.microsoft.com/office/drawing/2014/main" id="{F56E1265-79EF-42A4-AEA9-5A17CEA8C33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074"/>
          <a:stretch/>
        </p:blipFill>
        <p:spPr bwMode="auto">
          <a:xfrm>
            <a:off x="8657326" y="3678967"/>
            <a:ext cx="3520020" cy="1793255"/>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DB7DC1F1-D74C-4E46-A6DD-3E544638245F}"/>
              </a:ext>
            </a:extLst>
          </p:cNvPr>
          <p:cNvPicPr>
            <a:picLocks noChangeAspect="1"/>
          </p:cNvPicPr>
          <p:nvPr/>
        </p:nvPicPr>
        <p:blipFill>
          <a:blip r:embed="rId9"/>
          <a:stretch>
            <a:fillRect/>
          </a:stretch>
        </p:blipFill>
        <p:spPr>
          <a:xfrm>
            <a:off x="1965797" y="710129"/>
            <a:ext cx="2518959" cy="2107349"/>
          </a:xfrm>
          <a:prstGeom prst="rect">
            <a:avLst/>
          </a:prstGeom>
        </p:spPr>
      </p:pic>
      <p:sp>
        <p:nvSpPr>
          <p:cNvPr id="24" name="ZoneTexte 23">
            <a:extLst>
              <a:ext uri="{FF2B5EF4-FFF2-40B4-BE49-F238E27FC236}">
                <a16:creationId xmlns:a16="http://schemas.microsoft.com/office/drawing/2014/main" id="{408AE3F5-8F81-426F-ADBB-39CDA5489AA9}"/>
              </a:ext>
            </a:extLst>
          </p:cNvPr>
          <p:cNvSpPr txBox="1"/>
          <p:nvPr/>
        </p:nvSpPr>
        <p:spPr>
          <a:xfrm>
            <a:off x="2179529" y="123101"/>
            <a:ext cx="2305228" cy="523220"/>
          </a:xfrm>
          <a:prstGeom prst="rect">
            <a:avLst/>
          </a:prstGeom>
          <a:noFill/>
        </p:spPr>
        <p:txBody>
          <a:bodyPr wrap="square" rtlCol="0">
            <a:spAutoFit/>
          </a:bodyPr>
          <a:lstStyle/>
          <a:p>
            <a:r>
              <a:rPr lang="en-US" sz="2800">
                <a:solidFill>
                  <a:schemeClr val="accent6"/>
                </a:solidFill>
                <a:latin typeface="+mj-lt"/>
              </a:rPr>
              <a:t>Physiologique</a:t>
            </a:r>
            <a:endParaRPr lang="fr-FR" sz="2800">
              <a:solidFill>
                <a:schemeClr val="accent6"/>
              </a:solidFill>
              <a:latin typeface="+mj-lt"/>
            </a:endParaRPr>
          </a:p>
        </p:txBody>
      </p:sp>
      <p:sp>
        <p:nvSpPr>
          <p:cNvPr id="25" name="Rectangle 24">
            <a:extLst>
              <a:ext uri="{FF2B5EF4-FFF2-40B4-BE49-F238E27FC236}">
                <a16:creationId xmlns:a16="http://schemas.microsoft.com/office/drawing/2014/main" id="{7D7F02C7-9D09-48E8-BAED-1CB2E43BA4A7}"/>
              </a:ext>
            </a:extLst>
          </p:cNvPr>
          <p:cNvSpPr/>
          <p:nvPr/>
        </p:nvSpPr>
        <p:spPr>
          <a:xfrm>
            <a:off x="3899335" y="2983416"/>
            <a:ext cx="2353184" cy="3466816"/>
          </a:xfrm>
          <a:prstGeom prst="rect">
            <a:avLst/>
          </a:prstGeom>
          <a:solidFill>
            <a:schemeClr val="accent6">
              <a:lumMod val="60000"/>
              <a:lumOff val="40000"/>
              <a:alpha val="3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7" name="ZoneTexte 16">
            <a:extLst>
              <a:ext uri="{FF2B5EF4-FFF2-40B4-BE49-F238E27FC236}">
                <a16:creationId xmlns:a16="http://schemas.microsoft.com/office/drawing/2014/main" id="{21DA0912-25D3-4283-A823-0088B1179D64}"/>
              </a:ext>
            </a:extLst>
          </p:cNvPr>
          <p:cNvSpPr txBox="1"/>
          <p:nvPr/>
        </p:nvSpPr>
        <p:spPr>
          <a:xfrm>
            <a:off x="425428" y="4375515"/>
            <a:ext cx="2697896" cy="954107"/>
          </a:xfrm>
          <a:prstGeom prst="rect">
            <a:avLst/>
          </a:prstGeom>
          <a:noFill/>
        </p:spPr>
        <p:txBody>
          <a:bodyPr wrap="square">
            <a:spAutoFit/>
          </a:bodyPr>
          <a:lstStyle/>
          <a:p>
            <a:pPr algn="ctr"/>
            <a:r>
              <a:rPr lang="en-US" sz="2800">
                <a:latin typeface="+mj-lt"/>
              </a:rPr>
              <a:t>Difficilement observable</a:t>
            </a:r>
            <a:endParaRPr lang="fr-FR" sz="2800">
              <a:latin typeface="+mj-lt"/>
            </a:endParaRPr>
          </a:p>
        </p:txBody>
      </p:sp>
    </p:spTree>
    <p:extLst>
      <p:ext uri="{BB962C8B-B14F-4D97-AF65-F5344CB8AC3E}">
        <p14:creationId xmlns:p14="http://schemas.microsoft.com/office/powerpoint/2010/main" val="9071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7" grpId="0"/>
      <p:bldP spid="27" grpId="1"/>
      <p:bldP spid="17" grpId="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5167</TotalTime>
  <Words>881</Words>
  <Application>Microsoft Office PowerPoint</Application>
  <PresentationFormat>Grand écran</PresentationFormat>
  <Paragraphs>227</Paragraphs>
  <Slides>24</Slides>
  <Notes>18</Notes>
  <HiddenSlides>0</HiddenSlides>
  <MMClips>4</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Calibri</vt:lpstr>
      <vt:lpstr>Calibri Light</vt:lpstr>
      <vt:lpstr>Cambria Math</vt:lpstr>
      <vt:lpstr>Courier New</vt:lpstr>
      <vt:lpstr>Thème Office</vt:lpstr>
      <vt:lpstr>Présentation PowerPoint</vt:lpstr>
      <vt:lpstr>Présentation PowerPoint</vt:lpstr>
      <vt:lpstr>Présentation PowerPoint</vt:lpstr>
      <vt:lpstr>Biomécanique des hernies</vt:lpstr>
      <vt:lpstr>Comment survient une hernie ?</vt:lpstr>
      <vt:lpstr>Comment survient une hernie ?</vt:lpstr>
      <vt:lpstr>Présentation PowerPoint</vt:lpstr>
      <vt:lpstr>Présentation PowerPoint</vt:lpstr>
      <vt:lpstr>Présentation PowerPoint</vt:lpstr>
      <vt:lpstr>Où survient une hernie ?</vt:lpstr>
      <vt:lpstr>Facteurs de risques</vt:lpstr>
      <vt:lpstr>Facteurs de risques</vt:lpstr>
      <vt:lpstr>Présentation PowerPoint</vt:lpstr>
      <vt:lpstr>Quantification de la pression</vt:lpstr>
      <vt:lpstr>Quantification de la pression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Victoria Joppin</dc:creator>
  <cp:lastModifiedBy>Victoria Joppin</cp:lastModifiedBy>
  <cp:revision>119</cp:revision>
  <dcterms:created xsi:type="dcterms:W3CDTF">2021-11-22T09:15:33Z</dcterms:created>
  <dcterms:modified xsi:type="dcterms:W3CDTF">2021-12-03T07:29:28Z</dcterms:modified>
</cp:coreProperties>
</file>