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83" r:id="rId6"/>
    <p:sldId id="284" r:id="rId7"/>
    <p:sldId id="266" r:id="rId8"/>
    <p:sldId id="258" r:id="rId9"/>
    <p:sldId id="285" r:id="rId10"/>
    <p:sldId id="279" r:id="rId11"/>
    <p:sldId id="259" r:id="rId12"/>
    <p:sldId id="260" r:id="rId13"/>
    <p:sldId id="265" r:id="rId14"/>
    <p:sldId id="275" r:id="rId15"/>
    <p:sldId id="277" r:id="rId16"/>
    <p:sldId id="276" r:id="rId17"/>
    <p:sldId id="278" r:id="rId18"/>
    <p:sldId id="281" r:id="rId19"/>
    <p:sldId id="282" r:id="rId20"/>
    <p:sldId id="287" r:id="rId21"/>
    <p:sldId id="288" r:id="rId22"/>
    <p:sldId id="289" r:id="rId23"/>
    <p:sldId id="280" r:id="rId24"/>
    <p:sldId id="286" r:id="rId25"/>
    <p:sldId id="268" r:id="rId26"/>
    <p:sldId id="271" r:id="rId27"/>
    <p:sldId id="269" r:id="rId28"/>
    <p:sldId id="270" r:id="rId29"/>
    <p:sldId id="290" r:id="rId30"/>
    <p:sldId id="273" r:id="rId31"/>
    <p:sldId id="272" r:id="rId32"/>
    <p:sldId id="294" r:id="rId33"/>
    <p:sldId id="257" r:id="rId34"/>
    <p:sldId id="291" r:id="rId35"/>
    <p:sldId id="29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6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1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9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0049-71C2-4D4E-9165-A76523C82F4E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9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180-BCCD-4737-80F5-B2029110AF3D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44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EDB7-8CBC-4C64-A61F-869898B3C37A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51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1B0E-53C5-4BA1-BF22-3AD063A55B76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51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15C0-B53A-403B-9910-9226BE993D6B}" type="datetime1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5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8A94-21B6-4D82-B9AA-108E3FFD81DF}" type="datetime1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23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CACB-E104-4B3F-B0AB-608AA3F8927A}" type="datetime1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41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AC4C-82BE-4E8E-85AF-9E185B8CA84A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93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72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E2DC-C927-4450-9396-00FB831A304A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2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14C-787E-460A-975F-67E7572A657F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1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95-811E-4D64-A8D8-BCC297F08803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68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726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054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950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549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49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529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476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70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569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07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19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D46-A9AC-4546-B42D-B706B358E2AD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731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37D9-E73C-4CA1-89FB-1415EE7F1B79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305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C491-E750-4138-A3E2-923AE4933FF2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29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7353-658D-4F92-B50E-3AEADF0BC693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95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E77B-2047-4B7B-ABFE-E326AD89E34D}" type="datetime1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2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6439-6CA4-4E0B-BB0F-0F93BAAC92FD}" type="datetime1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011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A4F-9C1D-4471-9B0A-E72C23A0720C}" type="datetime1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07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607-87ED-4200-A897-5CDA349086CD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148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C679-8E6F-48F6-8B48-340D05491789}" type="datetime1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773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F14E-1A21-4D66-A2F1-15330418A0DF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210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E652-FA6E-4E83-A4D2-E92AE13A0220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8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8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3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9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5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66EC-1BCA-4296-93F6-9F5C2FA9A36F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5402-E198-4CAF-8C20-A5B89CD9F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99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EA0D-31EE-44B7-8D50-E8522B0C83A8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0B0A-B30D-4C8B-ACBA-D0BC704BA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970F-AA60-4E57-90AC-370716E741DA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CF76-507B-4076-B55E-B94BDCB45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6B40-4CFF-4D2E-A0BF-141844C35068}" type="datetime1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238E-9A02-4EE9-BF4A-8A8470FCA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80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12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11" Type="http://schemas.openxmlformats.org/officeDocument/2006/relationships/image" Target="../media/image11.jpeg"/><Relationship Id="rId5" Type="http://schemas.openxmlformats.org/officeDocument/2006/relationships/image" Target="../media/image26.jpeg"/><Relationship Id="rId10" Type="http://schemas.microsoft.com/office/2007/relationships/hdphoto" Target="../media/hdphoto1.wdp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240859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atin typeface="Arial Narrow" panose="020B0606020202030204" pitchFamily="34" charset="0"/>
              </a:rPr>
              <a:t>Impact de la RAAC dans le traitement des éventrations de la paroi abdominale</a:t>
            </a:r>
            <a:endParaRPr lang="fr-FR" sz="4400" b="1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40260" y="434483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B. ROMAIN</a:t>
            </a:r>
          </a:p>
          <a:p>
            <a:pPr algn="ctr"/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endParaRPr lang="fr-FR" sz="2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Service </a:t>
            </a:r>
            <a:r>
              <a:rPr 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de Chirurgie Générale et Digestive</a:t>
            </a:r>
          </a:p>
          <a:p>
            <a:pPr algn="ctr"/>
            <a:r>
              <a:rPr 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Hôpital de </a:t>
            </a:r>
            <a:r>
              <a:rPr lang="fr-FR" sz="2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Hautepierre</a:t>
            </a:r>
            <a:r>
              <a:rPr 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 - Strasbourg</a:t>
            </a:r>
          </a:p>
        </p:txBody>
      </p:sp>
      <p:pic>
        <p:nvPicPr>
          <p:cNvPr id="8" name="Picture 1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" b="6578"/>
          <a:stretch/>
        </p:blipFill>
        <p:spPr bwMode="auto">
          <a:xfrm>
            <a:off x="10330369" y="5263319"/>
            <a:ext cx="1441501" cy="13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med.unistra.fr/var/ezwebin_site/storage/images/media/banners/faculte-de-medecine-de-strasbourg/1206-1-fre-FR/Faculte-de-Medecine-de-Strasbourg_bill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65" y="183588"/>
            <a:ext cx="5816959" cy="11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3"/>
          <a:stretch/>
        </p:blipFill>
        <p:spPr>
          <a:xfrm>
            <a:off x="0" y="79705"/>
            <a:ext cx="3760839" cy="13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2AC0B0A-B30D-4C8B-ACBA-D0BC704BAA9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316766"/>
            <a:ext cx="8777245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6053" y="6412265"/>
            <a:ext cx="4344144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Alkhatib H et al.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</a:rPr>
              <a:t>Surgery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 2019; 166: 94-101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88642"/>
            <a:ext cx="12192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4267" b="1" dirty="0">
                <a:solidFill>
                  <a:prstClr val="black"/>
                </a:solidFill>
                <a:latin typeface="Arial Narrow" panose="020B0606020202030204" pitchFamily="34" charset="0"/>
              </a:rPr>
              <a:t>Impact de </a:t>
            </a:r>
            <a:r>
              <a:rPr lang="fr-FR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l’association</a:t>
            </a:r>
            <a:r>
              <a:rPr lang="fr-FR" sz="4267" b="1" dirty="0">
                <a:solidFill>
                  <a:prstClr val="black"/>
                </a:solidFill>
                <a:latin typeface="Arial Narrow" panose="020B0606020202030204" pitchFamily="34" charset="0"/>
              </a:rPr>
              <a:t> de plusieurs facteurs de risque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53466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Multiplication du risque de complications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24192" y="4638126"/>
            <a:ext cx="2440541" cy="480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20129" y="1878220"/>
            <a:ext cx="3204519" cy="1070918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 Narrow" panose="020B0606020202030204" pitchFamily="34" charset="0"/>
              </a:rPr>
              <a:t>Evaluation des facteurs de risque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8281" y="1256265"/>
            <a:ext cx="5548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Arrêt alcool / tabac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Activité physique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Contrôle du diabète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Chirurgie de l’obésité préalable ?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Optimisation préopératoire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4794421" y="3888259"/>
            <a:ext cx="3295136" cy="1927655"/>
          </a:xfrm>
          <a:prstGeom prst="ellipse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rial Narrow" panose="020B0606020202030204" pitchFamily="34" charset="0"/>
              </a:rPr>
              <a:t>Up and Go Test</a:t>
            </a:r>
          </a:p>
          <a:p>
            <a:pPr algn="ctr"/>
            <a:r>
              <a:rPr lang="fr-FR" sz="2400" dirty="0" smtClean="0">
                <a:latin typeface="Arial Narrow" panose="020B0606020202030204" pitchFamily="34" charset="0"/>
              </a:rPr>
              <a:t>6MWT</a:t>
            </a:r>
          </a:p>
          <a:p>
            <a:pPr algn="ctr"/>
            <a:r>
              <a:rPr lang="fr-FR" sz="2400" dirty="0" smtClean="0">
                <a:latin typeface="Arial Narrow" panose="020B0606020202030204" pitchFamily="34" charset="0"/>
              </a:rPr>
              <a:t>Spirométrie</a:t>
            </a:r>
          </a:p>
          <a:p>
            <a:pPr algn="ctr"/>
            <a:r>
              <a:rPr lang="fr-FR" sz="2400" dirty="0" smtClean="0">
                <a:latin typeface="Arial Narrow" panose="020B0606020202030204" pitchFamily="34" charset="0"/>
              </a:rPr>
              <a:t>IMC…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0129" y="3196281"/>
            <a:ext cx="3204519" cy="1070918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 Narrow" panose="020B0606020202030204" pitchFamily="34" charset="0"/>
              </a:rPr>
              <a:t>Evaluation de l’éventration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Optimisation préopératoire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8280" y="2846170"/>
            <a:ext cx="8011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Taille de l’éventration W1/W2/W3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Perte de droit de cité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Contamination VHWG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Localisation médiane/</a:t>
            </a:r>
            <a:r>
              <a:rPr lang="fr-FR" sz="3200" dirty="0" err="1" smtClean="0">
                <a:latin typeface="Arial Narrow" panose="020B0606020202030204" pitchFamily="34" charset="0"/>
              </a:rPr>
              <a:t>péristomiale</a:t>
            </a:r>
            <a:r>
              <a:rPr lang="fr-FR" sz="3200" dirty="0" smtClean="0">
                <a:latin typeface="Arial Narrow" panose="020B0606020202030204" pitchFamily="34" charset="0"/>
              </a:rPr>
              <a:t>/lombaire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20129" y="1878220"/>
            <a:ext cx="3204519" cy="10709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 Narrow" panose="020B0606020202030204" pitchFamily="34" charset="0"/>
              </a:rPr>
              <a:t>Evaluation des facteurs de risque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61" y="2084173"/>
            <a:ext cx="8594340" cy="37235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Optimisation préopératoire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0129" y="3196281"/>
            <a:ext cx="3204519" cy="1070918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 Narrow" panose="020B0606020202030204" pitchFamily="34" charset="0"/>
              </a:rPr>
              <a:t>Evaluation de l’éventration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20129" y="1878220"/>
            <a:ext cx="3204519" cy="10709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 Narrow" panose="020B0606020202030204" pitchFamily="34" charset="0"/>
              </a:rPr>
              <a:t>Evaluation des facteurs de risque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20129" y="1878220"/>
            <a:ext cx="3204519" cy="10709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 Narrow" panose="020B0606020202030204" pitchFamily="34" charset="0"/>
              </a:rPr>
              <a:t>Evaluation des facteurs de risque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0129" y="3196281"/>
            <a:ext cx="3204519" cy="10709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 Narrow" panose="020B0606020202030204" pitchFamily="34" charset="0"/>
              </a:rPr>
              <a:t>Evaluation de l’éventration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20128" y="4514342"/>
            <a:ext cx="3204519" cy="1070918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>
                <a:latin typeface="Arial Narrow" panose="020B0606020202030204" pitchFamily="34" charset="0"/>
              </a:rPr>
              <a:t>Préhabilitation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8280" y="4469026"/>
            <a:ext cx="8011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Cure 3 semaines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Perte de poids / activité physique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 smtClean="0">
                <a:latin typeface="Arial Narrow" panose="020B0606020202030204" pitchFamily="34" charset="0"/>
              </a:rPr>
              <a:t>Renutrition</a:t>
            </a:r>
            <a:r>
              <a:rPr lang="fr-FR" sz="3200" dirty="0" smtClean="0">
                <a:latin typeface="Arial Narrow" panose="020B0606020202030204" pitchFamily="34" charset="0"/>
              </a:rPr>
              <a:t> / </a:t>
            </a:r>
            <a:r>
              <a:rPr lang="fr-FR" sz="3200" dirty="0" err="1" smtClean="0">
                <a:latin typeface="Arial Narrow" panose="020B0606020202030204" pitchFamily="34" charset="0"/>
              </a:rPr>
              <a:t>sarcopénie</a:t>
            </a:r>
            <a:endParaRPr lang="fr-FR" sz="3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Kinésithérapie respiratoire et </a:t>
            </a:r>
            <a:r>
              <a:rPr lang="fr-FR" sz="3200" dirty="0" err="1" smtClean="0">
                <a:latin typeface="Arial Narrow" panose="020B0606020202030204" pitchFamily="34" charset="0"/>
              </a:rPr>
              <a:t>hypopressive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Optimisation préopératoire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873316" y="2250729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Protocole d’anesthésie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Période </a:t>
            </a:r>
            <a:r>
              <a:rPr lang="fr-FR" sz="40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per-opératoire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856286" y="3474865"/>
            <a:ext cx="2897350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Remplissage vasculaire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873316" y="4626993"/>
            <a:ext cx="2880320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Drainage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7536160" y="2250729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Prévention de l’hypothermie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7534597" y="3457189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Technique chirurgicale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631504" y="3402857"/>
            <a:ext cx="953780" cy="953780"/>
            <a:chOff x="4932040" y="3483332"/>
            <a:chExt cx="953780" cy="953780"/>
          </a:xfrm>
        </p:grpSpPr>
        <p:pic>
          <p:nvPicPr>
            <p:cNvPr id="2064" name="Picture 16" descr="La Courbe De Croissance De L'entreprise | Icons Gratu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288" y="3559076"/>
              <a:ext cx="743444" cy="74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4932040" y="3483332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631504" y="4563452"/>
            <a:ext cx="953780" cy="953780"/>
            <a:chOff x="7450757" y="5103180"/>
            <a:chExt cx="953780" cy="953780"/>
          </a:xfrm>
        </p:grpSpPr>
        <p:pic>
          <p:nvPicPr>
            <p:cNvPr id="10" name="Picture 2" descr="Style, cuisse, plastique, icône, chirurgie, dessin animé. Corps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68"/>
            <a:stretch/>
          </p:blipFill>
          <p:spPr bwMode="auto">
            <a:xfrm>
              <a:off x="7520985" y="5309675"/>
              <a:ext cx="817113" cy="55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Ellipse 39"/>
            <p:cNvSpPr>
              <a:spLocks noChangeAspect="1"/>
            </p:cNvSpPr>
            <p:nvPr/>
          </p:nvSpPr>
          <p:spPr>
            <a:xfrm>
              <a:off x="7450757" y="5103180"/>
              <a:ext cx="953780" cy="95378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631504" y="2216778"/>
            <a:ext cx="953780" cy="953780"/>
            <a:chOff x="6715165" y="5239255"/>
            <a:chExt cx="953780" cy="953780"/>
          </a:xfrm>
        </p:grpSpPr>
        <p:pic>
          <p:nvPicPr>
            <p:cNvPr id="1028" name="Picture 4" descr="Image vectorielle de stock de Icône anesthésie, symbole de soins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4" b="15449"/>
            <a:stretch/>
          </p:blipFill>
          <p:spPr bwMode="auto">
            <a:xfrm>
              <a:off x="6822905" y="5415714"/>
              <a:ext cx="803104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6715165" y="5239255"/>
              <a:ext cx="953780" cy="95378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365167" y="2250729"/>
            <a:ext cx="953780" cy="953780"/>
            <a:chOff x="6476091" y="5566008"/>
            <a:chExt cx="953780" cy="953780"/>
          </a:xfrm>
        </p:grpSpPr>
        <p:sp>
          <p:nvSpPr>
            <p:cNvPr id="45" name="Ellipse 44"/>
            <p:cNvSpPr>
              <a:spLocks noChangeAspect="1"/>
            </p:cNvSpPr>
            <p:nvPr/>
          </p:nvSpPr>
          <p:spPr>
            <a:xfrm>
              <a:off x="6476091" y="5566008"/>
              <a:ext cx="953780" cy="953780"/>
            </a:xfrm>
            <a:prstGeom prst="ellipse">
              <a:avLst/>
            </a:prstGeom>
            <a:solidFill>
              <a:srgbClr val="9CD1E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30" name="Picture 6" descr="Hypothermie Vectoriels et illustrations libres de droits - iStock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0" t="15514" r="37348" b="10121"/>
            <a:stretch/>
          </p:blipFill>
          <p:spPr bwMode="auto">
            <a:xfrm>
              <a:off x="6824132" y="5672666"/>
              <a:ext cx="254001" cy="745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6374707" y="3402857"/>
            <a:ext cx="953780" cy="953780"/>
            <a:chOff x="4986372" y="3627348"/>
            <a:chExt cx="953780" cy="953780"/>
          </a:xfrm>
        </p:grpSpPr>
        <p:pic>
          <p:nvPicPr>
            <p:cNvPr id="1032" name="Picture 8" descr="Icône De Bistouri Ligne Design Dicône De Style Interface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2" t="19288" r="27947" b="35184"/>
            <a:stretch/>
          </p:blipFill>
          <p:spPr bwMode="auto">
            <a:xfrm>
              <a:off x="5107517" y="3790539"/>
              <a:ext cx="659161" cy="672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4986372" y="3627348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0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027" y="1149771"/>
            <a:ext cx="1126936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SUS-ombilicale &gt; </a:t>
            </a:r>
            <a: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5cm :</a:t>
            </a:r>
            <a:r>
              <a:rPr lang="fr-F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fr-F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fr-FR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épidurale</a:t>
            </a:r>
            <a:b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- paracétamol</a:t>
            </a:r>
            <a:b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- AINS </a:t>
            </a:r>
            <a:r>
              <a:rPr lang="fr-FR" sz="28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perop</a:t>
            </a:r>
            <a:endParaRPr lang="fr-FR" sz="32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SOUS-ombilicale &gt; </a:t>
            </a:r>
            <a: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  <a:t>5cm :</a:t>
            </a:r>
            <a:br>
              <a:rPr lang="fr-FR" sz="3200" b="1" dirty="0">
                <a:solidFill>
                  <a:srgbClr val="31859C"/>
                </a:solidFill>
                <a:latin typeface="Arial Narrow" panose="020B0606020202030204" pitchFamily="34" charset="0"/>
              </a:rPr>
            </a:br>
            <a:r>
              <a:rPr lang="fr-FR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paracétamol</a:t>
            </a:r>
            <a:b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- AINS </a:t>
            </a:r>
            <a:r>
              <a:rPr lang="fr-FR" sz="28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perop</a:t>
            </a: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- lidocaïne</a:t>
            </a:r>
            <a:b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- TAP </a:t>
            </a:r>
            <a:r>
              <a:rPr lang="fr-FR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bloc</a:t>
            </a:r>
            <a:r>
              <a:rPr lang="fr-F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fr-F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fr-FR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err="1" smtClean="0">
                <a:solidFill>
                  <a:srgbClr val="31859C"/>
                </a:solidFill>
                <a:latin typeface="Arial Narrow" panose="020B0606020202030204" pitchFamily="34" charset="0"/>
              </a:rPr>
              <a:t>Xypho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-pubienne : </a:t>
            </a:r>
            <a:r>
              <a:rPr lang="fr-FR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épidurale</a:t>
            </a:r>
            <a:r>
              <a:rPr lang="fr-FR" sz="2800" dirty="0" smtClean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Sous-costale ou lombaire : </a:t>
            </a:r>
            <a:r>
              <a:rPr lang="fr-FR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épidurale</a:t>
            </a:r>
            <a:r>
              <a:rPr lang="fr-FR" sz="2800" dirty="0" smtClean="0">
                <a:latin typeface="Arial Narrow" panose="020B0606020202030204" pitchFamily="34" charset="0"/>
              </a:rPr>
              <a:t> 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Protocoles anesthésistes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821" y="1988151"/>
            <a:ext cx="2556561" cy="27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518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Drainage postopératoire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751" y="1029730"/>
            <a:ext cx="11219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Dogme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: les drains permettent d’éviter les collections postopératoires et peuvent être retirés si &lt; 20-30 cc/j</a:t>
            </a:r>
          </a:p>
          <a:p>
            <a:pPr algn="just"/>
            <a:endParaRPr lang="fr-F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518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Drainage postopératoire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7806" y="5849035"/>
            <a:ext cx="5469924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70" dirty="0" smtClean="0">
                <a:latin typeface="Arial Narrow" panose="020B0606020202030204" pitchFamily="34" charset="0"/>
              </a:rPr>
              <a:t>1. Krapta </a:t>
            </a:r>
            <a:r>
              <a:rPr lang="da-DK" sz="1870" dirty="0">
                <a:latin typeface="Arial Narrow" panose="020B0606020202030204" pitchFamily="34" charset="0"/>
              </a:rPr>
              <a:t>DM et al. J Gastrointest Surg. </a:t>
            </a:r>
            <a:r>
              <a:rPr lang="da-DK" sz="1870" dirty="0" smtClean="0">
                <a:latin typeface="Arial Narrow" panose="020B0606020202030204" pitchFamily="34" charset="0"/>
              </a:rPr>
              <a:t>2017; 21: 2083-2089 </a:t>
            </a:r>
          </a:p>
          <a:p>
            <a:r>
              <a:rPr lang="da-DK" sz="1870" dirty="0" smtClean="0">
                <a:latin typeface="Arial Narrow" panose="020B0606020202030204" pitchFamily="34" charset="0"/>
              </a:rPr>
              <a:t>2. Kushner </a:t>
            </a:r>
            <a:r>
              <a:rPr lang="da-DK" sz="1870" dirty="0">
                <a:latin typeface="Arial Narrow" panose="020B0606020202030204" pitchFamily="34" charset="0"/>
              </a:rPr>
              <a:t>B et al. </a:t>
            </a:r>
            <a:r>
              <a:rPr lang="da-DK" sz="1870" dirty="0" smtClean="0">
                <a:latin typeface="Arial Narrow" panose="020B0606020202030204" pitchFamily="34" charset="0"/>
              </a:rPr>
              <a:t>Hernia. 2021;25: 411-418 </a:t>
            </a:r>
            <a:endParaRPr lang="da-DK" sz="1870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751" y="1029730"/>
            <a:ext cx="112199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Dogme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: les drains permettent d’éviter les collections postopératoires et peuvent 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être retirés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si &lt; 20-30 cc/j</a:t>
            </a:r>
          </a:p>
          <a:p>
            <a:pPr algn="just"/>
            <a:endParaRPr lang="fr-FR" sz="32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La mise en place d’un drain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n’augmente pas le risque de complication infectieuse </a:t>
            </a:r>
            <a:r>
              <a:rPr lang="fr-FR" sz="3200" dirty="0" smtClean="0">
                <a:latin typeface="Arial Narrow" panose="020B0606020202030204" pitchFamily="34" charset="0"/>
              </a:rPr>
              <a:t>(SSI) </a:t>
            </a:r>
            <a:r>
              <a:rPr lang="fr-FR" sz="3200" baseline="30000" dirty="0" smtClean="0">
                <a:latin typeface="Arial Narrow" panose="020B0606020202030204" pitchFamily="34" charset="0"/>
              </a:rPr>
              <a:t>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La mise en place d’un drain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diminue le risque de complication au niveau du site opératoire</a:t>
            </a:r>
            <a:r>
              <a:rPr lang="fr-FR" sz="3200" dirty="0" smtClean="0">
                <a:latin typeface="Arial Narrow" panose="020B0606020202030204" pitchFamily="34" charset="0"/>
              </a:rPr>
              <a:t> (SSO)</a:t>
            </a:r>
            <a:r>
              <a:rPr lang="fr-FR" sz="3200" baseline="30000" dirty="0">
                <a:latin typeface="Arial Narrow" panose="020B0606020202030204" pitchFamily="34" charset="0"/>
              </a:rPr>
              <a:t> 1</a:t>
            </a:r>
            <a:endParaRPr lang="fr-FR" sz="3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Les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drains peuvent être retirés à la sortie quelque soit leur débit</a:t>
            </a:r>
            <a:r>
              <a:rPr lang="fr-FR" sz="3200" b="1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3200" baseline="30000" dirty="0" smtClean="0">
                <a:latin typeface="Arial Narrow" panose="020B0606020202030204" pitchFamily="34" charset="0"/>
              </a:rPr>
              <a:t>2</a:t>
            </a:r>
            <a:endParaRPr lang="fr-F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518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Drainage postopératoire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751" y="1029730"/>
            <a:ext cx="112199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Dogme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: les drains permettent d’éviter les collections postopératoires et peuvent 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être retirés si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&lt; 20-30 cc/j</a:t>
            </a:r>
          </a:p>
          <a:p>
            <a:pPr algn="just"/>
            <a:endParaRPr lang="fr-FR" sz="3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fr-FR" sz="3200" b="1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Pourquoi mettre des drains au contact de la prothèse ?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Pas de drainage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Application de colle biologique dans l’espace </a:t>
            </a:r>
            <a:r>
              <a:rPr lang="fr-FR" sz="3200" dirty="0" err="1" smtClean="0">
                <a:latin typeface="Arial Narrow" panose="020B0606020202030204" pitchFamily="34" charset="0"/>
                <a:sym typeface="Wingdings" panose="05000000000000000000" pitchFamily="2" charset="2"/>
              </a:rPr>
              <a:t>rétromusculaire</a:t>
            </a:r>
            <a:endParaRPr lang="fr-FR" sz="3200" dirty="0" smtClean="0">
              <a:latin typeface="Arial Narrow" panose="020B0606020202030204" pitchFamily="34" charset="0"/>
            </a:endParaRPr>
          </a:p>
          <a:p>
            <a:pPr algn="just"/>
            <a:endParaRPr lang="fr-F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Plan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4357" y="1977081"/>
            <a:ext cx="10511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200" b="1" dirty="0" smtClean="0">
                <a:latin typeface="Arial Narrow" panose="020B0606020202030204" pitchFamily="34" charset="0"/>
              </a:rPr>
              <a:t>Qu’est ce que la RAAC ?</a:t>
            </a:r>
          </a:p>
          <a:p>
            <a:pPr marL="342900" indent="-342900">
              <a:buAutoNum type="arabicPeriod"/>
            </a:pPr>
            <a:endParaRPr lang="fr-FR" sz="3200" b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latin typeface="Arial Narrow" panose="020B0606020202030204" pitchFamily="34" charset="0"/>
              </a:rPr>
              <a:t>Notre programme RAAC pour les éventrations</a:t>
            </a:r>
          </a:p>
          <a:p>
            <a:pPr marL="342900" indent="-342900">
              <a:buAutoNum type="arabicPeriod"/>
            </a:pPr>
            <a:endParaRPr lang="fr-FR" sz="3200" b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latin typeface="Arial Narrow" panose="020B0606020202030204" pitchFamily="34" charset="0"/>
              </a:rPr>
              <a:t>Résultats préliminaires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790936" y="1196752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Ablation de la sonde </a:t>
            </a:r>
            <a:r>
              <a:rPr lang="fr-FR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naso-gastrique</a:t>
            </a:r>
            <a:endParaRPr lang="fr-FR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Période post-opératoire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773906" y="3545850"/>
            <a:ext cx="2897350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Analgésie postopératoire</a:t>
            </a:r>
          </a:p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multimodale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790936" y="5822940"/>
            <a:ext cx="2880320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Remplissage vasculaire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283976" y="4648159"/>
            <a:ext cx="953780" cy="953780"/>
            <a:chOff x="3131840" y="3267308"/>
            <a:chExt cx="953780" cy="953780"/>
          </a:xfrm>
        </p:grpSpPr>
        <p:pic>
          <p:nvPicPr>
            <p:cNvPr id="2052" name="Picture 4" descr="Icon., vecteur, pomme, illustration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8" t="10886" r="12285" b="19011"/>
            <a:stretch/>
          </p:blipFill>
          <p:spPr bwMode="auto">
            <a:xfrm>
              <a:off x="3286055" y="3366889"/>
              <a:ext cx="713321" cy="73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3131840" y="3267308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7453780" y="1124744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Thromboprophylaxie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453780" y="5805264"/>
            <a:ext cx="2880000" cy="936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Mobilisation précoce / ceinture de contention abdominale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7452217" y="2294874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Drainage urinaire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7453780" y="3465004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Contrôle de la glycémie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453780" y="4635134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Nutrition postopératoire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590946" y="5733256"/>
            <a:ext cx="953780" cy="953780"/>
            <a:chOff x="4932040" y="3483332"/>
            <a:chExt cx="953780" cy="953780"/>
          </a:xfrm>
        </p:grpSpPr>
        <p:pic>
          <p:nvPicPr>
            <p:cNvPr id="2064" name="Picture 16" descr="La Courbe De Croissance De L'entreprise | Icons Gratu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288" y="3559076"/>
              <a:ext cx="743444" cy="74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4932040" y="3483332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502816" y="3449393"/>
            <a:ext cx="1000088" cy="1000088"/>
            <a:chOff x="7480779" y="5822126"/>
            <a:chExt cx="1000088" cy="1000088"/>
          </a:xfrm>
        </p:grpSpPr>
        <p:pic>
          <p:nvPicPr>
            <p:cNvPr id="1029" name="Picture 5" descr="Icône De Cercle Rouge De Douleur Pour La Médecine De Médicamen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779" y="5822126"/>
              <a:ext cx="1000088" cy="100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7501686" y="5832430"/>
              <a:ext cx="953780" cy="9537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549124" y="1187914"/>
            <a:ext cx="953780" cy="953780"/>
            <a:chOff x="7596336" y="5676788"/>
            <a:chExt cx="953780" cy="953780"/>
          </a:xfrm>
        </p:grpSpPr>
        <p:pic>
          <p:nvPicPr>
            <p:cNvPr id="1033" name="Picture 9" descr="Sonde de LEVINE - MD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" t="6637" b="13902"/>
            <a:stretch/>
          </p:blipFill>
          <p:spPr bwMode="auto">
            <a:xfrm>
              <a:off x="7729612" y="5852917"/>
              <a:ext cx="730820" cy="63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Ellipse 44"/>
            <p:cNvSpPr>
              <a:spLocks noChangeAspect="1"/>
            </p:cNvSpPr>
            <p:nvPr/>
          </p:nvSpPr>
          <p:spPr>
            <a:xfrm>
              <a:off x="7596336" y="5676788"/>
              <a:ext cx="953780" cy="95378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320569" y="5787588"/>
            <a:ext cx="953780" cy="953780"/>
            <a:chOff x="144097" y="5787588"/>
            <a:chExt cx="953780" cy="953780"/>
          </a:xfrm>
        </p:grpSpPr>
        <p:pic>
          <p:nvPicPr>
            <p:cNvPr id="1035" name="Picture 11" descr="Icône de vecteur de marche - Telecharger Vectoriel Gratuit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6" t="10359" r="20979" b="11332"/>
            <a:stretch/>
          </p:blipFill>
          <p:spPr bwMode="auto">
            <a:xfrm>
              <a:off x="398092" y="5909164"/>
              <a:ext cx="509967" cy="696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144097" y="5787588"/>
              <a:ext cx="953780" cy="95378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283976" y="3483705"/>
            <a:ext cx="953780" cy="978807"/>
            <a:chOff x="4842356" y="1228308"/>
            <a:chExt cx="953780" cy="978807"/>
          </a:xfrm>
        </p:grpSpPr>
        <p:pic>
          <p:nvPicPr>
            <p:cNvPr id="1037" name="Picture 13" descr="Niveau élevé De Sucre, Symbole Du Diabète Clip Art Libres De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7" t="7146" r="25977"/>
            <a:stretch/>
          </p:blipFill>
          <p:spPr bwMode="auto">
            <a:xfrm>
              <a:off x="5111022" y="1268760"/>
              <a:ext cx="462386" cy="93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4842356" y="1228308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306945" y="2344276"/>
            <a:ext cx="953780" cy="953780"/>
            <a:chOff x="4825422" y="2293806"/>
            <a:chExt cx="953780" cy="953780"/>
          </a:xfrm>
        </p:grpSpPr>
        <p:pic>
          <p:nvPicPr>
            <p:cNvPr id="1039" name="Picture 15" descr="Sonde De Foley, Sondage Urinaire, Cathéter PNG - Sonde De Foley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274" y="2420888"/>
              <a:ext cx="633359" cy="802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4825422" y="2293806"/>
              <a:ext cx="953780" cy="953780"/>
            </a:xfrm>
            <a:prstGeom prst="ellipse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317961" y="1204848"/>
            <a:ext cx="953780" cy="953780"/>
            <a:chOff x="4876341" y="1204848"/>
            <a:chExt cx="953780" cy="953780"/>
          </a:xfrm>
        </p:grpSpPr>
        <p:pic>
          <p:nvPicPr>
            <p:cNvPr id="1041" name="Picture 17" descr="Le risque de caillots de sang et le caillot ou thrombose ...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2" t="5856" r="20241" b="15866"/>
            <a:stretch/>
          </p:blipFill>
          <p:spPr bwMode="auto">
            <a:xfrm>
              <a:off x="5045077" y="1290696"/>
              <a:ext cx="542293" cy="74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4876341" y="1204848"/>
              <a:ext cx="953780" cy="9537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9" name="Rectangle à coins arrondis 58"/>
          <p:cNvSpPr/>
          <p:nvPr/>
        </p:nvSpPr>
        <p:spPr>
          <a:xfrm>
            <a:off x="2786416" y="2407305"/>
            <a:ext cx="2843018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Prévention de l’iléus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1549125" y="2306692"/>
            <a:ext cx="963305" cy="977705"/>
            <a:chOff x="4830456" y="1162801"/>
            <a:chExt cx="963305" cy="977705"/>
          </a:xfrm>
        </p:grpSpPr>
        <p:pic>
          <p:nvPicPr>
            <p:cNvPr id="61" name="Picture 12" descr="Émoticône Malade Vomissements Icône De Smiley Vecteur Emoji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356" y="1189101"/>
              <a:ext cx="951405" cy="951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Ellipse 61"/>
            <p:cNvSpPr>
              <a:spLocks noChangeAspect="1"/>
            </p:cNvSpPr>
            <p:nvPr/>
          </p:nvSpPr>
          <p:spPr>
            <a:xfrm>
              <a:off x="4830456" y="1162801"/>
              <a:ext cx="953780" cy="95378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Rectangle à coins arrondis 38"/>
          <p:cNvSpPr/>
          <p:nvPr/>
        </p:nvSpPr>
        <p:spPr>
          <a:xfrm>
            <a:off x="2790936" y="4684395"/>
            <a:ext cx="2880320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Drainage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1549124" y="4614478"/>
            <a:ext cx="953780" cy="953780"/>
            <a:chOff x="7450757" y="5103180"/>
            <a:chExt cx="953780" cy="953780"/>
          </a:xfrm>
        </p:grpSpPr>
        <p:pic>
          <p:nvPicPr>
            <p:cNvPr id="41" name="Picture 2" descr="Style, cuisse, plastique, icône, chirurgie, dessin animé. Corps ...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68"/>
            <a:stretch/>
          </p:blipFill>
          <p:spPr bwMode="auto">
            <a:xfrm>
              <a:off x="7520985" y="5309675"/>
              <a:ext cx="817113" cy="55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Ellipse 42"/>
            <p:cNvSpPr>
              <a:spLocks noChangeAspect="1"/>
            </p:cNvSpPr>
            <p:nvPr/>
          </p:nvSpPr>
          <p:spPr>
            <a:xfrm>
              <a:off x="7450757" y="5103180"/>
              <a:ext cx="953780" cy="95378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1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Plan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4357" y="1977081"/>
            <a:ext cx="10511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Qu’est ce que la RAAC ?</a:t>
            </a:r>
          </a:p>
          <a:p>
            <a:pPr marL="342900" indent="-342900">
              <a:buAutoNum type="arabicPeriod"/>
            </a:pPr>
            <a:endParaRPr lang="fr-FR" sz="3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Notre programme RAAC pour les éventrations</a:t>
            </a:r>
          </a:p>
          <a:p>
            <a:pPr marL="342900" indent="-342900">
              <a:buAutoNum type="arabicPeriod"/>
            </a:pPr>
            <a:endParaRPr lang="fr-FR" sz="3200" b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latin typeface="Arial Narrow" panose="020B0606020202030204" pitchFamily="34" charset="0"/>
              </a:rPr>
              <a:t>Résultats préliminaires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82883"/>
              </p:ext>
            </p:extLst>
          </p:nvPr>
        </p:nvGraphicFramePr>
        <p:xfrm>
          <a:off x="1046205" y="1103867"/>
          <a:ext cx="966909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1070">
                  <a:extLst>
                    <a:ext uri="{9D8B030D-6E8A-4147-A177-3AD203B41FA5}">
                      <a16:colId xmlns:a16="http://schemas.microsoft.com/office/drawing/2014/main" xmlns="" val="2693881144"/>
                    </a:ext>
                  </a:extLst>
                </a:gridCol>
                <a:gridCol w="3223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132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Demographics</a:t>
                      </a:r>
                      <a:r>
                        <a:rPr lang="fr-FR" sz="1600" b="1" baseline="0" dirty="0" smtClean="0">
                          <a:latin typeface="Arial Narrow" panose="020B0606020202030204" pitchFamily="34" charset="0"/>
                        </a:rPr>
                        <a:t> data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Arial Narrow" panose="020B0606020202030204" pitchFamily="34" charset="0"/>
                        </a:rPr>
                        <a:t>Cohort</a:t>
                      </a:r>
                      <a:r>
                        <a:rPr lang="fr-FR" sz="16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600" baseline="0" dirty="0" smtClean="0">
                          <a:latin typeface="Arial Narrow" panose="020B0606020202030204" pitchFamily="34" charset="0"/>
                        </a:rPr>
                        <a:t>n=200</a:t>
                      </a:r>
                      <a:endParaRPr lang="fr-FR" sz="16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557">
                <a:tc gridSpan="2"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Gender</a:t>
                      </a:r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 M/F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85/115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57">
                <a:tc gridSpan="2"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Mean</a:t>
                      </a:r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age</a:t>
                      </a:r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 ± SEM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63.5 ± 12.5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557">
                <a:tc rowSpan="4"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ASA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10 (5%)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557">
                <a:tc vMerge="1">
                  <a:txBody>
                    <a:bodyPr/>
                    <a:lstStyle/>
                    <a:p>
                      <a:endParaRPr lang="fr-FR" sz="11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64 (32%)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557">
                <a:tc vMerge="1">
                  <a:txBody>
                    <a:bodyPr/>
                    <a:lstStyle/>
                    <a:p>
                      <a:endParaRPr lang="fr-FR" sz="11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42 (21%)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557">
                <a:tc vMerge="1">
                  <a:txBody>
                    <a:bodyPr/>
                    <a:lstStyle/>
                    <a:p>
                      <a:endParaRPr lang="fr-FR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2 (1%)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557">
                <a:tc gridSpan="2"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Alcool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22 (11%)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557">
                <a:tc gridSpan="2"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Smoker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27 (13.5%)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557">
                <a:tc gridSpan="2"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Mean</a:t>
                      </a:r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 BMI (kg/m²) ± SEM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30.1 ± 6.2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557">
                <a:tc gridSpan="2"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Recurrent</a:t>
                      </a:r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hernia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83 (41.5%)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2557">
                <a:tc rowSpan="4"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EHS </a:t>
                      </a:r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Incisional</a:t>
                      </a:r>
                      <a:r>
                        <a:rPr lang="fr-FR" sz="16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600" b="1" baseline="0" dirty="0" err="1" smtClean="0">
                          <a:latin typeface="Arial Narrow" panose="020B0606020202030204" pitchFamily="34" charset="0"/>
                        </a:rPr>
                        <a:t>hernia</a:t>
                      </a:r>
                      <a:r>
                        <a:rPr lang="fr-FR" sz="1600" b="1" baseline="0" dirty="0" smtClean="0">
                          <a:latin typeface="Arial Narrow" panose="020B0606020202030204" pitchFamily="34" charset="0"/>
                        </a:rPr>
                        <a:t> classification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W1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55 (27.5%)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2557">
                <a:tc vMerge="1">
                  <a:txBody>
                    <a:bodyPr/>
                    <a:lstStyle/>
                    <a:p>
                      <a:endParaRPr lang="fr-FR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W2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86 (43%)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2557">
                <a:tc vMerge="1">
                  <a:txBody>
                    <a:bodyPr/>
                    <a:lstStyle/>
                    <a:p>
                      <a:endParaRPr lang="fr-FR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Arial Narrow" panose="020B0606020202030204" pitchFamily="34" charset="0"/>
                        </a:rPr>
                        <a:t>W3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27 (13.5%)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2557">
                <a:tc vMerge="1">
                  <a:txBody>
                    <a:bodyPr/>
                    <a:lstStyle/>
                    <a:p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Arial Narrow" panose="020B0606020202030204" pitchFamily="34" charset="0"/>
                        </a:rPr>
                        <a:t>Missed</a:t>
                      </a:r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Arial Narrow" panose="020B0606020202030204" pitchFamily="34" charset="0"/>
                        </a:rPr>
                        <a:t>32 (16%)</a:t>
                      </a:r>
                      <a:endParaRPr lang="fr-FR" sz="1600" b="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2910762645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238E-9A02-4EE9-BF4A-8A8470FCA249}" type="slidenum">
              <a:rPr lang="fr-FR" smtClean="0"/>
              <a:t>22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51822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Résultats </a:t>
            </a:r>
          </a:p>
          <a:p>
            <a:pPr algn="ctr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Cohorte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5" y="1096738"/>
            <a:ext cx="427282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88377"/>
              </p:ext>
            </p:extLst>
          </p:nvPr>
        </p:nvGraphicFramePr>
        <p:xfrm>
          <a:off x="143339" y="3972177"/>
          <a:ext cx="1190532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1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1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1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81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W1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W2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W3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err="1" smtClean="0">
                          <a:latin typeface="Arial Narrow" panose="020B0606020202030204" pitchFamily="34" charset="0"/>
                        </a:rPr>
                        <a:t>Mean</a:t>
                      </a:r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900" b="1" dirty="0" err="1" smtClean="0">
                          <a:latin typeface="Arial Narrow" panose="020B0606020202030204" pitchFamily="34" charset="0"/>
                        </a:rPr>
                        <a:t>days</a:t>
                      </a:r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 ± SE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4.8±0.5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5.5±0.4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8.7±1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0.02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666" y="5116209"/>
            <a:ext cx="1170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fr-FR" sz="32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La durée d’hospitalisation est significativement influencée par la classification EHS de l’éventration</a:t>
            </a:r>
            <a:endParaRPr lang="fr-FR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-51822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Evaluation des patients en préopératoire </a:t>
            </a:r>
          </a:p>
          <a:p>
            <a:pPr algn="ctr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Evaluation des éventrations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-51822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Evaluation des patients en préopératoire </a:t>
            </a:r>
          </a:p>
          <a:p>
            <a:pPr algn="ctr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Up </a:t>
            </a:r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and</a:t>
            </a:r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Go Test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06581"/>
              </p:ext>
            </p:extLst>
          </p:nvPr>
        </p:nvGraphicFramePr>
        <p:xfrm>
          <a:off x="165441" y="1715079"/>
          <a:ext cx="829276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3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TUG </a:t>
                      </a:r>
                      <a:r>
                        <a:rPr lang="fr-FR" sz="1900" dirty="0" err="1" smtClean="0">
                          <a:latin typeface="Arial Narrow" panose="020B0606020202030204" pitchFamily="34" charset="0"/>
                        </a:rPr>
                        <a:t>low</a:t>
                      </a:r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 and</a:t>
                      </a:r>
                      <a:r>
                        <a:rPr lang="fr-FR" sz="1900" baseline="0" dirty="0" smtClean="0">
                          <a:latin typeface="Arial Narrow" panose="020B0606020202030204" pitchFamily="34" charset="0"/>
                        </a:rPr>
                        <a:t> medium</a:t>
                      </a:r>
                      <a:endParaRPr lang="fr-FR" sz="1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n=106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TUG high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n=19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i="1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lang="fr-FR" sz="1900" i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complications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57 (53.8%)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11 (57.9%)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i="1" dirty="0" smtClean="0">
                          <a:latin typeface="Arial Narrow" panose="020B0606020202030204" pitchFamily="34" charset="0"/>
                        </a:rPr>
                        <a:t>0.7</a:t>
                      </a:r>
                      <a:endParaRPr lang="fr-FR" sz="1900" i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Major complications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9 (8.5%)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1 (5.2%)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i="1" dirty="0" smtClean="0">
                          <a:latin typeface="Arial Narrow" panose="020B0606020202030204" pitchFamily="34" charset="0"/>
                        </a:rPr>
                        <a:t>0.6</a:t>
                      </a:r>
                      <a:endParaRPr lang="fr-FR" sz="1900" i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8833637" y="641182"/>
            <a:ext cx="3140884" cy="3031030"/>
            <a:chOff x="8907778" y="212642"/>
            <a:chExt cx="3140884" cy="30310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353" y="548681"/>
              <a:ext cx="2626353" cy="2694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10390949" y="212642"/>
              <a:ext cx="1657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fr-FR" sz="2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p=0.02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 rot="16200000">
              <a:off x="7684900" y="1473457"/>
              <a:ext cx="2784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fr-FR" sz="1600" b="1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Lenght</a:t>
              </a:r>
              <a:r>
                <a:rPr lang="fr-F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of </a:t>
              </a:r>
              <a:r>
                <a:rPr lang="fr-FR" sz="1600" b="1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stay</a:t>
              </a:r>
              <a:endParaRPr lang="fr-FR" sz="16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4396629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Un TUG élevé permet de prédire une augmentation de la durée d’hospitalisation </a:t>
            </a:r>
            <a:r>
              <a:rPr lang="fr-FR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(p=0.02)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Non significatif pour prédire les complications </a:t>
            </a:r>
            <a:r>
              <a:rPr lang="fr-FR" sz="3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postopératories</a:t>
            </a:r>
            <a:endParaRPr lang="fr-FR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1269596"/>
            <a:ext cx="4509525" cy="26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29" y="1552601"/>
            <a:ext cx="3063376" cy="298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360363" y="1777297"/>
            <a:ext cx="12481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solidFill>
                  <a:prstClr val="black"/>
                </a:solidFill>
                <a:latin typeface="Arial Narrow" panose="020B0606020202030204" pitchFamily="34" charset="0"/>
              </a:rPr>
              <a:t>p=0.05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95734" y="1376784"/>
            <a:ext cx="19202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867" dirty="0">
                <a:solidFill>
                  <a:prstClr val="black"/>
                </a:solidFill>
                <a:latin typeface="Arial Narrow" panose="020B0606020202030204" pitchFamily="34" charset="0"/>
              </a:rPr>
              <a:t>R=-0.16; p=0.02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602202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L’activité physique préopératoire diminue significativement la durée d’hospitalisation </a:t>
            </a:r>
            <a:r>
              <a:rPr lang="fr-FR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p=0.02)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L’activité physique préopératoire </a:t>
            </a:r>
            <a:r>
              <a:rPr lang="fr-FR" sz="32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diminue à la limite de la significativité les complications majeures postopératoires </a:t>
            </a:r>
            <a:r>
              <a:rPr lang="fr-FR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(p=0.05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CFF238E-9A02-4EE9-BF4A-8A8470FCA249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-51822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Evaluation des patients en préopératoire </a:t>
            </a:r>
          </a:p>
          <a:p>
            <a:pPr algn="ctr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Evaluation de l’activité physique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23" y="507305"/>
            <a:ext cx="2753352" cy="296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85674" y="1358390"/>
          <a:ext cx="888533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1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1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1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err="1" smtClean="0">
                          <a:latin typeface="Arial Narrow" panose="020B0606020202030204" pitchFamily="34" charset="0"/>
                        </a:rPr>
                        <a:t>Pre-prosthetic</a:t>
                      </a:r>
                      <a:r>
                        <a:rPr lang="fr-FR" sz="1900" baseline="0" dirty="0" smtClean="0">
                          <a:latin typeface="Arial Narrow" panose="020B0606020202030204" pitchFamily="34" charset="0"/>
                        </a:rPr>
                        <a:t> drainage</a:t>
                      </a:r>
                      <a:endParaRPr lang="fr-FR" sz="1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n=30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No </a:t>
                      </a:r>
                      <a:r>
                        <a:rPr lang="fr-FR" sz="1900" dirty="0" err="1" smtClean="0">
                          <a:latin typeface="Arial Narrow" panose="020B0606020202030204" pitchFamily="34" charset="0"/>
                        </a:rPr>
                        <a:t>pre-prosthetic</a:t>
                      </a:r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 drainage</a:t>
                      </a:r>
                      <a:endParaRPr lang="fr-FR" sz="1900" baseline="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900" baseline="0" dirty="0" smtClean="0">
                          <a:latin typeface="Arial Narrow" panose="020B0606020202030204" pitchFamily="34" charset="0"/>
                        </a:rPr>
                        <a:t>n=170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EHS classification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Arial Narrow" panose="020B0606020202030204" pitchFamily="34" charset="0"/>
                        </a:rPr>
                        <a:t>W1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Arial Narrow" panose="020B0606020202030204" pitchFamily="34" charset="0"/>
                        </a:rPr>
                        <a:t>W2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Arial Narrow" panose="020B0606020202030204" pitchFamily="34" charset="0"/>
                        </a:rPr>
                        <a:t>W3</a:t>
                      </a:r>
                    </a:p>
                    <a:p>
                      <a:pPr algn="ctr"/>
                      <a:r>
                        <a:rPr lang="fr-FR" sz="1400" b="1" dirty="0" err="1" smtClean="0">
                          <a:latin typeface="Arial Narrow" panose="020B0606020202030204" pitchFamily="34" charset="0"/>
                        </a:rPr>
                        <a:t>Missed</a:t>
                      </a:r>
                      <a:endParaRPr lang="fr-FR" sz="14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8 (26%)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13 (43%)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3 (10%)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</a:rPr>
                        <a:t> (20%)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47 (28%)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73 (43%)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23 (14%)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27 (15%)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0.9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9733196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err="1" smtClean="0">
                          <a:latin typeface="Arial Narrow" panose="020B0606020202030204" pitchFamily="34" charset="0"/>
                        </a:rPr>
                        <a:t>Mean</a:t>
                      </a:r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900" b="1" dirty="0" err="1" smtClean="0">
                          <a:latin typeface="Arial Narrow" panose="020B0606020202030204" pitchFamily="34" charset="0"/>
                        </a:rPr>
                        <a:t>lenght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of </a:t>
                      </a:r>
                      <a:r>
                        <a:rPr lang="fr-FR" sz="1900" b="1" baseline="0" dirty="0" err="1" smtClean="0">
                          <a:latin typeface="Arial Narrow" panose="020B0606020202030204" pitchFamily="34" charset="0"/>
                        </a:rPr>
                        <a:t>stay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9.3±1.5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6±0.4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0.009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complications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21</a:t>
                      </a:r>
                      <a:r>
                        <a:rPr lang="fr-FR" sz="1900" baseline="0" dirty="0" smtClean="0">
                          <a:latin typeface="Arial Narrow" panose="020B0606020202030204" pitchFamily="34" charset="0"/>
                        </a:rPr>
                        <a:t> (70%)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89 (52%)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0.07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Major complications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5 (16.7%)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15 (8.8%)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0.2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SSI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6 (20%)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18 (10.5%)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0.1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222840" y="348255"/>
            <a:ext cx="196916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prstClr val="black"/>
                </a:solidFill>
                <a:latin typeface="Arial Narrow" panose="020B0606020202030204" pitchFamily="34" charset="0"/>
              </a:rPr>
              <a:t>p=0.009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Evolution postopératoire </a:t>
            </a:r>
          </a:p>
          <a:p>
            <a:pPr algn="ctr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Intérêt du drainage ?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23" y="507305"/>
            <a:ext cx="2753352" cy="296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10531"/>
              </p:ext>
            </p:extLst>
          </p:nvPr>
        </p:nvGraphicFramePr>
        <p:xfrm>
          <a:off x="85674" y="1358390"/>
          <a:ext cx="888533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1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1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1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err="1" smtClean="0">
                          <a:latin typeface="Arial Narrow" panose="020B0606020202030204" pitchFamily="34" charset="0"/>
                        </a:rPr>
                        <a:t>Pre-prosthetic</a:t>
                      </a:r>
                      <a:r>
                        <a:rPr lang="fr-FR" sz="1900" baseline="0" dirty="0" smtClean="0">
                          <a:latin typeface="Arial Narrow" panose="020B0606020202030204" pitchFamily="34" charset="0"/>
                        </a:rPr>
                        <a:t> drainage</a:t>
                      </a:r>
                      <a:endParaRPr lang="fr-FR" sz="1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n=30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No </a:t>
                      </a:r>
                      <a:r>
                        <a:rPr lang="fr-FR" sz="1900" dirty="0" err="1" smtClean="0">
                          <a:latin typeface="Arial Narrow" panose="020B0606020202030204" pitchFamily="34" charset="0"/>
                        </a:rPr>
                        <a:t>pre-prosthetic</a:t>
                      </a:r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 drainage</a:t>
                      </a:r>
                      <a:endParaRPr lang="fr-FR" sz="1900" baseline="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900" baseline="0" dirty="0" smtClean="0">
                          <a:latin typeface="Arial Narrow" panose="020B0606020202030204" pitchFamily="34" charset="0"/>
                        </a:rPr>
                        <a:t>n=170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EHS classification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Arial Narrow" panose="020B0606020202030204" pitchFamily="34" charset="0"/>
                        </a:rPr>
                        <a:t>W1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Arial Narrow" panose="020B0606020202030204" pitchFamily="34" charset="0"/>
                        </a:rPr>
                        <a:t>W2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Arial Narrow" panose="020B0606020202030204" pitchFamily="34" charset="0"/>
                        </a:rPr>
                        <a:t>W3</a:t>
                      </a:r>
                    </a:p>
                    <a:p>
                      <a:pPr algn="ctr"/>
                      <a:r>
                        <a:rPr lang="fr-FR" sz="1400" b="1" dirty="0" err="1" smtClean="0">
                          <a:latin typeface="Arial Narrow" panose="020B0606020202030204" pitchFamily="34" charset="0"/>
                        </a:rPr>
                        <a:t>Missed</a:t>
                      </a:r>
                      <a:endParaRPr lang="fr-FR" sz="14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8 (26%)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13 (43%)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3 (10%)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</a:rPr>
                        <a:t> (20%)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47 (28%)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73 (43%)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23 (14%)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27 (15%)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0.9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9733196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err="1" smtClean="0">
                          <a:latin typeface="Arial Narrow" panose="020B0606020202030204" pitchFamily="34" charset="0"/>
                        </a:rPr>
                        <a:t>Mean</a:t>
                      </a:r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900" b="1" dirty="0" err="1" smtClean="0">
                          <a:latin typeface="Arial Narrow" panose="020B0606020202030204" pitchFamily="34" charset="0"/>
                        </a:rPr>
                        <a:t>lenght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of </a:t>
                      </a:r>
                      <a:r>
                        <a:rPr lang="fr-FR" sz="1900" b="1" baseline="0" dirty="0" err="1" smtClean="0">
                          <a:latin typeface="Arial Narrow" panose="020B0606020202030204" pitchFamily="34" charset="0"/>
                        </a:rPr>
                        <a:t>stay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9.3±1.5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6±0.4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0.009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complications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21</a:t>
                      </a:r>
                      <a:r>
                        <a:rPr lang="fr-FR" sz="1900" baseline="0" dirty="0" smtClean="0">
                          <a:latin typeface="Arial Narrow" panose="020B0606020202030204" pitchFamily="34" charset="0"/>
                        </a:rPr>
                        <a:t> (70%)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89 (52%)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0.07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Major complications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5 (16.7%)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15 (8.8%)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0.2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SSI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6 (20%)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18 (10.5%)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0.1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222840" y="348255"/>
            <a:ext cx="196916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67" dirty="0">
                <a:solidFill>
                  <a:prstClr val="black"/>
                </a:solidFill>
                <a:latin typeface="Arial Narrow" panose="020B0606020202030204" pitchFamily="34" charset="0"/>
              </a:rPr>
              <a:t>p=0.009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" y="5157192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La durée d’hospitalisation est augmentée </a:t>
            </a:r>
            <a:r>
              <a:rPr lang="fr-FR" sz="3200" dirty="0" smtClean="0">
                <a:latin typeface="Arial Narrow" panose="020B0606020202030204" pitchFamily="34" charset="0"/>
              </a:rPr>
              <a:t>en présence d’un drainage </a:t>
            </a:r>
            <a:r>
              <a:rPr lang="fr-FR" sz="3200" dirty="0" err="1" smtClean="0">
                <a:latin typeface="Arial Narrow" panose="020B0606020202030204" pitchFamily="34" charset="0"/>
              </a:rPr>
              <a:t>préprothétique</a:t>
            </a:r>
            <a:r>
              <a:rPr lang="fr-FR" sz="3200" dirty="0" smtClean="0">
                <a:latin typeface="Arial Narrow" panose="020B0606020202030204" pitchFamily="34" charset="0"/>
              </a:rPr>
              <a:t>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Il y a plus d’infection dans le groupe drainage mais non significatif (x2)</a:t>
            </a:r>
            <a:endParaRPr lang="fr-FR" sz="32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Evolution postopératoire </a:t>
            </a:r>
          </a:p>
          <a:p>
            <a:pPr algn="ctr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Intérêt du drainage ?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31649"/>
              </p:ext>
            </p:extLst>
          </p:nvPr>
        </p:nvGraphicFramePr>
        <p:xfrm>
          <a:off x="62146" y="2012816"/>
          <a:ext cx="12048660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9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9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097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W1</a:t>
                      </a:r>
                    </a:p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n=55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W2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n=86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W3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n=27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fr-FR" sz="1900" b="1" baseline="0" dirty="0" smtClean="0">
                          <a:latin typeface="Arial Narrow" panose="020B0606020202030204" pitchFamily="34" charset="0"/>
                        </a:rPr>
                        <a:t> complications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23 (41.8%)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44 (51.2%)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24 (88.9%)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&lt;0.001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Major complications</a:t>
                      </a:r>
                    </a:p>
                    <a:p>
                      <a:pPr algn="ctr"/>
                      <a:r>
                        <a:rPr lang="fr-FR" sz="1900" b="1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fr-FR" sz="1900" b="1" dirty="0" err="1" smtClean="0">
                          <a:latin typeface="Arial Narrow" panose="020B0606020202030204" pitchFamily="34" charset="0"/>
                        </a:rPr>
                        <a:t>Dindo</a:t>
                      </a:r>
                      <a:r>
                        <a:rPr lang="fr-FR" sz="2000" b="1" dirty="0" smtClean="0">
                          <a:solidFill>
                            <a:prstClr val="black"/>
                          </a:solidFill>
                          <a:latin typeface="Arial Narrow" panose="020B0606020202030204" pitchFamily="34" charset="0"/>
                        </a:rPr>
                        <a:t>≥ </a:t>
                      </a:r>
                      <a:r>
                        <a:rPr lang="fr-FR" sz="2000" b="1" dirty="0" err="1" smtClean="0">
                          <a:solidFill>
                            <a:prstClr val="black"/>
                          </a:solidFill>
                          <a:latin typeface="Arial Narrow" panose="020B0606020202030204" pitchFamily="34" charset="0"/>
                        </a:rPr>
                        <a:t>IIIa</a:t>
                      </a:r>
                      <a:r>
                        <a:rPr lang="fr-FR" sz="2000" b="1" dirty="0" smtClean="0">
                          <a:solidFill>
                            <a:prstClr val="black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fr-FR" sz="1900" b="1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3 (5.4%)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7 (8.1%)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5 (18.5%)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latin typeface="Arial Narrow" panose="020B0606020202030204" pitchFamily="34" charset="0"/>
                        </a:rPr>
                        <a:t>0.14</a:t>
                      </a:r>
                      <a:endParaRPr lang="fr-FR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48691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32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Plus de complications pour les éventrations W3 </a:t>
            </a:r>
            <a:r>
              <a:rPr lang="fr-FR" sz="3200" dirty="0" smtClean="0">
                <a:latin typeface="Arial Narrow" panose="020B0606020202030204" pitchFamily="34" charset="0"/>
              </a:rPr>
              <a:t>(</a:t>
            </a:r>
            <a:r>
              <a:rPr lang="fr-FR" sz="3200" dirty="0">
                <a:latin typeface="Arial Narrow" panose="020B0606020202030204" pitchFamily="34" charset="0"/>
              </a:rPr>
              <a:t>p&lt;0.001</a:t>
            </a:r>
            <a:r>
              <a:rPr lang="fr-FR" sz="3200" dirty="0" smtClean="0">
                <a:latin typeface="Arial Narrow" panose="020B0606020202030204" pitchFamily="34" charset="0"/>
              </a:rPr>
              <a:t>)</a:t>
            </a:r>
            <a:endParaRPr lang="fr-FR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80990" indent="-380990" algn="ctr" defTabSz="1219170">
              <a:buFont typeface="Arial" panose="020B0604020202020204" pitchFamily="34" charset="0"/>
              <a:buChar char="•"/>
            </a:pP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Evolution postopératoire </a:t>
            </a:r>
          </a:p>
          <a:p>
            <a:pPr algn="ctr"/>
            <a:r>
              <a:rPr lang="fr-FR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Complications postopératoires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2" name="Ellipse 1"/>
          <p:cNvSpPr/>
          <p:nvPr/>
        </p:nvSpPr>
        <p:spPr>
          <a:xfrm>
            <a:off x="568411" y="2850352"/>
            <a:ext cx="2471351" cy="1655806"/>
          </a:xfrm>
          <a:prstGeom prst="ellipse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atin typeface="Arial Narrow" panose="020B0606020202030204" pitchFamily="34" charset="0"/>
              </a:rPr>
              <a:t>RAAC</a:t>
            </a:r>
            <a:endParaRPr lang="fr-FR" sz="4400" b="1" dirty="0"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179805" y="3678255"/>
            <a:ext cx="1309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4917989" y="2603157"/>
            <a:ext cx="5684108" cy="2471351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Protocole sûr et efficace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Amélioration de la prise en charge des patients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fr-F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Plan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4357" y="1977081"/>
            <a:ext cx="10511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200" b="1" dirty="0" smtClean="0">
                <a:latin typeface="Arial Narrow" panose="020B0606020202030204" pitchFamily="34" charset="0"/>
              </a:rPr>
              <a:t>Qu’est ce que la RAAC ?</a:t>
            </a:r>
          </a:p>
          <a:p>
            <a:pPr marL="342900" indent="-342900">
              <a:buAutoNum type="arabicPeriod"/>
            </a:pPr>
            <a:endParaRPr lang="fr-FR" sz="3200" b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Notre programme RAAC pour les éventrations</a:t>
            </a:r>
          </a:p>
          <a:p>
            <a:pPr marL="342900" indent="-342900">
              <a:buAutoNum type="arabicPeriod"/>
            </a:pPr>
            <a:endParaRPr lang="fr-FR" sz="3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Résultats préliminaires</a:t>
            </a:r>
            <a:endParaRPr lang="fr-FR" sz="3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2" name="Ellipse 1"/>
          <p:cNvSpPr/>
          <p:nvPr/>
        </p:nvSpPr>
        <p:spPr>
          <a:xfrm>
            <a:off x="568411" y="2850352"/>
            <a:ext cx="2471351" cy="1655806"/>
          </a:xfrm>
          <a:prstGeom prst="ellipse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atin typeface="Arial Narrow" panose="020B0606020202030204" pitchFamily="34" charset="0"/>
              </a:rPr>
              <a:t>RAAC</a:t>
            </a:r>
            <a:endParaRPr lang="fr-FR" sz="4400" b="1" dirty="0">
              <a:latin typeface="Arial Narrow" panose="020B060602020203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489622" y="2026508"/>
            <a:ext cx="0" cy="165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179805" y="1130389"/>
            <a:ext cx="3393989" cy="708454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Préopératoire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03308" y="809623"/>
            <a:ext cx="5288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Activité physique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Arrêt tabac/alcool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Lutte contre le surpoids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Prise en charge des éventrations W3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179805" y="3678255"/>
            <a:ext cx="1309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2" name="Ellipse 1"/>
          <p:cNvSpPr/>
          <p:nvPr/>
        </p:nvSpPr>
        <p:spPr>
          <a:xfrm>
            <a:off x="568411" y="2850352"/>
            <a:ext cx="2471351" cy="1655806"/>
          </a:xfrm>
          <a:prstGeom prst="ellipse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atin typeface="Arial Narrow" panose="020B0606020202030204" pitchFamily="34" charset="0"/>
              </a:rPr>
              <a:t>RAAC</a:t>
            </a:r>
            <a:endParaRPr lang="fr-FR" sz="4400" b="1" dirty="0">
              <a:latin typeface="Arial Narrow" panose="020B060602020203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489622" y="2026508"/>
            <a:ext cx="0" cy="165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179805" y="1130389"/>
            <a:ext cx="3393989" cy="7084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Préopératoire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179805" y="3678255"/>
            <a:ext cx="1309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489622" y="3678255"/>
            <a:ext cx="2388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4802663" y="3324028"/>
            <a:ext cx="3393989" cy="708454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Peropératoire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86119" y="2850352"/>
            <a:ext cx="3805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Pas de drainage au contact de la prothèse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Peu de fixation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Protocoles d’anesthésie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2" name="Ellipse 1"/>
          <p:cNvSpPr/>
          <p:nvPr/>
        </p:nvSpPr>
        <p:spPr>
          <a:xfrm>
            <a:off x="568411" y="2850352"/>
            <a:ext cx="2471351" cy="1655806"/>
          </a:xfrm>
          <a:prstGeom prst="ellipse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atin typeface="Arial Narrow" panose="020B0606020202030204" pitchFamily="34" charset="0"/>
              </a:rPr>
              <a:t>RAAC</a:t>
            </a:r>
            <a:endParaRPr lang="fr-FR" sz="4400" b="1" dirty="0">
              <a:latin typeface="Arial Narrow" panose="020B060602020203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489622" y="2026508"/>
            <a:ext cx="0" cy="165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179805" y="1130389"/>
            <a:ext cx="3393989" cy="7084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Préopératoire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179805" y="3678255"/>
            <a:ext cx="1309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489622" y="3678255"/>
            <a:ext cx="2388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4802663" y="3324028"/>
            <a:ext cx="3393989" cy="7084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Peropératoire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489622" y="3686493"/>
            <a:ext cx="0" cy="136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792627" y="5282889"/>
            <a:ext cx="3393989" cy="708454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Postopératoire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47934" y="5175451"/>
            <a:ext cx="5544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Réalimentation précoce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Ablation précoce des voies veineuses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 Narrow" panose="020B0606020202030204" pitchFamily="34" charset="0"/>
              </a:rPr>
              <a:t>Mobilisation 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799856" y="1633357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Période préopératoire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7752184" y="4051432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Période peropératoire</a:t>
            </a:r>
          </a:p>
        </p:txBody>
      </p:sp>
      <p:pic>
        <p:nvPicPr>
          <p:cNvPr id="6146" name="Picture 2" descr="Flèche Circulaire | Icons Grat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2833477"/>
            <a:ext cx="3280445" cy="33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559496" y="4051431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Période postopératoire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375920" y="4123441"/>
            <a:ext cx="1368152" cy="7502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AUDIT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Qu’est ce que la RAAC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3601" r="17451" b="22000"/>
          <a:stretch/>
        </p:blipFill>
        <p:spPr>
          <a:xfrm>
            <a:off x="9013314" y="31686"/>
            <a:ext cx="3178686" cy="24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9038" y="5248890"/>
            <a:ext cx="5535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1. </a:t>
            </a:r>
            <a:r>
              <a:rPr lang="fr-FR" dirty="0" err="1" smtClean="0">
                <a:latin typeface="Arial Narrow" panose="020B0606020202030204" pitchFamily="34" charset="0"/>
              </a:rPr>
              <a:t>Majumder</a:t>
            </a:r>
            <a:r>
              <a:rPr lang="fr-FR" dirty="0" smtClean="0">
                <a:latin typeface="Arial Narrow" panose="020B0606020202030204" pitchFamily="34" charset="0"/>
              </a:rPr>
              <a:t> A, et al. J Am </a:t>
            </a:r>
            <a:r>
              <a:rPr lang="fr-FR" dirty="0" err="1" smtClean="0">
                <a:latin typeface="Arial Narrow" panose="020B0606020202030204" pitchFamily="34" charset="0"/>
              </a:rPr>
              <a:t>Coll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dirty="0" err="1" smtClean="0">
                <a:latin typeface="Arial Narrow" panose="020B0606020202030204" pitchFamily="34" charset="0"/>
              </a:rPr>
              <a:t>Surg</a:t>
            </a:r>
            <a:r>
              <a:rPr lang="fr-FR" dirty="0" smtClean="0">
                <a:latin typeface="Arial Narrow" panose="020B0606020202030204" pitchFamily="34" charset="0"/>
              </a:rPr>
              <a:t> 2016; 222:1106–1115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2. Stearns E, et al. </a:t>
            </a:r>
            <a:r>
              <a:rPr lang="fr-FR" dirty="0" err="1" smtClean="0">
                <a:latin typeface="Arial Narrow" panose="020B0606020202030204" pitchFamily="34" charset="0"/>
              </a:rPr>
              <a:t>Surg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dirty="0" err="1" smtClean="0">
                <a:latin typeface="Arial Narrow" panose="020B0606020202030204" pitchFamily="34" charset="0"/>
              </a:rPr>
              <a:t>Endosc</a:t>
            </a:r>
            <a:r>
              <a:rPr lang="fr-FR" dirty="0" smtClean="0">
                <a:latin typeface="Arial Narrow" panose="020B0606020202030204" pitchFamily="34" charset="0"/>
              </a:rPr>
              <a:t> 2018; 32:2914–2922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3. Jensen KK, et al.2019; </a:t>
            </a:r>
            <a:r>
              <a:rPr lang="fr-FR" dirty="0" err="1" smtClean="0">
                <a:latin typeface="Arial Narrow" panose="020B0606020202030204" pitchFamily="34" charset="0"/>
              </a:rPr>
              <a:t>Surgery</a:t>
            </a:r>
            <a:r>
              <a:rPr lang="fr-FR" dirty="0" smtClean="0">
                <a:latin typeface="Arial Narrow" panose="020B0606020202030204" pitchFamily="34" charset="0"/>
              </a:rPr>
              <a:t> 2019; 165: 393-397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4. Slim K et al. </a:t>
            </a:r>
            <a:r>
              <a:rPr lang="fr-FR" dirty="0" err="1" smtClean="0">
                <a:latin typeface="Arial Narrow" panose="020B0606020202030204" pitchFamily="34" charset="0"/>
              </a:rPr>
              <a:t>Hernia</a:t>
            </a:r>
            <a:r>
              <a:rPr lang="fr-FR" dirty="0" smtClean="0">
                <a:latin typeface="Arial Narrow" panose="020B0606020202030204" pitchFamily="34" charset="0"/>
              </a:rPr>
              <a:t> 2020; 24:3–8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1443113"/>
            <a:ext cx="12191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 Narrow" panose="020B0606020202030204" pitchFamily="34" charset="0"/>
              </a:rPr>
              <a:t>Littérature pauvre, parfois discordante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Faisable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Diminue la durée d’hospitalisation</a:t>
            </a:r>
            <a:r>
              <a:rPr lang="fr-FR" sz="3200" dirty="0" smtClean="0">
                <a:latin typeface="Arial Narrow" panose="020B0606020202030204" pitchFamily="34" charset="0"/>
              </a:rPr>
              <a:t> (1 à 2 jours) </a:t>
            </a:r>
            <a:r>
              <a:rPr lang="fr-FR" sz="3200" b="1" dirty="0" smtClean="0">
                <a:solidFill>
                  <a:srgbClr val="31859C"/>
                </a:solidFill>
                <a:latin typeface="Arial Narrow" panose="020B0606020202030204" pitchFamily="34" charset="0"/>
              </a:rPr>
              <a:t>sans augmenter le taux de complication ni de réadmission</a:t>
            </a:r>
            <a:endParaRPr lang="fr-FR" sz="32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965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 Narrow" panose="020B0606020202030204" pitchFamily="34" charset="0"/>
              </a:rPr>
              <a:t>RAAC et éventration</a:t>
            </a:r>
            <a:endParaRPr lang="fr-FR" sz="4000" b="1" dirty="0"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6369" t="45589" r="3265" b="4925"/>
          <a:stretch/>
        </p:blipFill>
        <p:spPr>
          <a:xfrm>
            <a:off x="716693" y="3951812"/>
            <a:ext cx="5216641" cy="2405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980" y="5818205"/>
            <a:ext cx="3509318" cy="195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91980" y="5129827"/>
            <a:ext cx="5090982" cy="217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9" t="45451" r="26531" b="11751"/>
          <a:stretch/>
        </p:blipFill>
        <p:spPr bwMode="auto">
          <a:xfrm>
            <a:off x="8233535" y="227247"/>
            <a:ext cx="3958466" cy="17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3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Plan</a:t>
            </a:r>
            <a:endParaRPr lang="fr-FR" sz="4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4357" y="1977081"/>
            <a:ext cx="10511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Qu’est ce que la RAAC ?</a:t>
            </a:r>
          </a:p>
          <a:p>
            <a:pPr marL="342900" indent="-342900">
              <a:buAutoNum type="arabicPeriod"/>
            </a:pPr>
            <a:endParaRPr lang="fr-FR" sz="3200" b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latin typeface="Arial Narrow" panose="020B0606020202030204" pitchFamily="34" charset="0"/>
              </a:rPr>
              <a:t>Notre programme RAAC pour les éventrations</a:t>
            </a:r>
          </a:p>
          <a:p>
            <a:pPr marL="342900" indent="-342900">
              <a:buAutoNum type="arabicPeriod"/>
            </a:pPr>
            <a:endParaRPr lang="fr-FR" sz="3200" b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Résultats préliminaires</a:t>
            </a:r>
            <a:endParaRPr lang="fr-FR" sz="3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8" y="3869872"/>
            <a:ext cx="1224782" cy="1224782"/>
            <a:chOff x="251520" y="5589240"/>
            <a:chExt cx="1224782" cy="1224782"/>
          </a:xfrm>
        </p:grpSpPr>
        <p:pic>
          <p:nvPicPr>
            <p:cNvPr id="2056" name="Picture 8" descr="Icône De Boisson Gazeuse En Style Mince. Fast Food Rapide Sucré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589240"/>
              <a:ext cx="1224782" cy="122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Ellipse 38"/>
            <p:cNvSpPr>
              <a:spLocks noChangeAspect="1"/>
            </p:cNvSpPr>
            <p:nvPr/>
          </p:nvSpPr>
          <p:spPr>
            <a:xfrm>
              <a:off x="405061" y="5787588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1631504" y="1781640"/>
            <a:ext cx="953780" cy="953780"/>
            <a:chOff x="2596984" y="1846003"/>
            <a:chExt cx="1402618" cy="1402618"/>
          </a:xfrm>
        </p:grpSpPr>
        <p:pic>
          <p:nvPicPr>
            <p:cNvPr id="1026" name="Picture 2" descr="Medische En Gezondheidszorg Concept Vertegenwoordigd Door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5" t="9814" r="21238" b="9004"/>
            <a:stretch/>
          </p:blipFill>
          <p:spPr bwMode="auto">
            <a:xfrm>
              <a:off x="2908886" y="1873402"/>
              <a:ext cx="799018" cy="127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2596984" y="1846003"/>
              <a:ext cx="1402618" cy="14026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2873316" y="1781640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Optimisation </a:t>
            </a:r>
            <a:r>
              <a:rPr lang="fr-FR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pré-opératoire</a:t>
            </a:r>
            <a:endParaRPr lang="fr-FR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24000" y="260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Période préopératoire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856286" y="3005776"/>
            <a:ext cx="2897350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Gestion de l’anémie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649180" y="2916092"/>
            <a:ext cx="953780" cy="953780"/>
            <a:chOff x="3131840" y="2403212"/>
            <a:chExt cx="953780" cy="953780"/>
          </a:xfrm>
        </p:grpSpPr>
        <p:pic>
          <p:nvPicPr>
            <p:cNvPr id="2050" name="Picture 2" descr="Anemia icon im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6" t="8273" r="22751" b="27956"/>
            <a:stretch/>
          </p:blipFill>
          <p:spPr bwMode="auto">
            <a:xfrm>
              <a:off x="3223270" y="2462225"/>
              <a:ext cx="735567" cy="89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3131840" y="2403212"/>
              <a:ext cx="953780" cy="9537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7536160" y="1781640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Prévention des nausées et vomissements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927648" y="4157904"/>
            <a:ext cx="2825988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Contrôle glycémique / Jeûne </a:t>
            </a:r>
          </a:p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Boissons sucrées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7534597" y="2988100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Prémédication anesthésique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7536160" y="4157904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Euvolémie</a:t>
            </a:r>
            <a:endParaRPr lang="fr-FR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Correction des troubles électrolytiques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536160" y="5310032"/>
            <a:ext cx="2880320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Antibioprophylaxie</a:t>
            </a:r>
          </a:p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Préparation cutanée</a:t>
            </a:r>
            <a:endParaRPr lang="fr-FR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48" name="Groupe 2047"/>
          <p:cNvGrpSpPr/>
          <p:nvPr/>
        </p:nvGrpSpPr>
        <p:grpSpPr>
          <a:xfrm>
            <a:off x="6354457" y="1747690"/>
            <a:ext cx="963305" cy="977705"/>
            <a:chOff x="4830456" y="1162801"/>
            <a:chExt cx="963305" cy="977705"/>
          </a:xfrm>
        </p:grpSpPr>
        <p:pic>
          <p:nvPicPr>
            <p:cNvPr id="2060" name="Picture 12" descr="Émoticône Malade Vomissements Icône De Smiley Vecteur Emoji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356" y="1189101"/>
              <a:ext cx="951405" cy="951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Ellipse 43"/>
            <p:cNvSpPr>
              <a:spLocks noChangeAspect="1"/>
            </p:cNvSpPr>
            <p:nvPr/>
          </p:nvSpPr>
          <p:spPr>
            <a:xfrm>
              <a:off x="4830456" y="1162801"/>
              <a:ext cx="953780" cy="95378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366356" y="2933768"/>
            <a:ext cx="953780" cy="953780"/>
            <a:chOff x="4932040" y="2420888"/>
            <a:chExt cx="953780" cy="953780"/>
          </a:xfrm>
        </p:grpSpPr>
        <p:pic>
          <p:nvPicPr>
            <p:cNvPr id="2062" name="Picture 14" descr="Vector Sommeil Icône Noire. Sleeping Icône Objet, Dormir Icône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23171" r="19311" b="23929"/>
            <a:stretch/>
          </p:blipFill>
          <p:spPr bwMode="auto">
            <a:xfrm>
              <a:off x="5000752" y="2485613"/>
              <a:ext cx="813979" cy="70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Ellipse 45"/>
            <p:cNvSpPr>
              <a:spLocks noChangeAspect="1"/>
            </p:cNvSpPr>
            <p:nvPr/>
          </p:nvSpPr>
          <p:spPr>
            <a:xfrm>
              <a:off x="4932040" y="2420888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366356" y="4140228"/>
            <a:ext cx="953780" cy="953780"/>
            <a:chOff x="4932040" y="3483332"/>
            <a:chExt cx="953780" cy="953780"/>
          </a:xfrm>
        </p:grpSpPr>
        <p:pic>
          <p:nvPicPr>
            <p:cNvPr id="2064" name="Picture 16" descr="La Courbe De Croissance De L'entreprise | Icons Gratui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288" y="3559076"/>
              <a:ext cx="743444" cy="74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4932040" y="3483332"/>
              <a:ext cx="953780" cy="9537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066" name="Picture 18" descr="Icône D'antibiotiques Antibiotiques Linéaires Plats Modernes à La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9" t="17802" r="22963" b="33405"/>
          <a:stretch/>
        </p:blipFill>
        <p:spPr bwMode="auto">
          <a:xfrm>
            <a:off x="6472654" y="5410616"/>
            <a:ext cx="775475" cy="7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Ellipse 53"/>
          <p:cNvSpPr>
            <a:spLocks noChangeAspect="1"/>
          </p:cNvSpPr>
          <p:nvPr/>
        </p:nvSpPr>
        <p:spPr>
          <a:xfrm>
            <a:off x="6366356" y="5260127"/>
            <a:ext cx="953780" cy="9537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Vélo Vecteur De Pompe Illustration Clip Art Libres De Droits , Vecteurs Et  Illustration. Image 97511340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5" t="24580" r="33902" b="22073"/>
          <a:stretch/>
        </p:blipFill>
        <p:spPr bwMode="auto">
          <a:xfrm>
            <a:off x="1875790" y="5486278"/>
            <a:ext cx="427928" cy="7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/>
          <p:cNvSpPr>
            <a:spLocks noChangeAspect="1"/>
          </p:cNvSpPr>
          <p:nvPr/>
        </p:nvSpPr>
        <p:spPr>
          <a:xfrm>
            <a:off x="1604604" y="5388411"/>
            <a:ext cx="953780" cy="95378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927648" y="5382040"/>
            <a:ext cx="2825988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Eventration complexe ? Perte de droit de cité ?</a:t>
            </a:r>
          </a:p>
        </p:txBody>
      </p:sp>
    </p:spTree>
    <p:extLst>
      <p:ext uri="{BB962C8B-B14F-4D97-AF65-F5344CB8AC3E}">
        <p14:creationId xmlns:p14="http://schemas.microsoft.com/office/powerpoint/2010/main" val="20692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Recommandations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9168" y="6352144"/>
            <a:ext cx="435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nl-NL" dirty="0">
                <a:solidFill>
                  <a:prstClr val="black"/>
                </a:solidFill>
                <a:latin typeface="Arial Narrow" panose="020B0606020202030204" pitchFamily="34" charset="0"/>
              </a:rPr>
              <a:t>Liang MK et al. Ann </a:t>
            </a:r>
            <a:r>
              <a:rPr lang="nl-NL" dirty="0" err="1">
                <a:solidFill>
                  <a:prstClr val="black"/>
                </a:solidFill>
                <a:latin typeface="Arial Narrow" panose="020B0606020202030204" pitchFamily="34" charset="0"/>
              </a:rPr>
              <a:t>Surg</a:t>
            </a:r>
            <a:r>
              <a:rPr lang="nl-NL" dirty="0">
                <a:solidFill>
                  <a:prstClr val="black"/>
                </a:solidFill>
                <a:latin typeface="Arial Narrow" panose="020B0606020202030204" pitchFamily="34" charset="0"/>
              </a:rPr>
              <a:t>. 2017; 265: 80-89 </a:t>
            </a:r>
            <a:endParaRPr lang="fr-F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484784"/>
            <a:ext cx="10229387" cy="31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D9C7EDB-3EEA-4BF2-9F75-73D0A16C3DC3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5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Recommandations</a:t>
            </a:r>
            <a:endParaRPr lang="fr-FR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D9C7EDB-3EEA-4BF2-9F75-73D0A16C3DC3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508787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Cure d’éventration non recommandée: 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si </a:t>
            </a: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IMC≥50 kg/m² 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(grade C)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si </a:t>
            </a: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Tabagisme actif 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(grade A)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si </a:t>
            </a: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HbA1c ≥ 8.5%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Si </a:t>
            </a: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IMC = 30-50 kg/m² 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ou </a:t>
            </a: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HbA1c = 6.5-8% 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nécessite une </a:t>
            </a:r>
            <a:r>
              <a:rPr lang="fr-FR" sz="32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approche personnalisée</a:t>
            </a:r>
            <a:r>
              <a:rPr lang="fr-FR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pour réduire les risques chirurgicaux (grade B)</a:t>
            </a:r>
          </a:p>
          <a:p>
            <a:pPr defTabSz="1219170"/>
            <a:endParaRPr lang="fr-FR" sz="3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9168" y="6352144"/>
            <a:ext cx="435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nl-NL" dirty="0">
                <a:solidFill>
                  <a:prstClr val="black"/>
                </a:solidFill>
                <a:latin typeface="Arial Narrow" panose="020B0606020202030204" pitchFamily="34" charset="0"/>
              </a:rPr>
              <a:t>Liang MK et al. Ann </a:t>
            </a:r>
            <a:r>
              <a:rPr lang="nl-NL" dirty="0" err="1">
                <a:solidFill>
                  <a:prstClr val="black"/>
                </a:solidFill>
                <a:latin typeface="Arial Narrow" panose="020B0606020202030204" pitchFamily="34" charset="0"/>
              </a:rPr>
              <a:t>Surg</a:t>
            </a:r>
            <a:r>
              <a:rPr lang="nl-NL" dirty="0">
                <a:solidFill>
                  <a:prstClr val="black"/>
                </a:solidFill>
                <a:latin typeface="Arial Narrow" panose="020B0606020202030204" pitchFamily="34" charset="0"/>
              </a:rPr>
              <a:t>. 2017; 265: 80-89 </a:t>
            </a:r>
            <a:endParaRPr lang="fr-F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1176</Words>
  <Application>Microsoft Office PowerPoint</Application>
  <PresentationFormat>Grand écran</PresentationFormat>
  <Paragraphs>350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Wingdings</vt:lpstr>
      <vt:lpstr>Thème Office</vt:lpstr>
      <vt:lpstr>1_Thème Office</vt:lpstr>
      <vt:lpstr>2_Thème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Benoit</dc:creator>
  <cp:lastModifiedBy>Benoît ROMAIN</cp:lastModifiedBy>
  <cp:revision>42</cp:revision>
  <dcterms:created xsi:type="dcterms:W3CDTF">2021-11-08T21:37:36Z</dcterms:created>
  <dcterms:modified xsi:type="dcterms:W3CDTF">2021-11-28T21:03:58Z</dcterms:modified>
</cp:coreProperties>
</file>