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4024" r:id="rId1"/>
  </p:sldMasterIdLst>
  <p:notesMasterIdLst>
    <p:notesMasterId r:id="rId21"/>
  </p:notesMasterIdLst>
  <p:handoutMasterIdLst>
    <p:handoutMasterId r:id="rId22"/>
  </p:handoutMasterIdLst>
  <p:sldIdLst>
    <p:sldId id="802" r:id="rId2"/>
    <p:sldId id="913" r:id="rId3"/>
    <p:sldId id="914" r:id="rId4"/>
    <p:sldId id="932" r:id="rId5"/>
    <p:sldId id="916" r:id="rId6"/>
    <p:sldId id="917" r:id="rId7"/>
    <p:sldId id="920" r:id="rId8"/>
    <p:sldId id="915" r:id="rId9"/>
    <p:sldId id="928" r:id="rId10"/>
    <p:sldId id="929" r:id="rId11"/>
    <p:sldId id="930" r:id="rId12"/>
    <p:sldId id="931" r:id="rId13"/>
    <p:sldId id="927" r:id="rId14"/>
    <p:sldId id="921" r:id="rId15"/>
    <p:sldId id="922" r:id="rId16"/>
    <p:sldId id="924" r:id="rId17"/>
    <p:sldId id="925" r:id="rId18"/>
    <p:sldId id="918" r:id="rId19"/>
    <p:sldId id="911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FF00"/>
    <a:srgbClr val="FFFF00"/>
    <a:srgbClr val="96969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5" autoAdjust="0"/>
    <p:restoredTop sz="94928" autoAdjust="0"/>
  </p:normalViewPr>
  <p:slideViewPr>
    <p:cSldViewPr>
      <p:cViewPr varScale="1">
        <p:scale>
          <a:sx n="111" d="100"/>
          <a:sy n="111" d="100"/>
        </p:scale>
        <p:origin x="-10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650"/>
    </p:cViewPr>
  </p:sorterViewPr>
  <p:notesViewPr>
    <p:cSldViewPr>
      <p:cViewPr varScale="1">
        <p:scale>
          <a:sx n="79" d="100"/>
          <a:sy n="79" d="100"/>
        </p:scale>
        <p:origin x="-260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1389DA-7B6C-4AA7-86D8-FCB1E9495B7A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7C2FD5-596C-456C-BE9E-85618C8DAFC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92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F30BC8-5CB6-4EB4-B45B-24A8CE0C8CC4}" type="datetimeFigureOut">
              <a:rPr lang="en-US"/>
              <a:pPr>
                <a:defRPr/>
              </a:pPr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99819B-107F-4217-ADB8-BA7758DAC07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52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E762EA2-474B-432B-9DF3-4A287FED165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12/1/2021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AC16D2D-0933-41A6-9460-5A19B13B1DD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12/1/2021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1139D87-9E60-45C0-BE29-D6D9420686E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12/1/2021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8A43E6A-1A17-4B8E-949E-2CBD7EEFBE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12/1/2021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8D9EA4-3269-4701-81A1-16C02DAF135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12/1/2021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E779460-DF17-4960-B618-908961CE072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12/1/2021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211ADDC-CE1F-4A3E-A10F-C826952B405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12/1/2021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ED75FEA-6AB6-4E78-A634-3B60682D664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12/1/2021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8C7D30-01F1-4E9A-8129-A7ECBF9ABE1C}" type="datetime1">
              <a:rPr lang="en-US" altLang="fr-FR" smtClean="0"/>
              <a:t>12/1/2021</a:t>
            </a:fld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C27EF-6552-4F83-BF82-8CEE5CD01BFB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F911BA9A-9922-45D7-90CC-10770A40446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12/1/2021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7D14FC5A-8239-413D-8590-18BDA819DC6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12/1/2021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C03EA956-652E-43D0-8314-ECAFB0D4CDE7}" type="datetime1">
              <a:rPr lang="en-US" smtClean="0">
                <a:solidFill>
                  <a:prstClr val="black"/>
                </a:solidFill>
                <a:ea typeface="ＭＳ Ｐゴシック" charset="-128"/>
              </a:rPr>
              <a:t>12/1/2021</a:t>
            </a:fld>
            <a:endParaRPr lang="en-US" sz="800">
              <a:solidFill>
                <a:srgbClr val="244A58"/>
              </a:solidFill>
              <a:ea typeface="ＭＳ Ｐゴシック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endParaRPr lang="en-US">
              <a:solidFill>
                <a:srgbClr val="244A58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60C40796-6F15-4A20-9F8E-2DAE28DFCB14}" type="slidenum">
              <a:rPr lang="en-US" smtClean="0">
                <a:solidFill>
                  <a:prstClr val="black"/>
                </a:solidFill>
                <a:ea typeface="ＭＳ Ｐゴシック" charset="-128"/>
              </a:rPr>
              <a:pPr defTabSz="457200">
                <a:defRPr/>
              </a:pPr>
              <a:t>‹N°›</a:t>
            </a:fld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31975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Prothèse infectée après cure </a:t>
            </a:r>
            <a:r>
              <a:rPr lang="fr-FR" b="1" dirty="0" smtClean="0"/>
              <a:t>d’éventration: </a:t>
            </a:r>
            <a:r>
              <a:rPr lang="fr-FR" b="1" dirty="0"/>
              <a:t>que faire en </a:t>
            </a:r>
            <a:r>
              <a:rPr lang="fr-FR" b="1" dirty="0" smtClean="0"/>
              <a:t>2021 </a:t>
            </a:r>
            <a:r>
              <a:rPr lang="fr-FR" b="1" dirty="0"/>
              <a:t>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495800"/>
            <a:ext cx="64008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fr-FR" altLang="fr-FR" sz="2800" dirty="0" smtClean="0">
                <a:latin typeface="Book Antiqua" pitchFamily="18" charset="0"/>
              </a:rPr>
              <a:t>pablo.ortega-deballon@chu-dijon.fr</a:t>
            </a:r>
          </a:p>
        </p:txBody>
      </p:sp>
      <p:pic>
        <p:nvPicPr>
          <p:cNvPr id="2053" name="Picture 8" descr="Logo_CHU_RV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813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139" y="5562600"/>
            <a:ext cx="1852836" cy="10741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669" y="152400"/>
            <a:ext cx="2023306" cy="12622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549781"/>
            <a:ext cx="2590800" cy="12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2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882" y="0"/>
            <a:ext cx="4876800" cy="48672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57" y="2286000"/>
            <a:ext cx="487680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9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4876800" cy="48672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985028"/>
            <a:ext cx="487680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1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Faut-il toujours opérer?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4400" i="1" dirty="0" smtClean="0"/>
          </a:p>
          <a:p>
            <a:pPr marL="0" indent="0">
              <a:buNone/>
            </a:pPr>
            <a:endParaRPr lang="fr-FR" sz="4400" i="1" dirty="0"/>
          </a:p>
          <a:p>
            <a:pPr marL="0" indent="0">
              <a:buNone/>
            </a:pPr>
            <a:r>
              <a:rPr lang="fr-FR" sz="4400" i="1" dirty="0" smtClean="0"/>
              <a:t>Un retrait à temps est une victoire</a:t>
            </a:r>
            <a:endParaRPr lang="fr-FR" sz="44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722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Infection chronique: excision partielle ou </a:t>
            </a:r>
            <a:r>
              <a:rPr lang="fr-FR" b="1" dirty="0" smtClean="0"/>
              <a:t>totale</a:t>
            </a:r>
            <a:r>
              <a:rPr lang="fr-FR" dirty="0" smtClean="0"/>
              <a:t>? - Persistance ou récidive?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28600" y="304800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524000"/>
            <a:ext cx="799764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867400"/>
            <a:ext cx="305972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2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Infection chronique: excision partielle ou </a:t>
            </a:r>
            <a:r>
              <a:rPr lang="fr-FR" b="1" dirty="0" smtClean="0"/>
              <a:t>totale</a:t>
            </a:r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923564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19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Infection chronique: excision </a:t>
            </a:r>
            <a:r>
              <a:rPr lang="fr-FR" b="1" dirty="0" smtClean="0"/>
              <a:t>partielle</a:t>
            </a:r>
            <a:r>
              <a:rPr lang="fr-FR" dirty="0" smtClean="0"/>
              <a:t> ou totale?</a:t>
            </a: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600200"/>
            <a:ext cx="8729662" cy="256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0"/>
            <a:ext cx="66008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69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761999"/>
            <a:ext cx="8313669" cy="5562601"/>
          </a:xfrm>
        </p:spPr>
      </p:pic>
    </p:spTree>
    <p:extLst>
      <p:ext uri="{BB962C8B-B14F-4D97-AF65-F5344CB8AC3E}">
        <p14:creationId xmlns:p14="http://schemas.microsoft.com/office/powerpoint/2010/main" val="417388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95526"/>
            <a:ext cx="8229600" cy="3830638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/>
              <a:t>237 patients (213 CME : 24 PME)</a:t>
            </a:r>
          </a:p>
          <a:p>
            <a:pPr marL="0" indent="0">
              <a:buNone/>
            </a:pPr>
            <a:r>
              <a:rPr lang="fr-FR" sz="2400" b="1" dirty="0" smtClean="0"/>
              <a:t>Plus de morbidité avec PME</a:t>
            </a:r>
            <a:endParaRPr lang="fr-FR" sz="24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61622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133600"/>
            <a:ext cx="16668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3431892"/>
            <a:ext cx="8837822" cy="276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29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</p:spPr>
        <p:txBody>
          <a:bodyPr/>
          <a:lstStyle/>
          <a:p>
            <a:r>
              <a:rPr lang="fr-FR" dirty="0" smtClean="0"/>
              <a:t>Réparation immédiate ou différée?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On attend </a:t>
            </a:r>
            <a:r>
              <a:rPr lang="fr-FR" dirty="0" smtClean="0"/>
              <a:t>SYMBIOSE + COMPACT-Bio</a:t>
            </a:r>
            <a:endParaRPr lang="fr-FR" dirty="0" smtClean="0"/>
          </a:p>
          <a:p>
            <a:r>
              <a:rPr lang="fr-FR" i="1" dirty="0" smtClean="0"/>
              <a:t>« Ne remets pas à demain ce que tu peux faire aujourd’hui »</a:t>
            </a:r>
          </a:p>
          <a:p>
            <a:r>
              <a:rPr lang="fr-FR" dirty="0" smtClean="0"/>
              <a:t>Diminuer l’inoculum</a:t>
            </a:r>
          </a:p>
          <a:p>
            <a:r>
              <a:rPr lang="fr-FR" dirty="0" smtClean="0"/>
              <a:t>Souvent il n’y a pas de récidive et on la crée</a:t>
            </a:r>
          </a:p>
          <a:p>
            <a:r>
              <a:rPr lang="fr-FR" dirty="0" smtClean="0"/>
              <a:t>Une prothèse avec récidive &lt; 100% sera toujours mieux qu’une réparation différée…</a:t>
            </a:r>
          </a:p>
          <a:p>
            <a:r>
              <a:rPr lang="fr-FR" dirty="0" smtClean="0"/>
              <a:t>Suture simple dans ce contexte: 80% récidive</a:t>
            </a:r>
          </a:p>
          <a:p>
            <a:r>
              <a:rPr lang="fr-FR" dirty="0" smtClean="0"/>
              <a:t>La place du « bio »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0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078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648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Prévenir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En </a:t>
            </a:r>
            <a:r>
              <a:rPr lang="fr-FR" b="1" dirty="0" smtClean="0"/>
              <a:t>postopératoire</a:t>
            </a:r>
            <a:r>
              <a:rPr lang="fr-FR" dirty="0" smtClean="0"/>
              <a:t>: essayer de sauver la </a:t>
            </a:r>
            <a:r>
              <a:rPr lang="fr-FR" dirty="0" err="1" smtClean="0"/>
              <a:t>mesh</a:t>
            </a:r>
            <a:r>
              <a:rPr lang="fr-FR" dirty="0" smtClean="0"/>
              <a:t> </a:t>
            </a:r>
          </a:p>
          <a:p>
            <a:pPr marL="914400" lvl="1" indent="-514350"/>
            <a:r>
              <a:rPr lang="fr-FR" sz="3200" dirty="0" smtClean="0"/>
              <a:t>Attitude proactive: reprise, TPN, </a:t>
            </a:r>
            <a:r>
              <a:rPr lang="fr-FR" sz="3200" dirty="0" err="1" smtClean="0"/>
              <a:t>atb</a:t>
            </a:r>
            <a:endParaRPr lang="fr-FR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Infection aussi </a:t>
            </a:r>
            <a:r>
              <a:rPr lang="fr-FR" b="1" dirty="0" smtClean="0"/>
              <a:t>chronique</a:t>
            </a:r>
            <a:r>
              <a:rPr lang="fr-FR" dirty="0" smtClean="0"/>
              <a:t> que le patient: </a:t>
            </a:r>
            <a:r>
              <a:rPr lang="fr-FR" dirty="0" smtClean="0"/>
              <a:t>abstention vs ablation </a:t>
            </a:r>
            <a:r>
              <a:rPr lang="fr-FR" dirty="0" smtClean="0"/>
              <a:t>totale </a:t>
            </a:r>
            <a:r>
              <a:rPr lang="fr-FR" i="1" dirty="0" smtClean="0"/>
              <a:t>raisonnable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Reconstruction « bio »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2084662" cy="164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9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4 questions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Abcès de paroi ou infection de prothèse?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Peut-on sauver la prothèse?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Excision partielle ou totale?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Réparation immédiate ou différée?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419600"/>
            <a:ext cx="3810000" cy="246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9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Abcès de </a:t>
            </a:r>
            <a:r>
              <a:rPr lang="fr-FR" dirty="0" smtClean="0"/>
              <a:t>paroi ou </a:t>
            </a:r>
            <a:r>
              <a:rPr lang="fr-FR" dirty="0"/>
              <a:t>infection de prothèse</a:t>
            </a:r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62104"/>
            <a:ext cx="6172200" cy="496244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724400" y="3355649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C’est un abcès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superficiel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754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312187C-BCA6-4B47-9FE8-9B3ED3103D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97"/>
            <a:ext cx="4564144" cy="327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8025"/>
            <a:ext cx="2328327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011" y="3248024"/>
            <a:ext cx="2318134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798" y="0"/>
            <a:ext cx="4594880" cy="363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76587"/>
            <a:ext cx="2532043" cy="375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5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Attitude proactive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fr-FR" b="1" dirty="0" smtClean="0"/>
              <a:t>Prévenir</a:t>
            </a:r>
            <a:r>
              <a:rPr lang="fr-FR" dirty="0" smtClean="0"/>
              <a:t> l’hématome et le </a:t>
            </a:r>
            <a:r>
              <a:rPr lang="fr-FR" dirty="0" err="1" smtClean="0"/>
              <a:t>sérome</a:t>
            </a:r>
            <a:endParaRPr lang="fr-FR" dirty="0" smtClean="0"/>
          </a:p>
          <a:p>
            <a:r>
              <a:rPr lang="fr-FR" dirty="0" smtClean="0"/>
              <a:t>Eviter l’ISO – TPN prophylactique</a:t>
            </a:r>
          </a:p>
          <a:p>
            <a:r>
              <a:rPr lang="fr-FR" dirty="0"/>
              <a:t>Attention aux fils tressés non résorbables!</a:t>
            </a:r>
          </a:p>
          <a:p>
            <a:r>
              <a:rPr lang="fr-FR" dirty="0" smtClean="0"/>
              <a:t>Scanner – Fistule?</a:t>
            </a:r>
          </a:p>
          <a:p>
            <a:r>
              <a:rPr lang="fr-FR" dirty="0" smtClean="0"/>
              <a:t>Drainage + </a:t>
            </a:r>
            <a:r>
              <a:rPr lang="fr-FR" dirty="0" err="1" smtClean="0"/>
              <a:t>atb</a:t>
            </a:r>
            <a:r>
              <a:rPr lang="fr-FR" dirty="0" smtClean="0"/>
              <a:t> adaptés – TPN thérapeutique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" y="4114800"/>
            <a:ext cx="2901266" cy="2895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77000" y="1676400"/>
            <a:ext cx="22349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3200" b="1" cap="none" spc="0" dirty="0" err="1" smtClean="0">
                <a:ln/>
                <a:solidFill>
                  <a:schemeClr val="accent3"/>
                </a:solidFill>
                <a:effectLst/>
              </a:rPr>
              <a:t>Reco</a:t>
            </a:r>
            <a:r>
              <a:rPr lang="fr-FR" sz="3200" b="1" cap="none" spc="0" dirty="0" smtClean="0">
                <a:ln/>
                <a:solidFill>
                  <a:schemeClr val="accent3"/>
                </a:solidFill>
                <a:effectLst/>
              </a:rPr>
              <a:t> OMS</a:t>
            </a:r>
            <a:endParaRPr lang="fr-F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304800" y="2895600"/>
            <a:ext cx="8610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23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Peut-on sauver la prothèse?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N=45 prothèses exposées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86248"/>
            <a:ext cx="8915400" cy="136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2193925"/>
            <a:ext cx="27051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632038"/>
              </p:ext>
            </p:extLst>
          </p:nvPr>
        </p:nvGraphicFramePr>
        <p:xfrm>
          <a:off x="635000" y="2971800"/>
          <a:ext cx="6070599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533"/>
                <a:gridCol w="2023533"/>
                <a:gridCol w="2023533"/>
              </a:tblGrid>
              <a:tr h="0"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CWT (N=34)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/>
                        <a:t>NPWTi</a:t>
                      </a:r>
                      <a:r>
                        <a:rPr lang="fr-FR" sz="2400" dirty="0" smtClean="0"/>
                        <a:t> (N=11)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DMS (j)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88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69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Interventions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2,3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0,82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Coût/patient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29600 €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15093 €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Explantations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25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0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28600" y="304800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32620" y="5486400"/>
            <a:ext cx="6412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/>
                <a:solidFill>
                  <a:schemeClr val="accent3"/>
                </a:solidFill>
                <a:effectLst/>
              </a:rPr>
              <a:t>Exposée ≠ Infectée</a:t>
            </a:r>
            <a:endParaRPr lang="fr-F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2719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 smtClean="0"/>
              <a:t>Peut-on sauver la prothèse?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On ne perd rien à essayer</a:t>
            </a:r>
            <a:r>
              <a:rPr lang="fr-FR" dirty="0" smtClean="0"/>
              <a:t>:</a:t>
            </a:r>
          </a:p>
          <a:p>
            <a:r>
              <a:rPr lang="fr-FR" dirty="0" smtClean="0"/>
              <a:t>Période postopératoire, primaire</a:t>
            </a:r>
          </a:p>
          <a:p>
            <a:r>
              <a:rPr lang="fr-FR" dirty="0" smtClean="0"/>
              <a:t>Bactéries « gentilles » </a:t>
            </a:r>
          </a:p>
          <a:p>
            <a:r>
              <a:rPr lang="fr-FR" dirty="0" smtClean="0"/>
              <a:t>Exposée… peut-être non infectée</a:t>
            </a:r>
          </a:p>
          <a:p>
            <a:r>
              <a:rPr lang="fr-FR" dirty="0" smtClean="0"/>
              <a:t>PP, macro, bio</a:t>
            </a:r>
          </a:p>
          <a:p>
            <a:r>
              <a:rPr lang="fr-FR" dirty="0" err="1" smtClean="0"/>
              <a:t>Rétromusculaire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Presque impossible si</a:t>
            </a:r>
            <a:r>
              <a:rPr lang="fr-FR" dirty="0"/>
              <a:t>:</a:t>
            </a:r>
          </a:p>
          <a:p>
            <a:r>
              <a:rPr lang="fr-FR" dirty="0" smtClean="0"/>
              <a:t>Chronique</a:t>
            </a:r>
          </a:p>
          <a:p>
            <a:r>
              <a:rPr lang="fr-FR" dirty="0" smtClean="0"/>
              <a:t>Staphylococcus </a:t>
            </a:r>
            <a:r>
              <a:rPr lang="fr-FR" i="1" dirty="0" err="1" smtClean="0"/>
              <a:t>spp</a:t>
            </a:r>
            <a:endParaRPr lang="fr-FR" i="1" dirty="0" smtClean="0"/>
          </a:p>
          <a:p>
            <a:r>
              <a:rPr lang="fr-FR" dirty="0" smtClean="0"/>
              <a:t>Infection secondaire d’une prothèse</a:t>
            </a:r>
          </a:p>
          <a:p>
            <a:r>
              <a:rPr lang="fr-FR" dirty="0" smtClean="0"/>
              <a:t>PTFE, polyester</a:t>
            </a:r>
            <a:endParaRPr lang="fr-FR" dirty="0"/>
          </a:p>
          <a:p>
            <a:r>
              <a:rPr lang="fr-FR" dirty="0"/>
              <a:t>Onlay</a:t>
            </a:r>
          </a:p>
          <a:p>
            <a:endParaRPr lang="fr-FR" i="1" dirty="0"/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5550"/>
            <a:ext cx="1905000" cy="1905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035550"/>
            <a:ext cx="1905000" cy="1905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055533"/>
            <a:ext cx="2349500" cy="282786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5720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2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Infection chronique: que faire?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00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Homme, 82 ans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228600" y="304800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00300"/>
            <a:ext cx="86868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5867400" y="2743200"/>
            <a:ext cx="2286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381000" y="2971800"/>
            <a:ext cx="2362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4114800" y="3962400"/>
            <a:ext cx="1905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516499" y="3708163"/>
            <a:ext cx="1905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7010400" y="3733800"/>
            <a:ext cx="1905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500476" y="4191000"/>
            <a:ext cx="3962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516499" y="4495800"/>
            <a:ext cx="5105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543300" y="4953000"/>
            <a:ext cx="25527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495800" y="5257800"/>
            <a:ext cx="29490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516499" y="5696634"/>
            <a:ext cx="3031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Eviscération dans les suites</a:t>
            </a:r>
          </a:p>
          <a:p>
            <a:endParaRPr lang="fr-FR" dirty="0"/>
          </a:p>
        </p:txBody>
      </p:sp>
      <p:cxnSp>
        <p:nvCxnSpPr>
          <p:cNvPr id="27" name="Connecteur droit 26"/>
          <p:cNvCxnSpPr/>
          <p:nvPr/>
        </p:nvCxnSpPr>
        <p:spPr>
          <a:xfrm flipV="1">
            <a:off x="609600" y="6019799"/>
            <a:ext cx="1276350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55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8" y="0"/>
            <a:ext cx="4733658" cy="472441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362200"/>
            <a:ext cx="487680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8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14845</TotalTime>
  <Words>273</Words>
  <Application>Microsoft Office PowerPoint</Application>
  <PresentationFormat>Affichage à l'écran (4:3)</PresentationFormat>
  <Paragraphs>89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Prothèse infectée après cure d’éventration: que faire en 2021 ?</vt:lpstr>
      <vt:lpstr>Les 4 questions</vt:lpstr>
      <vt:lpstr>Abcès de paroi ou infection de prothèse?</vt:lpstr>
      <vt:lpstr>Présentation PowerPoint</vt:lpstr>
      <vt:lpstr>Attitude proactive</vt:lpstr>
      <vt:lpstr>Peut-on sauver la prothèse?</vt:lpstr>
      <vt:lpstr>Peut-on sauver la prothèse?</vt:lpstr>
      <vt:lpstr>Infection chronique: que faire?</vt:lpstr>
      <vt:lpstr>Présentation PowerPoint</vt:lpstr>
      <vt:lpstr>Présentation PowerPoint</vt:lpstr>
      <vt:lpstr>Présentation PowerPoint</vt:lpstr>
      <vt:lpstr>Faut-il toujours opérer?</vt:lpstr>
      <vt:lpstr>Infection chronique: excision partielle ou totale? - Persistance ou récidive?</vt:lpstr>
      <vt:lpstr>Infection chronique: excision partielle ou totale?</vt:lpstr>
      <vt:lpstr>Infection chronique: excision partielle ou totale?</vt:lpstr>
      <vt:lpstr>Présentation PowerPoint</vt:lpstr>
      <vt:lpstr>Présentation PowerPoint</vt:lpstr>
      <vt:lpstr>Réparation immédiate ou différée?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Vineet Agrawal</dc:creator>
  <cp:lastModifiedBy>ORTEGA DEBALLON Pablo</cp:lastModifiedBy>
  <cp:revision>751</cp:revision>
  <dcterms:created xsi:type="dcterms:W3CDTF">2011-01-04T15:19:51Z</dcterms:created>
  <dcterms:modified xsi:type="dcterms:W3CDTF">2021-12-01T18:51:04Z</dcterms:modified>
</cp:coreProperties>
</file>