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6" r:id="rId4"/>
  </p:sldMasterIdLst>
  <p:notesMasterIdLst>
    <p:notesMasterId r:id="rId23"/>
  </p:notesMasterIdLst>
  <p:handoutMasterIdLst>
    <p:handoutMasterId r:id="rId24"/>
  </p:handoutMasterIdLst>
  <p:sldIdLst>
    <p:sldId id="268" r:id="rId5"/>
    <p:sldId id="337" r:id="rId6"/>
    <p:sldId id="275" r:id="rId7"/>
    <p:sldId id="357" r:id="rId8"/>
    <p:sldId id="320" r:id="rId9"/>
    <p:sldId id="343" r:id="rId10"/>
    <p:sldId id="344" r:id="rId11"/>
    <p:sldId id="347" r:id="rId12"/>
    <p:sldId id="362" r:id="rId13"/>
    <p:sldId id="376" r:id="rId14"/>
    <p:sldId id="369" r:id="rId15"/>
    <p:sldId id="374" r:id="rId16"/>
    <p:sldId id="324" r:id="rId17"/>
    <p:sldId id="377" r:id="rId18"/>
    <p:sldId id="354" r:id="rId19"/>
    <p:sldId id="371" r:id="rId20"/>
    <p:sldId id="372" r:id="rId21"/>
    <p:sldId id="373" r:id="rId22"/>
  </p:sldIdLst>
  <p:sldSz cx="9144000" cy="5143500" type="screen16x9"/>
  <p:notesSz cx="6797675" cy="9926638"/>
  <p:defaultTextStyle>
    <a:defPPr>
      <a:defRPr lang="nl-NL"/>
    </a:defPPr>
    <a:lvl1pPr algn="l" rtl="0" eaLnBrk="0" fontAlgn="base" hangingPunct="0">
      <a:spcBef>
        <a:spcPct val="0"/>
      </a:spcBef>
      <a:spcAft>
        <a:spcPct val="0"/>
      </a:spcAft>
      <a:defRPr sz="2000" i="1" kern="1200">
        <a:solidFill>
          <a:srgbClr val="0D1F74"/>
        </a:solidFill>
        <a:latin typeface="Arial" charset="0"/>
        <a:ea typeface="ＭＳ Ｐゴシック" charset="-128"/>
        <a:cs typeface="+mn-cs"/>
      </a:defRPr>
    </a:lvl1pPr>
    <a:lvl2pPr marL="457200" algn="l" rtl="0" eaLnBrk="0" fontAlgn="base" hangingPunct="0">
      <a:spcBef>
        <a:spcPct val="0"/>
      </a:spcBef>
      <a:spcAft>
        <a:spcPct val="0"/>
      </a:spcAft>
      <a:defRPr sz="2000" i="1" kern="1200">
        <a:solidFill>
          <a:srgbClr val="0D1F74"/>
        </a:solidFill>
        <a:latin typeface="Arial" charset="0"/>
        <a:ea typeface="ＭＳ Ｐゴシック" charset="-128"/>
        <a:cs typeface="+mn-cs"/>
      </a:defRPr>
    </a:lvl2pPr>
    <a:lvl3pPr marL="914400" algn="l" rtl="0" eaLnBrk="0" fontAlgn="base" hangingPunct="0">
      <a:spcBef>
        <a:spcPct val="0"/>
      </a:spcBef>
      <a:spcAft>
        <a:spcPct val="0"/>
      </a:spcAft>
      <a:defRPr sz="2000" i="1" kern="1200">
        <a:solidFill>
          <a:srgbClr val="0D1F74"/>
        </a:solidFill>
        <a:latin typeface="Arial" charset="0"/>
        <a:ea typeface="ＭＳ Ｐゴシック" charset="-128"/>
        <a:cs typeface="+mn-cs"/>
      </a:defRPr>
    </a:lvl3pPr>
    <a:lvl4pPr marL="1371600" algn="l" rtl="0" eaLnBrk="0" fontAlgn="base" hangingPunct="0">
      <a:spcBef>
        <a:spcPct val="0"/>
      </a:spcBef>
      <a:spcAft>
        <a:spcPct val="0"/>
      </a:spcAft>
      <a:defRPr sz="2000" i="1" kern="1200">
        <a:solidFill>
          <a:srgbClr val="0D1F74"/>
        </a:solidFill>
        <a:latin typeface="Arial" charset="0"/>
        <a:ea typeface="ＭＳ Ｐゴシック" charset="-128"/>
        <a:cs typeface="+mn-cs"/>
      </a:defRPr>
    </a:lvl4pPr>
    <a:lvl5pPr marL="1828800" algn="l" rtl="0" eaLnBrk="0" fontAlgn="base" hangingPunct="0">
      <a:spcBef>
        <a:spcPct val="0"/>
      </a:spcBef>
      <a:spcAft>
        <a:spcPct val="0"/>
      </a:spcAft>
      <a:defRPr sz="2000" i="1" kern="1200">
        <a:solidFill>
          <a:srgbClr val="0D1F74"/>
        </a:solidFill>
        <a:latin typeface="Arial" charset="0"/>
        <a:ea typeface="ＭＳ Ｐゴシック" charset="-128"/>
        <a:cs typeface="+mn-cs"/>
      </a:defRPr>
    </a:lvl5pPr>
    <a:lvl6pPr marL="2286000" algn="l" defTabSz="914400" rtl="0" eaLnBrk="1" latinLnBrk="0" hangingPunct="1">
      <a:defRPr sz="2000" i="1" kern="1200">
        <a:solidFill>
          <a:srgbClr val="0D1F74"/>
        </a:solidFill>
        <a:latin typeface="Arial" charset="0"/>
        <a:ea typeface="ＭＳ Ｐゴシック" charset="-128"/>
        <a:cs typeface="+mn-cs"/>
      </a:defRPr>
    </a:lvl6pPr>
    <a:lvl7pPr marL="2743200" algn="l" defTabSz="914400" rtl="0" eaLnBrk="1" latinLnBrk="0" hangingPunct="1">
      <a:defRPr sz="2000" i="1" kern="1200">
        <a:solidFill>
          <a:srgbClr val="0D1F74"/>
        </a:solidFill>
        <a:latin typeface="Arial" charset="0"/>
        <a:ea typeface="ＭＳ Ｐゴシック" charset="-128"/>
        <a:cs typeface="+mn-cs"/>
      </a:defRPr>
    </a:lvl7pPr>
    <a:lvl8pPr marL="3200400" algn="l" defTabSz="914400" rtl="0" eaLnBrk="1" latinLnBrk="0" hangingPunct="1">
      <a:defRPr sz="2000" i="1" kern="1200">
        <a:solidFill>
          <a:srgbClr val="0D1F74"/>
        </a:solidFill>
        <a:latin typeface="Arial" charset="0"/>
        <a:ea typeface="ＭＳ Ｐゴシック" charset="-128"/>
        <a:cs typeface="+mn-cs"/>
      </a:defRPr>
    </a:lvl8pPr>
    <a:lvl9pPr marL="3657600" algn="l" defTabSz="914400" rtl="0" eaLnBrk="1" latinLnBrk="0" hangingPunct="1">
      <a:defRPr sz="2000" i="1" kern="1200">
        <a:solidFill>
          <a:srgbClr val="0D1F74"/>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074"/>
    <a:srgbClr val="79C9DD"/>
    <a:srgbClr val="86D2EE"/>
    <a:srgbClr val="515151"/>
    <a:srgbClr val="C1C7DC"/>
    <a:srgbClr val="C0DFE2"/>
    <a:srgbClr val="A5DEEB"/>
    <a:srgbClr val="7ECFE2"/>
    <a:srgbClr val="182075"/>
    <a:srgbClr val="0D1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38" autoAdjust="0"/>
    <p:restoredTop sz="77193" autoAdjust="0"/>
  </p:normalViewPr>
  <p:slideViewPr>
    <p:cSldViewPr snapToGrid="0" snapToObjects="1">
      <p:cViewPr varScale="1">
        <p:scale>
          <a:sx n="120" d="100"/>
          <a:sy n="120" d="100"/>
        </p:scale>
        <p:origin x="189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ea typeface="ＭＳ Ｐゴシック" charset="0"/>
              </a:defRPr>
            </a:lvl1pPr>
          </a:lstStyle>
          <a:p>
            <a:pPr>
              <a:defRPr/>
            </a:pPr>
            <a:endParaRPr lang="en-US"/>
          </a:p>
        </p:txBody>
      </p:sp>
      <p:sp>
        <p:nvSpPr>
          <p:cNvPr id="4301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ea typeface="ＭＳ Ｐゴシック" charset="0"/>
              </a:defRPr>
            </a:lvl1pPr>
          </a:lstStyle>
          <a:p>
            <a:pPr>
              <a:defRPr/>
            </a:pPr>
            <a:endParaRPr lang="en-US"/>
          </a:p>
        </p:txBody>
      </p:sp>
      <p:sp>
        <p:nvSpPr>
          <p:cNvPr id="4301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ea typeface="ＭＳ Ｐゴシック" charset="0"/>
              </a:defRPr>
            </a:lvl1pPr>
          </a:lstStyle>
          <a:p>
            <a:pPr>
              <a:defRPr/>
            </a:pPr>
            <a:endParaRPr lang="en-US"/>
          </a:p>
        </p:txBody>
      </p:sp>
      <p:sp>
        <p:nvSpPr>
          <p:cNvPr id="4301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5C41BC64-677B-4E4B-B401-7A1727C81DD2}" type="slidenum">
              <a:rPr lang="en-US" altLang="x-none"/>
              <a:pPr/>
              <a:t>‹nr.›</a:t>
            </a:fld>
            <a:endParaRPr lang="en-US" altLang="x-none"/>
          </a:p>
        </p:txBody>
      </p:sp>
    </p:spTree>
    <p:extLst>
      <p:ext uri="{BB962C8B-B14F-4D97-AF65-F5344CB8AC3E}">
        <p14:creationId xmlns:p14="http://schemas.microsoft.com/office/powerpoint/2010/main" val="1420300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i="0" smtClean="0">
                <a:solidFill>
                  <a:schemeClr val="tx1"/>
                </a:solidFill>
                <a:ea typeface="ＭＳ Ｐゴシック" charset="0"/>
              </a:defRPr>
            </a:lvl1pPr>
          </a:lstStyle>
          <a:p>
            <a:pPr>
              <a:defRPr/>
            </a:pPr>
            <a:endParaRPr lang="nl-NL"/>
          </a:p>
        </p:txBody>
      </p:sp>
      <p:sp>
        <p:nvSpPr>
          <p:cNvPr id="4099"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i="0" smtClean="0">
                <a:solidFill>
                  <a:schemeClr val="tx1"/>
                </a:solidFill>
                <a:ea typeface="ＭＳ Ｐゴシック" charset="0"/>
              </a:defRPr>
            </a:lvl1pPr>
          </a:lstStyle>
          <a:p>
            <a:pPr>
              <a:defRPr/>
            </a:pPr>
            <a:endParaRPr lang="nl-NL"/>
          </a:p>
        </p:txBody>
      </p:sp>
      <p:sp>
        <p:nvSpPr>
          <p:cNvPr id="41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132946" y="4715153"/>
            <a:ext cx="453021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102"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i="0" smtClean="0">
                <a:solidFill>
                  <a:schemeClr val="tx1"/>
                </a:solidFill>
                <a:ea typeface="ＭＳ Ｐゴシック" charset="0"/>
              </a:defRPr>
            </a:lvl1pPr>
          </a:lstStyle>
          <a:p>
            <a:pPr>
              <a:defRPr/>
            </a:pPr>
            <a:endParaRPr lang="nl-NL"/>
          </a:p>
        </p:txBody>
      </p:sp>
      <p:sp>
        <p:nvSpPr>
          <p:cNvPr id="4103"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fld id="{36A3B2E1-E125-244B-8917-BE3A68C7BB7D}" type="slidenum">
              <a:rPr lang="nl-NL" altLang="x-none"/>
              <a:pPr/>
              <a:t>‹nr.›</a:t>
            </a:fld>
            <a:endParaRPr lang="nl-NL" altLang="x-none"/>
          </a:p>
        </p:txBody>
      </p:sp>
    </p:spTree>
    <p:extLst>
      <p:ext uri="{BB962C8B-B14F-4D97-AF65-F5344CB8AC3E}">
        <p14:creationId xmlns:p14="http://schemas.microsoft.com/office/powerpoint/2010/main" val="1120489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k.springer.com/article/10.1007/s00268-021-05952-5#Tab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noProof="0" dirty="0"/>
          </a:p>
        </p:txBody>
      </p:sp>
      <p:sp>
        <p:nvSpPr>
          <p:cNvPr id="4" name="Tijdelijke aanduiding voor dianummer 3"/>
          <p:cNvSpPr>
            <a:spLocks noGrp="1"/>
          </p:cNvSpPr>
          <p:nvPr>
            <p:ph type="sldNum" sz="quarter" idx="10"/>
          </p:nvPr>
        </p:nvSpPr>
        <p:spPr/>
        <p:txBody>
          <a:bodyPr/>
          <a:lstStyle/>
          <a:p>
            <a:fld id="{36A3B2E1-E125-244B-8917-BE3A68C7BB7D}" type="slidenum">
              <a:rPr lang="nl-NL" altLang="x-none" smtClean="0"/>
              <a:pPr/>
              <a:t>1</a:t>
            </a:fld>
            <a:endParaRPr lang="nl-NL" altLang="x-none"/>
          </a:p>
        </p:txBody>
      </p:sp>
    </p:spTree>
    <p:extLst>
      <p:ext uri="{BB962C8B-B14F-4D97-AF65-F5344CB8AC3E}">
        <p14:creationId xmlns:p14="http://schemas.microsoft.com/office/powerpoint/2010/main" val="205331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This</a:t>
            </a:r>
            <a:r>
              <a:rPr lang="nl-NL" dirty="0"/>
              <a:t> </a:t>
            </a:r>
            <a:r>
              <a:rPr lang="nl-NL" dirty="0" err="1"/>
              <a:t>figure</a:t>
            </a:r>
            <a:r>
              <a:rPr lang="nl-NL" dirty="0"/>
              <a:t> shows </a:t>
            </a:r>
            <a:r>
              <a:rPr lang="nl-NL" dirty="0" err="1"/>
              <a:t>the</a:t>
            </a:r>
            <a:r>
              <a:rPr lang="nl-NL" dirty="0"/>
              <a:t> love plot</a:t>
            </a:r>
            <a:r>
              <a:rPr lang="nl-NL" baseline="0" dirty="0"/>
              <a:t> of </a:t>
            </a:r>
            <a:r>
              <a:rPr lang="nl-NL" baseline="0" dirty="0" err="1"/>
              <a:t>covariates</a:t>
            </a:r>
            <a:r>
              <a:rPr lang="nl-NL" baseline="0" dirty="0"/>
              <a:t> </a:t>
            </a:r>
            <a:r>
              <a:rPr lang="nl-NL" baseline="0" dirty="0" err="1"/>
              <a:t>with</a:t>
            </a:r>
            <a:r>
              <a:rPr lang="nl-NL" baseline="0" dirty="0"/>
              <a:t> </a:t>
            </a:r>
            <a:r>
              <a:rPr lang="nl-NL" baseline="0" dirty="0" err="1"/>
              <a:t>the</a:t>
            </a:r>
            <a:r>
              <a:rPr lang="nl-NL" baseline="0" dirty="0"/>
              <a:t> </a:t>
            </a:r>
            <a:r>
              <a:rPr lang="nl-NL" baseline="0" dirty="0" err="1"/>
              <a:t>unmatched</a:t>
            </a:r>
            <a:r>
              <a:rPr lang="nl-NL" baseline="0" dirty="0"/>
              <a:t> </a:t>
            </a:r>
            <a:r>
              <a:rPr lang="nl-NL" baseline="0" dirty="0" err="1"/>
              <a:t>group</a:t>
            </a:r>
            <a:r>
              <a:rPr lang="nl-NL" baseline="0" dirty="0"/>
              <a:t> en de </a:t>
            </a:r>
            <a:r>
              <a:rPr lang="nl-NL" baseline="0" dirty="0" err="1"/>
              <a:t>propensity</a:t>
            </a:r>
            <a:r>
              <a:rPr lang="nl-NL" baseline="0" dirty="0"/>
              <a:t> score </a:t>
            </a:r>
            <a:r>
              <a:rPr lang="nl-NL" baseline="0" dirty="0" err="1"/>
              <a:t>matched</a:t>
            </a:r>
            <a:r>
              <a:rPr lang="nl-NL" baseline="0" dirty="0"/>
              <a:t> </a:t>
            </a:r>
            <a:r>
              <a:rPr lang="nl-NL" baseline="0" dirty="0" err="1"/>
              <a:t>group</a:t>
            </a:r>
            <a:endParaRPr lang="nl-NL" dirty="0"/>
          </a:p>
          <a:p>
            <a:r>
              <a:rPr lang="nl-NL" dirty="0"/>
              <a:t>12 variables </a:t>
            </a:r>
            <a:r>
              <a:rPr lang="nl-NL" dirty="0" err="1"/>
              <a:t>which</a:t>
            </a:r>
            <a:r>
              <a:rPr lang="nl-NL" dirty="0"/>
              <a:t> </a:t>
            </a:r>
            <a:r>
              <a:rPr lang="nl-NL" dirty="0" err="1"/>
              <a:t>you</a:t>
            </a:r>
            <a:r>
              <a:rPr lang="nl-NL" dirty="0"/>
              <a:t> </a:t>
            </a:r>
            <a:r>
              <a:rPr lang="nl-NL" dirty="0" err="1"/>
              <a:t>see</a:t>
            </a:r>
            <a:r>
              <a:rPr lang="nl-NL" dirty="0"/>
              <a:t> on </a:t>
            </a:r>
            <a:r>
              <a:rPr lang="nl-NL" dirty="0" err="1"/>
              <a:t>the</a:t>
            </a:r>
            <a:r>
              <a:rPr lang="nl-NL" dirty="0"/>
              <a:t> right </a:t>
            </a:r>
            <a:r>
              <a:rPr lang="nl-NL" dirty="0" err="1"/>
              <a:t>siden</a:t>
            </a:r>
            <a:endParaRPr lang="nl-NL" dirty="0"/>
          </a:p>
          <a:p>
            <a:r>
              <a:rPr lang="en-US" sz="1200" b="0" i="0" kern="1200" dirty="0">
                <a:solidFill>
                  <a:schemeClr val="tx1"/>
                </a:solidFill>
                <a:effectLst/>
                <a:latin typeface="Arial" charset="0"/>
                <a:ea typeface="ＭＳ Ｐゴシック" charset="0"/>
                <a:cs typeface="+mn-cs"/>
              </a:rPr>
              <a:t>For all variables included in the propensity model, the performance of the matching model was assessed visually by plotting the mean of each covariate against the propensity score.</a:t>
            </a:r>
            <a:endParaRPr lang="nl-NL"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10</a:t>
            </a:fld>
            <a:endParaRPr lang="nl-NL" altLang="x-none" dirty="0"/>
          </a:p>
        </p:txBody>
      </p:sp>
    </p:spTree>
    <p:extLst>
      <p:ext uri="{BB962C8B-B14F-4D97-AF65-F5344CB8AC3E}">
        <p14:creationId xmlns:p14="http://schemas.microsoft.com/office/powerpoint/2010/main" val="227268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This tables shows us that </a:t>
            </a:r>
            <a:r>
              <a:rPr lang="en-US" sz="1200" b="0" i="0" kern="1200" baseline="0" noProof="0" dirty="0">
                <a:solidFill>
                  <a:schemeClr val="tx1"/>
                </a:solidFill>
                <a:effectLst/>
                <a:latin typeface="Arial" charset="0"/>
                <a:ea typeface="ＭＳ Ｐゴシック" charset="0"/>
                <a:cs typeface="+mn-cs"/>
              </a:rPr>
              <a:t>a</a:t>
            </a:r>
            <a:r>
              <a:rPr lang="en-US" sz="1200" b="0" i="0" kern="1200" dirty="0" err="1">
                <a:solidFill>
                  <a:schemeClr val="tx1"/>
                </a:solidFill>
                <a:effectLst/>
                <a:latin typeface="Arial" charset="0"/>
                <a:ea typeface="ＭＳ Ｐゴシック" charset="0"/>
                <a:cs typeface="+mn-cs"/>
              </a:rPr>
              <a:t>fter</a:t>
            </a:r>
            <a:r>
              <a:rPr lang="en-US" sz="1200" b="0" i="0" kern="1200" dirty="0">
                <a:solidFill>
                  <a:schemeClr val="tx1"/>
                </a:solidFill>
                <a:effectLst/>
                <a:latin typeface="Arial" charset="0"/>
                <a:ea typeface="ＭＳ Ｐゴシック" charset="0"/>
                <a:cs typeface="+mn-cs"/>
              </a:rPr>
              <a:t> a median follow-up of 12.4 months, 121 (16%) control patients and 19 (25%) patients operated after two or more re-recurrences had been diagnosed with a re-recurrent IH in the unmatched sample (</a:t>
            </a:r>
            <a:r>
              <a:rPr lang="en-US" sz="1200" b="0" i="1" kern="1200" dirty="0">
                <a:solidFill>
                  <a:schemeClr val="tx1"/>
                </a:solidFill>
                <a:effectLst/>
                <a:latin typeface="Arial" charset="0"/>
                <a:ea typeface="ＭＳ Ｐゴシック" charset="0"/>
                <a:cs typeface="+mn-cs"/>
              </a:rPr>
              <a:t>p</a:t>
            </a:r>
            <a:r>
              <a:rPr lang="en-US" sz="1200" b="0" i="0" kern="1200" dirty="0">
                <a:solidFill>
                  <a:schemeClr val="tx1"/>
                </a:solidFill>
                <a:effectLst/>
                <a:latin typeface="Arial" charset="0"/>
                <a:ea typeface="ＭＳ Ｐゴシック" charset="0"/>
                <a:cs typeface="+mn-cs"/>
              </a:rPr>
              <a:t> = 0.04, Table </a:t>
            </a:r>
            <a:r>
              <a:rPr lang="en-US" sz="1200" b="0" i="0" kern="1200" dirty="0">
                <a:solidFill>
                  <a:schemeClr val="tx1"/>
                </a:solidFill>
                <a:effectLst/>
                <a:latin typeface="Arial" charset="0"/>
                <a:ea typeface="ＭＳ Ｐゴシック" charset="0"/>
                <a:cs typeface="+mn-cs"/>
                <a:hlinkClick r:id="rId3"/>
              </a:rPr>
              <a:t>2</a:t>
            </a:r>
            <a:r>
              <a:rPr lang="en-US" sz="1200" b="0" i="0" kern="1200" dirty="0">
                <a:solidFill>
                  <a:schemeClr val="tx1"/>
                </a:solidFill>
                <a:effectLst/>
                <a:latin typeface="Arial" charset="0"/>
                <a:ea typeface="ＭＳ Ｐゴシック" charset="0"/>
                <a:cs typeface="+mn-cs"/>
              </a:rPr>
              <a:t>). In the propensity score matched sample, the re-recurrence rates among the re-recurrence group and control group were equal.</a:t>
            </a:r>
            <a:endParaRPr lang="en-US" baseline="0" noProof="0"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11</a:t>
            </a:fld>
            <a:endParaRPr lang="nl-NL" altLang="x-none" dirty="0"/>
          </a:p>
        </p:txBody>
      </p:sp>
    </p:spTree>
    <p:extLst>
      <p:ext uri="{BB962C8B-B14F-4D97-AF65-F5344CB8AC3E}">
        <p14:creationId xmlns:p14="http://schemas.microsoft.com/office/powerpoint/2010/main" val="4156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noProof="0" dirty="0"/>
              <a:t>Once again: Left side unmatched sample (significant difference pain and discomfort), right ride matched sample (). But now for the functional outcomes.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noProof="0" dirty="0"/>
              <a:t>In the unmatched sample, more patient in the re-recurrence group reported frequent complaints of moderate to severe pain compared to the control groups. However, in the propensity score matched sample the outcomes regarding pain and discomfort were comparable between the two groups</a:t>
            </a:r>
          </a:p>
          <a:p>
            <a:endParaRPr lang="en-US" baseline="0" noProof="0"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12</a:t>
            </a:fld>
            <a:endParaRPr lang="nl-NL" altLang="x-none" dirty="0"/>
          </a:p>
        </p:txBody>
      </p:sp>
    </p:spTree>
    <p:extLst>
      <p:ext uri="{BB962C8B-B14F-4D97-AF65-F5344CB8AC3E}">
        <p14:creationId xmlns:p14="http://schemas.microsoft.com/office/powerpoint/2010/main" val="1999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charset="0"/>
                <a:cs typeface="+mn-cs"/>
              </a:rPr>
              <a:t>IH repair surgery in patients who experienced multiple (≥ 2) re-recurrences results in outcomes comparable to patients operated on a first IH repair with a similar risk profile.</a:t>
            </a:r>
          </a:p>
          <a:p>
            <a:r>
              <a:rPr lang="en-US" sz="1200" b="0" i="0" kern="1200" dirty="0">
                <a:solidFill>
                  <a:schemeClr val="tx1"/>
                </a:solidFill>
                <a:effectLst/>
                <a:latin typeface="Arial" charset="0"/>
                <a:ea typeface="ＭＳ Ｐゴシック" charset="0"/>
                <a:cs typeface="+mn-cs"/>
              </a:rPr>
              <a:t>If performed by a dedicated hernia surgeon, further surgery in patients who already experienced multiple IH re-recurrences results in good outcomes and is a justifiable treatment.</a:t>
            </a:r>
            <a:endParaRPr lang="nl-NL"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13</a:t>
            </a:fld>
            <a:endParaRPr lang="nl-NL" altLang="x-none" dirty="0"/>
          </a:p>
        </p:txBody>
      </p:sp>
    </p:spTree>
    <p:extLst>
      <p:ext uri="{BB962C8B-B14F-4D97-AF65-F5344CB8AC3E}">
        <p14:creationId xmlns:p14="http://schemas.microsoft.com/office/powerpoint/2010/main" val="149977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charset="0"/>
                <a:cs typeface="+mn-cs"/>
              </a:rPr>
              <a:t>To our knowledge, no previous data on the currently studied population of patients, with multiple previous re-recurrences of IH, is available in literature. However, a hernia re-recurrence is generally considered an important risk factor for an unfavorable outcome after IH repair, both with reference to complications and risk for re-recurrence. This can influence the surgeon and patient to refrain from a third or even a fourth hernia repair</a:t>
            </a:r>
          </a:p>
          <a:p>
            <a:endParaRPr lang="en-US" sz="1200" b="0" i="0" kern="1200" dirty="0">
              <a:solidFill>
                <a:schemeClr val="tx1"/>
              </a:solidFill>
              <a:effectLst/>
              <a:latin typeface="Arial" charset="0"/>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0"/>
                <a:cs typeface="+mn-cs"/>
              </a:rPr>
              <a:t>Based on current and available published data, no recommendation can be made on the preferable technique for re-recurrent IH repair. </a:t>
            </a:r>
            <a:r>
              <a:rPr lang="en-US" b="0" i="0" dirty="0">
                <a:solidFill>
                  <a:srgbClr val="000000"/>
                </a:solidFill>
                <a:effectLst/>
                <a:latin typeface="Times New Roman" panose="02020603050405020304" pitchFamily="18" charset="0"/>
              </a:rPr>
              <a:t>Usually, it is preferred to use a different anatomical plane compared to the previous procedure</a:t>
            </a:r>
            <a:endParaRPr lang="nl-NL" dirty="0"/>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When interpreting results of this study, the clinical workup of patients must be taken into account. It is likely that only a minority of patients with multiple re-recurrences undergo further surgery, either due to comorbidity, technical concerns, or the wish of the patient. Currently, the relatively favorable results will in part reflect the clinical decision-making process of operating surgeons. </a:t>
            </a:r>
            <a:endParaRPr lang="nl-NL" dirty="0"/>
          </a:p>
          <a:p>
            <a:endParaRPr lang="en-US" b="0" i="0" dirty="0">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Propensity score matching balances baseline variables, but does not solve this bias.</a:t>
            </a:r>
            <a:r>
              <a:rPr lang="en-US" sz="1200" baseline="0" dirty="0"/>
              <a:t> </a:t>
            </a:r>
            <a:r>
              <a:rPr lang="en-US" sz="1200" b="0" i="0" kern="1200" dirty="0">
                <a:solidFill>
                  <a:schemeClr val="tx1"/>
                </a:solidFill>
                <a:effectLst/>
                <a:latin typeface="Arial" charset="0"/>
                <a:ea typeface="ＭＳ Ｐゴシック" charset="0"/>
                <a:cs typeface="+mn-cs"/>
              </a:rPr>
              <a:t>Therefore, on a per case basis differences could still be present between the studied populations. Also, unknown risk factors, or factors not included in the propensity score model may still be unbalanced</a:t>
            </a:r>
            <a:endParaRPr lang="nl-NL"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14</a:t>
            </a:fld>
            <a:endParaRPr lang="nl-NL" altLang="x-none" dirty="0"/>
          </a:p>
        </p:txBody>
      </p:sp>
    </p:spTree>
    <p:extLst>
      <p:ext uri="{BB962C8B-B14F-4D97-AF65-F5344CB8AC3E}">
        <p14:creationId xmlns:p14="http://schemas.microsoft.com/office/powerpoint/2010/main" val="34600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We would like to thank all surgeons and research associates of the hernia club for collecting all the data. And special thanks to dr. Gillion for the fruitful collaboration with us for several years now.</a:t>
            </a:r>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15</a:t>
            </a:fld>
            <a:endParaRPr lang="nl-NL" altLang="x-none" dirty="0"/>
          </a:p>
        </p:txBody>
      </p:sp>
    </p:spTree>
    <p:extLst>
      <p:ext uri="{BB962C8B-B14F-4D97-AF65-F5344CB8AC3E}">
        <p14:creationId xmlns:p14="http://schemas.microsoft.com/office/powerpoint/2010/main" val="137221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Propensity</a:t>
            </a:r>
            <a:r>
              <a:rPr lang="nl-NL" dirty="0"/>
              <a:t> score model was </a:t>
            </a:r>
            <a:r>
              <a:rPr lang="nl-NL" dirty="0" err="1"/>
              <a:t>assessed</a:t>
            </a:r>
            <a:r>
              <a:rPr lang="nl-NL" dirty="0"/>
              <a:t> </a:t>
            </a:r>
            <a:r>
              <a:rPr lang="nl-NL" dirty="0" err="1"/>
              <a:t>visually</a:t>
            </a:r>
            <a:r>
              <a:rPr lang="nl-NL" dirty="0"/>
              <a:t> </a:t>
            </a:r>
            <a:r>
              <a:rPr lang="nl-NL" dirty="0" err="1"/>
              <a:t>by</a:t>
            </a:r>
            <a:r>
              <a:rPr lang="nl-NL" dirty="0"/>
              <a:t> </a:t>
            </a:r>
            <a:r>
              <a:rPr lang="nl-NL" dirty="0" err="1"/>
              <a:t>plotting</a:t>
            </a:r>
            <a:r>
              <a:rPr lang="nl-NL" dirty="0"/>
              <a:t> </a:t>
            </a:r>
            <a:r>
              <a:rPr lang="nl-NL" dirty="0" err="1"/>
              <a:t>mean</a:t>
            </a:r>
            <a:r>
              <a:rPr lang="nl-NL" dirty="0"/>
              <a:t> of </a:t>
            </a:r>
            <a:r>
              <a:rPr lang="nl-NL" dirty="0" err="1"/>
              <a:t>covariates</a:t>
            </a:r>
            <a:r>
              <a:rPr lang="nl-NL" dirty="0"/>
              <a:t> </a:t>
            </a:r>
            <a:r>
              <a:rPr lang="nl-NL" dirty="0" err="1"/>
              <a:t>vs</a:t>
            </a:r>
            <a:r>
              <a:rPr lang="nl-NL" dirty="0"/>
              <a:t> </a:t>
            </a:r>
            <a:r>
              <a:rPr lang="nl-NL" dirty="0" err="1"/>
              <a:t>propensity</a:t>
            </a:r>
            <a:r>
              <a:rPr lang="nl-NL" dirty="0"/>
              <a:t> score</a:t>
            </a:r>
            <a:endParaRPr lang="en-US" sz="1200" kern="1200" dirty="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16</a:t>
            </a:fld>
            <a:endParaRPr lang="nl-NL" altLang="x-none" dirty="0"/>
          </a:p>
        </p:txBody>
      </p:sp>
    </p:spTree>
    <p:extLst>
      <p:ext uri="{BB962C8B-B14F-4D97-AF65-F5344CB8AC3E}">
        <p14:creationId xmlns:p14="http://schemas.microsoft.com/office/powerpoint/2010/main" val="110946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Propensity</a:t>
            </a:r>
            <a:r>
              <a:rPr lang="nl-NL" dirty="0"/>
              <a:t> score model was </a:t>
            </a:r>
            <a:r>
              <a:rPr lang="nl-NL" dirty="0" err="1"/>
              <a:t>assessed</a:t>
            </a:r>
            <a:r>
              <a:rPr lang="nl-NL" dirty="0"/>
              <a:t> </a:t>
            </a:r>
            <a:r>
              <a:rPr lang="nl-NL" dirty="0" err="1"/>
              <a:t>visually</a:t>
            </a:r>
            <a:r>
              <a:rPr lang="nl-NL" dirty="0"/>
              <a:t> </a:t>
            </a:r>
            <a:r>
              <a:rPr lang="nl-NL" dirty="0" err="1"/>
              <a:t>by</a:t>
            </a:r>
            <a:r>
              <a:rPr lang="nl-NL" dirty="0"/>
              <a:t> </a:t>
            </a:r>
            <a:r>
              <a:rPr lang="nl-NL" dirty="0" err="1"/>
              <a:t>plotting</a:t>
            </a:r>
            <a:r>
              <a:rPr lang="nl-NL" dirty="0"/>
              <a:t> </a:t>
            </a:r>
            <a:r>
              <a:rPr lang="nl-NL" dirty="0" err="1"/>
              <a:t>mean</a:t>
            </a:r>
            <a:r>
              <a:rPr lang="nl-NL" dirty="0"/>
              <a:t> of </a:t>
            </a:r>
            <a:r>
              <a:rPr lang="nl-NL" dirty="0" err="1"/>
              <a:t>covariates</a:t>
            </a:r>
            <a:r>
              <a:rPr lang="nl-NL" dirty="0"/>
              <a:t> </a:t>
            </a:r>
            <a:r>
              <a:rPr lang="nl-NL" dirty="0" err="1"/>
              <a:t>vs</a:t>
            </a:r>
            <a:r>
              <a:rPr lang="nl-NL" dirty="0"/>
              <a:t> </a:t>
            </a:r>
            <a:r>
              <a:rPr lang="nl-NL" dirty="0" err="1"/>
              <a:t>propensity</a:t>
            </a:r>
            <a:r>
              <a:rPr lang="nl-NL" dirty="0"/>
              <a:t> score</a:t>
            </a:r>
            <a:endParaRPr lang="en-US" sz="1200" kern="1200" dirty="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17</a:t>
            </a:fld>
            <a:endParaRPr lang="nl-NL" altLang="x-none" dirty="0"/>
          </a:p>
        </p:txBody>
      </p:sp>
    </p:spTree>
    <p:extLst>
      <p:ext uri="{BB962C8B-B14F-4D97-AF65-F5344CB8AC3E}">
        <p14:creationId xmlns:p14="http://schemas.microsoft.com/office/powerpoint/2010/main" val="3605691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Propensity</a:t>
            </a:r>
            <a:r>
              <a:rPr lang="nl-NL" dirty="0"/>
              <a:t> score model was </a:t>
            </a:r>
            <a:r>
              <a:rPr lang="nl-NL" dirty="0" err="1"/>
              <a:t>assessed</a:t>
            </a:r>
            <a:r>
              <a:rPr lang="nl-NL" dirty="0"/>
              <a:t> </a:t>
            </a:r>
            <a:r>
              <a:rPr lang="nl-NL" dirty="0" err="1"/>
              <a:t>visually</a:t>
            </a:r>
            <a:r>
              <a:rPr lang="nl-NL" dirty="0"/>
              <a:t> </a:t>
            </a:r>
            <a:r>
              <a:rPr lang="nl-NL" dirty="0" err="1"/>
              <a:t>by</a:t>
            </a:r>
            <a:r>
              <a:rPr lang="nl-NL" dirty="0"/>
              <a:t> </a:t>
            </a:r>
            <a:r>
              <a:rPr lang="nl-NL" dirty="0" err="1"/>
              <a:t>plotting</a:t>
            </a:r>
            <a:r>
              <a:rPr lang="nl-NL" dirty="0"/>
              <a:t> </a:t>
            </a:r>
            <a:r>
              <a:rPr lang="nl-NL" dirty="0" err="1"/>
              <a:t>mean</a:t>
            </a:r>
            <a:r>
              <a:rPr lang="nl-NL" dirty="0"/>
              <a:t> of </a:t>
            </a:r>
            <a:r>
              <a:rPr lang="nl-NL" dirty="0" err="1"/>
              <a:t>covariates</a:t>
            </a:r>
            <a:r>
              <a:rPr lang="nl-NL" dirty="0"/>
              <a:t> </a:t>
            </a:r>
            <a:r>
              <a:rPr lang="nl-NL" dirty="0" err="1"/>
              <a:t>vs</a:t>
            </a:r>
            <a:r>
              <a:rPr lang="nl-NL" dirty="0"/>
              <a:t> </a:t>
            </a:r>
            <a:r>
              <a:rPr lang="nl-NL" dirty="0" err="1"/>
              <a:t>propensity</a:t>
            </a:r>
            <a:r>
              <a:rPr lang="nl-NL" dirty="0"/>
              <a:t> score</a:t>
            </a:r>
            <a:endParaRPr lang="en-US" sz="1200" kern="1200" dirty="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18</a:t>
            </a:fld>
            <a:endParaRPr lang="nl-NL" altLang="x-none" dirty="0"/>
          </a:p>
        </p:txBody>
      </p:sp>
    </p:spTree>
    <p:extLst>
      <p:ext uri="{BB962C8B-B14F-4D97-AF65-F5344CB8AC3E}">
        <p14:creationId xmlns:p14="http://schemas.microsoft.com/office/powerpoint/2010/main" val="304715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a:t>I</a:t>
            </a:r>
            <a:r>
              <a:rPr lang="en-US" baseline="0" noProof="0" dirty="0"/>
              <a:t> have nothing to disclose </a:t>
            </a:r>
            <a:endParaRPr lang="en-US" noProof="0" dirty="0"/>
          </a:p>
          <a:p>
            <a:endParaRPr lang="en-US" noProof="0"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2</a:t>
            </a:fld>
            <a:endParaRPr lang="nl-NL" altLang="x-none" dirty="0"/>
          </a:p>
        </p:txBody>
      </p:sp>
    </p:spTree>
    <p:extLst>
      <p:ext uri="{BB962C8B-B14F-4D97-AF65-F5344CB8AC3E}">
        <p14:creationId xmlns:p14="http://schemas.microsoft.com/office/powerpoint/2010/main" val="149977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charset="0"/>
                <a:ea typeface="ＭＳ Ｐゴシック" charset="0"/>
                <a:cs typeface="+mn-cs"/>
              </a:rPr>
              <a:t>Incisional hernia (IH) remains a frequent complication </a:t>
            </a:r>
            <a:r>
              <a:rPr lang="en-US" sz="1200" b="0" i="0" u="none" strike="noStrike" kern="1200" baseline="0" dirty="0">
                <a:solidFill>
                  <a:schemeClr val="tx1"/>
                </a:solidFill>
                <a:latin typeface="Arial" charset="0"/>
                <a:ea typeface="ＭＳ Ｐゴシック" charset="0"/>
                <a:cs typeface="+mn-cs"/>
              </a:rPr>
              <a:t>after open abdominal surgery [1]. The results of IH repair have improved due to standardized use of a mesh, nevertheless, re-recurrence rates remain high, up to 20% [2, 3].</a:t>
            </a:r>
          </a:p>
          <a:p>
            <a:r>
              <a:rPr lang="en-US" sz="1200" b="0" i="0" u="none" strike="noStrike" kern="1200" baseline="0" dirty="0">
                <a:solidFill>
                  <a:schemeClr val="tx1"/>
                </a:solidFill>
                <a:latin typeface="Arial" charset="0"/>
                <a:ea typeface="ＭＳ Ｐゴシック" charset="0"/>
                <a:cs typeface="+mn-cs"/>
              </a:rPr>
              <a:t>The overall risk of re-recurrence after ventral and IH repair after a median follow-up time of 41 months is estimated </a:t>
            </a:r>
            <a:r>
              <a:rPr lang="en-GB" sz="1200" b="0" i="0" u="none" strike="noStrike" kern="1200" baseline="0" dirty="0">
                <a:solidFill>
                  <a:schemeClr val="tx1"/>
                </a:solidFill>
                <a:latin typeface="Arial" charset="0"/>
                <a:ea typeface="ＭＳ Ｐゴシック" charset="0"/>
                <a:cs typeface="+mn-cs"/>
              </a:rPr>
              <a:t>between 8 and 37%</a:t>
            </a:r>
            <a:endParaRPr lang="en-US" sz="1200" kern="1200" dirty="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3</a:t>
            </a:fld>
            <a:endParaRPr lang="nl-NL" altLang="x-none" dirty="0"/>
          </a:p>
        </p:txBody>
      </p:sp>
    </p:spTree>
    <p:extLst>
      <p:ext uri="{BB962C8B-B14F-4D97-AF65-F5344CB8AC3E}">
        <p14:creationId xmlns:p14="http://schemas.microsoft.com/office/powerpoint/2010/main" val="149977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mn-cs"/>
              </a:rPr>
              <a:t>Although techniques and results of abdominal wall reconstruction are improving, hernia surgeons continue to be faced with patients presenting after multiple IH re-recurrences. Repair of IH after multiple re-recurrences can be technically challenging due to previous use of different techniques, which may result in damaged anatomical planes and altered tissue quality, and therefore gives more limited reconstructive options leading to unfavorable surgical outcomes. Outcomes after IH repair have been studied thoroughly. However, outcomes and utility of IH repair in patients who present after two or more re-recurrences </a:t>
            </a:r>
            <a:r>
              <a:rPr lang="en-GB" sz="1200" b="0" i="0" u="none" strike="noStrike" kern="1200" baseline="0" dirty="0">
                <a:solidFill>
                  <a:schemeClr val="tx1"/>
                </a:solidFill>
                <a:latin typeface="Arial" charset="0"/>
                <a:ea typeface="ＭＳ Ｐゴシック" charset="0"/>
                <a:cs typeface="+mn-cs"/>
              </a:rPr>
              <a:t>remain unknown.</a:t>
            </a:r>
            <a:endParaRPr lang="en-US" baseline="0" noProof="0"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4</a:t>
            </a:fld>
            <a:endParaRPr lang="nl-NL" altLang="x-none" dirty="0"/>
          </a:p>
        </p:txBody>
      </p:sp>
    </p:spTree>
    <p:extLst>
      <p:ext uri="{BB962C8B-B14F-4D97-AF65-F5344CB8AC3E}">
        <p14:creationId xmlns:p14="http://schemas.microsoft.com/office/powerpoint/2010/main" val="221163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charset="0"/>
                <a:ea typeface="ＭＳ Ｐゴシック" charset="0"/>
                <a:cs typeface="+mn-cs"/>
              </a:rPr>
              <a:t>This</a:t>
            </a:r>
            <a:r>
              <a:rPr lang="en-US" sz="1200" kern="1200" baseline="0" noProof="0" dirty="0">
                <a:solidFill>
                  <a:schemeClr val="tx1"/>
                </a:solidFill>
                <a:effectLst/>
                <a:latin typeface="Arial" charset="0"/>
                <a:ea typeface="ＭＳ Ｐゴシック" charset="0"/>
                <a:cs typeface="+mn-cs"/>
              </a:rPr>
              <a:t> study aimed to assess outcomes of IH repair by dedicated hernia surgeons in patients with to or more previous re-recurrences. </a:t>
            </a:r>
          </a:p>
          <a:p>
            <a:r>
              <a:rPr lang="en-US" sz="1200" kern="1200" baseline="0" noProof="0" dirty="0">
                <a:solidFill>
                  <a:schemeClr val="tx1"/>
                </a:solidFill>
                <a:effectLst/>
                <a:latin typeface="Arial" charset="0"/>
                <a:ea typeface="ＭＳ Ｐゴシック" charset="0"/>
                <a:cs typeface="+mn-cs"/>
              </a:rPr>
              <a:t>Outcomes of repair in this population was assessed, considering postoperative complications, relief of pre-operative symptoms and IH recurrence rate.</a:t>
            </a:r>
            <a:endParaRPr lang="en-US" sz="1200" kern="1200" noProof="0" dirty="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5</a:t>
            </a:fld>
            <a:endParaRPr lang="nl-NL" altLang="x-none" dirty="0"/>
          </a:p>
        </p:txBody>
      </p:sp>
    </p:spTree>
    <p:extLst>
      <p:ext uri="{BB962C8B-B14F-4D97-AF65-F5344CB8AC3E}">
        <p14:creationId xmlns:p14="http://schemas.microsoft.com/office/powerpoint/2010/main" val="149977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To answer these questions, we used the hernia club registry database. This is a collaborative, prospective, anonymized online database of all surgical procedures for primary and incisional hernias. French surgeons specialized in abdominal wall surgery performed the surgical procedures, 191 variables are collected by the operated surgeon and the blinded independent, clinical research associates before, during and after the surgery.</a:t>
            </a:r>
          </a:p>
          <a:p>
            <a:endParaRPr lang="en-US" baseline="0" noProof="0" dirty="0"/>
          </a:p>
          <a:p>
            <a:r>
              <a:rPr lang="en-US" baseline="0" noProof="0" dirty="0"/>
              <a:t>Patient who underwent IH repair after two or more re-recurrences operated between 2011 and 2018, were selected from the Club-</a:t>
            </a:r>
            <a:r>
              <a:rPr lang="en-US" baseline="0" noProof="0" dirty="0" err="1"/>
              <a:t>Hernie</a:t>
            </a:r>
            <a:r>
              <a:rPr lang="en-US" baseline="0" noProof="0" dirty="0"/>
              <a:t> database. Only patients who fulfilled their 1-year follow-up visit were included.</a:t>
            </a:r>
          </a:p>
          <a:p>
            <a:r>
              <a:rPr lang="en-US" baseline="0" noProof="0" dirty="0"/>
              <a:t>Control patients with similar follow-up who underwent primary IH repair were selected.</a:t>
            </a:r>
          </a:p>
          <a:p>
            <a:endParaRPr lang="en-US" baseline="0" noProof="0" dirty="0"/>
          </a:p>
          <a:p>
            <a:endParaRPr lang="nl-NL" baseline="0" noProof="0"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6</a:t>
            </a:fld>
            <a:endParaRPr lang="nl-NL" altLang="x-none" dirty="0"/>
          </a:p>
        </p:txBody>
      </p:sp>
    </p:spTree>
    <p:extLst>
      <p:ext uri="{BB962C8B-B14F-4D97-AF65-F5344CB8AC3E}">
        <p14:creationId xmlns:p14="http://schemas.microsoft.com/office/powerpoint/2010/main" val="248041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We extracted several parameters of which 12 were used for matching.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The extracted parameters included patient characteristics, hernia characteristics, surgical characteristics, follow-up time and the outcomes so discomfort, pain and IH recurrence.</a:t>
            </a:r>
          </a:p>
          <a:p>
            <a:endParaRPr lang="en-US" baseline="0" noProof="0"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7</a:t>
            </a:fld>
            <a:endParaRPr lang="nl-NL" altLang="x-none" dirty="0"/>
          </a:p>
        </p:txBody>
      </p:sp>
    </p:spTree>
    <p:extLst>
      <p:ext uri="{BB962C8B-B14F-4D97-AF65-F5344CB8AC3E}">
        <p14:creationId xmlns:p14="http://schemas.microsoft.com/office/powerpoint/2010/main" val="367628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charset="0"/>
                <a:cs typeface="+mn-cs"/>
              </a:rPr>
              <a:t>We performed a propensity score matched analyses</a:t>
            </a:r>
            <a:r>
              <a:rPr lang="en-US" sz="1200" b="0" i="0" kern="1200" baseline="0" dirty="0">
                <a:solidFill>
                  <a:schemeClr val="tx1"/>
                </a:solidFill>
                <a:effectLst/>
                <a:latin typeface="Arial" charset="0"/>
                <a:ea typeface="ＭＳ Ｐゴシック" charset="0"/>
                <a:cs typeface="+mn-cs"/>
              </a:rPr>
              <a:t> where </a:t>
            </a:r>
            <a:r>
              <a:rPr lang="en-US" sz="1200" b="0" i="0" kern="1200" dirty="0">
                <a:solidFill>
                  <a:schemeClr val="tx1"/>
                </a:solidFill>
                <a:effectLst/>
                <a:latin typeface="Arial" charset="0"/>
                <a:ea typeface="ＭＳ Ｐゴシック" charset="0"/>
                <a:cs typeface="+mn-cs"/>
              </a:rPr>
              <a:t>cases (patients operated after two or more previous re-recurrences) were matched 1:3 to control patients. Cases were matched according to the nearest neighbor method, matching from the highest to lowest propensity scores.</a:t>
            </a:r>
            <a:endParaRPr lang="nl-NL" dirty="0"/>
          </a:p>
          <a:p>
            <a:endParaRPr lang="nl-NL" dirty="0"/>
          </a:p>
          <a:p>
            <a:r>
              <a:rPr lang="nl-NL" dirty="0"/>
              <a:t>Multiple</a:t>
            </a:r>
            <a:r>
              <a:rPr lang="nl-NL" baseline="0" dirty="0"/>
              <a:t> </a:t>
            </a:r>
            <a:r>
              <a:rPr lang="nl-NL" baseline="0" dirty="0" err="1"/>
              <a:t>imputations</a:t>
            </a:r>
            <a:r>
              <a:rPr lang="nl-NL" baseline="0" dirty="0"/>
              <a:t> </a:t>
            </a:r>
            <a:r>
              <a:rPr lang="nl-NL" baseline="0" dirty="0" err="1"/>
              <a:t>were</a:t>
            </a:r>
            <a:r>
              <a:rPr lang="nl-NL" baseline="0" dirty="0"/>
              <a:t> </a:t>
            </a:r>
            <a:r>
              <a:rPr lang="nl-NL" baseline="0" dirty="0" err="1"/>
              <a:t>perfomered</a:t>
            </a:r>
            <a:r>
              <a:rPr lang="nl-NL" baseline="0" dirty="0"/>
              <a:t> </a:t>
            </a:r>
            <a:r>
              <a:rPr lang="nl-NL" baseline="0" dirty="0" err="1"/>
              <a:t>to</a:t>
            </a:r>
            <a:r>
              <a:rPr lang="nl-NL" baseline="0" dirty="0"/>
              <a:t> </a:t>
            </a:r>
            <a:r>
              <a:rPr lang="nl-NL" baseline="0" dirty="0" err="1"/>
              <a:t>allow</a:t>
            </a:r>
            <a:r>
              <a:rPr lang="nl-NL" baseline="0" dirty="0"/>
              <a:t> the </a:t>
            </a:r>
            <a:r>
              <a:rPr lang="nl-NL" baseline="0" dirty="0" err="1"/>
              <a:t>use</a:t>
            </a:r>
            <a:r>
              <a:rPr lang="nl-NL" baseline="0" dirty="0"/>
              <a:t> off </a:t>
            </a:r>
            <a:r>
              <a:rPr lang="nl-NL" baseline="0" dirty="0" err="1"/>
              <a:t>all</a:t>
            </a:r>
            <a:r>
              <a:rPr lang="nl-NL" baseline="0" dirty="0"/>
              <a:t> </a:t>
            </a:r>
            <a:r>
              <a:rPr lang="nl-NL" baseline="0" dirty="0" err="1"/>
              <a:t>available</a:t>
            </a:r>
            <a:r>
              <a:rPr lang="nl-NL" baseline="0" dirty="0"/>
              <a:t> data. </a:t>
            </a:r>
          </a:p>
          <a:p>
            <a:endParaRPr lang="nl-NL" dirty="0"/>
          </a:p>
          <a:p>
            <a:r>
              <a:rPr lang="nl-NL" dirty="0"/>
              <a:t>The </a:t>
            </a:r>
            <a:r>
              <a:rPr lang="nl-NL" dirty="0" err="1"/>
              <a:t>following</a:t>
            </a:r>
            <a:r>
              <a:rPr lang="nl-NL" dirty="0"/>
              <a:t> 12 variables </a:t>
            </a:r>
            <a:r>
              <a:rPr lang="nl-NL" dirty="0" err="1"/>
              <a:t>were</a:t>
            </a:r>
            <a:r>
              <a:rPr lang="nl-NL" dirty="0"/>
              <a:t> </a:t>
            </a:r>
            <a:r>
              <a:rPr lang="nl-NL" dirty="0" err="1"/>
              <a:t>used</a:t>
            </a:r>
            <a:r>
              <a:rPr lang="nl-NL" dirty="0"/>
              <a:t> </a:t>
            </a:r>
            <a:r>
              <a:rPr lang="nl-NL" dirty="0" err="1"/>
              <a:t>for</a:t>
            </a:r>
            <a:r>
              <a:rPr lang="nl-NL" dirty="0"/>
              <a:t> matching: </a:t>
            </a:r>
            <a:r>
              <a:rPr lang="nl-NL" b="0" i="0" dirty="0" err="1">
                <a:solidFill>
                  <a:srgbClr val="000000"/>
                </a:solidFill>
                <a:effectLst/>
                <a:latin typeface="Times New Roman" panose="02020603050405020304" pitchFamily="18" charset="0"/>
              </a:rPr>
              <a:t>age</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sex</a:t>
            </a:r>
            <a:r>
              <a:rPr lang="nl-NL" b="0" i="0" dirty="0">
                <a:solidFill>
                  <a:srgbClr val="000000"/>
                </a:solidFill>
                <a:effectLst/>
                <a:latin typeface="Times New Roman" panose="02020603050405020304" pitchFamily="18" charset="0"/>
              </a:rPr>
              <a:t>, BMI, ASA </a:t>
            </a:r>
            <a:r>
              <a:rPr lang="nl-NL" b="0" i="0" dirty="0" err="1">
                <a:solidFill>
                  <a:srgbClr val="000000"/>
                </a:solidFill>
                <a:effectLst/>
                <a:latin typeface="Times New Roman" panose="02020603050405020304" pitchFamily="18" charset="0"/>
              </a:rPr>
              <a:t>classification</a:t>
            </a:r>
            <a:r>
              <a:rPr lang="nl-NL" b="0" i="0" dirty="0">
                <a:solidFill>
                  <a:srgbClr val="000000"/>
                </a:solidFill>
                <a:effectLst/>
                <a:latin typeface="Times New Roman" panose="02020603050405020304" pitchFamily="18" charset="0"/>
              </a:rPr>
              <a:t>, hernia </a:t>
            </a:r>
            <a:r>
              <a:rPr lang="nl-NL" b="0" i="0" dirty="0" err="1">
                <a:solidFill>
                  <a:srgbClr val="000000"/>
                </a:solidFill>
                <a:effectLst/>
                <a:latin typeface="Times New Roman" panose="02020603050405020304" pitchFamily="18" charset="0"/>
              </a:rPr>
              <a:t>location</a:t>
            </a:r>
            <a:r>
              <a:rPr lang="nl-NL" b="0" i="0" dirty="0">
                <a:solidFill>
                  <a:srgbClr val="000000"/>
                </a:solidFill>
                <a:effectLst/>
                <a:latin typeface="Times New Roman" panose="02020603050405020304" pitchFamily="18" charset="0"/>
              </a:rPr>
              <a:t>, EHS </a:t>
            </a:r>
            <a:r>
              <a:rPr lang="nl-NL" b="0" i="0" dirty="0" err="1">
                <a:solidFill>
                  <a:srgbClr val="000000"/>
                </a:solidFill>
                <a:effectLst/>
                <a:latin typeface="Times New Roman" panose="02020603050405020304" pitchFamily="18" charset="0"/>
              </a:rPr>
              <a:t>width</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classification</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mesh</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location</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emergency</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surgery</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synchronous</a:t>
            </a:r>
            <a:r>
              <a:rPr lang="nl-NL" b="0" i="0" dirty="0">
                <a:solidFill>
                  <a:srgbClr val="000000"/>
                </a:solidFill>
                <a:effectLst/>
                <a:latin typeface="Times New Roman" panose="02020603050405020304" pitchFamily="18" charset="0"/>
              </a:rPr>
              <a:t> </a:t>
            </a:r>
            <a:r>
              <a:rPr lang="nl-NL" b="0" i="0" dirty="0" err="1">
                <a:solidFill>
                  <a:srgbClr val="000000"/>
                </a:solidFill>
                <a:effectLst/>
                <a:latin typeface="Times New Roman" panose="02020603050405020304" pitchFamily="18" charset="0"/>
              </a:rPr>
              <a:t>repair</a:t>
            </a:r>
            <a:r>
              <a:rPr lang="nl-NL" b="0" i="0" dirty="0">
                <a:solidFill>
                  <a:srgbClr val="000000"/>
                </a:solidFill>
                <a:effectLst/>
                <a:latin typeface="Times New Roman" panose="02020603050405020304" pitchFamily="18" charset="0"/>
              </a:rPr>
              <a:t> of multiple defects, diabetes mellitus, </a:t>
            </a:r>
            <a:r>
              <a:rPr lang="nl-NL" b="0" i="0" dirty="0" err="1">
                <a:solidFill>
                  <a:srgbClr val="000000"/>
                </a:solidFill>
                <a:effectLst/>
                <a:latin typeface="Times New Roman" panose="02020603050405020304" pitchFamily="18" charset="0"/>
              </a:rPr>
              <a:t>wound</a:t>
            </a:r>
            <a:r>
              <a:rPr lang="nl-NL" b="0" i="0" dirty="0">
                <a:solidFill>
                  <a:srgbClr val="000000"/>
                </a:solidFill>
                <a:effectLst/>
                <a:latin typeface="Times New Roman" panose="02020603050405020304" pitchFamily="18" charset="0"/>
              </a:rPr>
              <a:t> class, </a:t>
            </a:r>
            <a:r>
              <a:rPr lang="nl-NL" b="0" i="0" dirty="0" err="1">
                <a:solidFill>
                  <a:srgbClr val="000000"/>
                </a:solidFill>
                <a:effectLst/>
                <a:latin typeface="Times New Roman" panose="02020603050405020304" pitchFamily="18" charset="0"/>
              </a:rPr>
              <a:t>and</a:t>
            </a:r>
            <a:r>
              <a:rPr lang="nl-NL" b="0" i="0" dirty="0">
                <a:solidFill>
                  <a:srgbClr val="000000"/>
                </a:solidFill>
                <a:effectLst/>
                <a:latin typeface="Times New Roman" panose="02020603050405020304" pitchFamily="18" charset="0"/>
              </a:rPr>
              <a:t> smoking status.</a:t>
            </a:r>
            <a:endParaRPr lang="nl-NL"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8</a:t>
            </a:fld>
            <a:endParaRPr lang="nl-NL" altLang="x-none" dirty="0"/>
          </a:p>
        </p:txBody>
      </p:sp>
    </p:spTree>
    <p:extLst>
      <p:ext uri="{BB962C8B-B14F-4D97-AF65-F5344CB8AC3E}">
        <p14:creationId xmlns:p14="http://schemas.microsoft.com/office/powerpoint/2010/main" val="1799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76 </a:t>
            </a:r>
            <a:r>
              <a:rPr lang="nl-NL" dirty="0" err="1"/>
              <a:t>patients</a:t>
            </a:r>
            <a:r>
              <a:rPr lang="nl-NL" baseline="0" dirty="0"/>
              <a:t> </a:t>
            </a:r>
            <a:r>
              <a:rPr lang="nl-NL" baseline="0" dirty="0" err="1"/>
              <a:t>operated</a:t>
            </a:r>
            <a:r>
              <a:rPr lang="nl-NL" baseline="0" dirty="0"/>
              <a:t> </a:t>
            </a:r>
            <a:r>
              <a:rPr lang="nl-NL" baseline="0" dirty="0" err="1"/>
              <a:t>after</a:t>
            </a:r>
            <a:r>
              <a:rPr lang="nl-NL" baseline="0" dirty="0"/>
              <a:t> </a:t>
            </a:r>
            <a:r>
              <a:rPr lang="nl-NL" baseline="0" dirty="0" err="1"/>
              <a:t>two</a:t>
            </a:r>
            <a:r>
              <a:rPr lang="nl-NL" baseline="0" dirty="0"/>
              <a:t> or more IH re</a:t>
            </a:r>
            <a:r>
              <a:rPr lang="nl-NL" dirty="0"/>
              <a:t>-</a:t>
            </a:r>
            <a:r>
              <a:rPr lang="nl-NL" dirty="0" err="1"/>
              <a:t>recurrences</a:t>
            </a:r>
            <a:r>
              <a:rPr lang="nl-NL" baseline="0" dirty="0"/>
              <a:t> </a:t>
            </a:r>
            <a:r>
              <a:rPr lang="nl-NL" baseline="0" dirty="0" err="1"/>
              <a:t>were</a:t>
            </a:r>
            <a:r>
              <a:rPr lang="nl-NL" baseline="0" dirty="0"/>
              <a:t> </a:t>
            </a:r>
            <a:r>
              <a:rPr lang="nl-NL" baseline="0" dirty="0" err="1"/>
              <a:t>available</a:t>
            </a:r>
            <a:r>
              <a:rPr lang="nl-NL" baseline="0" dirty="0"/>
              <a:t> in the database, </a:t>
            </a:r>
            <a:r>
              <a:rPr lang="nl-NL" baseline="0" dirty="0" err="1"/>
              <a:t>and</a:t>
            </a:r>
            <a:r>
              <a:rPr lang="nl-NL" baseline="0" dirty="0"/>
              <a:t> </a:t>
            </a:r>
            <a:r>
              <a:rPr lang="nl-NL" dirty="0"/>
              <a:t>763 </a:t>
            </a:r>
            <a:r>
              <a:rPr lang="nl-NL" dirty="0" err="1"/>
              <a:t>patients</a:t>
            </a:r>
            <a:r>
              <a:rPr lang="nl-NL" baseline="0" dirty="0"/>
              <a:t> </a:t>
            </a:r>
            <a:r>
              <a:rPr lang="nl-NL" baseline="0" dirty="0" err="1"/>
              <a:t>who</a:t>
            </a:r>
            <a:r>
              <a:rPr lang="nl-NL" baseline="0" dirty="0"/>
              <a:t> </a:t>
            </a:r>
            <a:r>
              <a:rPr lang="nl-NL" baseline="0" dirty="0" err="1"/>
              <a:t>underwent</a:t>
            </a:r>
            <a:r>
              <a:rPr lang="nl-NL" baseline="0" dirty="0"/>
              <a:t> </a:t>
            </a:r>
            <a:r>
              <a:rPr lang="nl-NL" dirty="0" err="1"/>
              <a:t>primary</a:t>
            </a:r>
            <a:r>
              <a:rPr lang="nl-NL" baseline="0" dirty="0"/>
              <a:t> </a:t>
            </a:r>
            <a:r>
              <a:rPr lang="nl-NL" dirty="0"/>
              <a:t>IH </a:t>
            </a:r>
            <a:r>
              <a:rPr lang="nl-NL" dirty="0" err="1"/>
              <a:t>repair</a:t>
            </a:r>
            <a:r>
              <a:rPr lang="nl-NL" baseline="0" dirty="0"/>
              <a:t> </a:t>
            </a:r>
            <a:r>
              <a:rPr lang="nl-NL" baseline="0" dirty="0" err="1"/>
              <a:t>were</a:t>
            </a:r>
            <a:r>
              <a:rPr lang="nl-NL" baseline="0" dirty="0"/>
              <a:t> </a:t>
            </a:r>
            <a:r>
              <a:rPr lang="nl-NL" baseline="0" dirty="0" err="1"/>
              <a:t>available</a:t>
            </a:r>
            <a:r>
              <a:rPr lang="nl-NL"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noProof="0" dirty="0"/>
              <a:t>This table shows the baseline characteristics of the re-recurrence group versus the </a:t>
            </a:r>
            <a:r>
              <a:rPr lang="en-US" baseline="0" noProof="0" dirty="0" err="1"/>
              <a:t>controle</a:t>
            </a:r>
            <a:r>
              <a:rPr lang="en-US" baseline="0" noProof="0" dirty="0"/>
              <a:t> group for only the significant different characteristics. So in the raw</a:t>
            </a:r>
            <a:r>
              <a:rPr lang="en-US" b="1" baseline="0" noProof="0" dirty="0"/>
              <a:t> unmatched </a:t>
            </a:r>
            <a:r>
              <a:rPr lang="en-US" baseline="0" noProof="0" dirty="0"/>
              <a:t>data BMI was higher among re-recurrence group. In the primary group there were more patients with lateral IH. In the re-recurrence group there were more lateral and medial combined hernias. Patients in the re-recurrence group presented with a higher IH. In the re-recurrence group the hernia was repaired more with no mesh reinforcement. The prevalence of </a:t>
            </a:r>
            <a:r>
              <a:rPr lang="en-US" baseline="0" noProof="0" dirty="0" err="1"/>
              <a:t>contamined</a:t>
            </a:r>
            <a:r>
              <a:rPr lang="en-US" baseline="0" noProof="0" dirty="0"/>
              <a:t> surgical site was higher in the re-recurrence group.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noProof="0" dirty="0"/>
              <a:t>All other variables were not significantly different.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noProof="0" dirty="0"/>
          </a:p>
          <a:p>
            <a:endParaRPr lang="en-US" baseline="0" noProof="0" dirty="0"/>
          </a:p>
        </p:txBody>
      </p:sp>
      <p:sp>
        <p:nvSpPr>
          <p:cNvPr id="4" name="Slide Number Placeholder 3"/>
          <p:cNvSpPr>
            <a:spLocks noGrp="1"/>
          </p:cNvSpPr>
          <p:nvPr>
            <p:ph type="sldNum" sz="quarter" idx="10"/>
          </p:nvPr>
        </p:nvSpPr>
        <p:spPr/>
        <p:txBody>
          <a:bodyPr/>
          <a:lstStyle/>
          <a:p>
            <a:fld id="{36A3B2E1-E125-244B-8917-BE3A68C7BB7D}" type="slidenum">
              <a:rPr lang="nl-NL" altLang="x-none" smtClean="0"/>
              <a:pPr/>
              <a:t>9</a:t>
            </a:fld>
            <a:endParaRPr lang="nl-NL" altLang="x-none" dirty="0"/>
          </a:p>
        </p:txBody>
      </p:sp>
    </p:spTree>
    <p:extLst>
      <p:ext uri="{BB962C8B-B14F-4D97-AF65-F5344CB8AC3E}">
        <p14:creationId xmlns:p14="http://schemas.microsoft.com/office/powerpoint/2010/main" val="59099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C2074"/>
                </a:solidFill>
              </a:defRPr>
            </a:lvl1pPr>
          </a:lstStyle>
          <a:p>
            <a:r>
              <a:rPr lang="en-GB" noProof="0" dirty="0"/>
              <a:t>Click to edit title </a:t>
            </a:r>
          </a:p>
        </p:txBody>
      </p:sp>
      <p:sp>
        <p:nvSpPr>
          <p:cNvPr id="4" name="Tijdelijke aanduiding voor tekst 2"/>
          <p:cNvSpPr>
            <a:spLocks noGrp="1"/>
          </p:cNvSpPr>
          <p:nvPr>
            <p:ph idx="1" hasCustomPrompt="1"/>
          </p:nvPr>
        </p:nvSpPr>
        <p:spPr>
          <a:xfrm>
            <a:off x="628650" y="1369219"/>
            <a:ext cx="7886700" cy="3263504"/>
          </a:xfrm>
          <a:prstGeom prst="rect">
            <a:avLst/>
          </a:prstGeom>
        </p:spPr>
        <p:txBody>
          <a:bodyPr vert="horz" lIns="91440" tIns="45720" rIns="91440" bIns="45720" rtlCol="0">
            <a:normAutofit/>
          </a:bodyPr>
          <a:lstStyle>
            <a:lvl5pPr>
              <a:defRPr>
                <a:latin typeface="Arial" charset="0"/>
                <a:ea typeface="Arial" charset="0"/>
                <a:cs typeface="Arial" charset="0"/>
              </a:defRPr>
            </a:lvl5pPr>
            <a:lvl6pPr marL="0" indent="0">
              <a:buNone/>
              <a:defRPr/>
            </a:lvl6pPr>
            <a:lvl7pPr marL="0" indent="0">
              <a:buNone/>
              <a:tabLst/>
              <a:defRPr sz="1400"/>
            </a:lvl7pPr>
            <a:lvl8pPr marL="4763" indent="0">
              <a:buNone/>
              <a:tabLst/>
              <a:defRPr sz="1400"/>
            </a:lvl8pPr>
            <a:lvl9pPr marL="0" indent="0">
              <a:buNone/>
              <a:tabLst/>
              <a:defRPr sz="1400"/>
            </a:lvl9pPr>
          </a:lstStyle>
          <a:p>
            <a:pPr lvl="0"/>
            <a:r>
              <a:rPr lang="en-GB" noProof="0" dirty="0"/>
              <a:t>First ‘normal’ text level</a:t>
            </a:r>
          </a:p>
          <a:p>
            <a:pPr lvl="1"/>
            <a:r>
              <a:rPr lang="en-GB" noProof="0" dirty="0"/>
              <a:t>Second ‘bullet’ text level</a:t>
            </a:r>
          </a:p>
          <a:p>
            <a:pPr lvl="2"/>
            <a:r>
              <a:rPr lang="en-GB" noProof="0" dirty="0"/>
              <a:t>Third ‘sub-bullet’ text level</a:t>
            </a:r>
          </a:p>
          <a:p>
            <a:pPr lvl="8"/>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co-slid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273844"/>
            <a:ext cx="7886700" cy="994172"/>
          </a:xfrm>
        </p:spPr>
        <p:txBody>
          <a:bodyPr/>
          <a:lstStyle/>
          <a:p>
            <a:r>
              <a:rPr lang="en-GB" noProof="0" dirty="0"/>
              <a:t>Click to edit title </a:t>
            </a:r>
          </a:p>
        </p:txBody>
      </p:sp>
      <p:sp>
        <p:nvSpPr>
          <p:cNvPr id="3" name="Tijdelijke aanduiding voor inhoud 2"/>
          <p:cNvSpPr>
            <a:spLocks noGrp="1"/>
          </p:cNvSpPr>
          <p:nvPr>
            <p:ph idx="1" hasCustomPrompt="1"/>
          </p:nvPr>
        </p:nvSpPr>
        <p:spPr>
          <a:xfrm>
            <a:off x="628650" y="1369219"/>
            <a:ext cx="7886700" cy="3263504"/>
          </a:xfrm>
        </p:spPr>
        <p:txBody>
          <a:bodyPr wrap="square"/>
          <a:lstStyle>
            <a:lvl1pPr algn="l">
              <a:defRPr baseline="0"/>
            </a:lvl1pPr>
            <a:lvl2pPr marL="357188" indent="-282575" algn="l">
              <a:buFont typeface="Wingdings" charset="2"/>
              <a:buChar char="§"/>
              <a:tabLst/>
              <a:defRPr/>
            </a:lvl2pPr>
            <a:lvl3pPr algn="l">
              <a:defRPr/>
            </a:lvl3pPr>
            <a:lvl4pPr algn="l">
              <a:defRPr/>
            </a:lvl4pPr>
          </a:lstStyle>
          <a:p>
            <a:pPr lvl="0"/>
            <a:r>
              <a:rPr lang="en-GB" noProof="0" dirty="0"/>
              <a:t>First ‘normal’ text level</a:t>
            </a:r>
          </a:p>
          <a:p>
            <a:pPr lvl="1"/>
            <a:r>
              <a:rPr lang="en-GB" noProof="0" dirty="0"/>
              <a:t>Second ‘bullet’ text level</a:t>
            </a:r>
          </a:p>
          <a:p>
            <a:pPr lvl="2"/>
            <a:r>
              <a:rPr lang="en-GB" noProof="0" dirty="0"/>
              <a:t>Third ‘sub-bullet’ text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noProof="0" dirty="0"/>
              <a:t>Click to edit title </a:t>
            </a:r>
            <a:endParaRPr lang="nl-NL" dirty="0"/>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noProof="0" dirty="0"/>
              <a:t>First ‘normal’ text level</a:t>
            </a:r>
          </a:p>
          <a:p>
            <a:pPr lvl="1"/>
            <a:r>
              <a:rPr lang="en-GB" noProof="0" dirty="0"/>
              <a:t>Second ‘bullet’ text level</a:t>
            </a:r>
          </a:p>
          <a:p>
            <a:pPr lvl="2"/>
            <a:r>
              <a:rPr lang="en-GB" noProof="0" dirty="0"/>
              <a:t>Third ‘sub-bullet’ text level</a:t>
            </a:r>
          </a:p>
          <a:p>
            <a:pPr lvl="3"/>
            <a:endParaRPr lang="en-GB" noProof="0" dirty="0"/>
          </a:p>
          <a:p>
            <a:pPr lvl="5"/>
            <a:endParaRPr lang="en-GB" noProof="0" dirty="0"/>
          </a:p>
        </p:txBody>
      </p:sp>
      <p:sp>
        <p:nvSpPr>
          <p:cNvPr id="9" name="Rechthoekige driehoek 8"/>
          <p:cNvSpPr/>
          <p:nvPr/>
        </p:nvSpPr>
        <p:spPr>
          <a:xfrm rot="5400000">
            <a:off x="0" y="0"/>
            <a:ext cx="726621" cy="726621"/>
          </a:xfrm>
          <a:prstGeom prst="rtTriangle">
            <a:avLst/>
          </a:prstGeom>
          <a:solidFill>
            <a:srgbClr val="86D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86D2EE"/>
              </a:solidFill>
            </a:endParaRPr>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8588" y="4593931"/>
            <a:ext cx="873461" cy="346473"/>
          </a:xfrm>
          <a:prstGeom prst="rect">
            <a:avLst/>
          </a:prstGeom>
        </p:spPr>
      </p:pic>
      <p:sp>
        <p:nvSpPr>
          <p:cNvPr id="11" name="Rechthoek 10"/>
          <p:cNvSpPr/>
          <p:nvPr/>
        </p:nvSpPr>
        <p:spPr>
          <a:xfrm>
            <a:off x="450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Rechthoek 11"/>
          <p:cNvSpPr/>
          <p:nvPr/>
        </p:nvSpPr>
        <p:spPr>
          <a:xfrm>
            <a:off x="450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hthoek 12"/>
          <p:cNvSpPr/>
          <p:nvPr/>
        </p:nvSpPr>
        <p:spPr>
          <a:xfrm>
            <a:off x="1371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Rechthoek 13"/>
          <p:cNvSpPr/>
          <p:nvPr/>
        </p:nvSpPr>
        <p:spPr>
          <a:xfrm>
            <a:off x="1371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p:nvSpPr>
        <p:spPr>
          <a:xfrm>
            <a:off x="2387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15"/>
          <p:cNvSpPr/>
          <p:nvPr/>
        </p:nvSpPr>
        <p:spPr>
          <a:xfrm>
            <a:off x="2387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16"/>
          <p:cNvSpPr/>
          <p:nvPr/>
        </p:nvSpPr>
        <p:spPr>
          <a:xfrm>
            <a:off x="33079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hthoek 17"/>
          <p:cNvSpPr/>
          <p:nvPr/>
        </p:nvSpPr>
        <p:spPr>
          <a:xfrm>
            <a:off x="33079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Rechthoek 18"/>
          <p:cNvSpPr/>
          <p:nvPr/>
        </p:nvSpPr>
        <p:spPr>
          <a:xfrm>
            <a:off x="42286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p:cNvSpPr/>
          <p:nvPr/>
        </p:nvSpPr>
        <p:spPr>
          <a:xfrm>
            <a:off x="42286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Rechthoek 20"/>
          <p:cNvSpPr/>
          <p:nvPr/>
        </p:nvSpPr>
        <p:spPr>
          <a:xfrm>
            <a:off x="5149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Rechthoek 21"/>
          <p:cNvSpPr/>
          <p:nvPr/>
        </p:nvSpPr>
        <p:spPr>
          <a:xfrm>
            <a:off x="5149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p:cNvSpPr/>
          <p:nvPr/>
        </p:nvSpPr>
        <p:spPr>
          <a:xfrm>
            <a:off x="6165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Rechthoek 23"/>
          <p:cNvSpPr/>
          <p:nvPr/>
        </p:nvSpPr>
        <p:spPr>
          <a:xfrm>
            <a:off x="6165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Rechthoek 24"/>
          <p:cNvSpPr/>
          <p:nvPr/>
        </p:nvSpPr>
        <p:spPr>
          <a:xfrm>
            <a:off x="7086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Rechthoek 25"/>
          <p:cNvSpPr/>
          <p:nvPr/>
        </p:nvSpPr>
        <p:spPr>
          <a:xfrm>
            <a:off x="7086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7" name="Rechthoek 26"/>
          <p:cNvSpPr/>
          <p:nvPr/>
        </p:nvSpPr>
        <p:spPr>
          <a:xfrm>
            <a:off x="8070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Rechthoek 27"/>
          <p:cNvSpPr/>
          <p:nvPr/>
        </p:nvSpPr>
        <p:spPr>
          <a:xfrm>
            <a:off x="8070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Rechthoek 28"/>
          <p:cNvSpPr/>
          <p:nvPr/>
        </p:nvSpPr>
        <p:spPr>
          <a:xfrm>
            <a:off x="8991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29"/>
          <p:cNvSpPr/>
          <p:nvPr/>
        </p:nvSpPr>
        <p:spPr>
          <a:xfrm>
            <a:off x="8991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Rechthoek 30"/>
          <p:cNvSpPr/>
          <p:nvPr/>
        </p:nvSpPr>
        <p:spPr>
          <a:xfrm>
            <a:off x="10007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Rechthoek 31"/>
          <p:cNvSpPr/>
          <p:nvPr/>
        </p:nvSpPr>
        <p:spPr>
          <a:xfrm>
            <a:off x="10007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3" name="Rechthoek 32"/>
          <p:cNvSpPr/>
          <p:nvPr/>
        </p:nvSpPr>
        <p:spPr>
          <a:xfrm>
            <a:off x="109279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4" name="Rechthoek 33"/>
          <p:cNvSpPr/>
          <p:nvPr/>
        </p:nvSpPr>
        <p:spPr>
          <a:xfrm>
            <a:off x="109279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5" name="Rechthoek 34"/>
          <p:cNvSpPr/>
          <p:nvPr/>
        </p:nvSpPr>
        <p:spPr>
          <a:xfrm>
            <a:off x="118486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6" name="Rechthoek 35"/>
          <p:cNvSpPr/>
          <p:nvPr/>
        </p:nvSpPr>
        <p:spPr>
          <a:xfrm>
            <a:off x="118486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7" name="Rechthoek 36"/>
          <p:cNvSpPr/>
          <p:nvPr/>
        </p:nvSpPr>
        <p:spPr>
          <a:xfrm>
            <a:off x="12769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8" name="Rechthoek 37"/>
          <p:cNvSpPr/>
          <p:nvPr/>
        </p:nvSpPr>
        <p:spPr>
          <a:xfrm>
            <a:off x="12769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9" name="Rechthoek 38"/>
          <p:cNvSpPr/>
          <p:nvPr/>
        </p:nvSpPr>
        <p:spPr>
          <a:xfrm>
            <a:off x="13785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0" name="Rechthoek 39"/>
          <p:cNvSpPr/>
          <p:nvPr/>
        </p:nvSpPr>
        <p:spPr>
          <a:xfrm>
            <a:off x="13785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1" name="Rechthoek 40"/>
          <p:cNvSpPr/>
          <p:nvPr/>
        </p:nvSpPr>
        <p:spPr>
          <a:xfrm>
            <a:off x="14706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2" name="Rechthoek 41"/>
          <p:cNvSpPr/>
          <p:nvPr/>
        </p:nvSpPr>
        <p:spPr>
          <a:xfrm>
            <a:off x="14706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3" name="Rechthoek 42"/>
          <p:cNvSpPr/>
          <p:nvPr/>
        </p:nvSpPr>
        <p:spPr>
          <a:xfrm>
            <a:off x="15690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4" name="Rechthoek 43"/>
          <p:cNvSpPr/>
          <p:nvPr/>
        </p:nvSpPr>
        <p:spPr>
          <a:xfrm>
            <a:off x="15690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5" name="Rechthoek 44"/>
          <p:cNvSpPr/>
          <p:nvPr/>
        </p:nvSpPr>
        <p:spPr>
          <a:xfrm>
            <a:off x="16611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6" name="Rechthoek 45"/>
          <p:cNvSpPr/>
          <p:nvPr/>
        </p:nvSpPr>
        <p:spPr>
          <a:xfrm>
            <a:off x="16611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7" name="Rechthoek 46"/>
          <p:cNvSpPr/>
          <p:nvPr/>
        </p:nvSpPr>
        <p:spPr>
          <a:xfrm>
            <a:off x="17627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8" name="Rechthoek 47"/>
          <p:cNvSpPr/>
          <p:nvPr/>
        </p:nvSpPr>
        <p:spPr>
          <a:xfrm>
            <a:off x="17627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9" name="Rechthoek 48"/>
          <p:cNvSpPr/>
          <p:nvPr/>
        </p:nvSpPr>
        <p:spPr>
          <a:xfrm>
            <a:off x="185479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0" name="Rechthoek 49"/>
          <p:cNvSpPr/>
          <p:nvPr/>
        </p:nvSpPr>
        <p:spPr>
          <a:xfrm>
            <a:off x="185479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1" name="Rechthoek 50"/>
          <p:cNvSpPr/>
          <p:nvPr/>
        </p:nvSpPr>
        <p:spPr>
          <a:xfrm>
            <a:off x="194686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2" name="Rechthoek 51"/>
          <p:cNvSpPr/>
          <p:nvPr/>
        </p:nvSpPr>
        <p:spPr>
          <a:xfrm>
            <a:off x="194686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3" name="Rechthoek 52"/>
          <p:cNvSpPr/>
          <p:nvPr/>
        </p:nvSpPr>
        <p:spPr>
          <a:xfrm>
            <a:off x="20389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4" name="Rechthoek 53"/>
          <p:cNvSpPr/>
          <p:nvPr/>
        </p:nvSpPr>
        <p:spPr>
          <a:xfrm>
            <a:off x="20389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5" name="Rechthoek 54"/>
          <p:cNvSpPr/>
          <p:nvPr/>
        </p:nvSpPr>
        <p:spPr>
          <a:xfrm>
            <a:off x="21405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6" name="Rechthoek 55"/>
          <p:cNvSpPr/>
          <p:nvPr/>
        </p:nvSpPr>
        <p:spPr>
          <a:xfrm>
            <a:off x="21405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7" name="Rechthoek 56"/>
          <p:cNvSpPr/>
          <p:nvPr/>
        </p:nvSpPr>
        <p:spPr>
          <a:xfrm>
            <a:off x="22326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8" name="Rechthoek 57"/>
          <p:cNvSpPr/>
          <p:nvPr/>
        </p:nvSpPr>
        <p:spPr>
          <a:xfrm>
            <a:off x="22326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9" name="Rechthoek 58"/>
          <p:cNvSpPr/>
          <p:nvPr/>
        </p:nvSpPr>
        <p:spPr>
          <a:xfrm>
            <a:off x="23310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0" name="Rechthoek 59"/>
          <p:cNvSpPr/>
          <p:nvPr/>
        </p:nvSpPr>
        <p:spPr>
          <a:xfrm>
            <a:off x="23310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1" name="Rechthoek 60"/>
          <p:cNvSpPr/>
          <p:nvPr/>
        </p:nvSpPr>
        <p:spPr>
          <a:xfrm>
            <a:off x="24231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2" name="Rechthoek 61"/>
          <p:cNvSpPr/>
          <p:nvPr/>
        </p:nvSpPr>
        <p:spPr>
          <a:xfrm>
            <a:off x="24231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Rechthoek 62"/>
          <p:cNvSpPr/>
          <p:nvPr/>
        </p:nvSpPr>
        <p:spPr>
          <a:xfrm>
            <a:off x="252471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252471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5" name="Rechthoek 64"/>
          <p:cNvSpPr/>
          <p:nvPr/>
        </p:nvSpPr>
        <p:spPr>
          <a:xfrm>
            <a:off x="261679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6" name="Rechthoek 65"/>
          <p:cNvSpPr/>
          <p:nvPr/>
        </p:nvSpPr>
        <p:spPr>
          <a:xfrm>
            <a:off x="261679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7" name="Rechthoek 66"/>
          <p:cNvSpPr/>
          <p:nvPr/>
        </p:nvSpPr>
        <p:spPr>
          <a:xfrm>
            <a:off x="2708869"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Rechthoek 67"/>
          <p:cNvSpPr/>
          <p:nvPr/>
        </p:nvSpPr>
        <p:spPr>
          <a:xfrm>
            <a:off x="2708869"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9" name="Rechthoek 68"/>
          <p:cNvSpPr/>
          <p:nvPr/>
        </p:nvSpPr>
        <p:spPr>
          <a:xfrm>
            <a:off x="28009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0" name="Rechthoek 69"/>
          <p:cNvSpPr/>
          <p:nvPr/>
        </p:nvSpPr>
        <p:spPr>
          <a:xfrm>
            <a:off x="28009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1" name="Rechthoek 70"/>
          <p:cNvSpPr/>
          <p:nvPr/>
        </p:nvSpPr>
        <p:spPr>
          <a:xfrm>
            <a:off x="2902544"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2" name="Rechthoek 71"/>
          <p:cNvSpPr/>
          <p:nvPr/>
        </p:nvSpPr>
        <p:spPr>
          <a:xfrm>
            <a:off x="2902544"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3" name="Rechthoek 72"/>
          <p:cNvSpPr/>
          <p:nvPr/>
        </p:nvSpPr>
        <p:spPr>
          <a:xfrm>
            <a:off x="300003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4" name="Rechthoek 73"/>
          <p:cNvSpPr/>
          <p:nvPr/>
        </p:nvSpPr>
        <p:spPr>
          <a:xfrm>
            <a:off x="300003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5" name="Rechthoek 74"/>
          <p:cNvSpPr/>
          <p:nvPr/>
        </p:nvSpPr>
        <p:spPr>
          <a:xfrm>
            <a:off x="30952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6" name="Rechthoek 75"/>
          <p:cNvSpPr/>
          <p:nvPr/>
        </p:nvSpPr>
        <p:spPr>
          <a:xfrm>
            <a:off x="30952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7" name="Rechthoek 76"/>
          <p:cNvSpPr/>
          <p:nvPr/>
        </p:nvSpPr>
        <p:spPr>
          <a:xfrm>
            <a:off x="31873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8" name="Rechthoek 77"/>
          <p:cNvSpPr/>
          <p:nvPr/>
        </p:nvSpPr>
        <p:spPr>
          <a:xfrm>
            <a:off x="31873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9" name="Rechthoek 78"/>
          <p:cNvSpPr/>
          <p:nvPr/>
        </p:nvSpPr>
        <p:spPr>
          <a:xfrm>
            <a:off x="32889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0" name="Rechthoek 79"/>
          <p:cNvSpPr/>
          <p:nvPr/>
        </p:nvSpPr>
        <p:spPr>
          <a:xfrm>
            <a:off x="32889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1" name="Rechthoek 80"/>
          <p:cNvSpPr/>
          <p:nvPr/>
        </p:nvSpPr>
        <p:spPr>
          <a:xfrm>
            <a:off x="338103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2" name="Rechthoek 81"/>
          <p:cNvSpPr/>
          <p:nvPr/>
        </p:nvSpPr>
        <p:spPr>
          <a:xfrm>
            <a:off x="338103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3" name="Rechthoek 82"/>
          <p:cNvSpPr/>
          <p:nvPr/>
        </p:nvSpPr>
        <p:spPr>
          <a:xfrm>
            <a:off x="347310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4" name="Rechthoek 83"/>
          <p:cNvSpPr/>
          <p:nvPr/>
        </p:nvSpPr>
        <p:spPr>
          <a:xfrm>
            <a:off x="347310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5" name="Rechthoek 84"/>
          <p:cNvSpPr/>
          <p:nvPr/>
        </p:nvSpPr>
        <p:spPr>
          <a:xfrm>
            <a:off x="35651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6" name="Rechthoek 85"/>
          <p:cNvSpPr/>
          <p:nvPr/>
        </p:nvSpPr>
        <p:spPr>
          <a:xfrm>
            <a:off x="35651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7" name="Rechthoek 86"/>
          <p:cNvSpPr/>
          <p:nvPr/>
        </p:nvSpPr>
        <p:spPr>
          <a:xfrm>
            <a:off x="36667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8" name="Rechthoek 87"/>
          <p:cNvSpPr/>
          <p:nvPr/>
        </p:nvSpPr>
        <p:spPr>
          <a:xfrm>
            <a:off x="36667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9" name="Rechthoek 88"/>
          <p:cNvSpPr/>
          <p:nvPr/>
        </p:nvSpPr>
        <p:spPr>
          <a:xfrm>
            <a:off x="37588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0" name="Rechthoek 89"/>
          <p:cNvSpPr/>
          <p:nvPr/>
        </p:nvSpPr>
        <p:spPr>
          <a:xfrm>
            <a:off x="37588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1" name="Rechthoek 90"/>
          <p:cNvSpPr/>
          <p:nvPr/>
        </p:nvSpPr>
        <p:spPr>
          <a:xfrm>
            <a:off x="38572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2" name="Rechthoek 91"/>
          <p:cNvSpPr/>
          <p:nvPr/>
        </p:nvSpPr>
        <p:spPr>
          <a:xfrm>
            <a:off x="38572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3" name="Rechthoek 92"/>
          <p:cNvSpPr/>
          <p:nvPr/>
        </p:nvSpPr>
        <p:spPr>
          <a:xfrm>
            <a:off x="39493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4" name="Rechthoek 93"/>
          <p:cNvSpPr/>
          <p:nvPr/>
        </p:nvSpPr>
        <p:spPr>
          <a:xfrm>
            <a:off x="39493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5" name="Rechthoek 94"/>
          <p:cNvSpPr/>
          <p:nvPr/>
        </p:nvSpPr>
        <p:spPr>
          <a:xfrm>
            <a:off x="40509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6" name="Rechthoek 95"/>
          <p:cNvSpPr/>
          <p:nvPr/>
        </p:nvSpPr>
        <p:spPr>
          <a:xfrm>
            <a:off x="40509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7" name="Rechthoek 96"/>
          <p:cNvSpPr/>
          <p:nvPr/>
        </p:nvSpPr>
        <p:spPr>
          <a:xfrm>
            <a:off x="414303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8" name="Rechthoek 97"/>
          <p:cNvSpPr/>
          <p:nvPr/>
        </p:nvSpPr>
        <p:spPr>
          <a:xfrm>
            <a:off x="414303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9" name="Rechthoek 98"/>
          <p:cNvSpPr/>
          <p:nvPr/>
        </p:nvSpPr>
        <p:spPr>
          <a:xfrm>
            <a:off x="423510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0" name="Rechthoek 99"/>
          <p:cNvSpPr/>
          <p:nvPr/>
        </p:nvSpPr>
        <p:spPr>
          <a:xfrm>
            <a:off x="423510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1" name="Rechthoek 100"/>
          <p:cNvSpPr/>
          <p:nvPr/>
        </p:nvSpPr>
        <p:spPr>
          <a:xfrm>
            <a:off x="43271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2" name="Rechthoek 101"/>
          <p:cNvSpPr/>
          <p:nvPr/>
        </p:nvSpPr>
        <p:spPr>
          <a:xfrm>
            <a:off x="43271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3" name="Rechthoek 102"/>
          <p:cNvSpPr/>
          <p:nvPr/>
        </p:nvSpPr>
        <p:spPr>
          <a:xfrm>
            <a:off x="44287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4" name="Rechthoek 103"/>
          <p:cNvSpPr/>
          <p:nvPr/>
        </p:nvSpPr>
        <p:spPr>
          <a:xfrm>
            <a:off x="44287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5" name="Rechthoek 104"/>
          <p:cNvSpPr/>
          <p:nvPr/>
        </p:nvSpPr>
        <p:spPr>
          <a:xfrm>
            <a:off x="45208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6" name="Rechthoek 105"/>
          <p:cNvSpPr/>
          <p:nvPr/>
        </p:nvSpPr>
        <p:spPr>
          <a:xfrm>
            <a:off x="45208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7" name="Rechthoek 106"/>
          <p:cNvSpPr/>
          <p:nvPr/>
        </p:nvSpPr>
        <p:spPr>
          <a:xfrm>
            <a:off x="46192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8" name="Rechthoek 107"/>
          <p:cNvSpPr/>
          <p:nvPr/>
        </p:nvSpPr>
        <p:spPr>
          <a:xfrm>
            <a:off x="46192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9" name="Rechthoek 108"/>
          <p:cNvSpPr/>
          <p:nvPr/>
        </p:nvSpPr>
        <p:spPr>
          <a:xfrm>
            <a:off x="47113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0" name="Rechthoek 109"/>
          <p:cNvSpPr/>
          <p:nvPr/>
        </p:nvSpPr>
        <p:spPr>
          <a:xfrm>
            <a:off x="47113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1" name="Rechthoek 110"/>
          <p:cNvSpPr/>
          <p:nvPr/>
        </p:nvSpPr>
        <p:spPr>
          <a:xfrm>
            <a:off x="48129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2" name="Rechthoek 111"/>
          <p:cNvSpPr/>
          <p:nvPr/>
        </p:nvSpPr>
        <p:spPr>
          <a:xfrm>
            <a:off x="48129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3" name="Rechthoek 112"/>
          <p:cNvSpPr/>
          <p:nvPr/>
        </p:nvSpPr>
        <p:spPr>
          <a:xfrm>
            <a:off x="490503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4" name="Rechthoek 113"/>
          <p:cNvSpPr/>
          <p:nvPr/>
        </p:nvSpPr>
        <p:spPr>
          <a:xfrm>
            <a:off x="490503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5" name="Rechthoek 114"/>
          <p:cNvSpPr/>
          <p:nvPr/>
        </p:nvSpPr>
        <p:spPr>
          <a:xfrm>
            <a:off x="499710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6" name="Rechthoek 115"/>
          <p:cNvSpPr/>
          <p:nvPr/>
        </p:nvSpPr>
        <p:spPr>
          <a:xfrm>
            <a:off x="499710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7" name="Rechthoek 116"/>
          <p:cNvSpPr/>
          <p:nvPr/>
        </p:nvSpPr>
        <p:spPr>
          <a:xfrm>
            <a:off x="50891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8" name="Rechthoek 117"/>
          <p:cNvSpPr/>
          <p:nvPr/>
        </p:nvSpPr>
        <p:spPr>
          <a:xfrm>
            <a:off x="50891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9" name="Rechthoek 118"/>
          <p:cNvSpPr/>
          <p:nvPr/>
        </p:nvSpPr>
        <p:spPr>
          <a:xfrm>
            <a:off x="51907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0" name="Rechthoek 119"/>
          <p:cNvSpPr/>
          <p:nvPr/>
        </p:nvSpPr>
        <p:spPr>
          <a:xfrm>
            <a:off x="51907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1" name="Rechthoek 120"/>
          <p:cNvSpPr/>
          <p:nvPr/>
        </p:nvSpPr>
        <p:spPr>
          <a:xfrm>
            <a:off x="52828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2" name="Rechthoek 121"/>
          <p:cNvSpPr/>
          <p:nvPr/>
        </p:nvSpPr>
        <p:spPr>
          <a:xfrm>
            <a:off x="52828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3" name="Rechthoek 122"/>
          <p:cNvSpPr/>
          <p:nvPr/>
        </p:nvSpPr>
        <p:spPr>
          <a:xfrm>
            <a:off x="538128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4" name="Rechthoek 123"/>
          <p:cNvSpPr/>
          <p:nvPr/>
        </p:nvSpPr>
        <p:spPr>
          <a:xfrm>
            <a:off x="538128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5" name="Rechthoek 124"/>
          <p:cNvSpPr/>
          <p:nvPr/>
        </p:nvSpPr>
        <p:spPr>
          <a:xfrm>
            <a:off x="54733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6" name="Rechthoek 125"/>
          <p:cNvSpPr/>
          <p:nvPr/>
        </p:nvSpPr>
        <p:spPr>
          <a:xfrm>
            <a:off x="54733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7" name="Rechthoek 126"/>
          <p:cNvSpPr/>
          <p:nvPr/>
        </p:nvSpPr>
        <p:spPr>
          <a:xfrm>
            <a:off x="5574955"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8" name="Rechthoek 127"/>
          <p:cNvSpPr/>
          <p:nvPr/>
        </p:nvSpPr>
        <p:spPr>
          <a:xfrm>
            <a:off x="5574955"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9" name="Rechthoek 128"/>
          <p:cNvSpPr/>
          <p:nvPr/>
        </p:nvSpPr>
        <p:spPr>
          <a:xfrm>
            <a:off x="5667030"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0" name="Rechthoek 129"/>
          <p:cNvSpPr/>
          <p:nvPr/>
        </p:nvSpPr>
        <p:spPr>
          <a:xfrm>
            <a:off x="5667030"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1" name="Rechthoek 130"/>
          <p:cNvSpPr/>
          <p:nvPr/>
        </p:nvSpPr>
        <p:spPr>
          <a:xfrm>
            <a:off x="576451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2" name="Rechthoek 131"/>
          <p:cNvSpPr/>
          <p:nvPr/>
        </p:nvSpPr>
        <p:spPr>
          <a:xfrm>
            <a:off x="576451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3" name="Rechthoek 132"/>
          <p:cNvSpPr/>
          <p:nvPr/>
        </p:nvSpPr>
        <p:spPr>
          <a:xfrm>
            <a:off x="585659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4" name="Rechthoek 133"/>
          <p:cNvSpPr/>
          <p:nvPr/>
        </p:nvSpPr>
        <p:spPr>
          <a:xfrm>
            <a:off x="585659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5" name="Rechthoek 134"/>
          <p:cNvSpPr/>
          <p:nvPr/>
        </p:nvSpPr>
        <p:spPr>
          <a:xfrm>
            <a:off x="595819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6" name="Rechthoek 135"/>
          <p:cNvSpPr/>
          <p:nvPr/>
        </p:nvSpPr>
        <p:spPr>
          <a:xfrm>
            <a:off x="595819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7" name="Rechthoek 136"/>
          <p:cNvSpPr/>
          <p:nvPr/>
        </p:nvSpPr>
        <p:spPr>
          <a:xfrm>
            <a:off x="605026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8" name="Rechthoek 137"/>
          <p:cNvSpPr/>
          <p:nvPr/>
        </p:nvSpPr>
        <p:spPr>
          <a:xfrm>
            <a:off x="605026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9" name="Rechthoek 138"/>
          <p:cNvSpPr/>
          <p:nvPr/>
        </p:nvSpPr>
        <p:spPr>
          <a:xfrm>
            <a:off x="615218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0" name="Rechthoek 139"/>
          <p:cNvSpPr/>
          <p:nvPr/>
        </p:nvSpPr>
        <p:spPr>
          <a:xfrm>
            <a:off x="615218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1" name="Rechthoek 140"/>
          <p:cNvSpPr/>
          <p:nvPr/>
        </p:nvSpPr>
        <p:spPr>
          <a:xfrm>
            <a:off x="624426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2" name="Rechthoek 141"/>
          <p:cNvSpPr/>
          <p:nvPr/>
        </p:nvSpPr>
        <p:spPr>
          <a:xfrm>
            <a:off x="624426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3" name="Rechthoek 142"/>
          <p:cNvSpPr/>
          <p:nvPr/>
        </p:nvSpPr>
        <p:spPr>
          <a:xfrm>
            <a:off x="633633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4" name="Rechthoek 143"/>
          <p:cNvSpPr/>
          <p:nvPr/>
        </p:nvSpPr>
        <p:spPr>
          <a:xfrm>
            <a:off x="633633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5" name="Rechthoek 144"/>
          <p:cNvSpPr/>
          <p:nvPr/>
        </p:nvSpPr>
        <p:spPr>
          <a:xfrm>
            <a:off x="642841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6" name="Rechthoek 145"/>
          <p:cNvSpPr/>
          <p:nvPr/>
        </p:nvSpPr>
        <p:spPr>
          <a:xfrm>
            <a:off x="642841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7" name="Rechthoek 146"/>
          <p:cNvSpPr/>
          <p:nvPr/>
        </p:nvSpPr>
        <p:spPr>
          <a:xfrm>
            <a:off x="653001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8" name="Rechthoek 147"/>
          <p:cNvSpPr/>
          <p:nvPr/>
        </p:nvSpPr>
        <p:spPr>
          <a:xfrm>
            <a:off x="653001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9" name="Rechthoek 148"/>
          <p:cNvSpPr/>
          <p:nvPr/>
        </p:nvSpPr>
        <p:spPr>
          <a:xfrm>
            <a:off x="662208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0" name="Rechthoek 149"/>
          <p:cNvSpPr/>
          <p:nvPr/>
        </p:nvSpPr>
        <p:spPr>
          <a:xfrm>
            <a:off x="662208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1" name="Rechthoek 150"/>
          <p:cNvSpPr/>
          <p:nvPr/>
        </p:nvSpPr>
        <p:spPr>
          <a:xfrm>
            <a:off x="672051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2" name="Rechthoek 151"/>
          <p:cNvSpPr/>
          <p:nvPr/>
        </p:nvSpPr>
        <p:spPr>
          <a:xfrm>
            <a:off x="672051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3" name="Rechthoek 152"/>
          <p:cNvSpPr/>
          <p:nvPr/>
        </p:nvSpPr>
        <p:spPr>
          <a:xfrm>
            <a:off x="681258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4" name="Rechthoek 153"/>
          <p:cNvSpPr/>
          <p:nvPr/>
        </p:nvSpPr>
        <p:spPr>
          <a:xfrm>
            <a:off x="681258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5" name="Rechthoek 154"/>
          <p:cNvSpPr/>
          <p:nvPr/>
        </p:nvSpPr>
        <p:spPr>
          <a:xfrm>
            <a:off x="691418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6" name="Rechthoek 155"/>
          <p:cNvSpPr/>
          <p:nvPr/>
        </p:nvSpPr>
        <p:spPr>
          <a:xfrm>
            <a:off x="691418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7" name="Rechthoek 156"/>
          <p:cNvSpPr/>
          <p:nvPr/>
        </p:nvSpPr>
        <p:spPr>
          <a:xfrm>
            <a:off x="700626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8" name="Rechthoek 157"/>
          <p:cNvSpPr/>
          <p:nvPr/>
        </p:nvSpPr>
        <p:spPr>
          <a:xfrm>
            <a:off x="700626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9" name="Rechthoek 158"/>
          <p:cNvSpPr/>
          <p:nvPr/>
        </p:nvSpPr>
        <p:spPr>
          <a:xfrm>
            <a:off x="709833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0" name="Rechthoek 159"/>
          <p:cNvSpPr/>
          <p:nvPr/>
        </p:nvSpPr>
        <p:spPr>
          <a:xfrm>
            <a:off x="7098336"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1" name="Rechthoek 160"/>
          <p:cNvSpPr/>
          <p:nvPr/>
        </p:nvSpPr>
        <p:spPr>
          <a:xfrm>
            <a:off x="719041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2" name="Rechthoek 161"/>
          <p:cNvSpPr/>
          <p:nvPr/>
        </p:nvSpPr>
        <p:spPr>
          <a:xfrm>
            <a:off x="719041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3" name="Rechthoek 162"/>
          <p:cNvSpPr/>
          <p:nvPr/>
        </p:nvSpPr>
        <p:spPr>
          <a:xfrm>
            <a:off x="729201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4" name="Rechthoek 163"/>
          <p:cNvSpPr/>
          <p:nvPr/>
        </p:nvSpPr>
        <p:spPr>
          <a:xfrm>
            <a:off x="7292011" y="477904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5" name="Rechthoek 164"/>
          <p:cNvSpPr/>
          <p:nvPr/>
        </p:nvSpPr>
        <p:spPr>
          <a:xfrm>
            <a:off x="738408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6" name="Rechthoek 165"/>
          <p:cNvSpPr/>
          <p:nvPr/>
        </p:nvSpPr>
        <p:spPr>
          <a:xfrm>
            <a:off x="7482191"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7" name="Rechthoek 166"/>
          <p:cNvSpPr/>
          <p:nvPr/>
        </p:nvSpPr>
        <p:spPr>
          <a:xfrm>
            <a:off x="7574266" y="4671098"/>
            <a:ext cx="49549" cy="49549"/>
          </a:xfrm>
          <a:prstGeom prst="rect">
            <a:avLst/>
          </a:prstGeom>
          <a:solidFill>
            <a:srgbClr val="0C2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08578981"/>
      </p:ext>
    </p:extLst>
  </p:cSld>
  <p:clrMap bg1="lt1" tx1="dk1" bg2="lt2" tx2="dk2" accent1="accent1" accent2="accent2" accent3="accent3" accent4="accent4" accent5="accent5" accent6="accent6" hlink="hlink" folHlink="folHlink"/>
  <p:sldLayoutIdLst>
    <p:sldLayoutId id="2147483693" r:id="rId1"/>
    <p:sldLayoutId id="2147483678" r:id="rId2"/>
    <p:sldLayoutId id="2147483695" r:id="rId3"/>
  </p:sldLayoutIdLst>
  <p:txStyles>
    <p:titleStyle>
      <a:lvl1pPr algn="l" defTabSz="685800" rtl="0" eaLnBrk="1" latinLnBrk="0" hangingPunct="1">
        <a:lnSpc>
          <a:spcPct val="90000"/>
        </a:lnSpc>
        <a:spcBef>
          <a:spcPct val="0"/>
        </a:spcBef>
        <a:buNone/>
        <a:defRPr sz="3200" b="1" i="0" kern="1200" spc="-150">
          <a:solidFill>
            <a:srgbClr val="0C2074"/>
          </a:solidFill>
          <a:latin typeface="Arial Black" charset="0"/>
          <a:ea typeface="Arial Black" charset="0"/>
          <a:cs typeface="Arial Black" charset="0"/>
        </a:defRPr>
      </a:lvl1pPr>
    </p:titleStyle>
    <p:bodyStyle>
      <a:lvl1pPr marL="0" indent="0" algn="l" defTabSz="685800" rtl="0" eaLnBrk="1" latinLnBrk="0" hangingPunct="1">
        <a:lnSpc>
          <a:spcPct val="90000"/>
        </a:lnSpc>
        <a:spcBef>
          <a:spcPts val="750"/>
        </a:spcBef>
        <a:buFont typeface="Arial" charset="0"/>
        <a:buNone/>
        <a:defRPr sz="1400" kern="1200" baseline="0">
          <a:solidFill>
            <a:srgbClr val="0C2074"/>
          </a:solidFill>
          <a:latin typeface="+mn-lt"/>
          <a:ea typeface="+mn-ea"/>
          <a:cs typeface="+mn-cs"/>
        </a:defRPr>
      </a:lvl1pPr>
      <a:lvl2pPr marL="357188" indent="-282575" algn="l" defTabSz="685800" rtl="0" eaLnBrk="1" latinLnBrk="0" hangingPunct="1">
        <a:lnSpc>
          <a:spcPct val="90000"/>
        </a:lnSpc>
        <a:spcBef>
          <a:spcPts val="375"/>
        </a:spcBef>
        <a:buClr>
          <a:srgbClr val="86D2EE"/>
        </a:buClr>
        <a:buFont typeface="Wingdings" charset="2"/>
        <a:buChar char="§"/>
        <a:tabLst/>
        <a:defRPr sz="1400" i="0" kern="1200" baseline="0">
          <a:solidFill>
            <a:srgbClr val="0C2074"/>
          </a:solidFill>
          <a:latin typeface="+mn-lt"/>
          <a:ea typeface="+mn-ea"/>
          <a:cs typeface="+mn-cs"/>
        </a:defRPr>
      </a:lvl2pPr>
      <a:lvl3pPr marL="357188" marR="0" indent="227013" algn="l" defTabSz="685800" rtl="0" eaLnBrk="1" fontAlgn="auto" latinLnBrk="0" hangingPunct="1">
        <a:lnSpc>
          <a:spcPct val="90000"/>
        </a:lnSpc>
        <a:spcBef>
          <a:spcPts val="375"/>
        </a:spcBef>
        <a:spcAft>
          <a:spcPts val="0"/>
        </a:spcAft>
        <a:buClr>
          <a:srgbClr val="0C2074"/>
        </a:buClr>
        <a:buSzTx/>
        <a:buFont typeface="Arial" charset="0"/>
        <a:buChar char="•"/>
        <a:tabLst/>
        <a:defRPr sz="1200" b="0" i="0" kern="1200">
          <a:solidFill>
            <a:srgbClr val="0C2074"/>
          </a:solidFill>
          <a:latin typeface="Arial" charset="0"/>
          <a:ea typeface="Arial" charset="0"/>
          <a:cs typeface="Arial" charset="0"/>
        </a:defRPr>
      </a:lvl3pPr>
      <a:lvl4pPr marL="4763" indent="0" algn="l" defTabSz="685800" rtl="0" eaLnBrk="1" latinLnBrk="0" hangingPunct="1">
        <a:lnSpc>
          <a:spcPct val="90000"/>
        </a:lnSpc>
        <a:spcBef>
          <a:spcPts val="375"/>
        </a:spcBef>
        <a:buFont typeface="Arial" charset="0"/>
        <a:buNone/>
        <a:tabLst/>
        <a:defRPr sz="1400" b="0" i="0" kern="1200" spc="0" baseline="0">
          <a:solidFill>
            <a:srgbClr val="0C2074"/>
          </a:solidFill>
          <a:latin typeface="Arial Black" charset="0"/>
          <a:ea typeface="Arial Black" charset="0"/>
          <a:cs typeface="Arial Black" charset="0"/>
        </a:defRPr>
      </a:lvl4pPr>
      <a:lvl5pPr marL="4763" indent="0" algn="l" defTabSz="685800" rtl="0" eaLnBrk="1" latinLnBrk="0" hangingPunct="1">
        <a:lnSpc>
          <a:spcPct val="90000"/>
        </a:lnSpc>
        <a:spcBef>
          <a:spcPts val="375"/>
        </a:spcBef>
        <a:buFont typeface="Arial"/>
        <a:buNone/>
        <a:tabLst/>
        <a:defRPr sz="1400" kern="1200">
          <a:solidFill>
            <a:srgbClr val="0C2074"/>
          </a:solidFill>
          <a:latin typeface="+mn-lt"/>
          <a:ea typeface="+mn-ea"/>
          <a:cs typeface="+mn-cs"/>
        </a:defRPr>
      </a:lvl5pPr>
      <a:lvl6pPr marL="171450" indent="-171450" algn="l" defTabSz="685800" rtl="0" eaLnBrk="1" latinLnBrk="0" hangingPunct="1">
        <a:lnSpc>
          <a:spcPct val="90000"/>
        </a:lnSpc>
        <a:spcBef>
          <a:spcPts val="375"/>
        </a:spcBef>
        <a:buFont typeface="Arial"/>
        <a:buChar char="•"/>
        <a:tabLst/>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txBox="1">
            <a:spLocks noChangeArrowheads="1"/>
          </p:cNvSpPr>
          <p:nvPr/>
        </p:nvSpPr>
        <p:spPr bwMode="auto">
          <a:xfrm>
            <a:off x="521336" y="807610"/>
            <a:ext cx="6806668" cy="1299486"/>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i="0" cap="all" baseline="0">
                <a:solidFill>
                  <a:schemeClr val="tx1"/>
                </a:solidFill>
                <a:latin typeface="Avenir Next Heavy" charset="0"/>
                <a:ea typeface="Avenir Next Heavy" charset="0"/>
                <a:cs typeface="Avenir Next Heavy" charset="0"/>
              </a:defRPr>
            </a:lvl1pPr>
            <a:lvl2pPr algn="l" rtl="0" eaLnBrk="1" fontAlgn="base" hangingPunct="1">
              <a:spcBef>
                <a:spcPct val="0"/>
              </a:spcBef>
              <a:spcAft>
                <a:spcPct val="0"/>
              </a:spcAft>
              <a:defRPr sz="2400" b="1">
                <a:solidFill>
                  <a:schemeClr val="tx1"/>
                </a:solidFill>
                <a:latin typeface="Arial" charset="0"/>
                <a:ea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defRPr/>
            </a:pPr>
            <a:r>
              <a:rPr lang="en-US" sz="1800" cap="none" dirty="0">
                <a:solidFill>
                  <a:srgbClr val="0C2074"/>
                </a:solidFill>
                <a:latin typeface="+mj-lt"/>
              </a:rPr>
              <a:t>Outcomes of incisional hernia repair surgery after multiple re-recurrences</a:t>
            </a:r>
          </a:p>
          <a:p>
            <a:pPr>
              <a:defRPr/>
            </a:pPr>
            <a:endParaRPr lang="en-US" sz="1800" cap="none" dirty="0">
              <a:solidFill>
                <a:srgbClr val="0C2074"/>
              </a:solidFill>
              <a:latin typeface="+mj-lt"/>
            </a:endParaRPr>
          </a:p>
          <a:p>
            <a:pPr>
              <a:defRPr/>
            </a:pPr>
            <a:r>
              <a:rPr lang="en-US" sz="1600" cap="none" dirty="0">
                <a:solidFill>
                  <a:srgbClr val="0C2074"/>
                </a:solidFill>
                <a:latin typeface="+mj-lt"/>
              </a:rPr>
              <a:t>A propensity score matched analysis</a:t>
            </a:r>
            <a:endParaRPr lang="en-US" sz="1600" kern="0" cap="none" dirty="0">
              <a:solidFill>
                <a:srgbClr val="0C2074"/>
              </a:solidFill>
              <a:latin typeface="+mj-lt"/>
              <a:ea typeface="Arial Black" charset="0"/>
              <a:cs typeface="Arial Black" charset="0"/>
            </a:endParaRPr>
          </a:p>
        </p:txBody>
      </p:sp>
      <p:sp>
        <p:nvSpPr>
          <p:cNvPr id="10" name="Rectangle 13"/>
          <p:cNvSpPr txBox="1">
            <a:spLocks noChangeArrowheads="1"/>
          </p:cNvSpPr>
          <p:nvPr/>
        </p:nvSpPr>
        <p:spPr bwMode="auto">
          <a:xfrm>
            <a:off x="521336" y="126544"/>
            <a:ext cx="7577635" cy="389013"/>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b="1" i="0" cap="all" baseline="0">
                <a:solidFill>
                  <a:schemeClr val="tx1"/>
                </a:solidFill>
                <a:latin typeface="Avenir Next Heavy" charset="0"/>
                <a:ea typeface="Avenir Next Heavy" charset="0"/>
                <a:cs typeface="Avenir Next Heavy" charset="0"/>
              </a:defRPr>
            </a:lvl1pPr>
            <a:lvl2pPr algn="l" rtl="0" eaLnBrk="1" fontAlgn="base" hangingPunct="1">
              <a:spcBef>
                <a:spcPct val="0"/>
              </a:spcBef>
              <a:spcAft>
                <a:spcPct val="0"/>
              </a:spcAft>
              <a:defRPr sz="2400" b="1">
                <a:solidFill>
                  <a:schemeClr val="tx1"/>
                </a:solidFill>
                <a:latin typeface="Arial" charset="0"/>
                <a:ea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defRPr>
            </a:lvl5pPr>
            <a:lvl6pPr marL="457200" algn="l" rtl="0" eaLnBrk="1" fontAlgn="base" hangingPunct="1">
              <a:spcBef>
                <a:spcPct val="0"/>
              </a:spcBef>
              <a:spcAft>
                <a:spcPct val="0"/>
              </a:spcAft>
              <a:defRPr sz="2400" b="1">
                <a:solidFill>
                  <a:schemeClr val="tx1"/>
                </a:solidFill>
                <a:latin typeface="Arial" charset="0"/>
                <a:ea typeface="ＭＳ Ｐゴシック" charset="0"/>
              </a:defRPr>
            </a:lvl6pPr>
            <a:lvl7pPr marL="914400" algn="l" rtl="0" eaLnBrk="1" fontAlgn="base" hangingPunct="1">
              <a:spcBef>
                <a:spcPct val="0"/>
              </a:spcBef>
              <a:spcAft>
                <a:spcPct val="0"/>
              </a:spcAft>
              <a:defRPr sz="2400" b="1">
                <a:solidFill>
                  <a:schemeClr val="tx1"/>
                </a:solidFill>
                <a:latin typeface="Arial" charset="0"/>
                <a:ea typeface="ＭＳ Ｐゴシック" charset="0"/>
              </a:defRPr>
            </a:lvl7pPr>
            <a:lvl8pPr marL="1371600" algn="l" rtl="0" eaLnBrk="1" fontAlgn="base" hangingPunct="1">
              <a:spcBef>
                <a:spcPct val="0"/>
              </a:spcBef>
              <a:spcAft>
                <a:spcPct val="0"/>
              </a:spcAft>
              <a:defRPr sz="2400" b="1">
                <a:solidFill>
                  <a:schemeClr val="tx1"/>
                </a:solidFill>
                <a:latin typeface="Arial" charset="0"/>
                <a:ea typeface="ＭＳ Ｐゴシック" charset="0"/>
              </a:defRPr>
            </a:lvl8pPr>
            <a:lvl9pPr marL="1828800" algn="l" rtl="0" eaLnBrk="1" fontAlgn="base" hangingPunct="1">
              <a:spcBef>
                <a:spcPct val="0"/>
              </a:spcBef>
              <a:spcAft>
                <a:spcPct val="0"/>
              </a:spcAft>
              <a:defRPr sz="2400" b="1">
                <a:solidFill>
                  <a:schemeClr val="tx1"/>
                </a:solidFill>
                <a:latin typeface="Arial" charset="0"/>
                <a:ea typeface="ＭＳ Ｐゴシック" charset="0"/>
              </a:defRPr>
            </a:lvl9pPr>
          </a:lstStyle>
          <a:p>
            <a:pPr>
              <a:defRPr/>
            </a:pPr>
            <a:r>
              <a:rPr lang="nl-NL" sz="1100" kern="0" cap="none" dirty="0">
                <a:solidFill>
                  <a:srgbClr val="86D2EE"/>
                </a:solidFill>
                <a:latin typeface="Arial Black" charset="0"/>
                <a:ea typeface="Arial Black" charset="0"/>
                <a:cs typeface="Arial Black" charset="0"/>
              </a:rPr>
              <a:t>Club </a:t>
            </a:r>
            <a:r>
              <a:rPr lang="nl-NL" sz="1100" kern="0" cap="none" dirty="0" err="1">
                <a:solidFill>
                  <a:srgbClr val="86D2EE"/>
                </a:solidFill>
                <a:latin typeface="Arial Black" charset="0"/>
                <a:ea typeface="Arial Black" charset="0"/>
                <a:cs typeface="Arial Black" charset="0"/>
              </a:rPr>
              <a:t>Hernie</a:t>
            </a:r>
            <a:r>
              <a:rPr lang="nl-NL" sz="1100" kern="0" cap="none" dirty="0">
                <a:solidFill>
                  <a:srgbClr val="86D2EE"/>
                </a:solidFill>
                <a:latin typeface="Arial Black" charset="0"/>
                <a:ea typeface="Arial Black" charset="0"/>
                <a:cs typeface="Arial Black" charset="0"/>
              </a:rPr>
              <a:t> MESH congres</a:t>
            </a:r>
            <a:r>
              <a:rPr lang="en-US" sz="1100" kern="0" cap="none" dirty="0">
                <a:solidFill>
                  <a:srgbClr val="86D2EE"/>
                </a:solidFill>
                <a:latin typeface="Arial Black" charset="0"/>
                <a:ea typeface="Arial Black" charset="0"/>
                <a:cs typeface="Arial Black" charset="0"/>
              </a:rPr>
              <a:t>				    December 3</a:t>
            </a:r>
            <a:r>
              <a:rPr lang="en-US" sz="1100" kern="0" cap="none" baseline="30000" dirty="0">
                <a:solidFill>
                  <a:srgbClr val="86D2EE"/>
                </a:solidFill>
                <a:latin typeface="Arial Black" charset="0"/>
                <a:ea typeface="Arial Black" charset="0"/>
                <a:cs typeface="Arial Black" charset="0"/>
              </a:rPr>
              <a:t>rd</a:t>
            </a:r>
            <a:r>
              <a:rPr lang="en-US" sz="1100" kern="0" cap="none" dirty="0">
                <a:solidFill>
                  <a:srgbClr val="86D2EE"/>
                </a:solidFill>
                <a:latin typeface="Arial Black" charset="0"/>
                <a:ea typeface="Arial Black" charset="0"/>
                <a:cs typeface="Arial Black" charset="0"/>
              </a:rPr>
              <a:t>, 2021</a:t>
            </a:r>
          </a:p>
        </p:txBody>
      </p:sp>
      <p:sp>
        <p:nvSpPr>
          <p:cNvPr id="15" name="Tekstvak 14"/>
          <p:cNvSpPr txBox="1"/>
          <p:nvPr/>
        </p:nvSpPr>
        <p:spPr>
          <a:xfrm>
            <a:off x="521336" y="1955663"/>
            <a:ext cx="5198744" cy="2462213"/>
          </a:xfrm>
          <a:prstGeom prst="rect">
            <a:avLst/>
          </a:prstGeom>
          <a:noFill/>
        </p:spPr>
        <p:txBody>
          <a:bodyPr wrap="square" rtlCol="0">
            <a:spAutoFit/>
          </a:bodyPr>
          <a:lstStyle/>
          <a:p>
            <a:endParaRPr lang="nl-NL" sz="1400" b="1" i="0" dirty="0">
              <a:solidFill>
                <a:schemeClr val="accent1">
                  <a:lumMod val="60000"/>
                  <a:lumOff val="40000"/>
                </a:schemeClr>
              </a:solidFill>
              <a:latin typeface="+mj-lt"/>
              <a:ea typeface="Arial" charset="0"/>
              <a:cs typeface="Arial" charset="0"/>
            </a:endParaRPr>
          </a:p>
          <a:p>
            <a:endParaRPr lang="nl-NL" sz="1400" i="0" dirty="0">
              <a:solidFill>
                <a:schemeClr val="accent1">
                  <a:lumMod val="60000"/>
                  <a:lumOff val="40000"/>
                </a:schemeClr>
              </a:solidFill>
              <a:latin typeface="+mj-lt"/>
              <a:ea typeface="Arial" charset="0"/>
              <a:cs typeface="Arial" charset="0"/>
            </a:endParaRPr>
          </a:p>
          <a:p>
            <a:pPr lvl="0"/>
            <a:r>
              <a:rPr lang="en-US" sz="1400" i="0" u="sng" dirty="0">
                <a:solidFill>
                  <a:srgbClr val="0C2074"/>
                </a:solidFill>
                <a:ea typeface="Arial" charset="0"/>
                <a:cs typeface="Arial" charset="0"/>
              </a:rPr>
              <a:t>G.H.J. de Smet</a:t>
            </a:r>
            <a:r>
              <a:rPr lang="en-US" sz="1400" i="0" dirty="0">
                <a:solidFill>
                  <a:srgbClr val="0C2074"/>
                </a:solidFill>
                <a:ea typeface="Arial" charset="0"/>
                <a:cs typeface="Arial" charset="0"/>
              </a:rPr>
              <a:t>, D. Sneiders, F. den Hartog, Y. Yurtkap, A.G. Menon, J. Jeekel, G-J Kleinrensink, J.F. Lange, J-F Gillion, and the Hernia-Club</a:t>
            </a:r>
          </a:p>
          <a:p>
            <a:endParaRPr lang="en-US" sz="1400" i="0" dirty="0">
              <a:solidFill>
                <a:srgbClr val="0C2074"/>
              </a:solidFill>
              <a:ea typeface="Arial" charset="0"/>
              <a:cs typeface="Arial" charset="0"/>
            </a:endParaRPr>
          </a:p>
          <a:p>
            <a:r>
              <a:rPr lang="en-US" sz="1400" i="0" dirty="0">
                <a:solidFill>
                  <a:srgbClr val="0C2074"/>
                </a:solidFill>
                <a:ea typeface="Arial" charset="0"/>
                <a:cs typeface="Arial" charset="0"/>
              </a:rPr>
              <a:t> </a:t>
            </a:r>
            <a:endParaRPr lang="nl-NL" sz="1400" i="0" dirty="0">
              <a:solidFill>
                <a:srgbClr val="0C2074"/>
              </a:solidFill>
              <a:latin typeface="+mj-lt"/>
              <a:ea typeface="Arial" charset="0"/>
              <a:cs typeface="Arial" charset="0"/>
            </a:endParaRPr>
          </a:p>
          <a:p>
            <a:endParaRPr lang="nl-NL" sz="1400" i="0" dirty="0">
              <a:solidFill>
                <a:srgbClr val="86D2EE"/>
              </a:solidFill>
              <a:latin typeface="+mj-lt"/>
              <a:ea typeface="Arial" charset="0"/>
              <a:cs typeface="Arial" charset="0"/>
            </a:endParaRPr>
          </a:p>
          <a:p>
            <a:endParaRPr lang="nl-NL" sz="1400" i="0" dirty="0">
              <a:solidFill>
                <a:srgbClr val="86D2EE"/>
              </a:solidFill>
              <a:latin typeface="+mj-lt"/>
              <a:ea typeface="Arial" charset="0"/>
              <a:cs typeface="Arial" charset="0"/>
            </a:endParaRPr>
          </a:p>
          <a:p>
            <a:endParaRPr lang="nl-NL" sz="1400" i="0" dirty="0">
              <a:solidFill>
                <a:srgbClr val="86D2EE"/>
              </a:solidFill>
              <a:latin typeface="+mj-lt"/>
              <a:ea typeface="Arial" charset="0"/>
              <a:cs typeface="Arial" charset="0"/>
            </a:endParaRPr>
          </a:p>
          <a:p>
            <a:endParaRPr lang="nl-NL" sz="1400" i="0" dirty="0">
              <a:solidFill>
                <a:srgbClr val="86D2EE"/>
              </a:solidFill>
              <a:latin typeface="+mj-lt"/>
              <a:ea typeface="Arial" charset="0"/>
              <a:cs typeface="Arial" charset="0"/>
            </a:endParaRPr>
          </a:p>
        </p:txBody>
      </p:sp>
      <p:pic>
        <p:nvPicPr>
          <p:cNvPr id="5" name="Afbeelding 1">
            <a:extLst>
              <a:ext uri="{FF2B5EF4-FFF2-40B4-BE49-F238E27FC236}">
                <a16:creationId xmlns:a16="http://schemas.microsoft.com/office/drawing/2014/main" id="{7105B171-D883-EB4C-9FEC-67275D7DB3C4}"/>
              </a:ext>
            </a:extLst>
          </p:cNvPr>
          <p:cNvPicPr>
            <a:picLocks noChangeAspect="1"/>
          </p:cNvPicPr>
          <p:nvPr/>
        </p:nvPicPr>
        <p:blipFill>
          <a:blip r:embed="rId3"/>
          <a:stretch>
            <a:fillRect/>
          </a:stretch>
        </p:blipFill>
        <p:spPr>
          <a:xfrm>
            <a:off x="7078571" y="3547202"/>
            <a:ext cx="1902432" cy="637070"/>
          </a:xfrm>
          <a:prstGeom prst="rect">
            <a:avLst/>
          </a:prstGeom>
        </p:spPr>
      </p:pic>
      <p:pic>
        <p:nvPicPr>
          <p:cNvPr id="7" name="Picture 6" descr="C:\Users\Jean-François\Documents\HERNIE CLUB HERNIE\LOGO\LOGO OFFICIEL en définition maximale\logo_Club_Hernie_final.png"/>
          <p:cNvPicPr>
            <a:picLocks noChangeAspect="1" noChangeArrowheads="1"/>
          </p:cNvPicPr>
          <p:nvPr/>
        </p:nvPicPr>
        <p:blipFill>
          <a:blip r:embed="rId4" cstate="print"/>
          <a:srcRect/>
          <a:stretch>
            <a:fillRect/>
          </a:stretch>
        </p:blipFill>
        <p:spPr bwMode="auto">
          <a:xfrm>
            <a:off x="529140" y="3547202"/>
            <a:ext cx="1804189" cy="1153498"/>
          </a:xfrm>
          <a:prstGeom prst="rect">
            <a:avLst/>
          </a:prstGeom>
          <a:noFill/>
        </p:spPr>
      </p:pic>
    </p:spTree>
    <p:extLst>
      <p:ext uri="{BB962C8B-B14F-4D97-AF65-F5344CB8AC3E}">
        <p14:creationId xmlns:p14="http://schemas.microsoft.com/office/powerpoint/2010/main" val="16614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Results	-	Baseline </a:t>
            </a:r>
            <a:endParaRPr lang="en-US" sz="1800" dirty="0">
              <a:latin typeface="+mn-lt"/>
            </a:endParaRPr>
          </a:p>
        </p:txBody>
      </p:sp>
      <p:pic>
        <p:nvPicPr>
          <p:cNvPr id="5" name="Tijdelijke aanduiding voor inhoud 4">
            <a:extLst>
              <a:ext uri="{FF2B5EF4-FFF2-40B4-BE49-F238E27FC236}">
                <a16:creationId xmlns:a16="http://schemas.microsoft.com/office/drawing/2014/main" id="{05BE97AD-731C-416C-8BD8-55EC9013F401}"/>
              </a:ext>
            </a:extLst>
          </p:cNvPr>
          <p:cNvPicPr>
            <a:picLocks noChangeAspect="1"/>
          </p:cNvPicPr>
          <p:nvPr/>
        </p:nvPicPr>
        <p:blipFill>
          <a:blip r:embed="rId3"/>
          <a:stretch>
            <a:fillRect/>
          </a:stretch>
        </p:blipFill>
        <p:spPr>
          <a:xfrm>
            <a:off x="628650" y="-11911"/>
            <a:ext cx="7308185" cy="5155411"/>
          </a:xfrm>
          <a:prstGeom prst="rect">
            <a:avLst/>
          </a:prstGeom>
        </p:spPr>
      </p:pic>
    </p:spTree>
    <p:extLst>
      <p:ext uri="{BB962C8B-B14F-4D97-AF65-F5344CB8AC3E}">
        <p14:creationId xmlns:p14="http://schemas.microsoft.com/office/powerpoint/2010/main" val="358773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Results	-	Surgical outcomes </a:t>
            </a:r>
            <a:endParaRPr lang="en-US" sz="1800" dirty="0">
              <a:latin typeface="+mn-lt"/>
            </a:endParaRPr>
          </a:p>
        </p:txBody>
      </p:sp>
      <p:pic>
        <p:nvPicPr>
          <p:cNvPr id="5" name="Picture 4"/>
          <p:cNvPicPr>
            <a:picLocks noChangeAspect="1"/>
          </p:cNvPicPr>
          <p:nvPr/>
        </p:nvPicPr>
        <p:blipFill>
          <a:blip r:embed="rId3"/>
          <a:stretch>
            <a:fillRect/>
          </a:stretch>
        </p:blipFill>
        <p:spPr>
          <a:xfrm>
            <a:off x="346020" y="1021556"/>
            <a:ext cx="8451959" cy="3398301"/>
          </a:xfrm>
          <a:prstGeom prst="rect">
            <a:avLst/>
          </a:prstGeom>
        </p:spPr>
      </p:pic>
      <p:sp>
        <p:nvSpPr>
          <p:cNvPr id="6" name="Rechthoek 11">
            <a:extLst>
              <a:ext uri="{FF2B5EF4-FFF2-40B4-BE49-F238E27FC236}">
                <a16:creationId xmlns:a16="http://schemas.microsoft.com/office/drawing/2014/main" id="{C91790CF-9650-1D40-B0B2-B21F1FDF31E9}"/>
              </a:ext>
            </a:extLst>
          </p:cNvPr>
          <p:cNvSpPr/>
          <p:nvPr/>
        </p:nvSpPr>
        <p:spPr>
          <a:xfrm>
            <a:off x="346020" y="1800634"/>
            <a:ext cx="8451959" cy="23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0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Results	-	Functional outcomes </a:t>
            </a:r>
            <a:endParaRPr lang="en-US" sz="1800" dirty="0">
              <a:latin typeface="+mn-lt"/>
            </a:endParaRPr>
          </a:p>
        </p:txBody>
      </p:sp>
      <p:pic>
        <p:nvPicPr>
          <p:cNvPr id="3" name="Picture 2"/>
          <p:cNvPicPr>
            <a:picLocks noChangeAspect="1"/>
          </p:cNvPicPr>
          <p:nvPr/>
        </p:nvPicPr>
        <p:blipFill>
          <a:blip r:embed="rId3"/>
          <a:stretch>
            <a:fillRect/>
          </a:stretch>
        </p:blipFill>
        <p:spPr>
          <a:xfrm>
            <a:off x="373094" y="1001346"/>
            <a:ext cx="8397812" cy="2945829"/>
          </a:xfrm>
          <a:prstGeom prst="rect">
            <a:avLst/>
          </a:prstGeom>
        </p:spPr>
      </p:pic>
      <p:sp>
        <p:nvSpPr>
          <p:cNvPr id="7" name="Rechthoek 11">
            <a:extLst>
              <a:ext uri="{FF2B5EF4-FFF2-40B4-BE49-F238E27FC236}">
                <a16:creationId xmlns:a16="http://schemas.microsoft.com/office/drawing/2014/main" id="{C91790CF-9650-1D40-B0B2-B21F1FDF31E9}"/>
              </a:ext>
            </a:extLst>
          </p:cNvPr>
          <p:cNvSpPr/>
          <p:nvPr/>
        </p:nvSpPr>
        <p:spPr>
          <a:xfrm>
            <a:off x="342900" y="2217086"/>
            <a:ext cx="8451959" cy="647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05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Conclusion</a:t>
            </a:r>
            <a:endParaRPr lang="en-US" sz="1800" dirty="0">
              <a:latin typeface="+mn-lt"/>
            </a:endParaRPr>
          </a:p>
        </p:txBody>
      </p:sp>
      <p:sp>
        <p:nvSpPr>
          <p:cNvPr id="4" name="Tijdelijke aanduiding voor inhoud 2"/>
          <p:cNvSpPr>
            <a:spLocks noGrp="1"/>
          </p:cNvSpPr>
          <p:nvPr>
            <p:ph idx="1"/>
          </p:nvPr>
        </p:nvSpPr>
        <p:spPr>
          <a:xfrm>
            <a:off x="628650" y="945397"/>
            <a:ext cx="7886700" cy="3881784"/>
          </a:xfrm>
        </p:spPr>
        <p:txBody>
          <a:bodyPr>
            <a:normAutofit/>
          </a:bodyPr>
          <a:lstStyle/>
          <a:p>
            <a:pPr>
              <a:lnSpc>
                <a:spcPct val="120000"/>
              </a:lnSpc>
            </a:pPr>
            <a:r>
              <a:rPr lang="en-US" sz="1300" dirty="0"/>
              <a:t>Surgical and functional outcomes comparable to primary IH patients with a similar risk profile</a:t>
            </a:r>
          </a:p>
          <a:p>
            <a:pPr>
              <a:lnSpc>
                <a:spcPct val="120000"/>
              </a:lnSpc>
            </a:pPr>
            <a:endParaRPr lang="en-US" sz="1300" dirty="0"/>
          </a:p>
          <a:p>
            <a:pPr>
              <a:lnSpc>
                <a:spcPct val="120000"/>
              </a:lnSpc>
            </a:pPr>
            <a:r>
              <a:rPr lang="en-US" sz="1300" dirty="0"/>
              <a:t>Symptomatic patients, reasonably fit for surgery, further surgery may very well be justifiable, if performed by a dedicated hernia surgeon</a:t>
            </a:r>
          </a:p>
          <a:p>
            <a:pPr>
              <a:lnSpc>
                <a:spcPct val="120000"/>
              </a:lnSpc>
            </a:pPr>
            <a:endParaRPr lang="en-US" sz="1300" dirty="0"/>
          </a:p>
          <a:p>
            <a:pPr>
              <a:lnSpc>
                <a:spcPct val="100000"/>
              </a:lnSpc>
            </a:pPr>
            <a:endParaRPr lang="en-US" sz="1300" dirty="0"/>
          </a:p>
          <a:p>
            <a:pPr>
              <a:lnSpc>
                <a:spcPct val="100000"/>
              </a:lnSpc>
            </a:pPr>
            <a:endParaRPr lang="en-US" sz="1300" dirty="0"/>
          </a:p>
          <a:p>
            <a:pPr>
              <a:lnSpc>
                <a:spcPct val="100000"/>
              </a:lnSpc>
            </a:pPr>
            <a:endParaRPr lang="en-US" sz="1300" dirty="0"/>
          </a:p>
          <a:p>
            <a:pPr>
              <a:lnSpc>
                <a:spcPct val="120000"/>
              </a:lnSpc>
            </a:pPr>
            <a:endParaRPr lang="nl-NL" sz="1300" dirty="0"/>
          </a:p>
          <a:p>
            <a:pPr marL="285750" indent="-285750">
              <a:lnSpc>
                <a:spcPct val="120000"/>
              </a:lnSpc>
              <a:buFont typeface="Arial" panose="020B0604020202020204" pitchFamily="34" charset="0"/>
              <a:buChar char="•"/>
            </a:pPr>
            <a:endParaRPr lang="en-US"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en-US" dirty="0"/>
          </a:p>
          <a:p>
            <a:endParaRPr lang="nl-NL" dirty="0"/>
          </a:p>
          <a:p>
            <a:pPr marL="642938" lvl="1" indent="-285750">
              <a:buFont typeface="Arial" panose="020B0604020202020204" pitchFamily="34" charset="0"/>
              <a:buChar char="•"/>
            </a:pPr>
            <a:endParaRPr lang="en-US" u="sng" dirty="0"/>
          </a:p>
        </p:txBody>
      </p:sp>
      <p:pic>
        <p:nvPicPr>
          <p:cNvPr id="1026" name="Picture 2" descr="6 Tips for Choosing a Great Surgeon"/>
          <p:cNvPicPr>
            <a:picLocks noChangeAspect="1" noChangeArrowheads="1"/>
          </p:cNvPicPr>
          <p:nvPr/>
        </p:nvPicPr>
        <p:blipFill rotWithShape="1">
          <a:blip r:embed="rId3">
            <a:extLst>
              <a:ext uri="{28A0092B-C50C-407E-A947-70E740481C1C}">
                <a14:useLocalDpi xmlns:a14="http://schemas.microsoft.com/office/drawing/2010/main" val="0"/>
              </a:ext>
            </a:extLst>
          </a:blip>
          <a:srcRect l="12986"/>
          <a:stretch/>
        </p:blipFill>
        <p:spPr bwMode="auto">
          <a:xfrm>
            <a:off x="3131653" y="2286000"/>
            <a:ext cx="2880693" cy="22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6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Discussion</a:t>
            </a:r>
            <a:endParaRPr lang="en-US" sz="1800" dirty="0">
              <a:latin typeface="+mn-lt"/>
            </a:endParaRPr>
          </a:p>
        </p:txBody>
      </p:sp>
      <p:sp>
        <p:nvSpPr>
          <p:cNvPr id="4" name="Tijdelijke aanduiding voor inhoud 2"/>
          <p:cNvSpPr>
            <a:spLocks noGrp="1"/>
          </p:cNvSpPr>
          <p:nvPr>
            <p:ph idx="1"/>
          </p:nvPr>
        </p:nvSpPr>
        <p:spPr>
          <a:xfrm>
            <a:off x="628650" y="945397"/>
            <a:ext cx="7886700" cy="3881784"/>
          </a:xfrm>
        </p:spPr>
        <p:txBody>
          <a:bodyPr>
            <a:normAutofit/>
          </a:bodyPr>
          <a:lstStyle/>
          <a:p>
            <a:pPr>
              <a:lnSpc>
                <a:spcPct val="120000"/>
              </a:lnSpc>
            </a:pPr>
            <a:r>
              <a:rPr lang="en-US" sz="1300" dirty="0"/>
              <a:t>Hernia re-recurrence is generally considered an important risk factor for an unfavorable outcome </a:t>
            </a:r>
            <a:r>
              <a:rPr lang="en-US" sz="1300" dirty="0">
                <a:sym typeface="Wingdings" panose="05000000000000000000" pitchFamily="2" charset="2"/>
              </a:rPr>
              <a:t> </a:t>
            </a:r>
            <a:r>
              <a:rPr lang="en-US" sz="1300" dirty="0"/>
              <a:t>influence surgeon to refrain from hernia repair</a:t>
            </a:r>
          </a:p>
          <a:p>
            <a:pPr>
              <a:lnSpc>
                <a:spcPct val="120000"/>
              </a:lnSpc>
            </a:pPr>
            <a:endParaRPr lang="en-US" sz="1300" dirty="0"/>
          </a:p>
          <a:p>
            <a:pPr>
              <a:lnSpc>
                <a:spcPct val="120000"/>
              </a:lnSpc>
            </a:pPr>
            <a:r>
              <a:rPr lang="en-US" sz="1300" dirty="0"/>
              <a:t>No recommendation can be made on the preferable technique for re-recurrent IH repair</a:t>
            </a:r>
          </a:p>
          <a:p>
            <a:pPr>
              <a:lnSpc>
                <a:spcPct val="120000"/>
              </a:lnSpc>
            </a:pPr>
            <a:endParaRPr lang="en-US" sz="1300" dirty="0"/>
          </a:p>
          <a:p>
            <a:pPr>
              <a:lnSpc>
                <a:spcPct val="120000"/>
              </a:lnSpc>
            </a:pPr>
            <a:r>
              <a:rPr lang="en-US" sz="1300" b="1" dirty="0"/>
              <a:t>Limitations</a:t>
            </a:r>
          </a:p>
          <a:p>
            <a:pPr>
              <a:lnSpc>
                <a:spcPct val="120000"/>
              </a:lnSpc>
            </a:pPr>
            <a:r>
              <a:rPr lang="en-US" sz="1300" dirty="0"/>
              <a:t>Caution is warranted: observational data, influenced by pre-inclusion selection bias and (good) clinical decision-making</a:t>
            </a:r>
          </a:p>
          <a:p>
            <a:pPr>
              <a:lnSpc>
                <a:spcPct val="120000"/>
              </a:lnSpc>
            </a:pPr>
            <a:endParaRPr lang="en-US" sz="1300" dirty="0"/>
          </a:p>
          <a:p>
            <a:pPr>
              <a:lnSpc>
                <a:spcPct val="120000"/>
              </a:lnSpc>
            </a:pPr>
            <a:r>
              <a:rPr lang="en-US" sz="1300" dirty="0"/>
              <a:t>Propensity score matching balances baseline variables, but does not solve this bias</a:t>
            </a:r>
          </a:p>
          <a:p>
            <a:pPr>
              <a:lnSpc>
                <a:spcPct val="100000"/>
              </a:lnSpc>
            </a:pPr>
            <a:endParaRPr lang="en-US" sz="1300" dirty="0"/>
          </a:p>
          <a:p>
            <a:pPr>
              <a:lnSpc>
                <a:spcPct val="100000"/>
              </a:lnSpc>
            </a:pPr>
            <a:endParaRPr lang="en-US" sz="1300" dirty="0"/>
          </a:p>
          <a:p>
            <a:pPr>
              <a:lnSpc>
                <a:spcPct val="100000"/>
              </a:lnSpc>
            </a:pPr>
            <a:endParaRPr lang="en-US" sz="1300" dirty="0"/>
          </a:p>
          <a:p>
            <a:pPr>
              <a:lnSpc>
                <a:spcPct val="120000"/>
              </a:lnSpc>
            </a:pPr>
            <a:endParaRPr lang="nl-NL" sz="1300" dirty="0"/>
          </a:p>
          <a:p>
            <a:pPr marL="285750" indent="-285750">
              <a:lnSpc>
                <a:spcPct val="120000"/>
              </a:lnSpc>
              <a:buFont typeface="Arial" panose="020B0604020202020204" pitchFamily="34" charset="0"/>
              <a:buChar char="•"/>
            </a:pPr>
            <a:endParaRPr lang="en-US"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en-US" dirty="0"/>
          </a:p>
          <a:p>
            <a:endParaRPr lang="nl-NL" dirty="0"/>
          </a:p>
          <a:p>
            <a:pPr marL="642938" lvl="1" indent="-285750">
              <a:buFont typeface="Arial" panose="020B0604020202020204" pitchFamily="34" charset="0"/>
              <a:buChar char="•"/>
            </a:pPr>
            <a:endParaRPr lang="en-US" u="sng" dirty="0"/>
          </a:p>
        </p:txBody>
      </p:sp>
    </p:spTree>
    <p:extLst>
      <p:ext uri="{BB962C8B-B14F-4D97-AF65-F5344CB8AC3E}">
        <p14:creationId xmlns:p14="http://schemas.microsoft.com/office/powerpoint/2010/main" val="256234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Acknowledgement: 	The Hernia Club</a:t>
            </a:r>
            <a:endParaRPr lang="en-US" sz="1800" dirty="0">
              <a:latin typeface="+mn-lt"/>
            </a:endParaRPr>
          </a:p>
        </p:txBody>
      </p:sp>
      <p:sp>
        <p:nvSpPr>
          <p:cNvPr id="4" name="Tijdelijke aanduiding voor inhoud 2"/>
          <p:cNvSpPr>
            <a:spLocks noGrp="1"/>
          </p:cNvSpPr>
          <p:nvPr>
            <p:ph idx="1"/>
          </p:nvPr>
        </p:nvSpPr>
        <p:spPr>
          <a:xfrm>
            <a:off x="628650" y="928819"/>
            <a:ext cx="7886700" cy="3881784"/>
          </a:xfrm>
        </p:spPr>
        <p:txBody>
          <a:bodyPr>
            <a:normAutofit/>
          </a:bodyPr>
          <a:lstStyle/>
          <a:p>
            <a:pPr algn="just">
              <a:lnSpc>
                <a:spcPct val="200000"/>
              </a:lnSpc>
            </a:pPr>
            <a:r>
              <a:rPr lang="en-US" sz="800" dirty="0">
                <a:latin typeface="Times New Roman" panose="02020603050405020304" pitchFamily="18" charset="0"/>
                <a:ea typeface="Calibri" panose="020F0502020204030204" pitchFamily="34" charset="0"/>
              </a:rPr>
              <a:t>Ain J-F (</a:t>
            </a:r>
            <a:r>
              <a:rPr lang="en-US" sz="800" dirty="0" err="1">
                <a:latin typeface="Times New Roman" panose="02020603050405020304" pitchFamily="18" charset="0"/>
                <a:ea typeface="Calibri" panose="020F0502020204030204" pitchFamily="34" charset="0"/>
              </a:rPr>
              <a:t>Polyclinique</a:t>
            </a:r>
            <a:r>
              <a:rPr lang="en-US" sz="800" dirty="0">
                <a:latin typeface="Times New Roman" panose="02020603050405020304" pitchFamily="18" charset="0"/>
                <a:ea typeface="Calibri" panose="020F0502020204030204" pitchFamily="34" charset="0"/>
              </a:rPr>
              <a:t> Val de Saone, Macon, France), Beck M (Clinique </a:t>
            </a:r>
            <a:r>
              <a:rPr lang="en-US" sz="800" dirty="0" err="1">
                <a:latin typeface="Times New Roman" panose="02020603050405020304" pitchFamily="18" charset="0"/>
                <a:ea typeface="Calibri" panose="020F0502020204030204" pitchFamily="34" charset="0"/>
              </a:rPr>
              <a:t>Ambroise</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Paré</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Thionville</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Barrat</a:t>
            </a:r>
            <a:r>
              <a:rPr lang="en-US" sz="800" dirty="0">
                <a:latin typeface="Times New Roman" panose="02020603050405020304" pitchFamily="18" charset="0"/>
                <a:ea typeface="Calibri" panose="020F0502020204030204" pitchFamily="34" charset="0"/>
              </a:rPr>
              <a:t> C (</a:t>
            </a:r>
            <a:r>
              <a:rPr lang="en-US" sz="800" dirty="0" err="1">
                <a:latin typeface="Times New Roman" panose="02020603050405020304" pitchFamily="18" charset="0"/>
                <a:ea typeface="Calibri" panose="020F0502020204030204" pitchFamily="34" charset="0"/>
              </a:rPr>
              <a:t>Hôpital</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Universitaire</a:t>
            </a:r>
            <a:r>
              <a:rPr lang="en-US" sz="800" dirty="0">
                <a:latin typeface="Times New Roman" panose="02020603050405020304" pitchFamily="18" charset="0"/>
                <a:ea typeface="Calibri" panose="020F0502020204030204" pitchFamily="34" charset="0"/>
              </a:rPr>
              <a:t> Jean </a:t>
            </a:r>
            <a:r>
              <a:rPr lang="en-US" sz="800" dirty="0" err="1">
                <a:latin typeface="Times New Roman" panose="02020603050405020304" pitchFamily="18" charset="0"/>
                <a:ea typeface="Calibri" panose="020F0502020204030204" pitchFamily="34" charset="0"/>
              </a:rPr>
              <a:t>Verdier</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Bondy</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Berney</a:t>
            </a:r>
            <a:r>
              <a:rPr lang="en-US" sz="800" dirty="0">
                <a:latin typeface="Times New Roman" panose="02020603050405020304" pitchFamily="18" charset="0"/>
                <a:ea typeface="Calibri" panose="020F0502020204030204" pitchFamily="34" charset="0"/>
              </a:rPr>
              <a:t> C (</a:t>
            </a:r>
            <a:r>
              <a:rPr lang="en-US" sz="800" dirty="0" err="1">
                <a:latin typeface="Times New Roman" panose="02020603050405020304" pitchFamily="18" charset="0"/>
                <a:ea typeface="Calibri" panose="020F0502020204030204" pitchFamily="34" charset="0"/>
              </a:rPr>
              <a:t>Bankstown-Lidcombe</a:t>
            </a:r>
            <a:r>
              <a:rPr lang="en-US" sz="800" dirty="0">
                <a:latin typeface="Times New Roman" panose="02020603050405020304" pitchFamily="18" charset="0"/>
                <a:ea typeface="Calibri" panose="020F0502020204030204" pitchFamily="34" charset="0"/>
              </a:rPr>
              <a:t> Hospital, Sydney, Australia), </a:t>
            </a:r>
            <a:r>
              <a:rPr lang="en-US" sz="800" dirty="0" err="1">
                <a:latin typeface="Times New Roman" panose="02020603050405020304" pitchFamily="18" charset="0"/>
                <a:ea typeface="Calibri" panose="020F0502020204030204" pitchFamily="34" charset="0"/>
              </a:rPr>
              <a:t>Berrod</a:t>
            </a:r>
            <a:r>
              <a:rPr lang="en-US" sz="800" dirty="0">
                <a:latin typeface="Times New Roman" panose="02020603050405020304" pitchFamily="18" charset="0"/>
                <a:ea typeface="Calibri" panose="020F0502020204030204" pitchFamily="34" charset="0"/>
              </a:rPr>
              <a:t> J-L (</a:t>
            </a:r>
            <a:r>
              <a:rPr lang="en-US" sz="800" dirty="0" err="1">
                <a:latin typeface="Times New Roman" panose="02020603050405020304" pitchFamily="18" charset="0"/>
                <a:ea typeface="Calibri" panose="020F0502020204030204" pitchFamily="34" charset="0"/>
              </a:rPr>
              <a:t>Groupe</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Hospitalier</a:t>
            </a:r>
            <a:r>
              <a:rPr lang="en-US" sz="800" dirty="0">
                <a:latin typeface="Times New Roman" panose="02020603050405020304" pitchFamily="18" charset="0"/>
                <a:ea typeface="Calibri" panose="020F0502020204030204" pitchFamily="34" charset="0"/>
              </a:rPr>
              <a:t> Paris St Joseph, Paris, France), </a:t>
            </a:r>
            <a:r>
              <a:rPr lang="en-US" sz="800" dirty="0" err="1">
                <a:latin typeface="Times New Roman" panose="02020603050405020304" pitchFamily="18" charset="0"/>
                <a:ea typeface="Calibri" panose="020F0502020204030204" pitchFamily="34" charset="0"/>
              </a:rPr>
              <a:t>Binot</a:t>
            </a:r>
            <a:r>
              <a:rPr lang="en-US" sz="800" dirty="0">
                <a:latin typeface="Times New Roman" panose="02020603050405020304" pitchFamily="18" charset="0"/>
                <a:ea typeface="Calibri" panose="020F0502020204030204" pitchFamily="34" charset="0"/>
              </a:rPr>
              <a:t> D (MCO Côte </a:t>
            </a:r>
            <a:r>
              <a:rPr lang="en-US" sz="800" dirty="0" err="1">
                <a:latin typeface="Times New Roman" panose="02020603050405020304" pitchFamily="18" charset="0"/>
                <a:ea typeface="Calibri" panose="020F0502020204030204" pitchFamily="34" charset="0"/>
              </a:rPr>
              <a:t>d’Opale</a:t>
            </a:r>
            <a:r>
              <a:rPr lang="en-US" sz="800" dirty="0">
                <a:latin typeface="Times New Roman" panose="02020603050405020304" pitchFamily="18" charset="0"/>
                <a:ea typeface="Calibri" panose="020F0502020204030204" pitchFamily="34" charset="0"/>
              </a:rPr>
              <a:t>, Boulogne sur </a:t>
            </a:r>
            <a:r>
              <a:rPr lang="en-US" sz="800" dirty="0" err="1">
                <a:latin typeface="Times New Roman" panose="02020603050405020304" pitchFamily="18" charset="0"/>
                <a:ea typeface="Calibri" panose="020F0502020204030204" pitchFamily="34" charset="0"/>
              </a:rPr>
              <a:t>Mer</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Boudet</a:t>
            </a:r>
            <a:r>
              <a:rPr lang="en-US" sz="800" dirty="0">
                <a:latin typeface="Times New Roman" panose="02020603050405020304" pitchFamily="18" charset="0"/>
                <a:ea typeface="Calibri" panose="020F0502020204030204" pitchFamily="34" charset="0"/>
              </a:rPr>
              <a:t> M-J (Clinique </a:t>
            </a:r>
            <a:r>
              <a:rPr lang="en-US" sz="800" dirty="0" err="1">
                <a:latin typeface="Times New Roman" panose="02020603050405020304" pitchFamily="18" charset="0"/>
                <a:ea typeface="Calibri" panose="020F0502020204030204" pitchFamily="34" charset="0"/>
              </a:rPr>
              <a:t>Alleray-Labrouste</a:t>
            </a:r>
            <a:r>
              <a:rPr lang="en-US" sz="800" dirty="0">
                <a:latin typeface="Times New Roman" panose="02020603050405020304" pitchFamily="18" charset="0"/>
                <a:ea typeface="Calibri" panose="020F0502020204030204" pitchFamily="34" charset="0"/>
              </a:rPr>
              <a:t>, Paris, France), </a:t>
            </a:r>
            <a:r>
              <a:rPr lang="en-US" sz="800" dirty="0" err="1">
                <a:latin typeface="Times New Roman" panose="02020603050405020304" pitchFamily="18" charset="0"/>
                <a:ea typeface="Calibri" panose="020F0502020204030204" pitchFamily="34" charset="0"/>
              </a:rPr>
              <a:t>Bousquet</a:t>
            </a:r>
            <a:r>
              <a:rPr lang="en-US" sz="800" dirty="0">
                <a:latin typeface="Times New Roman" panose="02020603050405020304" pitchFamily="18" charset="0"/>
                <a:ea typeface="Calibri" panose="020F0502020204030204" pitchFamily="34" charset="0"/>
              </a:rPr>
              <a:t> J (</a:t>
            </a:r>
            <a:r>
              <a:rPr lang="en-US" sz="800" dirty="0" err="1">
                <a:latin typeface="Times New Roman" panose="02020603050405020304" pitchFamily="18" charset="0"/>
                <a:ea typeface="Calibri" panose="020F0502020204030204" pitchFamily="34" charset="0"/>
              </a:rPr>
              <a:t>Hôpital</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Privé</a:t>
            </a:r>
            <a:r>
              <a:rPr lang="en-US" sz="800" dirty="0">
                <a:latin typeface="Times New Roman" panose="02020603050405020304" pitchFamily="18" charset="0"/>
                <a:ea typeface="Calibri" panose="020F0502020204030204" pitchFamily="34" charset="0"/>
              </a:rPr>
              <a:t> de la </a:t>
            </a:r>
            <a:r>
              <a:rPr lang="en-US" sz="800" dirty="0" err="1">
                <a:latin typeface="Times New Roman" panose="02020603050405020304" pitchFamily="18" charset="0"/>
                <a:ea typeface="Calibri" panose="020F0502020204030204" pitchFamily="34" charset="0"/>
              </a:rPr>
              <a:t>Chataigneraie</a:t>
            </a:r>
            <a:r>
              <a:rPr lang="en-US" sz="800" dirty="0">
                <a:latin typeface="Times New Roman" panose="02020603050405020304" pitchFamily="18" charset="0"/>
                <a:ea typeface="Calibri" panose="020F0502020204030204" pitchFamily="34" charset="0"/>
              </a:rPr>
              <a:t>, Montpellier, France), </a:t>
            </a:r>
            <a:r>
              <a:rPr lang="en-US" sz="800" dirty="0" err="1">
                <a:latin typeface="Times New Roman" panose="02020603050405020304" pitchFamily="18" charset="0"/>
                <a:ea typeface="Calibri" panose="020F0502020204030204" pitchFamily="34" charset="0"/>
              </a:rPr>
              <a:t>Blazquez</a:t>
            </a:r>
            <a:r>
              <a:rPr lang="en-US" sz="800" dirty="0">
                <a:latin typeface="Times New Roman" panose="02020603050405020304" pitchFamily="18" charset="0"/>
                <a:ea typeface="Calibri" panose="020F0502020204030204" pitchFamily="34" charset="0"/>
              </a:rPr>
              <a:t> D (Clinique Jeanne </a:t>
            </a:r>
            <a:r>
              <a:rPr lang="en-US" sz="800" dirty="0" err="1">
                <a:latin typeface="Times New Roman" panose="02020603050405020304" pitchFamily="18" charset="0"/>
                <a:ea typeface="Calibri" panose="020F0502020204030204" pitchFamily="34" charset="0"/>
              </a:rPr>
              <a:t>d’Arc</a:t>
            </a:r>
            <a:r>
              <a:rPr lang="en-US" sz="800" dirty="0">
                <a:latin typeface="Times New Roman" panose="02020603050405020304" pitchFamily="18" charset="0"/>
                <a:ea typeface="Calibri" panose="020F0502020204030204" pitchFamily="34" charset="0"/>
              </a:rPr>
              <a:t>, Paris, France), </a:t>
            </a:r>
            <a:r>
              <a:rPr lang="en-US" sz="800" dirty="0" err="1">
                <a:latin typeface="Times New Roman" panose="02020603050405020304" pitchFamily="18" charset="0"/>
                <a:ea typeface="Calibri" panose="020F0502020204030204" pitchFamily="34" charset="0"/>
              </a:rPr>
              <a:t>Bonan</a:t>
            </a:r>
            <a:r>
              <a:rPr lang="en-US" sz="800" dirty="0">
                <a:latin typeface="Times New Roman" panose="02020603050405020304" pitchFamily="18" charset="0"/>
                <a:ea typeface="Calibri" panose="020F0502020204030204" pitchFamily="34" charset="0"/>
              </a:rPr>
              <a:t> A (</a:t>
            </a:r>
            <a:r>
              <a:rPr lang="en-US" sz="800" dirty="0" err="1">
                <a:latin typeface="Times New Roman" panose="02020603050405020304" pitchFamily="18" charset="0"/>
                <a:ea typeface="Calibri" panose="020F0502020204030204" pitchFamily="34" charset="0"/>
              </a:rPr>
              <a:t>Hôpital</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Privé</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d’Antony</a:t>
            </a:r>
            <a:r>
              <a:rPr lang="en-US" sz="800" dirty="0">
                <a:latin typeface="Times New Roman" panose="02020603050405020304" pitchFamily="18" charset="0"/>
                <a:ea typeface="Calibri" panose="020F0502020204030204" pitchFamily="34" charset="0"/>
              </a:rPr>
              <a:t>, Antony, France), </a:t>
            </a:r>
            <a:r>
              <a:rPr lang="en-US" sz="800" dirty="0" err="1">
                <a:latin typeface="Times New Roman" panose="02020603050405020304" pitchFamily="18" charset="0"/>
                <a:ea typeface="Calibri" panose="020F0502020204030204" pitchFamily="34" charset="0"/>
              </a:rPr>
              <a:t>Cas</a:t>
            </a:r>
            <a:r>
              <a:rPr lang="en-US" sz="800" dirty="0">
                <a:latin typeface="Times New Roman" panose="02020603050405020304" pitchFamily="18" charset="0"/>
                <a:ea typeface="Calibri" panose="020F0502020204030204" pitchFamily="34" charset="0"/>
              </a:rPr>
              <a:t> O (Centre </a:t>
            </a:r>
            <a:r>
              <a:rPr lang="en-US" sz="800" dirty="0" err="1">
                <a:latin typeface="Times New Roman" panose="02020603050405020304" pitchFamily="18" charset="0"/>
                <a:ea typeface="Calibri" panose="020F0502020204030204" pitchFamily="34" charset="0"/>
              </a:rPr>
              <a:t>Médico</a:t>
            </a:r>
            <a:r>
              <a:rPr lang="en-US" sz="800" dirty="0">
                <a:latin typeface="Times New Roman" panose="02020603050405020304" pitchFamily="18" charset="0"/>
                <a:ea typeface="Calibri" panose="020F0502020204030204" pitchFamily="34" charset="0"/>
              </a:rPr>
              <a:t> Chirurgical–</a:t>
            </a:r>
            <a:r>
              <a:rPr lang="en-US" sz="800" dirty="0" err="1">
                <a:latin typeface="Times New Roman" panose="02020603050405020304" pitchFamily="18" charset="0"/>
                <a:ea typeface="Calibri" panose="020F0502020204030204" pitchFamily="34" charset="0"/>
              </a:rPr>
              <a:t>Fondation</a:t>
            </a:r>
            <a:r>
              <a:rPr lang="en-US" sz="800" dirty="0">
                <a:latin typeface="Times New Roman" panose="02020603050405020304" pitchFamily="18" charset="0"/>
                <a:ea typeface="Calibri" panose="020F0502020204030204" pitchFamily="34" charset="0"/>
              </a:rPr>
              <a:t> WALLERSTEIN, </a:t>
            </a:r>
            <a:r>
              <a:rPr lang="en-US" sz="800" dirty="0" err="1">
                <a:latin typeface="Times New Roman" panose="02020603050405020304" pitchFamily="18" charset="0"/>
                <a:ea typeface="Calibri" panose="020F0502020204030204" pitchFamily="34" charset="0"/>
              </a:rPr>
              <a:t>Arès</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Champault-Fezais</a:t>
            </a:r>
            <a:r>
              <a:rPr lang="en-US" sz="800" dirty="0">
                <a:latin typeface="Times New Roman" panose="02020603050405020304" pitchFamily="18" charset="0"/>
                <a:ea typeface="Calibri" panose="020F0502020204030204" pitchFamily="34" charset="0"/>
              </a:rPr>
              <a:t> A (</a:t>
            </a:r>
            <a:r>
              <a:rPr lang="en-US" sz="800" dirty="0" err="1">
                <a:latin typeface="Times New Roman" panose="02020603050405020304" pitchFamily="18" charset="0"/>
                <a:ea typeface="Calibri" panose="020F0502020204030204" pitchFamily="34" charset="0"/>
              </a:rPr>
              <a:t>Groupe</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Hospitalier</a:t>
            </a:r>
            <a:r>
              <a:rPr lang="en-US" sz="800" dirty="0">
                <a:latin typeface="Times New Roman" panose="02020603050405020304" pitchFamily="18" charset="0"/>
                <a:ea typeface="Calibri" panose="020F0502020204030204" pitchFamily="34" charset="0"/>
              </a:rPr>
              <a:t> Paris St Joseph, Paris, France), </a:t>
            </a:r>
            <a:r>
              <a:rPr lang="en-US" sz="800" dirty="0" err="1">
                <a:latin typeface="Times New Roman" panose="02020603050405020304" pitchFamily="18" charset="0"/>
                <a:ea typeface="Calibri" panose="020F0502020204030204" pitchFamily="34" charset="0"/>
              </a:rPr>
              <a:t>Chastan</a:t>
            </a:r>
            <a:r>
              <a:rPr lang="en-US" sz="800" dirty="0">
                <a:latin typeface="Times New Roman" panose="02020603050405020304" pitchFamily="18" charset="0"/>
                <a:ea typeface="Calibri" panose="020F0502020204030204" pitchFamily="34" charset="0"/>
              </a:rPr>
              <a:t> P (Bordeaux, France), Cardin J-L (</a:t>
            </a:r>
            <a:r>
              <a:rPr lang="en-US" sz="800" dirty="0" err="1">
                <a:latin typeface="Times New Roman" panose="02020603050405020304" pitchFamily="18" charset="0"/>
                <a:ea typeface="Calibri" panose="020F0502020204030204" pitchFamily="34" charset="0"/>
              </a:rPr>
              <a:t>Polyclinique</a:t>
            </a:r>
            <a:r>
              <a:rPr lang="en-US" sz="800" dirty="0">
                <a:latin typeface="Times New Roman" panose="02020603050405020304" pitchFamily="18" charset="0"/>
                <a:ea typeface="Calibri" panose="020F0502020204030204" pitchFamily="34" charset="0"/>
              </a:rPr>
              <a:t> du Maine, Laval, France), </a:t>
            </a:r>
            <a:r>
              <a:rPr lang="en-US" sz="800" dirty="0" err="1">
                <a:latin typeface="Times New Roman" panose="02020603050405020304" pitchFamily="18" charset="0"/>
                <a:ea typeface="Calibri" panose="020F0502020204030204" pitchFamily="34" charset="0"/>
              </a:rPr>
              <a:t>Chollet</a:t>
            </a:r>
            <a:r>
              <a:rPr lang="en-US" sz="800" dirty="0">
                <a:latin typeface="Times New Roman" panose="02020603050405020304" pitchFamily="18" charset="0"/>
                <a:ea typeface="Calibri" panose="020F0502020204030204" pitchFamily="34" charset="0"/>
              </a:rPr>
              <a:t> J-M (</a:t>
            </a:r>
            <a:r>
              <a:rPr lang="en-US" sz="800" dirty="0" err="1">
                <a:latin typeface="Times New Roman" panose="02020603050405020304" pitchFamily="18" charset="0"/>
                <a:ea typeface="Calibri" panose="020F0502020204030204" pitchFamily="34" charset="0"/>
              </a:rPr>
              <a:t>Hôpital</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Privé</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d’Antony</a:t>
            </a:r>
            <a:r>
              <a:rPr lang="en-US" sz="800" dirty="0">
                <a:latin typeface="Times New Roman" panose="02020603050405020304" pitchFamily="18" charset="0"/>
                <a:ea typeface="Calibri" panose="020F0502020204030204" pitchFamily="34" charset="0"/>
              </a:rPr>
              <a:t>, Antony, France), </a:t>
            </a:r>
            <a:r>
              <a:rPr lang="en-US" sz="800" dirty="0" err="1">
                <a:latin typeface="Times New Roman" panose="02020603050405020304" pitchFamily="18" charset="0"/>
                <a:ea typeface="Calibri" panose="020F0502020204030204" pitchFamily="34" charset="0"/>
              </a:rPr>
              <a:t>Cossa</a:t>
            </a:r>
            <a:r>
              <a:rPr lang="en-US" sz="800" dirty="0">
                <a:latin typeface="Times New Roman" panose="02020603050405020304" pitchFamily="18" charset="0"/>
                <a:ea typeface="Calibri" panose="020F0502020204030204" pitchFamily="34" charset="0"/>
              </a:rPr>
              <a:t> J-P (CMC Bizet, Paris, France), </a:t>
            </a:r>
            <a:r>
              <a:rPr lang="en-US" sz="800" dirty="0" err="1">
                <a:latin typeface="Times New Roman" panose="02020603050405020304" pitchFamily="18" charset="0"/>
                <a:ea typeface="Calibri" panose="020F0502020204030204" pitchFamily="34" charset="0"/>
              </a:rPr>
              <a:t>Dabrowski</a:t>
            </a:r>
            <a:r>
              <a:rPr lang="en-US" sz="800" dirty="0">
                <a:latin typeface="Times New Roman" panose="02020603050405020304" pitchFamily="18" charset="0"/>
                <a:ea typeface="Calibri" panose="020F0502020204030204" pitchFamily="34" charset="0"/>
              </a:rPr>
              <a:t> A (Clinique de Saint Omer, Saint Omer, France), </a:t>
            </a:r>
            <a:r>
              <a:rPr lang="en-US" sz="800" dirty="0" err="1">
                <a:latin typeface="Times New Roman" panose="02020603050405020304" pitchFamily="18" charset="0"/>
                <a:ea typeface="Calibri" panose="020F0502020204030204" pitchFamily="34" charset="0"/>
              </a:rPr>
              <a:t>Démaret</a:t>
            </a:r>
            <a:r>
              <a:rPr lang="en-US" sz="800" dirty="0">
                <a:latin typeface="Times New Roman" panose="02020603050405020304" pitchFamily="18" charset="0"/>
                <a:ea typeface="Calibri" panose="020F0502020204030204" pitchFamily="34" charset="0"/>
              </a:rPr>
              <a:t> S (Clinique Saint Vincent, </a:t>
            </a:r>
            <a:r>
              <a:rPr lang="en-US" sz="800" dirty="0" err="1">
                <a:latin typeface="Times New Roman" panose="02020603050405020304" pitchFamily="18" charset="0"/>
                <a:ea typeface="Calibri" panose="020F0502020204030204" pitchFamily="34" charset="0"/>
              </a:rPr>
              <a:t>Besançon</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Drissi</a:t>
            </a:r>
            <a:r>
              <a:rPr lang="en-US" sz="800" dirty="0">
                <a:latin typeface="Times New Roman" panose="02020603050405020304" pitchFamily="18" charset="0"/>
                <a:ea typeface="Calibri" panose="020F0502020204030204" pitchFamily="34" charset="0"/>
              </a:rPr>
              <a:t> F (CHU Nantes, Nantes, France), </a:t>
            </a:r>
            <a:r>
              <a:rPr lang="en-US" sz="800" dirty="0" err="1">
                <a:latin typeface="Times New Roman" panose="02020603050405020304" pitchFamily="18" charset="0"/>
                <a:ea typeface="Calibri" panose="020F0502020204030204" pitchFamily="34" charset="0"/>
              </a:rPr>
              <a:t>Durou</a:t>
            </a:r>
            <a:r>
              <a:rPr lang="en-US" sz="800" dirty="0">
                <a:latin typeface="Times New Roman" panose="02020603050405020304" pitchFamily="18" charset="0"/>
                <a:ea typeface="Calibri" panose="020F0502020204030204" pitchFamily="34" charset="0"/>
              </a:rPr>
              <a:t> J (Clinique de Villeneuve </a:t>
            </a:r>
            <a:r>
              <a:rPr lang="en-US" sz="800" dirty="0" err="1">
                <a:latin typeface="Times New Roman" panose="02020603050405020304" pitchFamily="18" charset="0"/>
                <a:ea typeface="Calibri" panose="020F0502020204030204" pitchFamily="34" charset="0"/>
              </a:rPr>
              <a:t>d’Ascq</a:t>
            </a:r>
            <a:r>
              <a:rPr lang="en-US" sz="800" dirty="0">
                <a:latin typeface="Times New Roman" panose="02020603050405020304" pitchFamily="18" charset="0"/>
                <a:ea typeface="Calibri" panose="020F0502020204030204" pitchFamily="34" charset="0"/>
              </a:rPr>
              <a:t>, Villeneuve </a:t>
            </a:r>
            <a:r>
              <a:rPr lang="en-US" sz="800" dirty="0" err="1">
                <a:latin typeface="Times New Roman" panose="02020603050405020304" pitchFamily="18" charset="0"/>
                <a:ea typeface="Calibri" panose="020F0502020204030204" pitchFamily="34" charset="0"/>
              </a:rPr>
              <a:t>d’Ascq</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Dugue</a:t>
            </a:r>
            <a:r>
              <a:rPr lang="en-US" sz="800" dirty="0">
                <a:latin typeface="Times New Roman" panose="02020603050405020304" pitchFamily="18" charset="0"/>
                <a:ea typeface="Calibri" panose="020F0502020204030204" pitchFamily="34" charset="0"/>
              </a:rPr>
              <a:t> T (Clinique de Saint Omer, Saint Omer, France), Faure J-P (CHRU Poitiers, Poitiers, France), </a:t>
            </a:r>
            <a:r>
              <a:rPr lang="en-US" sz="800" dirty="0" err="1">
                <a:latin typeface="Times New Roman" panose="02020603050405020304" pitchFamily="18" charset="0"/>
                <a:ea typeface="Calibri" panose="020F0502020204030204" pitchFamily="34" charset="0"/>
              </a:rPr>
              <a:t>Framery</a:t>
            </a:r>
            <a:r>
              <a:rPr lang="en-US" sz="800" dirty="0">
                <a:latin typeface="Times New Roman" panose="02020603050405020304" pitchFamily="18" charset="0"/>
                <a:ea typeface="Calibri" panose="020F0502020204030204" pitchFamily="34" charset="0"/>
              </a:rPr>
              <a:t> D (CMC de la </a:t>
            </a:r>
            <a:r>
              <a:rPr lang="en-US" sz="800" dirty="0" err="1">
                <a:latin typeface="Times New Roman" panose="02020603050405020304" pitchFamily="18" charset="0"/>
                <a:ea typeface="Calibri" panose="020F0502020204030204" pitchFamily="34" charset="0"/>
              </a:rPr>
              <a:t>Baie</a:t>
            </a:r>
            <a:r>
              <a:rPr lang="en-US" sz="800" dirty="0">
                <a:latin typeface="Times New Roman" panose="02020603050405020304" pitchFamily="18" charset="0"/>
                <a:ea typeface="Calibri" panose="020F0502020204030204" pitchFamily="34" charset="0"/>
              </a:rPr>
              <a:t> de </a:t>
            </a:r>
            <a:r>
              <a:rPr lang="en-US" sz="800" dirty="0" err="1">
                <a:latin typeface="Times New Roman" panose="02020603050405020304" pitchFamily="18" charset="0"/>
                <a:ea typeface="Calibri" panose="020F0502020204030204" pitchFamily="34" charset="0"/>
              </a:rPr>
              <a:t>Morlaix</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Morlaix</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Fromont</a:t>
            </a:r>
            <a:r>
              <a:rPr lang="en-US" sz="800" dirty="0">
                <a:latin typeface="Times New Roman" panose="02020603050405020304" pitchFamily="18" charset="0"/>
                <a:ea typeface="Calibri" panose="020F0502020204030204" pitchFamily="34" charset="0"/>
              </a:rPr>
              <a:t> G (Clinique de Bois Bernard, Bois Bernard, France), </a:t>
            </a:r>
            <a:r>
              <a:rPr lang="en-US" sz="800" dirty="0" err="1">
                <a:latin typeface="Times New Roman" panose="02020603050405020304" pitchFamily="18" charset="0"/>
                <a:ea typeface="Calibri" panose="020F0502020204030204" pitchFamily="34" charset="0"/>
              </a:rPr>
              <a:t>Gainant</a:t>
            </a:r>
            <a:r>
              <a:rPr lang="en-US" sz="800" dirty="0">
                <a:latin typeface="Times New Roman" panose="02020603050405020304" pitchFamily="18" charset="0"/>
                <a:ea typeface="Calibri" panose="020F0502020204030204" pitchFamily="34" charset="0"/>
              </a:rPr>
              <a:t> A (CHRU Limoges, Limoges, France), </a:t>
            </a:r>
            <a:r>
              <a:rPr lang="en-US" sz="800" dirty="0" err="1">
                <a:latin typeface="Times New Roman" panose="02020603050405020304" pitchFamily="18" charset="0"/>
                <a:ea typeface="Calibri" panose="020F0502020204030204" pitchFamily="34" charset="0"/>
              </a:rPr>
              <a:t>Gauduchon</a:t>
            </a:r>
            <a:r>
              <a:rPr lang="en-US" sz="800" dirty="0">
                <a:latin typeface="Times New Roman" panose="02020603050405020304" pitchFamily="18" charset="0"/>
                <a:ea typeface="Calibri" panose="020F0502020204030204" pitchFamily="34" charset="0"/>
              </a:rPr>
              <a:t> L (CHRU Amiens, France), </a:t>
            </a:r>
            <a:r>
              <a:rPr lang="en-US" sz="800" dirty="0" err="1">
                <a:latin typeface="Times New Roman" panose="02020603050405020304" pitchFamily="18" charset="0"/>
                <a:ea typeface="Calibri" panose="020F0502020204030204" pitchFamily="34" charset="0"/>
              </a:rPr>
              <a:t>Genser</a:t>
            </a:r>
            <a:r>
              <a:rPr lang="en-US" sz="800" dirty="0">
                <a:latin typeface="Times New Roman" panose="02020603050405020304" pitchFamily="18" charset="0"/>
                <a:ea typeface="Calibri" panose="020F0502020204030204" pitchFamily="34" charset="0"/>
              </a:rPr>
              <a:t> L (CHU </a:t>
            </a:r>
            <a:r>
              <a:rPr lang="en-US" sz="800" dirty="0" err="1">
                <a:latin typeface="Times New Roman" panose="02020603050405020304" pitchFamily="18" charset="0"/>
                <a:ea typeface="Calibri" panose="020F0502020204030204" pitchFamily="34" charset="0"/>
              </a:rPr>
              <a:t>Pitié-Sampétrière</a:t>
            </a:r>
            <a:r>
              <a:rPr lang="en-US" sz="800" dirty="0">
                <a:latin typeface="Times New Roman" panose="02020603050405020304" pitchFamily="18" charset="0"/>
                <a:ea typeface="Calibri" panose="020F0502020204030204" pitchFamily="34" charset="0"/>
              </a:rPr>
              <a:t>, Paris, France), </a:t>
            </a:r>
            <a:r>
              <a:rPr lang="en-US" sz="800" dirty="0" err="1">
                <a:latin typeface="Times New Roman" panose="02020603050405020304" pitchFamily="18" charset="0"/>
                <a:ea typeface="Calibri" panose="020F0502020204030204" pitchFamily="34" charset="0"/>
              </a:rPr>
              <a:t>Gillion</a:t>
            </a:r>
            <a:r>
              <a:rPr lang="en-US" sz="800" dirty="0">
                <a:latin typeface="Times New Roman" panose="02020603050405020304" pitchFamily="18" charset="0"/>
                <a:ea typeface="Calibri" panose="020F0502020204030204" pitchFamily="34" charset="0"/>
              </a:rPr>
              <a:t> J-F (</a:t>
            </a:r>
            <a:r>
              <a:rPr lang="en-US" sz="800" dirty="0" err="1">
                <a:latin typeface="Times New Roman" panose="02020603050405020304" pitchFamily="18" charset="0"/>
                <a:ea typeface="Calibri" panose="020F0502020204030204" pitchFamily="34" charset="0"/>
              </a:rPr>
              <a:t>Hôpital</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Privé</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d’Antony</a:t>
            </a:r>
            <a:r>
              <a:rPr lang="en-US" sz="800" dirty="0">
                <a:latin typeface="Times New Roman" panose="02020603050405020304" pitchFamily="18" charset="0"/>
                <a:ea typeface="Calibri" panose="020F0502020204030204" pitchFamily="34" charset="0"/>
              </a:rPr>
              <a:t>, Antony, France), </a:t>
            </a:r>
            <a:r>
              <a:rPr lang="en-US" sz="800" dirty="0" err="1">
                <a:latin typeface="Times New Roman" panose="02020603050405020304" pitchFamily="18" charset="0"/>
                <a:ea typeface="Calibri" panose="020F0502020204030204" pitchFamily="34" charset="0"/>
              </a:rPr>
              <a:t>Guillaud</a:t>
            </a:r>
            <a:r>
              <a:rPr lang="en-US" sz="800" dirty="0">
                <a:latin typeface="Times New Roman" panose="02020603050405020304" pitchFamily="18" charset="0"/>
                <a:ea typeface="Calibri" panose="020F0502020204030204" pitchFamily="34" charset="0"/>
              </a:rPr>
              <a:t> A (Clinique du </a:t>
            </a:r>
            <a:r>
              <a:rPr lang="en-US" sz="800" dirty="0" err="1">
                <a:latin typeface="Times New Roman" panose="02020603050405020304" pitchFamily="18" charset="0"/>
                <a:ea typeface="Calibri" panose="020F0502020204030204" pitchFamily="34" charset="0"/>
              </a:rPr>
              <a:t>Renaison</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Roanne</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Jacquin</a:t>
            </a:r>
            <a:r>
              <a:rPr lang="en-US" sz="800" dirty="0">
                <a:latin typeface="Times New Roman" panose="02020603050405020304" pitchFamily="18" charset="0"/>
                <a:ea typeface="Calibri" panose="020F0502020204030204" pitchFamily="34" charset="0"/>
              </a:rPr>
              <a:t> C (CH du Prado, Marseille, France), </a:t>
            </a:r>
            <a:r>
              <a:rPr lang="en-US" sz="800" dirty="0" err="1">
                <a:latin typeface="Times New Roman" panose="02020603050405020304" pitchFamily="18" charset="0"/>
                <a:ea typeface="Calibri" panose="020F0502020204030204" pitchFamily="34" charset="0"/>
              </a:rPr>
              <a:t>Jurczak</a:t>
            </a:r>
            <a:r>
              <a:rPr lang="en-US" sz="800" dirty="0">
                <a:latin typeface="Times New Roman" panose="02020603050405020304" pitchFamily="18" charset="0"/>
                <a:ea typeface="Calibri" panose="020F0502020204030204" pitchFamily="34" charset="0"/>
              </a:rPr>
              <a:t> F (Clinique </a:t>
            </a:r>
            <a:r>
              <a:rPr lang="en-US" sz="800" dirty="0" err="1">
                <a:latin typeface="Times New Roman" panose="02020603050405020304" pitchFamily="18" charset="0"/>
                <a:ea typeface="Calibri" panose="020F0502020204030204" pitchFamily="34" charset="0"/>
              </a:rPr>
              <a:t>Mutualiste</a:t>
            </a:r>
            <a:r>
              <a:rPr lang="en-US" sz="800" dirty="0">
                <a:latin typeface="Times New Roman" panose="02020603050405020304" pitchFamily="18" charset="0"/>
                <a:ea typeface="Calibri" panose="020F0502020204030204" pitchFamily="34" charset="0"/>
              </a:rPr>
              <a:t>, Saint </a:t>
            </a:r>
            <a:r>
              <a:rPr lang="en-US" sz="800" dirty="0" err="1">
                <a:latin typeface="Times New Roman" panose="02020603050405020304" pitchFamily="18" charset="0"/>
                <a:ea typeface="Calibri" panose="020F0502020204030204" pitchFamily="34" charset="0"/>
              </a:rPr>
              <a:t>Nazaire</a:t>
            </a:r>
            <a:r>
              <a:rPr lang="en-US" sz="800" dirty="0">
                <a:latin typeface="Times New Roman" panose="02020603050405020304" pitchFamily="18" charset="0"/>
                <a:ea typeface="Calibri" panose="020F0502020204030204" pitchFamily="34" charset="0"/>
              </a:rPr>
              <a:t>, France), Khalil H (CHRU Rouen, Rouen, France), </a:t>
            </a:r>
            <a:r>
              <a:rPr lang="en-US" sz="800" dirty="0" err="1">
                <a:latin typeface="Times New Roman" panose="02020603050405020304" pitchFamily="18" charset="0"/>
                <a:ea typeface="Calibri" panose="020F0502020204030204" pitchFamily="34" charset="0"/>
              </a:rPr>
              <a:t>Lacroix</a:t>
            </a:r>
            <a:r>
              <a:rPr lang="en-US" sz="800" dirty="0">
                <a:latin typeface="Times New Roman" panose="02020603050405020304" pitchFamily="18" charset="0"/>
                <a:ea typeface="Calibri" panose="020F0502020204030204" pitchFamily="34" charset="0"/>
              </a:rPr>
              <a:t> A (CH de </a:t>
            </a:r>
            <a:r>
              <a:rPr lang="en-US" sz="800" dirty="0" err="1">
                <a:latin typeface="Times New Roman" panose="02020603050405020304" pitchFamily="18" charset="0"/>
                <a:ea typeface="Calibri" panose="020F0502020204030204" pitchFamily="34" charset="0"/>
              </a:rPr>
              <a:t>Auch</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Auch</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Ledaguenel</a:t>
            </a:r>
            <a:r>
              <a:rPr lang="en-US" sz="800" dirty="0">
                <a:latin typeface="Times New Roman" panose="02020603050405020304" pitchFamily="18" charset="0"/>
                <a:ea typeface="Calibri" panose="020F0502020204030204" pitchFamily="34" charset="0"/>
              </a:rPr>
              <a:t> P (Clinique Tivoli, Bordeaux, France), </a:t>
            </a:r>
            <a:r>
              <a:rPr lang="en-US" sz="800" dirty="0" err="1">
                <a:latin typeface="Times New Roman" panose="02020603050405020304" pitchFamily="18" charset="0"/>
                <a:ea typeface="Calibri" panose="020F0502020204030204" pitchFamily="34" charset="0"/>
              </a:rPr>
              <a:t>Lepère</a:t>
            </a:r>
            <a:r>
              <a:rPr lang="en-US" sz="800" dirty="0">
                <a:latin typeface="Times New Roman" panose="02020603050405020304" pitchFamily="18" charset="0"/>
                <a:ea typeface="Calibri" panose="020F0502020204030204" pitchFamily="34" charset="0"/>
              </a:rPr>
              <a:t> M (Clinique Saint Charles, La Roche-sur-Yon, France), </a:t>
            </a:r>
            <a:r>
              <a:rPr lang="en-US" sz="800" dirty="0" err="1">
                <a:latin typeface="Times New Roman" panose="02020603050405020304" pitchFamily="18" charset="0"/>
                <a:ea typeface="Calibri" panose="020F0502020204030204" pitchFamily="34" charset="0"/>
              </a:rPr>
              <a:t>Lépront</a:t>
            </a:r>
            <a:r>
              <a:rPr lang="en-US" sz="800" dirty="0">
                <a:latin typeface="Times New Roman" panose="02020603050405020304" pitchFamily="18" charset="0"/>
                <a:ea typeface="Calibri" panose="020F0502020204030204" pitchFamily="34" charset="0"/>
              </a:rPr>
              <a:t> D (</a:t>
            </a:r>
            <a:r>
              <a:rPr lang="en-US" sz="800" dirty="0" err="1">
                <a:latin typeface="Times New Roman" panose="02020603050405020304" pitchFamily="18" charset="0"/>
                <a:ea typeface="Calibri" panose="020F0502020204030204" pitchFamily="34" charset="0"/>
              </a:rPr>
              <a:t>Polyclin</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ique</a:t>
            </a:r>
            <a:r>
              <a:rPr lang="en-US" sz="800" dirty="0">
                <a:latin typeface="Times New Roman" panose="02020603050405020304" pitchFamily="18" charset="0"/>
                <a:ea typeface="Calibri" panose="020F0502020204030204" pitchFamily="34" charset="0"/>
              </a:rPr>
              <a:t> de Navarre, Pau, France), </a:t>
            </a:r>
            <a:r>
              <a:rPr lang="en-US" sz="800" dirty="0" err="1">
                <a:latin typeface="Times New Roman" panose="02020603050405020304" pitchFamily="18" charset="0"/>
                <a:ea typeface="Calibri" panose="020F0502020204030204" pitchFamily="34" charset="0"/>
              </a:rPr>
              <a:t>Letoux</a:t>
            </a:r>
            <a:r>
              <a:rPr lang="en-US" sz="800" dirty="0">
                <a:latin typeface="Times New Roman" panose="02020603050405020304" pitchFamily="18" charset="0"/>
                <a:ea typeface="Calibri" panose="020F0502020204030204" pitchFamily="34" charset="0"/>
              </a:rPr>
              <a:t> N (Clinique Jeanne </a:t>
            </a:r>
            <a:r>
              <a:rPr lang="en-US" sz="800" dirty="0" err="1">
                <a:latin typeface="Times New Roman" panose="02020603050405020304" pitchFamily="18" charset="0"/>
                <a:ea typeface="Calibri" panose="020F0502020204030204" pitchFamily="34" charset="0"/>
              </a:rPr>
              <a:t>d’Arc</a:t>
            </a:r>
            <a:r>
              <a:rPr lang="en-US" sz="800" dirty="0">
                <a:latin typeface="Times New Roman" panose="02020603050405020304" pitchFamily="18" charset="0"/>
                <a:ea typeface="Calibri" panose="020F0502020204030204" pitchFamily="34" charset="0"/>
              </a:rPr>
              <a:t>, Paris, France), </a:t>
            </a:r>
            <a:r>
              <a:rPr lang="en-US" sz="800" dirty="0" err="1">
                <a:latin typeface="Times New Roman" panose="02020603050405020304" pitchFamily="18" charset="0"/>
                <a:ea typeface="Calibri" panose="020F0502020204030204" pitchFamily="34" charset="0"/>
              </a:rPr>
              <a:t>Loriau</a:t>
            </a:r>
            <a:r>
              <a:rPr lang="en-US" sz="800" dirty="0">
                <a:latin typeface="Times New Roman" panose="02020603050405020304" pitchFamily="18" charset="0"/>
                <a:ea typeface="Calibri" panose="020F0502020204030204" pitchFamily="34" charset="0"/>
              </a:rPr>
              <a:t> J (</a:t>
            </a:r>
            <a:r>
              <a:rPr lang="en-US" sz="800" dirty="0" err="1">
                <a:latin typeface="Times New Roman" panose="02020603050405020304" pitchFamily="18" charset="0"/>
                <a:ea typeface="Calibri" panose="020F0502020204030204" pitchFamily="34" charset="0"/>
              </a:rPr>
              <a:t>Groupe</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Hospitalier</a:t>
            </a:r>
            <a:r>
              <a:rPr lang="en-US" sz="800" dirty="0">
                <a:latin typeface="Times New Roman" panose="02020603050405020304" pitchFamily="18" charset="0"/>
                <a:ea typeface="Calibri" panose="020F0502020204030204" pitchFamily="34" charset="0"/>
              </a:rPr>
              <a:t> Paris St Joseph, Paris), </a:t>
            </a:r>
            <a:r>
              <a:rPr lang="en-US" sz="800" dirty="0" err="1">
                <a:latin typeface="Times New Roman" panose="02020603050405020304" pitchFamily="18" charset="0"/>
                <a:ea typeface="Calibri" panose="020F0502020204030204" pitchFamily="34" charset="0"/>
              </a:rPr>
              <a:t>Magne</a:t>
            </a:r>
            <a:r>
              <a:rPr lang="en-US" sz="800" dirty="0">
                <a:latin typeface="Times New Roman" panose="02020603050405020304" pitchFamily="18" charset="0"/>
                <a:ea typeface="Calibri" panose="020F0502020204030204" pitchFamily="34" charset="0"/>
              </a:rPr>
              <a:t> E (Clinique Tivoli, Bordeaux, France), Ngo P (</a:t>
            </a:r>
            <a:r>
              <a:rPr lang="en-US" sz="800" dirty="0" err="1">
                <a:latin typeface="Times New Roman" panose="02020603050405020304" pitchFamily="18" charset="0"/>
                <a:ea typeface="Calibri" panose="020F0502020204030204" pitchFamily="34" charset="0"/>
              </a:rPr>
              <a:t>Hôpital</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Américain</a:t>
            </a:r>
            <a:r>
              <a:rPr lang="en-US" sz="800" dirty="0">
                <a:latin typeface="Times New Roman" panose="02020603050405020304" pitchFamily="18" charset="0"/>
                <a:ea typeface="Calibri" panose="020F0502020204030204" pitchFamily="34" charset="0"/>
              </a:rPr>
              <a:t>, Neuilly, France), Oberlin O (Croix St Simon </a:t>
            </a:r>
            <a:r>
              <a:rPr lang="en-US" sz="800" dirty="0" err="1">
                <a:latin typeface="Times New Roman" panose="02020603050405020304" pitchFamily="18" charset="0"/>
                <a:ea typeface="Calibri" panose="020F0502020204030204" pitchFamily="34" charset="0"/>
              </a:rPr>
              <a:t>Diaconesses</a:t>
            </a:r>
            <a:r>
              <a:rPr lang="en-US" sz="800" dirty="0">
                <a:latin typeface="Times New Roman" panose="02020603050405020304" pitchFamily="18" charset="0"/>
                <a:ea typeface="Calibri" panose="020F0502020204030204" pitchFamily="34" charset="0"/>
              </a:rPr>
              <a:t>, Paris, France), </a:t>
            </a:r>
            <a:r>
              <a:rPr lang="en-US" sz="800" dirty="0" err="1">
                <a:latin typeface="Times New Roman" panose="02020603050405020304" pitchFamily="18" charset="0"/>
                <a:ea typeface="Calibri" panose="020F0502020204030204" pitchFamily="34" charset="0"/>
              </a:rPr>
              <a:t>Paterne</a:t>
            </a:r>
            <a:r>
              <a:rPr lang="en-US" sz="800" dirty="0">
                <a:latin typeface="Times New Roman" panose="02020603050405020304" pitchFamily="18" charset="0"/>
                <a:ea typeface="Calibri" panose="020F0502020204030204" pitchFamily="34" charset="0"/>
              </a:rPr>
              <a:t> D (Clinique Tivoli, Bordeaux, France), </a:t>
            </a:r>
            <a:r>
              <a:rPr lang="en-US" sz="800" dirty="0" err="1">
                <a:latin typeface="Times New Roman" panose="02020603050405020304" pitchFamily="18" charset="0"/>
                <a:ea typeface="Calibri" panose="020F0502020204030204" pitchFamily="34" charset="0"/>
              </a:rPr>
              <a:t>Pavis</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d’Escurac</a:t>
            </a:r>
            <a:r>
              <a:rPr lang="en-US" sz="800" dirty="0">
                <a:latin typeface="Times New Roman" panose="02020603050405020304" pitchFamily="18" charset="0"/>
                <a:ea typeface="Calibri" panose="020F0502020204030204" pitchFamily="34" charset="0"/>
              </a:rPr>
              <a:t> X (Strasbourg, France), </a:t>
            </a:r>
            <a:r>
              <a:rPr lang="en-US" sz="800" dirty="0" err="1">
                <a:latin typeface="Times New Roman" panose="02020603050405020304" pitchFamily="18" charset="0"/>
                <a:ea typeface="Calibri" panose="020F0502020204030204" pitchFamily="34" charset="0"/>
              </a:rPr>
              <a:t>Potiron</a:t>
            </a:r>
            <a:r>
              <a:rPr lang="en-US" sz="800" dirty="0">
                <a:latin typeface="Times New Roman" panose="02020603050405020304" pitchFamily="18" charset="0"/>
                <a:ea typeface="Calibri" panose="020F0502020204030204" pitchFamily="34" charset="0"/>
              </a:rPr>
              <a:t> L (Clinique Jules Verne, Nantes, France), </a:t>
            </a:r>
            <a:r>
              <a:rPr lang="en-US" sz="800" dirty="0" err="1">
                <a:latin typeface="Times New Roman" panose="02020603050405020304" pitchFamily="18" charset="0"/>
                <a:ea typeface="Calibri" panose="020F0502020204030204" pitchFamily="34" charset="0"/>
              </a:rPr>
              <a:t>Renard</a:t>
            </a:r>
            <a:r>
              <a:rPr lang="en-US" sz="800" dirty="0">
                <a:latin typeface="Times New Roman" panose="02020603050405020304" pitchFamily="18" charset="0"/>
                <a:ea typeface="Calibri" panose="020F0502020204030204" pitchFamily="34" charset="0"/>
              </a:rPr>
              <a:t> Y (CHRU Reims, Reims, France), </a:t>
            </a:r>
            <a:r>
              <a:rPr lang="en-US" sz="800" dirty="0" err="1">
                <a:latin typeface="Times New Roman" panose="02020603050405020304" pitchFamily="18" charset="0"/>
                <a:ea typeface="Calibri" panose="020F0502020204030204" pitchFamily="34" charset="0"/>
              </a:rPr>
              <a:t>Soler</a:t>
            </a:r>
            <a:r>
              <a:rPr lang="en-US" sz="800" dirty="0">
                <a:latin typeface="Times New Roman" panose="02020603050405020304" pitchFamily="18" charset="0"/>
                <a:ea typeface="Calibri" panose="020F0502020204030204" pitchFamily="34" charset="0"/>
              </a:rPr>
              <a:t> M (</a:t>
            </a:r>
            <a:r>
              <a:rPr lang="en-US" sz="800" dirty="0" err="1">
                <a:latin typeface="Times New Roman" panose="02020603050405020304" pitchFamily="18" charset="0"/>
                <a:ea typeface="Calibri" panose="020F0502020204030204" pitchFamily="34" charset="0"/>
              </a:rPr>
              <a:t>Polyclinique</a:t>
            </a:r>
            <a:r>
              <a:rPr lang="en-US" sz="800" dirty="0">
                <a:latin typeface="Times New Roman" panose="02020603050405020304" pitchFamily="18" charset="0"/>
                <a:ea typeface="Calibri" panose="020F0502020204030204" pitchFamily="34" charset="0"/>
              </a:rPr>
              <a:t> Saint Jean, </a:t>
            </a:r>
            <a:r>
              <a:rPr lang="en-US" sz="800" dirty="0" err="1">
                <a:latin typeface="Times New Roman" panose="02020603050405020304" pitchFamily="18" charset="0"/>
                <a:ea typeface="Calibri" panose="020F0502020204030204" pitchFamily="34" charset="0"/>
              </a:rPr>
              <a:t>Cagnes</a:t>
            </a:r>
            <a:r>
              <a:rPr lang="en-US" sz="800" dirty="0">
                <a:latin typeface="Times New Roman" panose="02020603050405020304" pitchFamily="18" charset="0"/>
                <a:ea typeface="Calibri" panose="020F0502020204030204" pitchFamily="34" charset="0"/>
              </a:rPr>
              <a:t>-sur-</a:t>
            </a:r>
            <a:r>
              <a:rPr lang="en-US" sz="800" dirty="0" err="1">
                <a:latin typeface="Times New Roman" panose="02020603050405020304" pitchFamily="18" charset="0"/>
                <a:ea typeface="Calibri" panose="020F0502020204030204" pitchFamily="34" charset="0"/>
              </a:rPr>
              <a:t>Mer</a:t>
            </a:r>
            <a:r>
              <a:rPr lang="en-US" sz="800" dirty="0">
                <a:latin typeface="Times New Roman" panose="02020603050405020304" pitchFamily="18" charset="0"/>
                <a:ea typeface="Calibri" panose="020F0502020204030204" pitchFamily="34" charset="0"/>
              </a:rPr>
              <a:t>, France), </a:t>
            </a:r>
            <a:r>
              <a:rPr lang="en-US" sz="800" dirty="0" err="1">
                <a:latin typeface="Times New Roman" panose="02020603050405020304" pitchFamily="18" charset="0"/>
                <a:ea typeface="Calibri" panose="020F0502020204030204" pitchFamily="34" charset="0"/>
              </a:rPr>
              <a:t>Rignier</a:t>
            </a:r>
            <a:r>
              <a:rPr lang="en-US" sz="800" dirty="0">
                <a:latin typeface="Times New Roman" panose="02020603050405020304" pitchFamily="18" charset="0"/>
                <a:ea typeface="Calibri" panose="020F0502020204030204" pitchFamily="34" charset="0"/>
              </a:rPr>
              <a:t> P (</a:t>
            </a:r>
            <a:r>
              <a:rPr lang="en-US" sz="800" dirty="0" err="1">
                <a:latin typeface="Times New Roman" panose="02020603050405020304" pitchFamily="18" charset="0"/>
                <a:ea typeface="Calibri" panose="020F0502020204030204" pitchFamily="34" charset="0"/>
              </a:rPr>
              <a:t>Polyclinique</a:t>
            </a:r>
            <a:r>
              <a:rPr lang="en-US" sz="800" dirty="0">
                <a:latin typeface="Times New Roman" panose="02020603050405020304" pitchFamily="18" charset="0"/>
                <a:ea typeface="Calibri" panose="020F0502020204030204" pitchFamily="34" charset="0"/>
              </a:rPr>
              <a:t> des </a:t>
            </a:r>
            <a:r>
              <a:rPr lang="en-US" sz="800" dirty="0" err="1">
                <a:latin typeface="Times New Roman" panose="02020603050405020304" pitchFamily="18" charset="0"/>
                <a:ea typeface="Calibri" panose="020F0502020204030204" pitchFamily="34" charset="0"/>
              </a:rPr>
              <a:t>Bleuets</a:t>
            </a:r>
            <a:r>
              <a:rPr lang="en-US" sz="800" dirty="0">
                <a:latin typeface="Times New Roman" panose="02020603050405020304" pitchFamily="18" charset="0"/>
                <a:ea typeface="Calibri" panose="020F0502020204030204" pitchFamily="34" charset="0"/>
              </a:rPr>
              <a:t>. Reims), </a:t>
            </a:r>
            <a:r>
              <a:rPr lang="en-US" sz="800" dirty="0" err="1">
                <a:latin typeface="Times New Roman" panose="02020603050405020304" pitchFamily="18" charset="0"/>
                <a:ea typeface="Calibri" panose="020F0502020204030204" pitchFamily="34" charset="0"/>
              </a:rPr>
              <a:t>Roos</a:t>
            </a:r>
            <a:r>
              <a:rPr lang="en-US" sz="800" dirty="0">
                <a:latin typeface="Times New Roman" panose="02020603050405020304" pitchFamily="18" charset="0"/>
                <a:ea typeface="Calibri" panose="020F0502020204030204" pitchFamily="34" charset="0"/>
              </a:rPr>
              <a:t> S (Clinique Claude Bernard, Albi, France), </a:t>
            </a:r>
            <a:r>
              <a:rPr lang="en-US" sz="800" dirty="0" err="1">
                <a:latin typeface="Times New Roman" panose="02020603050405020304" pitchFamily="18" charset="0"/>
                <a:ea typeface="Calibri" panose="020F0502020204030204" pitchFamily="34" charset="0"/>
              </a:rPr>
              <a:t>Thillois</a:t>
            </a:r>
            <a:r>
              <a:rPr lang="en-US" sz="800" dirty="0">
                <a:latin typeface="Times New Roman" panose="02020603050405020304" pitchFamily="18" charset="0"/>
                <a:ea typeface="Calibri" panose="020F0502020204030204" pitchFamily="34" charset="0"/>
              </a:rPr>
              <a:t> J-M (</a:t>
            </a:r>
            <a:r>
              <a:rPr lang="en-US" sz="800" dirty="0" err="1">
                <a:latin typeface="Times New Roman" panose="02020603050405020304" pitchFamily="18" charset="0"/>
                <a:ea typeface="Calibri" panose="020F0502020204030204" pitchFamily="34" charset="0"/>
              </a:rPr>
              <a:t>Hôpital</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Privé</a:t>
            </a:r>
            <a:r>
              <a:rPr lang="en-US" sz="800" dirty="0">
                <a:latin typeface="Times New Roman" panose="02020603050405020304" pitchFamily="18" charset="0"/>
                <a:ea typeface="Calibri" panose="020F0502020204030204" pitchFamily="34" charset="0"/>
              </a:rPr>
              <a:t> </a:t>
            </a:r>
            <a:r>
              <a:rPr lang="en-US" sz="800" dirty="0" err="1">
                <a:latin typeface="Times New Roman" panose="02020603050405020304" pitchFamily="18" charset="0"/>
                <a:ea typeface="Calibri" panose="020F0502020204030204" pitchFamily="34" charset="0"/>
              </a:rPr>
              <a:t>d’Antony</a:t>
            </a:r>
            <a:r>
              <a:rPr lang="en-US" sz="800" dirty="0">
                <a:latin typeface="Times New Roman" panose="02020603050405020304" pitchFamily="18" charset="0"/>
                <a:ea typeface="Calibri" panose="020F0502020204030204" pitchFamily="34" charset="0"/>
              </a:rPr>
              <a:t>, Antony, France), </a:t>
            </a:r>
            <a:r>
              <a:rPr lang="en-US" sz="800" dirty="0" err="1">
                <a:latin typeface="Times New Roman" panose="02020603050405020304" pitchFamily="18" charset="0"/>
                <a:ea typeface="Calibri" panose="020F0502020204030204" pitchFamily="34" charset="0"/>
              </a:rPr>
              <a:t>Tiry</a:t>
            </a:r>
            <a:r>
              <a:rPr lang="en-US" sz="800" dirty="0">
                <a:latin typeface="Times New Roman" panose="02020603050405020304" pitchFamily="18" charset="0"/>
                <a:ea typeface="Calibri" panose="020F0502020204030204" pitchFamily="34" charset="0"/>
              </a:rPr>
              <a:t> P (Clinique de Saint Omer, Saint Omer, France), and </a:t>
            </a:r>
            <a:r>
              <a:rPr lang="en-US" sz="800" dirty="0" err="1">
                <a:latin typeface="Times New Roman" panose="02020603050405020304" pitchFamily="18" charset="0"/>
                <a:ea typeface="Calibri" panose="020F0502020204030204" pitchFamily="34" charset="0"/>
              </a:rPr>
              <a:t>Zaranis</a:t>
            </a:r>
            <a:r>
              <a:rPr lang="en-US" sz="800" dirty="0">
                <a:latin typeface="Times New Roman" panose="02020603050405020304" pitchFamily="18" charset="0"/>
                <a:ea typeface="Calibri" panose="020F0502020204030204" pitchFamily="34" charset="0"/>
              </a:rPr>
              <a:t> C (Clinique de La Rochelle, France).</a:t>
            </a:r>
            <a:endParaRPr lang="nl-NL" sz="800" dirty="0"/>
          </a:p>
          <a:p>
            <a:pPr marL="285750" indent="-285750" algn="just">
              <a:lnSpc>
                <a:spcPct val="200000"/>
              </a:lnSpc>
              <a:buFont typeface="Arial" panose="020B0604020202020204" pitchFamily="34" charset="0"/>
              <a:buChar char="•"/>
            </a:pPr>
            <a:endParaRPr lang="en-US" sz="800" dirty="0"/>
          </a:p>
          <a:p>
            <a:pPr marL="285750" indent="-285750" algn="just">
              <a:lnSpc>
                <a:spcPct val="200000"/>
              </a:lnSpc>
              <a:buFont typeface="Arial" panose="020B0604020202020204" pitchFamily="34" charset="0"/>
              <a:buChar char="•"/>
            </a:pPr>
            <a:endParaRPr lang="nl-NL" sz="800" dirty="0"/>
          </a:p>
          <a:p>
            <a:pPr marL="285750" indent="-285750" algn="just">
              <a:lnSpc>
                <a:spcPct val="200000"/>
              </a:lnSpc>
              <a:buFont typeface="Arial" panose="020B0604020202020204" pitchFamily="34" charset="0"/>
              <a:buChar char="•"/>
            </a:pPr>
            <a:endParaRPr lang="nl-NL" sz="800" dirty="0"/>
          </a:p>
          <a:p>
            <a:pPr marL="285750" indent="-285750" algn="just">
              <a:lnSpc>
                <a:spcPct val="200000"/>
              </a:lnSpc>
              <a:buFont typeface="Arial" panose="020B0604020202020204" pitchFamily="34" charset="0"/>
              <a:buChar char="•"/>
            </a:pPr>
            <a:endParaRPr lang="nl-NL" sz="800" dirty="0"/>
          </a:p>
          <a:p>
            <a:pPr marL="285750" indent="-285750" algn="just">
              <a:lnSpc>
                <a:spcPct val="200000"/>
              </a:lnSpc>
              <a:buFont typeface="Arial" panose="020B0604020202020204" pitchFamily="34" charset="0"/>
              <a:buChar char="•"/>
            </a:pPr>
            <a:endParaRPr lang="en-US" sz="800" dirty="0"/>
          </a:p>
          <a:p>
            <a:pPr algn="just">
              <a:lnSpc>
                <a:spcPct val="200000"/>
              </a:lnSpc>
            </a:pPr>
            <a:endParaRPr lang="nl-NL" sz="800" dirty="0"/>
          </a:p>
          <a:p>
            <a:pPr marL="642938" lvl="1" indent="-285750" algn="just">
              <a:lnSpc>
                <a:spcPct val="200000"/>
              </a:lnSpc>
              <a:buFont typeface="Arial" panose="020B0604020202020204" pitchFamily="34" charset="0"/>
              <a:buChar char="•"/>
            </a:pPr>
            <a:endParaRPr lang="en-US" sz="800" u="sng" dirty="0"/>
          </a:p>
        </p:txBody>
      </p:sp>
      <p:pic>
        <p:nvPicPr>
          <p:cNvPr id="5" name="Afbeelding 6">
            <a:extLst>
              <a:ext uri="{FF2B5EF4-FFF2-40B4-BE49-F238E27FC236}">
                <a16:creationId xmlns:a16="http://schemas.microsoft.com/office/drawing/2014/main" id="{FA4B254F-6355-B748-BF6E-647C54B93C51}"/>
              </a:ext>
            </a:extLst>
          </p:cNvPr>
          <p:cNvPicPr>
            <a:picLocks noChangeAspect="1"/>
          </p:cNvPicPr>
          <p:nvPr/>
        </p:nvPicPr>
        <p:blipFill>
          <a:blip r:embed="rId3"/>
          <a:stretch>
            <a:fillRect/>
          </a:stretch>
        </p:blipFill>
        <p:spPr>
          <a:xfrm>
            <a:off x="7616127" y="93170"/>
            <a:ext cx="1215614" cy="478076"/>
          </a:xfrm>
          <a:prstGeom prst="rect">
            <a:avLst/>
          </a:prstGeom>
        </p:spPr>
      </p:pic>
      <p:pic>
        <p:nvPicPr>
          <p:cNvPr id="6" name="Afbeelding 5">
            <a:extLst>
              <a:ext uri="{FF2B5EF4-FFF2-40B4-BE49-F238E27FC236}">
                <a16:creationId xmlns:a16="http://schemas.microsoft.com/office/drawing/2014/main" id="{62129FD3-9E40-5C4C-9CC4-AFD829380970}"/>
              </a:ext>
            </a:extLst>
          </p:cNvPr>
          <p:cNvPicPr>
            <a:picLocks noChangeAspect="1"/>
          </p:cNvPicPr>
          <p:nvPr/>
        </p:nvPicPr>
        <p:blipFill>
          <a:blip r:embed="rId4"/>
          <a:stretch>
            <a:fillRect/>
          </a:stretch>
        </p:blipFill>
        <p:spPr>
          <a:xfrm>
            <a:off x="7616127" y="571246"/>
            <a:ext cx="1334877" cy="447012"/>
          </a:xfrm>
          <a:prstGeom prst="rect">
            <a:avLst/>
          </a:prstGeom>
        </p:spPr>
      </p:pic>
      <p:pic>
        <p:nvPicPr>
          <p:cNvPr id="7" name="Picture 4" descr="C:\Users\780017\Downloads\8093910d51778d3f68e702f0efa5c9d3_950x600_fit.jpg">
            <a:extLst>
              <a:ext uri="{FF2B5EF4-FFF2-40B4-BE49-F238E27FC236}">
                <a16:creationId xmlns:a16="http://schemas.microsoft.com/office/drawing/2014/main" id="{A2CFC77F-F8A3-C741-8773-DF20883BA43C}"/>
              </a:ext>
            </a:extLst>
          </p:cNvPr>
          <p:cNvPicPr>
            <a:picLocks noChangeAspect="1" noChangeArrowheads="1"/>
          </p:cNvPicPr>
          <p:nvPr/>
        </p:nvPicPr>
        <p:blipFill rotWithShape="1">
          <a:blip r:embed="rId5">
            <a:alphaModFix amt="70000"/>
            <a:extLst>
              <a:ext uri="{28A0092B-C50C-407E-A947-70E740481C1C}">
                <a14:useLocalDpi xmlns:a14="http://schemas.microsoft.com/office/drawing/2010/main" val="0"/>
              </a:ext>
            </a:extLst>
          </a:blip>
          <a:srcRect t="14371" b="7105"/>
          <a:stretch/>
        </p:blipFill>
        <p:spPr bwMode="auto">
          <a:xfrm>
            <a:off x="-47625" y="2516414"/>
            <a:ext cx="9239250" cy="26270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ean-François\Documents\HERNIE CLUB HERNIE\LOGO\LOGO OFFICIEL en définition maximale\logo_Club_Hernie_final.png"/>
          <p:cNvPicPr>
            <a:picLocks noChangeAspect="1" noChangeArrowheads="1"/>
          </p:cNvPicPr>
          <p:nvPr/>
        </p:nvPicPr>
        <p:blipFill>
          <a:blip r:embed="rId6" cstate="print"/>
          <a:srcRect/>
          <a:stretch>
            <a:fillRect/>
          </a:stretch>
        </p:blipFill>
        <p:spPr bwMode="auto">
          <a:xfrm>
            <a:off x="5895580" y="103264"/>
            <a:ext cx="1431144" cy="914994"/>
          </a:xfrm>
          <a:prstGeom prst="rect">
            <a:avLst/>
          </a:prstGeom>
          <a:noFill/>
        </p:spPr>
      </p:pic>
    </p:spTree>
    <p:extLst>
      <p:ext uri="{BB962C8B-B14F-4D97-AF65-F5344CB8AC3E}">
        <p14:creationId xmlns:p14="http://schemas.microsoft.com/office/powerpoint/2010/main" val="30227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Love plot of covariates</a:t>
            </a:r>
            <a:endParaRPr lang="en-US" sz="1800" dirty="0">
              <a:latin typeface="+mn-lt"/>
            </a:endParaRPr>
          </a:p>
        </p:txBody>
      </p:sp>
      <p:pic>
        <p:nvPicPr>
          <p:cNvPr id="3" name="Tijdelijke aanduiding voor inhoud 4">
            <a:extLst>
              <a:ext uri="{FF2B5EF4-FFF2-40B4-BE49-F238E27FC236}">
                <a16:creationId xmlns:a16="http://schemas.microsoft.com/office/drawing/2014/main" id="{238424EB-ABD6-40D4-BFF5-83A2CAA6343A}"/>
              </a:ext>
            </a:extLst>
          </p:cNvPr>
          <p:cNvPicPr>
            <a:picLocks noGrp="1" noChangeAspect="1"/>
          </p:cNvPicPr>
          <p:nvPr>
            <p:ph idx="1"/>
          </p:nvPr>
        </p:nvPicPr>
        <p:blipFill>
          <a:blip r:embed="rId3"/>
          <a:stretch>
            <a:fillRect/>
          </a:stretch>
        </p:blipFill>
        <p:spPr>
          <a:xfrm>
            <a:off x="1896774" y="805912"/>
            <a:ext cx="5764788" cy="4066653"/>
          </a:xfrm>
        </p:spPr>
      </p:pic>
    </p:spTree>
    <p:extLst>
      <p:ext uri="{BB962C8B-B14F-4D97-AF65-F5344CB8AC3E}">
        <p14:creationId xmlns:p14="http://schemas.microsoft.com/office/powerpoint/2010/main" val="137185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Matching</a:t>
            </a:r>
            <a:endParaRPr lang="en-US" sz="1800" dirty="0">
              <a:latin typeface="+mn-lt"/>
            </a:endParaRPr>
          </a:p>
        </p:txBody>
      </p:sp>
      <p:pic>
        <p:nvPicPr>
          <p:cNvPr id="5" name="Tijdelijke aanduiding voor inhoud 4">
            <a:extLst>
              <a:ext uri="{FF2B5EF4-FFF2-40B4-BE49-F238E27FC236}">
                <a16:creationId xmlns:a16="http://schemas.microsoft.com/office/drawing/2014/main" id="{D2D50FAD-4832-4B22-81F7-4DDF8F4C6BDF}"/>
              </a:ext>
            </a:extLst>
          </p:cNvPr>
          <p:cNvPicPr>
            <a:picLocks noChangeAspect="1"/>
          </p:cNvPicPr>
          <p:nvPr/>
        </p:nvPicPr>
        <p:blipFill>
          <a:blip r:embed="rId3"/>
          <a:stretch>
            <a:fillRect/>
          </a:stretch>
        </p:blipFill>
        <p:spPr>
          <a:xfrm>
            <a:off x="1982624" y="662348"/>
            <a:ext cx="5178751" cy="3970375"/>
          </a:xfrm>
          <a:prstGeom prst="rect">
            <a:avLst/>
          </a:prstGeom>
        </p:spPr>
      </p:pic>
    </p:spTree>
    <p:extLst>
      <p:ext uri="{BB962C8B-B14F-4D97-AF65-F5344CB8AC3E}">
        <p14:creationId xmlns:p14="http://schemas.microsoft.com/office/powerpoint/2010/main" val="120884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Matching</a:t>
            </a:r>
            <a:endParaRPr lang="en-US" sz="1800" dirty="0">
              <a:latin typeface="+mn-lt"/>
            </a:endParaRPr>
          </a:p>
        </p:txBody>
      </p:sp>
      <p:pic>
        <p:nvPicPr>
          <p:cNvPr id="6" name="Tijdelijke aanduiding voor inhoud 4">
            <a:extLst>
              <a:ext uri="{FF2B5EF4-FFF2-40B4-BE49-F238E27FC236}">
                <a16:creationId xmlns:a16="http://schemas.microsoft.com/office/drawing/2014/main" id="{FCF7C898-F988-4343-AF19-38C202C229B1}"/>
              </a:ext>
            </a:extLst>
          </p:cNvPr>
          <p:cNvPicPr>
            <a:picLocks noChangeAspect="1"/>
          </p:cNvPicPr>
          <p:nvPr/>
        </p:nvPicPr>
        <p:blipFill>
          <a:blip r:embed="rId3"/>
          <a:stretch>
            <a:fillRect/>
          </a:stretch>
        </p:blipFill>
        <p:spPr>
          <a:xfrm>
            <a:off x="1932819" y="0"/>
            <a:ext cx="7135738" cy="5138473"/>
          </a:xfrm>
          <a:prstGeom prst="rect">
            <a:avLst/>
          </a:prstGeom>
        </p:spPr>
      </p:pic>
    </p:spTree>
    <p:extLst>
      <p:ext uri="{BB962C8B-B14F-4D97-AF65-F5344CB8AC3E}">
        <p14:creationId xmlns:p14="http://schemas.microsoft.com/office/powerpoint/2010/main" val="418838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Disclosure</a:t>
            </a:r>
            <a:endParaRPr lang="en-US" sz="1800" dirty="0">
              <a:latin typeface="+mn-lt"/>
            </a:endParaRPr>
          </a:p>
        </p:txBody>
      </p:sp>
      <p:sp>
        <p:nvSpPr>
          <p:cNvPr id="4" name="Tijdelijke aanduiding voor inhoud 2"/>
          <p:cNvSpPr>
            <a:spLocks noGrp="1"/>
          </p:cNvSpPr>
          <p:nvPr>
            <p:ph idx="1"/>
          </p:nvPr>
        </p:nvSpPr>
        <p:spPr>
          <a:xfrm>
            <a:off x="628650" y="945397"/>
            <a:ext cx="7886700" cy="3687326"/>
          </a:xfrm>
        </p:spPr>
        <p:txBody>
          <a:bodyPr>
            <a:normAutofit/>
          </a:bodyPr>
          <a:lstStyle/>
          <a:p>
            <a:endParaRPr lang="en-US" sz="1300" dirty="0"/>
          </a:p>
          <a:p>
            <a:r>
              <a:rPr lang="en-US" sz="1300" dirty="0"/>
              <a:t>Nothing to disclose</a:t>
            </a:r>
            <a:r>
              <a:rPr lang="nl-NL" sz="1300" dirty="0"/>
              <a:t> </a:t>
            </a:r>
            <a:endParaRPr lang="en-US" sz="1300" dirty="0"/>
          </a:p>
        </p:txBody>
      </p:sp>
    </p:spTree>
    <p:extLst>
      <p:ext uri="{BB962C8B-B14F-4D97-AF65-F5344CB8AC3E}">
        <p14:creationId xmlns:p14="http://schemas.microsoft.com/office/powerpoint/2010/main" val="17287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Introduction</a:t>
            </a:r>
            <a:endParaRPr lang="en-US" sz="1800" dirty="0">
              <a:latin typeface="+mn-lt"/>
            </a:endParaRPr>
          </a:p>
        </p:txBody>
      </p:sp>
      <p:sp>
        <p:nvSpPr>
          <p:cNvPr id="4" name="Tijdelijke aanduiding voor inhoud 2"/>
          <p:cNvSpPr>
            <a:spLocks noGrp="1"/>
          </p:cNvSpPr>
          <p:nvPr>
            <p:ph idx="1"/>
          </p:nvPr>
        </p:nvSpPr>
        <p:spPr>
          <a:xfrm>
            <a:off x="628650" y="945397"/>
            <a:ext cx="7886700" cy="3687326"/>
          </a:xfrm>
        </p:spPr>
        <p:txBody>
          <a:bodyPr>
            <a:normAutofit/>
          </a:bodyPr>
          <a:lstStyle/>
          <a:p>
            <a:pPr>
              <a:lnSpc>
                <a:spcPct val="100000"/>
              </a:lnSpc>
            </a:pPr>
            <a:r>
              <a:rPr lang="en-US" sz="1300" b="1" dirty="0"/>
              <a:t>Incisional hernias</a:t>
            </a:r>
          </a:p>
          <a:p>
            <a:pPr>
              <a:lnSpc>
                <a:spcPct val="100000"/>
              </a:lnSpc>
            </a:pPr>
            <a:endParaRPr lang="en-US" sz="1300" dirty="0"/>
          </a:p>
          <a:p>
            <a:pPr>
              <a:lnSpc>
                <a:spcPct val="100000"/>
              </a:lnSpc>
            </a:pPr>
            <a:r>
              <a:rPr lang="en-US" sz="1300" dirty="0"/>
              <a:t>Incidence: 5 - 30% </a:t>
            </a:r>
            <a:r>
              <a:rPr lang="en-US" sz="1300" baseline="30000" dirty="0"/>
              <a:t>1, 2 </a:t>
            </a:r>
            <a:endParaRPr lang="en-US" sz="1300" dirty="0"/>
          </a:p>
          <a:p>
            <a:pPr>
              <a:lnSpc>
                <a:spcPct val="100000"/>
              </a:lnSpc>
            </a:pPr>
            <a:endParaRPr lang="nl-NL" sz="1300" dirty="0"/>
          </a:p>
          <a:p>
            <a:pPr>
              <a:lnSpc>
                <a:spcPct val="100000"/>
              </a:lnSpc>
            </a:pPr>
            <a:endParaRPr lang="nl-NL" sz="1300" dirty="0"/>
          </a:p>
          <a:p>
            <a:pPr>
              <a:lnSpc>
                <a:spcPct val="100000"/>
              </a:lnSpc>
            </a:pPr>
            <a:r>
              <a:rPr lang="nl-NL" sz="1300" b="1" dirty="0"/>
              <a:t>Re</a:t>
            </a:r>
            <a:r>
              <a:rPr lang="nl-NL" sz="1300" dirty="0"/>
              <a:t>-</a:t>
            </a:r>
            <a:r>
              <a:rPr lang="nl-NL" sz="1300" dirty="0" err="1"/>
              <a:t>recurrence</a:t>
            </a:r>
            <a:r>
              <a:rPr lang="nl-NL" sz="1300" dirty="0"/>
              <a:t> </a:t>
            </a:r>
            <a:r>
              <a:rPr lang="nl-NL" sz="1300" dirty="0" err="1"/>
              <a:t>rates</a:t>
            </a:r>
            <a:r>
              <a:rPr lang="nl-NL" sz="1300" dirty="0"/>
              <a:t> </a:t>
            </a:r>
            <a:r>
              <a:rPr lang="nl-NL" sz="1300" dirty="0" err="1"/>
              <a:t>incisional</a:t>
            </a:r>
            <a:r>
              <a:rPr lang="nl-NL" sz="1300" dirty="0"/>
              <a:t> hernia (IH) </a:t>
            </a:r>
            <a:r>
              <a:rPr lang="nl-NL" sz="1300" dirty="0" err="1"/>
              <a:t>repair</a:t>
            </a:r>
            <a:r>
              <a:rPr lang="nl-NL" sz="1300" dirty="0"/>
              <a:t>: 20% </a:t>
            </a:r>
            <a:r>
              <a:rPr lang="nl-NL" sz="1200" baseline="30000" dirty="0"/>
              <a:t>3, 4</a:t>
            </a:r>
            <a:endParaRPr lang="nl-NL" sz="1300" baseline="30000" dirty="0"/>
          </a:p>
          <a:p>
            <a:pPr>
              <a:lnSpc>
                <a:spcPct val="100000"/>
              </a:lnSpc>
            </a:pPr>
            <a:endParaRPr lang="nl-NL" sz="1300" dirty="0"/>
          </a:p>
          <a:p>
            <a:pPr>
              <a:lnSpc>
                <a:spcPct val="100000"/>
              </a:lnSpc>
            </a:pPr>
            <a:r>
              <a:rPr lang="nl-NL" sz="1300" dirty="0"/>
              <a:t>Overall risk of re-</a:t>
            </a:r>
            <a:r>
              <a:rPr lang="nl-NL" sz="1300" dirty="0" err="1"/>
              <a:t>recurrence</a:t>
            </a:r>
            <a:r>
              <a:rPr lang="nl-NL" sz="1300" dirty="0"/>
              <a:t> </a:t>
            </a:r>
            <a:r>
              <a:rPr lang="nl-NL" sz="1300" dirty="0" err="1"/>
              <a:t>ventral</a:t>
            </a:r>
            <a:r>
              <a:rPr lang="nl-NL" sz="1300" dirty="0"/>
              <a:t> </a:t>
            </a:r>
            <a:r>
              <a:rPr lang="nl-NL" sz="1300" dirty="0" err="1"/>
              <a:t>and</a:t>
            </a:r>
            <a:r>
              <a:rPr lang="nl-NL" sz="1300" dirty="0"/>
              <a:t> IH </a:t>
            </a:r>
            <a:r>
              <a:rPr lang="nl-NL" sz="1300" dirty="0" err="1"/>
              <a:t>repair</a:t>
            </a:r>
            <a:r>
              <a:rPr lang="nl-NL" sz="1300" dirty="0"/>
              <a:t> is 8-37% </a:t>
            </a:r>
            <a:r>
              <a:rPr lang="nl-NL" sz="1300" baseline="30000" dirty="0"/>
              <a:t>5</a:t>
            </a:r>
          </a:p>
          <a:p>
            <a:endParaRPr lang="nl-NL" sz="1300" dirty="0"/>
          </a:p>
          <a:p>
            <a:endParaRPr lang="nl-NL" dirty="0"/>
          </a:p>
          <a:p>
            <a:pPr lvl="0"/>
            <a:r>
              <a:rPr lang="en-US" sz="800" baseline="30000" dirty="0"/>
              <a:t>1</a:t>
            </a:r>
            <a:r>
              <a:rPr lang="en-US" sz="800" dirty="0"/>
              <a:t> van ‘t </a:t>
            </a:r>
            <a:r>
              <a:rPr lang="en-US" sz="800" dirty="0" err="1"/>
              <a:t>Riet</a:t>
            </a:r>
            <a:r>
              <a:rPr lang="en-US" sz="800" dirty="0"/>
              <a:t> et al. Br J Surg. 2002	</a:t>
            </a:r>
            <a:r>
              <a:rPr lang="en-US" sz="800" baseline="30000" dirty="0"/>
              <a:t>4</a:t>
            </a:r>
            <a:r>
              <a:rPr lang="en-US" sz="800" dirty="0"/>
              <a:t> </a:t>
            </a:r>
            <a:r>
              <a:rPr lang="en-US" sz="800" dirty="0" err="1"/>
              <a:t>Poulose</a:t>
            </a:r>
            <a:r>
              <a:rPr lang="en-US" sz="800" dirty="0"/>
              <a:t> et al. Hernia. 2012</a:t>
            </a:r>
          </a:p>
          <a:p>
            <a:r>
              <a:rPr lang="en-US" sz="800" baseline="30000" dirty="0"/>
              <a:t>2</a:t>
            </a:r>
            <a:r>
              <a:rPr lang="en-US" sz="800" dirty="0"/>
              <a:t> </a:t>
            </a:r>
            <a:r>
              <a:rPr lang="en-US" sz="800" dirty="0" err="1"/>
              <a:t>Bosanquet</a:t>
            </a:r>
            <a:r>
              <a:rPr lang="en-US" sz="800" dirty="0"/>
              <a:t> et al. </a:t>
            </a:r>
            <a:r>
              <a:rPr lang="en-US" sz="800" dirty="0" err="1"/>
              <a:t>PLoS</a:t>
            </a:r>
            <a:r>
              <a:rPr lang="en-US" sz="800" dirty="0"/>
              <a:t> One. 2015	</a:t>
            </a:r>
            <a:r>
              <a:rPr lang="en-US" sz="800" baseline="30000" dirty="0"/>
              <a:t>5</a:t>
            </a:r>
            <a:r>
              <a:rPr lang="en-US" sz="800" dirty="0"/>
              <a:t> </a:t>
            </a:r>
            <a:r>
              <a:rPr lang="en-US" sz="800" dirty="0" err="1"/>
              <a:t>Helgstrand</a:t>
            </a:r>
            <a:r>
              <a:rPr lang="en-US" sz="800" dirty="0"/>
              <a:t> et al. Ann Surg. 2012</a:t>
            </a:r>
          </a:p>
          <a:p>
            <a:r>
              <a:rPr lang="en-US" sz="800" baseline="30000" dirty="0"/>
              <a:t>3</a:t>
            </a:r>
            <a:r>
              <a:rPr lang="en-US" sz="800" dirty="0"/>
              <a:t> </a:t>
            </a:r>
            <a:r>
              <a:rPr lang="en-US" sz="800" dirty="0" err="1"/>
              <a:t>Kockerling</a:t>
            </a:r>
            <a:r>
              <a:rPr lang="en-US" sz="800" dirty="0"/>
              <a:t> et al. Front Surg. 2019	</a:t>
            </a:r>
            <a:endParaRPr lang="nl-N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451" y="2538544"/>
            <a:ext cx="1915769" cy="191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5659451" y="444367"/>
            <a:ext cx="1915769" cy="1780248"/>
          </a:xfrm>
          <a:prstGeom prst="rect">
            <a:avLst/>
          </a:prstGeom>
        </p:spPr>
      </p:pic>
    </p:spTree>
    <p:extLst>
      <p:ext uri="{BB962C8B-B14F-4D97-AF65-F5344CB8AC3E}">
        <p14:creationId xmlns:p14="http://schemas.microsoft.com/office/powerpoint/2010/main" val="58344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Introduction </a:t>
            </a:r>
            <a:endParaRPr lang="en-US" sz="1800" dirty="0">
              <a:latin typeface="+mn-lt"/>
            </a:endParaRPr>
          </a:p>
        </p:txBody>
      </p:sp>
      <p:sp>
        <p:nvSpPr>
          <p:cNvPr id="4" name="Tijdelijke aanduiding voor inhoud 2"/>
          <p:cNvSpPr>
            <a:spLocks noGrp="1"/>
          </p:cNvSpPr>
          <p:nvPr>
            <p:ph idx="1"/>
          </p:nvPr>
        </p:nvSpPr>
        <p:spPr>
          <a:xfrm>
            <a:off x="628650" y="944209"/>
            <a:ext cx="7886700" cy="3687326"/>
          </a:xfrm>
        </p:spPr>
        <p:txBody>
          <a:bodyPr>
            <a:normAutofit/>
          </a:bodyPr>
          <a:lstStyle/>
          <a:p>
            <a:pPr>
              <a:lnSpc>
                <a:spcPct val="100000"/>
              </a:lnSpc>
            </a:pPr>
            <a:r>
              <a:rPr lang="en-US" sz="1300" b="1" dirty="0"/>
              <a:t>Repair of IH after multiple re-recurrences is technically challenging:</a:t>
            </a:r>
          </a:p>
          <a:p>
            <a:pPr>
              <a:lnSpc>
                <a:spcPct val="100000"/>
              </a:lnSpc>
            </a:pPr>
            <a:endParaRPr lang="en-US" sz="1300" dirty="0"/>
          </a:p>
          <a:p>
            <a:pPr marL="285750" indent="-285750">
              <a:lnSpc>
                <a:spcPct val="100000"/>
              </a:lnSpc>
              <a:buFont typeface="Arial" panose="020B0604020202020204" pitchFamily="34" charset="0"/>
              <a:buChar char="•"/>
            </a:pPr>
            <a:r>
              <a:rPr lang="en-US" sz="1300" dirty="0"/>
              <a:t>Previous use of different techniques</a:t>
            </a:r>
          </a:p>
          <a:p>
            <a:pPr marL="285750" indent="-285750">
              <a:lnSpc>
                <a:spcPct val="100000"/>
              </a:lnSpc>
              <a:buFont typeface="Arial" panose="020B0604020202020204" pitchFamily="34" charset="0"/>
              <a:buChar char="•"/>
            </a:pPr>
            <a:r>
              <a:rPr lang="en-US" sz="1300" dirty="0"/>
              <a:t>Damaged anatomical planes		  Limited reconstructive options </a:t>
            </a:r>
            <a:r>
              <a:rPr lang="en-US" sz="1300" dirty="0">
                <a:sym typeface="Wingdings" pitchFamily="2" charset="2"/>
              </a:rPr>
              <a:t> unfavorable outcomes?</a:t>
            </a:r>
            <a:endParaRPr lang="en-US" sz="1300" dirty="0"/>
          </a:p>
          <a:p>
            <a:pPr marL="285750" indent="-285750">
              <a:lnSpc>
                <a:spcPct val="100000"/>
              </a:lnSpc>
              <a:buFont typeface="Arial" panose="020B0604020202020204" pitchFamily="34" charset="0"/>
              <a:buChar char="•"/>
            </a:pPr>
            <a:r>
              <a:rPr lang="en-US" sz="1300" dirty="0"/>
              <a:t>Altered tissue quality</a:t>
            </a:r>
          </a:p>
          <a:p>
            <a:pPr>
              <a:lnSpc>
                <a:spcPct val="100000"/>
              </a:lnSpc>
            </a:pPr>
            <a:endParaRPr lang="en-US" sz="1300" dirty="0"/>
          </a:p>
          <a:p>
            <a:pPr>
              <a:lnSpc>
                <a:spcPct val="100000"/>
              </a:lnSpc>
            </a:pPr>
            <a:endParaRPr lang="en-US" sz="1300" dirty="0"/>
          </a:p>
          <a:p>
            <a:pPr>
              <a:lnSpc>
                <a:spcPct val="100000"/>
              </a:lnSpc>
            </a:pPr>
            <a:r>
              <a:rPr lang="en-US" sz="1300" dirty="0"/>
              <a:t>Outcomes of IH repair studied thoroughly</a:t>
            </a:r>
          </a:p>
          <a:p>
            <a:pPr>
              <a:lnSpc>
                <a:spcPct val="100000"/>
              </a:lnSpc>
            </a:pPr>
            <a:endParaRPr lang="en-US" sz="1300" dirty="0"/>
          </a:p>
          <a:p>
            <a:pPr>
              <a:lnSpc>
                <a:spcPct val="100000"/>
              </a:lnSpc>
            </a:pPr>
            <a:r>
              <a:rPr lang="en-US" sz="1300" dirty="0"/>
              <a:t>Outcomes of IH repair after two or more re-recurrences remain unknown</a:t>
            </a:r>
          </a:p>
          <a:p>
            <a:pPr>
              <a:lnSpc>
                <a:spcPct val="100000"/>
              </a:lnSpc>
            </a:pPr>
            <a:endParaRPr lang="en-US" sz="1300" dirty="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533" y="207603"/>
            <a:ext cx="2211654" cy="147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https://www.verywellhealth.com/thmb/FNMvYu-pVDOl_q5y_li_5Hjehbg=/1500x0/filters:no_upscale():max_bytes(150000):strip_icc():format(webp)/what-is-incisional-hernia-3157228-5c1af93a46e0fb0001d3716a.png"/>
          <p:cNvSpPr>
            <a:spLocks noChangeAspect="1" noChangeArrowheads="1"/>
          </p:cNvSpPr>
          <p:nvPr/>
        </p:nvSpPr>
        <p:spPr bwMode="auto">
          <a:xfrm>
            <a:off x="715036" y="737172"/>
            <a:ext cx="290432" cy="2904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ight Brace 2"/>
          <p:cNvSpPr/>
          <p:nvPr/>
        </p:nvSpPr>
        <p:spPr>
          <a:xfrm>
            <a:off x="3630401" y="1589567"/>
            <a:ext cx="457200" cy="835819"/>
          </a:xfrm>
          <a:prstGeom prst="rightBrace">
            <a:avLst/>
          </a:prstGeom>
          <a:ln w="15875">
            <a:solidFill>
              <a:srgbClr val="0C2074"/>
            </a:solidFill>
            <a:headEnd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1" name="Picture 4" descr="Afbeeldingsresultaat voor meshes incisional her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391" y="2195936"/>
            <a:ext cx="2756796" cy="178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Objectives  </a:t>
            </a:r>
            <a:endParaRPr lang="en-US" sz="1800" dirty="0">
              <a:latin typeface="+mn-lt"/>
            </a:endParaRPr>
          </a:p>
        </p:txBody>
      </p:sp>
      <p:sp>
        <p:nvSpPr>
          <p:cNvPr id="4" name="Tijdelijke aanduiding voor inhoud 2"/>
          <p:cNvSpPr>
            <a:spLocks noGrp="1"/>
          </p:cNvSpPr>
          <p:nvPr>
            <p:ph idx="1"/>
          </p:nvPr>
        </p:nvSpPr>
        <p:spPr>
          <a:xfrm>
            <a:off x="628650" y="945397"/>
            <a:ext cx="7886700" cy="3881784"/>
          </a:xfrm>
        </p:spPr>
        <p:txBody>
          <a:bodyPr>
            <a:normAutofit/>
          </a:bodyPr>
          <a:lstStyle/>
          <a:p>
            <a:pPr>
              <a:lnSpc>
                <a:spcPct val="100000"/>
              </a:lnSpc>
            </a:pPr>
            <a:r>
              <a:rPr lang="en-US" sz="1300" b="1" dirty="0"/>
              <a:t>Aim</a:t>
            </a:r>
          </a:p>
          <a:p>
            <a:pPr>
              <a:lnSpc>
                <a:spcPct val="100000"/>
              </a:lnSpc>
            </a:pPr>
            <a:r>
              <a:rPr lang="en-US" sz="1300" dirty="0"/>
              <a:t>Assess outcomes of IH repair by dedicated hernia surgeons in patients with two or more recurrences</a:t>
            </a:r>
          </a:p>
          <a:p>
            <a:pPr>
              <a:lnSpc>
                <a:spcPct val="100000"/>
              </a:lnSpc>
            </a:pPr>
            <a:endParaRPr lang="en-US" sz="1300" dirty="0"/>
          </a:p>
          <a:p>
            <a:pPr>
              <a:lnSpc>
                <a:spcPct val="100000"/>
              </a:lnSpc>
            </a:pPr>
            <a:r>
              <a:rPr lang="en-US" sz="1300" dirty="0"/>
              <a:t>Outcomes:</a:t>
            </a:r>
          </a:p>
          <a:p>
            <a:pPr marL="171450" indent="-171450">
              <a:lnSpc>
                <a:spcPct val="100000"/>
              </a:lnSpc>
              <a:buFont typeface="Arial" panose="020B0604020202020204" pitchFamily="34" charset="0"/>
              <a:buChar char="•"/>
            </a:pPr>
            <a:r>
              <a:rPr lang="en-US" sz="1300" dirty="0"/>
              <a:t>Postoperative complications</a:t>
            </a:r>
          </a:p>
          <a:p>
            <a:pPr marL="171450" indent="-171450">
              <a:lnSpc>
                <a:spcPct val="100000"/>
              </a:lnSpc>
              <a:buFont typeface="Arial" panose="020B0604020202020204" pitchFamily="34" charset="0"/>
              <a:buChar char="•"/>
            </a:pPr>
            <a:r>
              <a:rPr lang="en-US" sz="1300" dirty="0"/>
              <a:t>Relief of pre-operative symptoms </a:t>
            </a:r>
          </a:p>
          <a:p>
            <a:pPr marL="171450" indent="-171450">
              <a:lnSpc>
                <a:spcPct val="100000"/>
              </a:lnSpc>
              <a:buFont typeface="Arial" panose="020B0604020202020204" pitchFamily="34" charset="0"/>
              <a:buChar char="•"/>
            </a:pPr>
            <a:r>
              <a:rPr lang="en-US" sz="1300" dirty="0"/>
              <a:t>Recurrence</a:t>
            </a:r>
            <a:endParaRPr lang="en-US" sz="1200" dirty="0"/>
          </a:p>
          <a:p>
            <a:pPr>
              <a:lnSpc>
                <a:spcPct val="100000"/>
              </a:lnSpc>
            </a:pPr>
            <a:endParaRPr lang="nl-NL" sz="1300" dirty="0"/>
          </a:p>
          <a:p>
            <a:pPr>
              <a:lnSpc>
                <a:spcPct val="100000"/>
              </a:lnSpc>
            </a:pPr>
            <a:endParaRPr lang="nl-NL" dirty="0"/>
          </a:p>
          <a:p>
            <a:pPr marL="285750" indent="-285750">
              <a:lnSpc>
                <a:spcPct val="120000"/>
              </a:lnSpc>
              <a:buFont typeface="Arial" panose="020B0604020202020204" pitchFamily="34" charset="0"/>
              <a:buChar char="•"/>
            </a:pPr>
            <a:endParaRPr lang="nl-NL" dirty="0"/>
          </a:p>
          <a:p>
            <a:pPr>
              <a:lnSpc>
                <a:spcPct val="120000"/>
              </a:lnSpc>
            </a:pPr>
            <a:endParaRPr lang="en-US"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en-US" dirty="0"/>
          </a:p>
          <a:p>
            <a:endParaRPr lang="nl-NL" dirty="0"/>
          </a:p>
          <a:p>
            <a:pPr marL="642938" lvl="1" indent="-285750">
              <a:buFont typeface="Arial" panose="020B0604020202020204" pitchFamily="34" charset="0"/>
              <a:buChar char="•"/>
            </a:pPr>
            <a:endParaRPr lang="en-US" u="sng" dirty="0"/>
          </a:p>
        </p:txBody>
      </p:sp>
      <p:pic>
        <p:nvPicPr>
          <p:cNvPr id="5" name="Picture 2" descr="Afbeeldingsresultaat voor mesh 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63" y="1852570"/>
            <a:ext cx="2731280" cy="182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8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Methods </a:t>
            </a:r>
            <a:endParaRPr lang="en-US" sz="1800" dirty="0">
              <a:latin typeface="+mn-lt"/>
            </a:endParaRPr>
          </a:p>
        </p:txBody>
      </p:sp>
      <p:sp>
        <p:nvSpPr>
          <p:cNvPr id="4" name="Tijdelijke aanduiding voor inhoud 2"/>
          <p:cNvSpPr>
            <a:spLocks noGrp="1"/>
          </p:cNvSpPr>
          <p:nvPr>
            <p:ph idx="1"/>
          </p:nvPr>
        </p:nvSpPr>
        <p:spPr>
          <a:xfrm>
            <a:off x="628650" y="945397"/>
            <a:ext cx="7886700" cy="3881784"/>
          </a:xfrm>
        </p:spPr>
        <p:txBody>
          <a:bodyPr>
            <a:normAutofit/>
          </a:bodyPr>
          <a:lstStyle/>
          <a:p>
            <a:r>
              <a:rPr lang="en-US" sz="1300" b="1" dirty="0"/>
              <a:t>Hernia Club Registry			</a:t>
            </a:r>
          </a:p>
          <a:p>
            <a:pPr marL="285750" indent="-285750">
              <a:lnSpc>
                <a:spcPct val="100000"/>
              </a:lnSpc>
              <a:buFont typeface="Arial" panose="020B0604020202020204" pitchFamily="34" charset="0"/>
              <a:buChar char="•"/>
            </a:pPr>
            <a:r>
              <a:rPr lang="en-US" sz="1200" dirty="0"/>
              <a:t>Prospective							 </a:t>
            </a:r>
          </a:p>
          <a:p>
            <a:pPr marL="285750" indent="-285750">
              <a:lnSpc>
                <a:spcPct val="100000"/>
              </a:lnSpc>
              <a:buFont typeface="Arial" panose="020B0604020202020204" pitchFamily="34" charset="0"/>
              <a:buChar char="•"/>
            </a:pPr>
            <a:r>
              <a:rPr lang="en-US" sz="1200" dirty="0"/>
              <a:t>Patients operated for primary or incisional hernia</a:t>
            </a:r>
          </a:p>
          <a:p>
            <a:pPr marL="285750" indent="-285750">
              <a:lnSpc>
                <a:spcPct val="100000"/>
              </a:lnSpc>
              <a:buFont typeface="Arial" panose="020B0604020202020204" pitchFamily="34" charset="0"/>
              <a:buChar char="•"/>
            </a:pPr>
            <a:r>
              <a:rPr lang="en-US" sz="1200" dirty="0"/>
              <a:t>Surgeons specialized in abdominal wall surgery						</a:t>
            </a:r>
          </a:p>
          <a:p>
            <a:pPr marL="285750" indent="-285750">
              <a:lnSpc>
                <a:spcPct val="100000"/>
              </a:lnSpc>
              <a:buFont typeface="Arial" panose="020B0604020202020204" pitchFamily="34" charset="0"/>
              <a:buChar char="•"/>
            </a:pPr>
            <a:r>
              <a:rPr lang="en-US" sz="1200" dirty="0"/>
              <a:t>191 variables 	</a:t>
            </a:r>
            <a:r>
              <a:rPr lang="en-US" sz="1300" dirty="0"/>
              <a:t>							</a:t>
            </a:r>
          </a:p>
          <a:p>
            <a:pPr>
              <a:lnSpc>
                <a:spcPct val="100000"/>
              </a:lnSpc>
            </a:pPr>
            <a:endParaRPr lang="en-US" sz="1300" dirty="0"/>
          </a:p>
          <a:p>
            <a:pPr>
              <a:lnSpc>
                <a:spcPct val="100000"/>
              </a:lnSpc>
            </a:pPr>
            <a:r>
              <a:rPr lang="en-US" sz="1300" b="1" dirty="0"/>
              <a:t>Inclusion of patients </a:t>
            </a:r>
          </a:p>
          <a:p>
            <a:pPr marL="285750" indent="-285750">
              <a:lnSpc>
                <a:spcPct val="100000"/>
              </a:lnSpc>
              <a:buFont typeface="Arial" panose="020B0604020202020204" pitchFamily="34" charset="0"/>
              <a:buChar char="•"/>
            </a:pPr>
            <a:r>
              <a:rPr lang="en-US" sz="1200" dirty="0"/>
              <a:t>Repair after </a:t>
            </a:r>
            <a:r>
              <a:rPr lang="nl-NL" sz="1200" u="sng" dirty="0"/>
              <a:t>&gt;</a:t>
            </a:r>
            <a:r>
              <a:rPr lang="nl-NL" sz="1200" dirty="0"/>
              <a:t>2 </a:t>
            </a:r>
            <a:r>
              <a:rPr lang="nl-NL" sz="1200" dirty="0" err="1"/>
              <a:t>recurrences</a:t>
            </a:r>
            <a:endParaRPr lang="en-US" sz="1200" dirty="0"/>
          </a:p>
          <a:p>
            <a:pPr marL="285750" indent="-285750">
              <a:lnSpc>
                <a:spcPct val="100000"/>
              </a:lnSpc>
              <a:buFont typeface="Arial" panose="020B0604020202020204" pitchFamily="34" charset="0"/>
              <a:buChar char="•"/>
            </a:pPr>
            <a:r>
              <a:rPr lang="en-US" sz="1200" dirty="0"/>
              <a:t>Between </a:t>
            </a:r>
            <a:r>
              <a:rPr lang="nl-NL" sz="1200" dirty="0"/>
              <a:t>2011 – 2018</a:t>
            </a:r>
            <a:endParaRPr lang="en-US" sz="1200" dirty="0"/>
          </a:p>
          <a:p>
            <a:pPr marL="285750" indent="-285750">
              <a:lnSpc>
                <a:spcPct val="100000"/>
              </a:lnSpc>
              <a:buFont typeface="Arial" panose="020B0604020202020204" pitchFamily="34" charset="0"/>
              <a:buChar char="•"/>
            </a:pPr>
            <a:r>
              <a:rPr lang="en-US" sz="1200" dirty="0"/>
              <a:t>One year follow-up required</a:t>
            </a:r>
          </a:p>
          <a:p>
            <a:pPr marL="285750" indent="-285750">
              <a:lnSpc>
                <a:spcPct val="100000"/>
              </a:lnSpc>
              <a:buFont typeface="Arial" panose="020B0604020202020204" pitchFamily="34" charset="0"/>
              <a:buChar char="•"/>
            </a:pPr>
            <a:r>
              <a:rPr lang="en-US" sz="1200" dirty="0"/>
              <a:t>Control patients: primary hernia repair with similar follow-up</a:t>
            </a:r>
          </a:p>
          <a:p>
            <a:pPr>
              <a:lnSpc>
                <a:spcPct val="100000"/>
              </a:lnSpc>
            </a:pPr>
            <a:endParaRPr lang="nl-NL" dirty="0"/>
          </a:p>
          <a:p>
            <a:pPr marL="285750" indent="-285750">
              <a:lnSpc>
                <a:spcPct val="120000"/>
              </a:lnSpc>
              <a:buFont typeface="Arial" panose="020B0604020202020204" pitchFamily="34" charset="0"/>
              <a:buChar char="•"/>
            </a:pPr>
            <a:endParaRPr lang="nl-NL" dirty="0"/>
          </a:p>
          <a:p>
            <a:pPr marL="285750" indent="-285750">
              <a:lnSpc>
                <a:spcPct val="120000"/>
              </a:lnSpc>
              <a:buFont typeface="Arial" panose="020B0604020202020204" pitchFamily="34" charset="0"/>
              <a:buChar char="•"/>
            </a:pPr>
            <a:endParaRPr lang="en-US"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en-US" dirty="0"/>
          </a:p>
          <a:p>
            <a:endParaRPr lang="nl-NL" dirty="0"/>
          </a:p>
          <a:p>
            <a:pPr marL="642938" lvl="1" indent="-285750">
              <a:buFont typeface="Arial" panose="020B0604020202020204" pitchFamily="34" charset="0"/>
              <a:buChar char="•"/>
            </a:pPr>
            <a:endParaRPr lang="en-US" u="sng" dirty="0"/>
          </a:p>
        </p:txBody>
      </p:sp>
      <p:pic>
        <p:nvPicPr>
          <p:cNvPr id="9" name="Picture 8" descr="C:\Users\Jean-François\Documents\HERNIE CLUB HERNIE\LOGO\LOGO OFFICIEL en définition maximale\logo_Club_Hernie_final.png"/>
          <p:cNvPicPr>
            <a:picLocks noChangeAspect="1" noChangeArrowheads="1"/>
          </p:cNvPicPr>
          <p:nvPr/>
        </p:nvPicPr>
        <p:blipFill>
          <a:blip r:embed="rId3" cstate="print"/>
          <a:srcRect/>
          <a:stretch>
            <a:fillRect/>
          </a:stretch>
        </p:blipFill>
        <p:spPr bwMode="auto">
          <a:xfrm>
            <a:off x="6294782" y="945397"/>
            <a:ext cx="2220568" cy="1419707"/>
          </a:xfrm>
          <a:prstGeom prst="rect">
            <a:avLst/>
          </a:prstGeom>
          <a:noFill/>
        </p:spPr>
      </p:pic>
      <p:pic>
        <p:nvPicPr>
          <p:cNvPr id="3" name="Picture 2"/>
          <p:cNvPicPr>
            <a:picLocks noChangeAspect="1"/>
          </p:cNvPicPr>
          <p:nvPr/>
        </p:nvPicPr>
        <p:blipFill>
          <a:blip r:embed="rId4"/>
          <a:stretch>
            <a:fillRect/>
          </a:stretch>
        </p:blipFill>
        <p:spPr>
          <a:xfrm>
            <a:off x="7168017" y="2321792"/>
            <a:ext cx="1347333" cy="249958"/>
          </a:xfrm>
          <a:prstGeom prst="rect">
            <a:avLst/>
          </a:prstGeom>
        </p:spPr>
      </p:pic>
    </p:spTree>
    <p:extLst>
      <p:ext uri="{BB962C8B-B14F-4D97-AF65-F5344CB8AC3E}">
        <p14:creationId xmlns:p14="http://schemas.microsoft.com/office/powerpoint/2010/main" val="46088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Methods</a:t>
            </a:r>
            <a:endParaRPr lang="en-US" sz="1800" dirty="0">
              <a:latin typeface="+mn-lt"/>
            </a:endParaRPr>
          </a:p>
        </p:txBody>
      </p:sp>
      <p:sp>
        <p:nvSpPr>
          <p:cNvPr id="4" name="Tijdelijke aanduiding voor inhoud 2"/>
          <p:cNvSpPr>
            <a:spLocks noGrp="1"/>
          </p:cNvSpPr>
          <p:nvPr>
            <p:ph idx="1"/>
          </p:nvPr>
        </p:nvSpPr>
        <p:spPr>
          <a:xfrm>
            <a:off x="628650" y="945397"/>
            <a:ext cx="7886700" cy="3881784"/>
          </a:xfrm>
        </p:spPr>
        <p:txBody>
          <a:bodyPr>
            <a:normAutofit/>
          </a:bodyPr>
          <a:lstStyle/>
          <a:p>
            <a:pPr>
              <a:lnSpc>
                <a:spcPct val="100000"/>
              </a:lnSpc>
            </a:pPr>
            <a:r>
              <a:rPr lang="en-US" sz="1300" b="1" dirty="0"/>
              <a:t>Extracted parameters</a:t>
            </a:r>
          </a:p>
          <a:p>
            <a:pPr marL="285750" indent="-285750">
              <a:lnSpc>
                <a:spcPct val="100000"/>
              </a:lnSpc>
              <a:buFont typeface="Arial" panose="020B0604020202020204" pitchFamily="34" charset="0"/>
              <a:buChar char="•"/>
            </a:pPr>
            <a:r>
              <a:rPr lang="en-US" sz="1300" dirty="0"/>
              <a:t>Age, </a:t>
            </a:r>
            <a:r>
              <a:rPr lang="nl-NL" sz="1300" dirty="0" err="1"/>
              <a:t>sex</a:t>
            </a:r>
            <a:r>
              <a:rPr lang="nl-NL" sz="1300" dirty="0"/>
              <a:t>, BMI, ASA class, diabetes mellitus, no. of </a:t>
            </a:r>
            <a:r>
              <a:rPr lang="nl-NL" sz="1300" dirty="0" err="1"/>
              <a:t>recurrences</a:t>
            </a:r>
            <a:r>
              <a:rPr lang="nl-NL" sz="1300" dirty="0"/>
              <a:t>, smoking</a:t>
            </a:r>
          </a:p>
          <a:p>
            <a:pPr marL="285750" indent="-285750">
              <a:lnSpc>
                <a:spcPct val="100000"/>
              </a:lnSpc>
              <a:buFont typeface="Arial" panose="020B0604020202020204" pitchFamily="34" charset="0"/>
              <a:buChar char="•"/>
            </a:pPr>
            <a:r>
              <a:rPr lang="en-US" sz="1300" dirty="0"/>
              <a:t>IH location, </a:t>
            </a:r>
            <a:r>
              <a:rPr lang="nl-NL" sz="1300" dirty="0"/>
              <a:t>EHS </a:t>
            </a:r>
            <a:r>
              <a:rPr lang="nl-NL" sz="1300" dirty="0" err="1"/>
              <a:t>width</a:t>
            </a:r>
            <a:r>
              <a:rPr lang="nl-NL" sz="1300" dirty="0"/>
              <a:t> </a:t>
            </a:r>
            <a:r>
              <a:rPr lang="nl-NL" sz="1300" dirty="0" err="1"/>
              <a:t>classification</a:t>
            </a:r>
            <a:r>
              <a:rPr lang="nl-NL" sz="1300" dirty="0"/>
              <a:t>, </a:t>
            </a:r>
            <a:r>
              <a:rPr lang="nl-NL" sz="1300" dirty="0" err="1"/>
              <a:t>mesh</a:t>
            </a:r>
            <a:r>
              <a:rPr lang="nl-NL" sz="1300" dirty="0"/>
              <a:t> </a:t>
            </a:r>
            <a:r>
              <a:rPr lang="nl-NL" sz="1300" dirty="0" err="1"/>
              <a:t>location</a:t>
            </a:r>
            <a:endParaRPr lang="nl-NL" sz="1300" dirty="0"/>
          </a:p>
          <a:p>
            <a:pPr marL="285750" indent="-285750">
              <a:lnSpc>
                <a:spcPct val="100000"/>
              </a:lnSpc>
              <a:buFont typeface="Arial" panose="020B0604020202020204" pitchFamily="34" charset="0"/>
              <a:buChar char="•"/>
            </a:pPr>
            <a:r>
              <a:rPr lang="nl-NL" sz="1300" dirty="0" err="1"/>
              <a:t>Emergency</a:t>
            </a:r>
            <a:r>
              <a:rPr lang="nl-NL" sz="1300" dirty="0"/>
              <a:t> </a:t>
            </a:r>
            <a:r>
              <a:rPr lang="nl-NL" sz="1300" dirty="0" err="1"/>
              <a:t>surgery</a:t>
            </a:r>
            <a:r>
              <a:rPr lang="nl-NL" sz="1300" dirty="0"/>
              <a:t>, </a:t>
            </a:r>
            <a:r>
              <a:rPr lang="nl-NL" sz="1300" dirty="0" err="1"/>
              <a:t>synchronous</a:t>
            </a:r>
            <a:r>
              <a:rPr lang="nl-NL" sz="1300" dirty="0"/>
              <a:t> </a:t>
            </a:r>
            <a:r>
              <a:rPr lang="nl-NL" sz="1300" dirty="0" err="1"/>
              <a:t>repair</a:t>
            </a:r>
            <a:r>
              <a:rPr lang="nl-NL" sz="1300" dirty="0"/>
              <a:t> of multiple defects, </a:t>
            </a:r>
            <a:r>
              <a:rPr lang="nl-NL" sz="1300" dirty="0" err="1"/>
              <a:t>wound</a:t>
            </a:r>
            <a:r>
              <a:rPr lang="nl-NL" sz="1300" dirty="0"/>
              <a:t> </a:t>
            </a:r>
            <a:r>
              <a:rPr lang="nl-NL" sz="1300" dirty="0" err="1"/>
              <a:t>classification</a:t>
            </a:r>
            <a:endParaRPr lang="nl-NL" sz="1300" dirty="0"/>
          </a:p>
          <a:p>
            <a:pPr marL="285750" indent="-285750">
              <a:lnSpc>
                <a:spcPct val="100000"/>
              </a:lnSpc>
              <a:buFont typeface="Arial" panose="020B0604020202020204" pitchFamily="34" charset="0"/>
              <a:buChar char="•"/>
            </a:pPr>
            <a:r>
              <a:rPr lang="nl-NL" sz="1300" dirty="0"/>
              <a:t>Follow-up time</a:t>
            </a:r>
          </a:p>
          <a:p>
            <a:pPr marL="285750" indent="-285750">
              <a:lnSpc>
                <a:spcPct val="100000"/>
              </a:lnSpc>
              <a:buFont typeface="Arial" panose="020B0604020202020204" pitchFamily="34" charset="0"/>
              <a:buChar char="•"/>
            </a:pPr>
            <a:r>
              <a:rPr lang="nl-NL" sz="1300" b="1" dirty="0"/>
              <a:t>At 1 </a:t>
            </a:r>
            <a:r>
              <a:rPr lang="nl-NL" sz="1300" b="1" dirty="0" err="1"/>
              <a:t>year</a:t>
            </a:r>
            <a:r>
              <a:rPr lang="nl-NL" sz="1300" b="1" dirty="0"/>
              <a:t>: </a:t>
            </a:r>
            <a:r>
              <a:rPr lang="nl-NL" sz="1300" b="1" dirty="0" err="1"/>
              <a:t>functional</a:t>
            </a:r>
            <a:r>
              <a:rPr lang="nl-NL" sz="1300" b="1" dirty="0"/>
              <a:t> </a:t>
            </a:r>
            <a:r>
              <a:rPr lang="nl-NL" sz="1300" b="1" dirty="0" err="1"/>
              <a:t>outcomes</a:t>
            </a:r>
            <a:r>
              <a:rPr lang="nl-NL" sz="1300" b="1" dirty="0"/>
              <a:t> (non-</a:t>
            </a:r>
            <a:r>
              <a:rPr lang="nl-NL" sz="1300" b="1" dirty="0" err="1"/>
              <a:t>solid</a:t>
            </a:r>
            <a:r>
              <a:rPr lang="nl-NL" sz="1300" b="1" dirty="0"/>
              <a:t> </a:t>
            </a:r>
            <a:r>
              <a:rPr lang="nl-NL" sz="1300" b="1" dirty="0" err="1"/>
              <a:t>scar</a:t>
            </a:r>
            <a:r>
              <a:rPr lang="nl-NL" sz="1300" b="1" dirty="0"/>
              <a:t>, </a:t>
            </a:r>
            <a:r>
              <a:rPr lang="nl-NL" sz="1300" b="1" dirty="0" err="1"/>
              <a:t>bulging</a:t>
            </a:r>
            <a:r>
              <a:rPr lang="nl-NL" sz="1300" b="1" dirty="0"/>
              <a:t>, </a:t>
            </a:r>
            <a:r>
              <a:rPr lang="nl-NL" sz="1300" b="1" dirty="0" err="1"/>
              <a:t>pain</a:t>
            </a:r>
            <a:r>
              <a:rPr lang="nl-NL" sz="1300" b="1" dirty="0"/>
              <a:t>, discomfort, </a:t>
            </a:r>
            <a:r>
              <a:rPr lang="nl-NL" sz="1300" b="1" dirty="0" err="1"/>
              <a:t>daily</a:t>
            </a:r>
            <a:r>
              <a:rPr lang="nl-NL" sz="1300" b="1" dirty="0"/>
              <a:t> life </a:t>
            </a:r>
            <a:r>
              <a:rPr lang="nl-NL" sz="1300" b="1" dirty="0" err="1"/>
              <a:t>inhibition</a:t>
            </a:r>
            <a:r>
              <a:rPr lang="nl-NL" sz="1300" b="1" dirty="0"/>
              <a:t>)</a:t>
            </a:r>
          </a:p>
          <a:p>
            <a:pPr>
              <a:lnSpc>
                <a:spcPct val="100000"/>
              </a:lnSpc>
            </a:pPr>
            <a:r>
              <a:rPr lang="nl-NL" sz="1300" dirty="0"/>
              <a:t>	</a:t>
            </a:r>
            <a:endParaRPr lang="nl-NL" sz="1300" i="1" dirty="0"/>
          </a:p>
          <a:p>
            <a:pPr>
              <a:lnSpc>
                <a:spcPct val="120000"/>
              </a:lnSpc>
            </a:pPr>
            <a:r>
              <a:rPr lang="nl-NL" sz="1300" i="1" dirty="0"/>
              <a:t>			</a:t>
            </a:r>
          </a:p>
          <a:p>
            <a:pPr>
              <a:lnSpc>
                <a:spcPct val="120000"/>
              </a:lnSpc>
            </a:pPr>
            <a:endParaRPr lang="nl-NL" sz="1300" i="1" dirty="0"/>
          </a:p>
          <a:p>
            <a:pPr>
              <a:lnSpc>
                <a:spcPct val="120000"/>
              </a:lnSpc>
            </a:pPr>
            <a:endParaRPr lang="nl-NL" sz="1300" i="1" dirty="0"/>
          </a:p>
          <a:p>
            <a:pPr lvl="1" indent="0">
              <a:buNone/>
            </a:pPr>
            <a:endParaRPr lang="nl-NL" sz="1300" dirty="0"/>
          </a:p>
          <a:p>
            <a:pPr marL="285750" indent="-285750">
              <a:buFont typeface="Arial" panose="020B0604020202020204" pitchFamily="34" charset="0"/>
              <a:buChar char="•"/>
            </a:pPr>
            <a:endParaRPr lang="nl-NL" sz="1300" dirty="0"/>
          </a:p>
          <a:p>
            <a:pPr marL="285750" indent="-285750">
              <a:buFont typeface="Arial" panose="020B0604020202020204" pitchFamily="34" charset="0"/>
              <a:buChar char="•"/>
            </a:pPr>
            <a:endParaRPr lang="nl-NL" sz="1300" dirty="0"/>
          </a:p>
          <a:p>
            <a:pPr marL="285750" indent="-285750">
              <a:buFont typeface="Arial" panose="020B0604020202020204" pitchFamily="34" charset="0"/>
              <a:buChar char="•"/>
            </a:pPr>
            <a:endParaRPr lang="en-US" sz="1300" dirty="0"/>
          </a:p>
          <a:p>
            <a:endParaRPr lang="nl-NL" dirty="0"/>
          </a:p>
          <a:p>
            <a:pPr marL="642938" lvl="1" indent="-285750">
              <a:buFont typeface="Arial" panose="020B0604020202020204" pitchFamily="34" charset="0"/>
              <a:buChar char="•"/>
            </a:pPr>
            <a:endParaRPr lang="en-US" u="sng" dirty="0"/>
          </a:p>
        </p:txBody>
      </p:sp>
    </p:spTree>
    <p:extLst>
      <p:ext uri="{BB962C8B-B14F-4D97-AF65-F5344CB8AC3E}">
        <p14:creationId xmlns:p14="http://schemas.microsoft.com/office/powerpoint/2010/main" val="327649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Methods</a:t>
            </a:r>
            <a:endParaRPr lang="en-US" sz="1800" dirty="0">
              <a:latin typeface="+mn-lt"/>
            </a:endParaRPr>
          </a:p>
        </p:txBody>
      </p:sp>
      <p:sp>
        <p:nvSpPr>
          <p:cNvPr id="4" name="Tijdelijke aanduiding voor inhoud 2"/>
          <p:cNvSpPr>
            <a:spLocks noGrp="1"/>
          </p:cNvSpPr>
          <p:nvPr>
            <p:ph idx="1"/>
          </p:nvPr>
        </p:nvSpPr>
        <p:spPr>
          <a:xfrm>
            <a:off x="628650" y="945397"/>
            <a:ext cx="7886700" cy="3881784"/>
          </a:xfrm>
        </p:spPr>
        <p:txBody>
          <a:bodyPr>
            <a:normAutofit/>
          </a:bodyPr>
          <a:lstStyle/>
          <a:p>
            <a:r>
              <a:rPr lang="nl-NL" sz="1300" b="1" dirty="0" err="1"/>
              <a:t>Propensity</a:t>
            </a:r>
            <a:r>
              <a:rPr lang="nl-NL" sz="1300" b="1" dirty="0"/>
              <a:t> score </a:t>
            </a:r>
            <a:r>
              <a:rPr lang="nl-NL" sz="1300" b="1" dirty="0" err="1"/>
              <a:t>matched</a:t>
            </a:r>
            <a:r>
              <a:rPr lang="nl-NL" sz="1300" b="1" dirty="0"/>
              <a:t> </a:t>
            </a:r>
            <a:r>
              <a:rPr lang="nl-NL" sz="1300" b="1" dirty="0" err="1"/>
              <a:t>to</a:t>
            </a:r>
            <a:r>
              <a:rPr lang="nl-NL" sz="1300" b="1" dirty="0"/>
              <a:t> </a:t>
            </a:r>
            <a:r>
              <a:rPr lang="nl-NL" sz="1300" b="1" dirty="0" err="1"/>
              <a:t>primary</a:t>
            </a:r>
            <a:r>
              <a:rPr lang="nl-NL" sz="1300" b="1" dirty="0"/>
              <a:t> IH </a:t>
            </a:r>
            <a:r>
              <a:rPr lang="nl-NL" sz="1300" b="1" dirty="0" err="1"/>
              <a:t>repair</a:t>
            </a:r>
            <a:endParaRPr lang="nl-NL" sz="1300" b="1" dirty="0"/>
          </a:p>
          <a:p>
            <a:endParaRPr lang="nl-NL" sz="1300" b="1" dirty="0"/>
          </a:p>
          <a:p>
            <a:pPr marL="285750" indent="-285750">
              <a:buFont typeface="Arial" panose="020B0604020202020204" pitchFamily="34" charset="0"/>
              <a:buChar char="•"/>
            </a:pPr>
            <a:r>
              <a:rPr lang="nl-NL" sz="1300" dirty="0"/>
              <a:t>Ratio 1 : 3 (re-</a:t>
            </a:r>
            <a:r>
              <a:rPr lang="nl-NL" sz="1300" dirty="0" err="1"/>
              <a:t>recurrent</a:t>
            </a:r>
            <a:r>
              <a:rPr lang="nl-NL" sz="1300" dirty="0"/>
              <a:t> : </a:t>
            </a:r>
            <a:r>
              <a:rPr lang="nl-NL" sz="1300" dirty="0" err="1"/>
              <a:t>primary</a:t>
            </a:r>
            <a:r>
              <a:rPr lang="nl-NL" sz="1300" dirty="0"/>
              <a:t>), </a:t>
            </a:r>
            <a:r>
              <a:rPr lang="nl-NL" sz="1300" dirty="0" err="1"/>
              <a:t>nearest</a:t>
            </a:r>
            <a:r>
              <a:rPr lang="nl-NL" sz="1300" dirty="0"/>
              <a:t> </a:t>
            </a:r>
            <a:r>
              <a:rPr lang="nl-NL" sz="1300" dirty="0" err="1"/>
              <a:t>neighbor</a:t>
            </a:r>
            <a:r>
              <a:rPr lang="nl-NL" sz="1300" dirty="0"/>
              <a:t> </a:t>
            </a:r>
            <a:r>
              <a:rPr lang="nl-NL" sz="1300" dirty="0" err="1"/>
              <a:t>method</a:t>
            </a:r>
            <a:endParaRPr lang="nl-NL" sz="1300" dirty="0"/>
          </a:p>
          <a:p>
            <a:pPr marL="285750" indent="-285750">
              <a:buFont typeface="Arial" panose="020B0604020202020204" pitchFamily="34" charset="0"/>
              <a:buChar char="•"/>
            </a:pPr>
            <a:r>
              <a:rPr lang="nl-NL" sz="1300" dirty="0"/>
              <a:t>Multiple </a:t>
            </a:r>
            <a:r>
              <a:rPr lang="nl-NL" sz="1300" dirty="0" err="1"/>
              <a:t>imputation</a:t>
            </a:r>
            <a:r>
              <a:rPr lang="nl-NL" sz="1300" dirty="0"/>
              <a:t> (10 </a:t>
            </a:r>
            <a:r>
              <a:rPr lang="nl-NL" sz="1300" dirty="0" err="1"/>
              <a:t>iterations</a:t>
            </a:r>
            <a:r>
              <a:rPr lang="nl-NL" sz="1300" dirty="0"/>
              <a:t>) </a:t>
            </a:r>
            <a:r>
              <a:rPr lang="nl-NL" sz="1300" dirty="0" err="1"/>
              <a:t>for</a:t>
            </a:r>
            <a:r>
              <a:rPr lang="nl-NL" sz="1300" dirty="0"/>
              <a:t> missing data</a:t>
            </a:r>
          </a:p>
          <a:p>
            <a:pPr marL="285750" indent="-285750">
              <a:buFont typeface="Arial" panose="020B0604020202020204" pitchFamily="34" charset="0"/>
              <a:buChar char="•"/>
            </a:pPr>
            <a:endParaRPr lang="nl-NL" sz="1300" dirty="0"/>
          </a:p>
          <a:p>
            <a:r>
              <a:rPr lang="nl-NL" sz="1300" b="1" dirty="0" err="1"/>
              <a:t>Twelve</a:t>
            </a:r>
            <a:r>
              <a:rPr lang="nl-NL" sz="1300" dirty="0"/>
              <a:t> variables </a:t>
            </a:r>
            <a:r>
              <a:rPr lang="nl-NL" sz="1300" dirty="0" err="1"/>
              <a:t>used</a:t>
            </a:r>
            <a:r>
              <a:rPr lang="nl-NL" sz="1300" dirty="0"/>
              <a:t> </a:t>
            </a:r>
            <a:r>
              <a:rPr lang="nl-NL" sz="1300" dirty="0" err="1"/>
              <a:t>for</a:t>
            </a:r>
            <a:r>
              <a:rPr lang="nl-NL" sz="1300" dirty="0"/>
              <a:t> matching:</a:t>
            </a:r>
          </a:p>
          <a:p>
            <a:pPr marL="285750" indent="-285750">
              <a:buFont typeface="Arial" panose="020B0604020202020204" pitchFamily="34" charset="0"/>
              <a:buChar char="•"/>
            </a:pPr>
            <a:r>
              <a:rPr lang="nl-NL" sz="1200" dirty="0"/>
              <a:t>Age, </a:t>
            </a:r>
            <a:r>
              <a:rPr lang="nl-NL" sz="1200" dirty="0" err="1"/>
              <a:t>sex</a:t>
            </a:r>
            <a:r>
              <a:rPr lang="nl-NL" sz="1200" dirty="0"/>
              <a:t>, BMI, ASA </a:t>
            </a:r>
            <a:r>
              <a:rPr lang="nl-NL" sz="1200" dirty="0" err="1"/>
              <a:t>classification</a:t>
            </a:r>
            <a:r>
              <a:rPr lang="nl-NL" sz="1200" dirty="0"/>
              <a:t>, hernia </a:t>
            </a:r>
            <a:r>
              <a:rPr lang="nl-NL" sz="1200" dirty="0" err="1"/>
              <a:t>location</a:t>
            </a:r>
            <a:r>
              <a:rPr lang="nl-NL" sz="1200" dirty="0"/>
              <a:t>, EHS </a:t>
            </a:r>
            <a:r>
              <a:rPr lang="nl-NL" sz="1200" dirty="0" err="1"/>
              <a:t>width</a:t>
            </a:r>
            <a:r>
              <a:rPr lang="nl-NL" sz="1200" dirty="0"/>
              <a:t> </a:t>
            </a:r>
            <a:r>
              <a:rPr lang="nl-NL" sz="1200" dirty="0" err="1"/>
              <a:t>classification</a:t>
            </a:r>
            <a:r>
              <a:rPr lang="nl-NL" sz="1200" dirty="0"/>
              <a:t>, </a:t>
            </a:r>
            <a:r>
              <a:rPr lang="nl-NL" sz="1200" dirty="0" err="1"/>
              <a:t>mesh</a:t>
            </a:r>
            <a:r>
              <a:rPr lang="nl-NL" sz="1200" dirty="0"/>
              <a:t> </a:t>
            </a:r>
            <a:r>
              <a:rPr lang="nl-NL" sz="1200" dirty="0" err="1"/>
              <a:t>location</a:t>
            </a:r>
            <a:r>
              <a:rPr lang="nl-NL" sz="1200" dirty="0"/>
              <a:t>, </a:t>
            </a:r>
            <a:r>
              <a:rPr lang="nl-NL" sz="1200" dirty="0" err="1"/>
              <a:t>emergency</a:t>
            </a:r>
            <a:r>
              <a:rPr lang="nl-NL" sz="1200" dirty="0"/>
              <a:t> </a:t>
            </a:r>
            <a:r>
              <a:rPr lang="nl-NL" sz="1200" dirty="0" err="1"/>
              <a:t>surgery</a:t>
            </a:r>
            <a:r>
              <a:rPr lang="nl-NL" sz="1200" dirty="0"/>
              <a:t>, </a:t>
            </a:r>
            <a:r>
              <a:rPr lang="nl-NL" sz="1200" dirty="0" err="1"/>
              <a:t>synchronous</a:t>
            </a:r>
            <a:r>
              <a:rPr lang="nl-NL" sz="1200" dirty="0"/>
              <a:t> </a:t>
            </a:r>
            <a:r>
              <a:rPr lang="nl-NL" sz="1200" dirty="0" err="1"/>
              <a:t>repair</a:t>
            </a:r>
            <a:r>
              <a:rPr lang="nl-NL" sz="1200" dirty="0"/>
              <a:t> of multiple defects, diabetes mellitus, </a:t>
            </a:r>
            <a:r>
              <a:rPr lang="nl-NL" sz="1200" dirty="0" err="1"/>
              <a:t>wound</a:t>
            </a:r>
            <a:r>
              <a:rPr lang="nl-NL" sz="1200" dirty="0"/>
              <a:t> class, </a:t>
            </a:r>
            <a:r>
              <a:rPr lang="nl-NL" sz="1200" dirty="0" err="1"/>
              <a:t>and</a:t>
            </a:r>
            <a:r>
              <a:rPr lang="nl-NL" sz="1200" dirty="0"/>
              <a:t> smoking status</a:t>
            </a:r>
          </a:p>
          <a:p>
            <a:pPr>
              <a:lnSpc>
                <a:spcPct val="120000"/>
              </a:lnSpc>
            </a:pPr>
            <a:endParaRPr lang="en-US"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en-US" dirty="0"/>
          </a:p>
          <a:p>
            <a:endParaRPr lang="nl-NL" dirty="0"/>
          </a:p>
          <a:p>
            <a:pPr marL="642938" lvl="1" indent="-285750">
              <a:buFont typeface="Arial" panose="020B0604020202020204" pitchFamily="34" charset="0"/>
              <a:buChar char="•"/>
            </a:pPr>
            <a:endParaRPr lang="en-US" u="sng" dirty="0"/>
          </a:p>
        </p:txBody>
      </p:sp>
    </p:spTree>
    <p:extLst>
      <p:ext uri="{BB962C8B-B14F-4D97-AF65-F5344CB8AC3E}">
        <p14:creationId xmlns:p14="http://schemas.microsoft.com/office/powerpoint/2010/main" val="171901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532068"/>
          </a:xfrm>
        </p:spPr>
        <p:txBody>
          <a:bodyPr>
            <a:normAutofit/>
          </a:bodyPr>
          <a:lstStyle/>
          <a:p>
            <a:r>
              <a:rPr lang="en-US" sz="1800" kern="0" spc="0" dirty="0">
                <a:latin typeface="Arial" panose="020B0604020202020204"/>
              </a:rPr>
              <a:t>Results	-	Baseline </a:t>
            </a:r>
            <a:endParaRPr lang="en-US" sz="1800" dirty="0">
              <a:latin typeface="+mn-lt"/>
            </a:endParaRPr>
          </a:p>
        </p:txBody>
      </p:sp>
      <p:sp>
        <p:nvSpPr>
          <p:cNvPr id="4" name="Tijdelijke aanduiding voor inhoud 2"/>
          <p:cNvSpPr>
            <a:spLocks noGrp="1"/>
          </p:cNvSpPr>
          <p:nvPr>
            <p:ph idx="1"/>
          </p:nvPr>
        </p:nvSpPr>
        <p:spPr>
          <a:xfrm>
            <a:off x="628650" y="945397"/>
            <a:ext cx="7886700" cy="3881784"/>
          </a:xfrm>
        </p:spPr>
        <p:txBody>
          <a:bodyPr>
            <a:normAutofit/>
          </a:bodyPr>
          <a:lstStyle/>
          <a:p>
            <a:pPr>
              <a:lnSpc>
                <a:spcPct val="120000"/>
              </a:lnSpc>
            </a:pPr>
            <a:r>
              <a:rPr lang="nl-NL" sz="1300" dirty="0"/>
              <a:t>Re-</a:t>
            </a:r>
            <a:r>
              <a:rPr lang="nl-NL" sz="1300" dirty="0" err="1"/>
              <a:t>recurrence</a:t>
            </a:r>
            <a:r>
              <a:rPr lang="nl-NL" sz="1300" dirty="0"/>
              <a:t> versus control, </a:t>
            </a:r>
            <a:r>
              <a:rPr lang="nl-NL" sz="1300" b="1" u="sng" dirty="0" err="1"/>
              <a:t>unmatched</a:t>
            </a:r>
            <a:r>
              <a:rPr lang="nl-NL" sz="1300" b="1" u="sng" dirty="0"/>
              <a:t> sample</a:t>
            </a:r>
          </a:p>
          <a:p>
            <a:pPr>
              <a:lnSpc>
                <a:spcPct val="120000"/>
              </a:lnSpc>
            </a:pPr>
            <a:endParaRPr lang="nl-NL" sz="1300" dirty="0"/>
          </a:p>
        </p:txBody>
      </p:sp>
      <p:pic>
        <p:nvPicPr>
          <p:cNvPr id="3" name="Picture 2"/>
          <p:cNvPicPr>
            <a:picLocks noChangeAspect="1"/>
          </p:cNvPicPr>
          <p:nvPr/>
        </p:nvPicPr>
        <p:blipFill>
          <a:blip r:embed="rId3"/>
          <a:stretch>
            <a:fillRect/>
          </a:stretch>
        </p:blipFill>
        <p:spPr>
          <a:xfrm>
            <a:off x="628650" y="1508633"/>
            <a:ext cx="7925487" cy="2926334"/>
          </a:xfrm>
          <a:prstGeom prst="rect">
            <a:avLst/>
          </a:prstGeom>
        </p:spPr>
      </p:pic>
    </p:spTree>
    <p:extLst>
      <p:ext uri="{BB962C8B-B14F-4D97-AF65-F5344CB8AC3E}">
        <p14:creationId xmlns:p14="http://schemas.microsoft.com/office/powerpoint/2010/main" val="1321714878"/>
      </p:ext>
    </p:extLst>
  </p:cSld>
  <p:clrMapOvr>
    <a:masterClrMapping/>
  </p:clrMapOvr>
</p:sld>
</file>

<file path=ppt/theme/theme1.xml><?xml version="1.0" encoding="utf-8"?>
<a:theme xmlns:a="http://schemas.openxmlformats.org/drawingml/2006/main" name="041217_Basis_PPT_ENG_LB_PPTfix_mrt18_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a:spPr>
      <a:bodyPr vert="horz" wrap="square" lIns="91440" tIns="45720" rIns="91440" bIns="45720" numCol="1" anchor="t" anchorCtr="0" compatLnSpc="1">
        <a:prstTxWarp prst="textNoShape">
          <a:avLst/>
        </a:prstTxWarp>
      </a:bodyPr>
      <a:lstStyle>
        <a:defPPr>
          <a:defRPr sz="4800" kern="0" dirty="0" smtClean="0">
            <a:solidFill>
              <a:srgbClr val="0C2074"/>
            </a:solidFill>
            <a:latin typeface="Arial Black" charset="0"/>
            <a:ea typeface="Arial Black" charset="0"/>
            <a:cs typeface="Arial Black" charset="0"/>
          </a:defRPr>
        </a:defPPr>
      </a:lstStyle>
    </a:txDef>
  </a:objectDefaults>
  <a:extraClrSchemeLst/>
  <a:extLst>
    <a:ext uri="{05A4C25C-085E-4340-85A3-A5531E510DB2}">
      <thm15:themeFamily xmlns:thm15="http://schemas.microsoft.com/office/thememl/2012/main" name="041217_Basis_PPT_ENG_LB_PPTfix_mrt18" id="{A42F3B30-F3B8-48E3-B99D-96685C202CF4}" vid="{B8CDF80C-8FB1-454E-A4DE-89DF32FA85FB}"/>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4D1781F103C4CAE9C36F6A0638E4F" ma:contentTypeVersion="7" ma:contentTypeDescription="Een nieuw document maken." ma:contentTypeScope="" ma:versionID="b74c8aab2f23c1dbe02606436280f9ab">
  <xsd:schema xmlns:xsd="http://www.w3.org/2001/XMLSchema" xmlns:xs="http://www.w3.org/2001/XMLSchema" xmlns:p="http://schemas.microsoft.com/office/2006/metadata/properties" xmlns:ns2="d8beefeb-2a5f-4d95-bbb5-4376f9afd5c1" xmlns:ns3="937a07c1-e8ba-40d3-98df-4dc5151a23ea" targetNamespace="http://schemas.microsoft.com/office/2006/metadata/properties" ma:root="true" ma:fieldsID="8437adb886e3c69d8d6a7301d738799c" ns2:_="" ns3:_="">
    <xsd:import namespace="d8beefeb-2a5f-4d95-bbb5-4376f9afd5c1"/>
    <xsd:import namespace="937a07c1-e8ba-40d3-98df-4dc5151a2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eefeb-2a5f-4d95-bbb5-4376f9afd5c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7a07c1-e8ba-40d3-98df-4dc5151a23e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40E59D-62F1-41F7-B9C0-E3986AFD1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eefeb-2a5f-4d95-bbb5-4376f9afd5c1"/>
    <ds:schemaRef ds:uri="937a07c1-e8ba-40d3-98df-4dc5151a2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CB00B5-2C30-49D5-93AC-95E60FFE3BF4}">
  <ds:schemaRefs>
    <ds:schemaRef ds:uri="http://purl.org/dc/elements/1.1/"/>
    <ds:schemaRef ds:uri="937a07c1-e8ba-40d3-98df-4dc5151a23e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d8beefeb-2a5f-4d95-bbb5-4376f9afd5c1"/>
    <ds:schemaRef ds:uri="http://www.w3.org/XML/1998/namespace"/>
    <ds:schemaRef ds:uri="http://purl.org/dc/dcmitype/"/>
  </ds:schemaRefs>
</ds:datastoreItem>
</file>

<file path=customXml/itemProps3.xml><?xml version="1.0" encoding="utf-8"?>
<ds:datastoreItem xmlns:ds="http://schemas.openxmlformats.org/officeDocument/2006/customXml" ds:itemID="{7BB3E749-6F13-4B93-869B-8D642FE5C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041217_Basis_PPT_ENG_LB_PPTfix_mrt18_v2</Template>
  <TotalTime>33717</TotalTime>
  <Words>2029</Words>
  <Application>Microsoft Macintosh PowerPoint</Application>
  <PresentationFormat>Diavoorstelling (16:9)</PresentationFormat>
  <Paragraphs>208</Paragraphs>
  <Slides>18</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Arial Black</vt:lpstr>
      <vt:lpstr>Times New Roman</vt:lpstr>
      <vt:lpstr>Wingdings</vt:lpstr>
      <vt:lpstr>041217_Basis_PPT_ENG_LB_PPTfix_mrt18_v2</vt:lpstr>
      <vt:lpstr>PowerPoint-presentatie</vt:lpstr>
      <vt:lpstr>Disclosure</vt:lpstr>
      <vt:lpstr>Introduction</vt:lpstr>
      <vt:lpstr>Introduction </vt:lpstr>
      <vt:lpstr>Objectives  </vt:lpstr>
      <vt:lpstr>Methods </vt:lpstr>
      <vt:lpstr>Methods</vt:lpstr>
      <vt:lpstr>Methods</vt:lpstr>
      <vt:lpstr>Results - Baseline </vt:lpstr>
      <vt:lpstr>Results - Baseline </vt:lpstr>
      <vt:lpstr>Results - Surgical outcomes </vt:lpstr>
      <vt:lpstr>Results - Functional outcomes </vt:lpstr>
      <vt:lpstr>Conclusion</vt:lpstr>
      <vt:lpstr>Discussion</vt:lpstr>
      <vt:lpstr>Acknowledgement:  The Hernia Club</vt:lpstr>
      <vt:lpstr>Love plot of covariates</vt:lpstr>
      <vt:lpstr>Matching</vt:lpstr>
      <vt:lpstr>Matching</vt:lpstr>
    </vt:vector>
  </TitlesOfParts>
  <Company>Erasmus 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G.H.J. de Smet</dc:creator>
  <cp:lastModifiedBy>Microsoft Office-gebruiker</cp:lastModifiedBy>
  <cp:revision>622</cp:revision>
  <cp:lastPrinted>2020-02-06T13:54:25Z</cp:lastPrinted>
  <dcterms:created xsi:type="dcterms:W3CDTF">2019-01-17T13:02:32Z</dcterms:created>
  <dcterms:modified xsi:type="dcterms:W3CDTF">2021-12-02T13:44:23Z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0x0101005FC4D1781F103C4CAE9C36F6A0638E4F</vt:lpwstr>
  </property>
</Properties>
</file>