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329" r:id="rId2"/>
    <p:sldId id="314" r:id="rId3"/>
    <p:sldId id="315" r:id="rId4"/>
    <p:sldId id="311" r:id="rId5"/>
    <p:sldId id="299" r:id="rId6"/>
    <p:sldId id="337" r:id="rId7"/>
    <p:sldId id="342" r:id="rId8"/>
    <p:sldId id="300" r:id="rId9"/>
    <p:sldId id="328" r:id="rId10"/>
    <p:sldId id="319" r:id="rId11"/>
    <p:sldId id="345" r:id="rId12"/>
    <p:sldId id="343" r:id="rId13"/>
    <p:sldId id="344" r:id="rId14"/>
    <p:sldId id="347" r:id="rId15"/>
    <p:sldId id="302" r:id="rId16"/>
    <p:sldId id="346" r:id="rId17"/>
    <p:sldId id="324" r:id="rId18"/>
    <p:sldId id="322" r:id="rId19"/>
    <p:sldId id="323" r:id="rId20"/>
    <p:sldId id="321" r:id="rId21"/>
    <p:sldId id="303" r:id="rId22"/>
    <p:sldId id="348" r:id="rId23"/>
    <p:sldId id="304" r:id="rId24"/>
    <p:sldId id="306" r:id="rId25"/>
    <p:sldId id="307" r:id="rId26"/>
    <p:sldId id="316" r:id="rId27"/>
    <p:sldId id="317" r:id="rId28"/>
    <p:sldId id="310" r:id="rId29"/>
    <p:sldId id="339" r:id="rId30"/>
    <p:sldId id="349" r:id="rId31"/>
    <p:sldId id="334" r:id="rId32"/>
    <p:sldId id="340" r:id="rId33"/>
    <p:sldId id="335" r:id="rId34"/>
    <p:sldId id="338" r:id="rId35"/>
    <p:sldId id="330" r:id="rId36"/>
    <p:sldId id="341" r:id="rId37"/>
    <p:sldId id="327" r:id="rId38"/>
    <p:sldId id="326" r:id="rId39"/>
    <p:sldId id="325" r:id="rId40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825"/>
    <a:srgbClr val="F58548"/>
    <a:srgbClr val="EDA58A"/>
    <a:srgbClr val="ED7D31"/>
    <a:srgbClr val="A9DDE1"/>
    <a:srgbClr val="42B3BC"/>
    <a:srgbClr val="5BBDC5"/>
    <a:srgbClr val="2E7C82"/>
    <a:srgbClr val="31858B"/>
    <a:srgbClr val="F5B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0" autoAdjust="0"/>
    <p:restoredTop sz="73662" autoAdjust="0"/>
  </p:normalViewPr>
  <p:slideViewPr>
    <p:cSldViewPr snapToGrid="0">
      <p:cViewPr>
        <p:scale>
          <a:sx n="112" d="100"/>
          <a:sy n="112" d="100"/>
        </p:scale>
        <p:origin x="928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6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Feuille_de_calcul_Microsoft_Excel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d102\Documents\AOUT%20analyse\Extraction%20laparotomies%202010\Donnees%20traitees\Donnees%20assemblees\Results\Fichiers%20choisis\Resultat_extraction_lap_2010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+mn-lt"/>
              </a:defRPr>
            </a:pPr>
            <a:r>
              <a:rPr lang="en-US" sz="1200" dirty="0">
                <a:latin typeface="+mn-lt"/>
              </a:rPr>
              <a:t>Number of</a:t>
            </a:r>
            <a:r>
              <a:rPr lang="en-US" sz="1200" baseline="0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patients per type of laparotomy in the top 65</a:t>
            </a:r>
          </a:p>
        </c:rich>
      </c:tx>
      <c:layout>
        <c:manualLayout>
          <c:xMode val="edge"/>
          <c:yMode val="edge"/>
          <c:x val="5.8827891815496303E-2"/>
          <c:y val="5.9048247200272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586450674990101"/>
          <c:y val="0.30714155007294702"/>
          <c:w val="0.36095551942367798"/>
          <c:h val="0.619674490725472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91943734428696"/>
          <c:y val="0.21552377754685401"/>
          <c:w val="0.24733150574169899"/>
          <c:h val="0.6510716858341000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800" b="1" cap="all" dirty="0">
                <a:effectLst/>
              </a:rPr>
              <a:t>RATE of IH : 17%</a:t>
            </a:r>
            <a:endParaRPr lang="en-US" sz="12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'Top65 IH rate'!$C$6</c:f>
              <c:strCache>
                <c:ptCount val="1"/>
                <c:pt idx="0">
                  <c:v>IH occurrence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6C9CF"/>
              </a:solidFill>
            </c:spPr>
            <c:extLst>
              <c:ext xmlns:c16="http://schemas.microsoft.com/office/drawing/2014/chart" uri="{C3380CC4-5D6E-409C-BE32-E72D297353CC}">
                <c16:uniqueId val="{00000001-803F-4F32-B908-5BE9A17E1915}"/>
              </c:ext>
            </c:extLst>
          </c:dPt>
          <c:dPt>
            <c:idx val="1"/>
            <c:invertIfNegative val="0"/>
            <c:bubble3D val="0"/>
            <c:spPr>
              <a:solidFill>
                <a:srgbClr val="C7E8EB"/>
              </a:solidFill>
            </c:spPr>
            <c:extLst>
              <c:ext xmlns:c16="http://schemas.microsoft.com/office/drawing/2014/chart" uri="{C3380CC4-5D6E-409C-BE32-E72D297353CC}">
                <c16:uniqueId val="{00000003-803F-4F32-B908-5BE9A17E1915}"/>
              </c:ext>
            </c:extLst>
          </c:dPt>
          <c:dPt>
            <c:idx val="2"/>
            <c:invertIfNegative val="0"/>
            <c:bubble3D val="0"/>
            <c:spPr>
              <a:solidFill>
                <a:srgbClr val="D5D5D5"/>
              </a:solidFill>
            </c:spPr>
            <c:extLst>
              <c:ext xmlns:c16="http://schemas.microsoft.com/office/drawing/2014/chart" uri="{C3380CC4-5D6E-409C-BE32-E72D297353CC}">
                <c16:uniqueId val="{00000005-803F-4F32-B908-5BE9A17E191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03F-4F32-B908-5BE9A17E191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03F-4F32-B908-5BE9A17E191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03F-4F32-B908-5BE9A17E19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03F-4F32-B908-5BE9A17E1915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803F-4F32-B908-5BE9A17E1915}"/>
              </c:ext>
            </c:extLst>
          </c:dPt>
          <c:dPt>
            <c:idx val="8"/>
            <c:invertIfNegative val="0"/>
            <c:bubble3D val="0"/>
            <c:spPr>
              <a:solidFill>
                <a:srgbClr val="F5B68B"/>
              </a:solidFill>
            </c:spPr>
            <c:extLst>
              <c:ext xmlns:c16="http://schemas.microsoft.com/office/drawing/2014/chart" uri="{C3380CC4-5D6E-409C-BE32-E72D297353CC}">
                <c16:uniqueId val="{00000011-803F-4F32-B908-5BE9A17E191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13-803F-4F32-B908-5BE9A17E191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'Top65 IH rate'!$B$7:$B$16</c:f>
              <c:strCache>
                <c:ptCount val="10"/>
                <c:pt idx="0">
                  <c:v>mean</c:v>
                </c:pt>
                <c:pt idx="1">
                  <c:v>w/o_comorbidities</c:v>
                </c:pt>
                <c:pt idx="2">
                  <c:v>w/o_diabetes</c:v>
                </c:pt>
                <c:pt idx="3">
                  <c:v>w_diabetes</c:v>
                </c:pt>
                <c:pt idx="4">
                  <c:v>w/o_hypertension</c:v>
                </c:pt>
                <c:pt idx="5">
                  <c:v>w_hypertension</c:v>
                </c:pt>
                <c:pt idx="6">
                  <c:v>w/o_copd</c:v>
                </c:pt>
                <c:pt idx="7">
                  <c:v>w_copd</c:v>
                </c:pt>
                <c:pt idx="8">
                  <c:v>w/o_obesity</c:v>
                </c:pt>
                <c:pt idx="9">
                  <c:v>w_obesity</c:v>
                </c:pt>
              </c:strCache>
            </c:strRef>
          </c:cat>
          <c:val>
            <c:numRef>
              <c:f>'Top65 IH rate'!$C$7:$C$16</c:f>
              <c:numCache>
                <c:formatCode>0%</c:formatCode>
                <c:ptCount val="10"/>
                <c:pt idx="0">
                  <c:v>0.17</c:v>
                </c:pt>
                <c:pt idx="1">
                  <c:v>0.13</c:v>
                </c:pt>
                <c:pt idx="2">
                  <c:v>0.16</c:v>
                </c:pt>
                <c:pt idx="3">
                  <c:v>0.19</c:v>
                </c:pt>
                <c:pt idx="4">
                  <c:v>0.15</c:v>
                </c:pt>
                <c:pt idx="5">
                  <c:v>0.19</c:v>
                </c:pt>
                <c:pt idx="6">
                  <c:v>0.16</c:v>
                </c:pt>
                <c:pt idx="7">
                  <c:v>0.2</c:v>
                </c:pt>
                <c:pt idx="8">
                  <c:v>0.15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3F-4F32-B908-5BE9A17E1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6369272"/>
        <c:axId val="-2146353688"/>
      </c:barChart>
      <c:catAx>
        <c:axId val="-214636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6353688"/>
        <c:crosses val="autoZero"/>
        <c:auto val="1"/>
        <c:lblAlgn val="ctr"/>
        <c:lblOffset val="100"/>
        <c:noMultiLvlLbl val="0"/>
      </c:catAx>
      <c:valAx>
        <c:axId val="-21463536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46369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800" b="1" cap="all" dirty="0">
                <a:effectLst/>
              </a:rPr>
              <a:t>RATE of IH : 17%</a:t>
            </a:r>
            <a:endParaRPr lang="en-US" sz="12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'Top65 IH rate'!$C$6</c:f>
              <c:strCache>
                <c:ptCount val="1"/>
                <c:pt idx="0">
                  <c:v>IH occurrence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6C9CF"/>
              </a:solidFill>
            </c:spPr>
            <c:extLst>
              <c:ext xmlns:c16="http://schemas.microsoft.com/office/drawing/2014/chart" uri="{C3380CC4-5D6E-409C-BE32-E72D297353CC}">
                <c16:uniqueId val="{00000001-803F-4F32-B908-5BE9A17E1915}"/>
              </c:ext>
            </c:extLst>
          </c:dPt>
          <c:dPt>
            <c:idx val="1"/>
            <c:invertIfNegative val="0"/>
            <c:bubble3D val="0"/>
            <c:spPr>
              <a:solidFill>
                <a:srgbClr val="C7E8EB"/>
              </a:solidFill>
            </c:spPr>
            <c:extLst>
              <c:ext xmlns:c16="http://schemas.microsoft.com/office/drawing/2014/chart" uri="{C3380CC4-5D6E-409C-BE32-E72D297353CC}">
                <c16:uniqueId val="{00000003-803F-4F32-B908-5BE9A17E1915}"/>
              </c:ext>
            </c:extLst>
          </c:dPt>
          <c:dPt>
            <c:idx val="2"/>
            <c:invertIfNegative val="0"/>
            <c:bubble3D val="0"/>
            <c:spPr>
              <a:solidFill>
                <a:srgbClr val="D5D5D5"/>
              </a:solidFill>
            </c:spPr>
            <c:extLst>
              <c:ext xmlns:c16="http://schemas.microsoft.com/office/drawing/2014/chart" uri="{C3380CC4-5D6E-409C-BE32-E72D297353CC}">
                <c16:uniqueId val="{00000005-803F-4F32-B908-5BE9A17E191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03F-4F32-B908-5BE9A17E191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03F-4F32-B908-5BE9A17E191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03F-4F32-B908-5BE9A17E19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03F-4F32-B908-5BE9A17E1915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803F-4F32-B908-5BE9A17E1915}"/>
              </c:ext>
            </c:extLst>
          </c:dPt>
          <c:dPt>
            <c:idx val="8"/>
            <c:invertIfNegative val="0"/>
            <c:bubble3D val="0"/>
            <c:spPr>
              <a:solidFill>
                <a:srgbClr val="F5B68B"/>
              </a:solidFill>
            </c:spPr>
            <c:extLst>
              <c:ext xmlns:c16="http://schemas.microsoft.com/office/drawing/2014/chart" uri="{C3380CC4-5D6E-409C-BE32-E72D297353CC}">
                <c16:uniqueId val="{00000011-803F-4F32-B908-5BE9A17E191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13-803F-4F32-B908-5BE9A17E191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'Top65 IH rate'!$B$7:$B$16</c:f>
              <c:strCache>
                <c:ptCount val="10"/>
                <c:pt idx="0">
                  <c:v>mean</c:v>
                </c:pt>
                <c:pt idx="1">
                  <c:v>w/o_comorbidities</c:v>
                </c:pt>
                <c:pt idx="2">
                  <c:v>w/o_diabetes</c:v>
                </c:pt>
                <c:pt idx="3">
                  <c:v>w_diabetes</c:v>
                </c:pt>
                <c:pt idx="4">
                  <c:v>w/o_hypertension</c:v>
                </c:pt>
                <c:pt idx="5">
                  <c:v>w_hypertension</c:v>
                </c:pt>
                <c:pt idx="6">
                  <c:v>w/o_copd</c:v>
                </c:pt>
                <c:pt idx="7">
                  <c:v>w_copd</c:v>
                </c:pt>
                <c:pt idx="8">
                  <c:v>w/o_obesity</c:v>
                </c:pt>
                <c:pt idx="9">
                  <c:v>w_obesity</c:v>
                </c:pt>
              </c:strCache>
            </c:strRef>
          </c:cat>
          <c:val>
            <c:numRef>
              <c:f>'Top65 IH rate'!$C$7:$C$16</c:f>
              <c:numCache>
                <c:formatCode>0%</c:formatCode>
                <c:ptCount val="10"/>
                <c:pt idx="0">
                  <c:v>0.17</c:v>
                </c:pt>
                <c:pt idx="1">
                  <c:v>0.13</c:v>
                </c:pt>
                <c:pt idx="2">
                  <c:v>0.16</c:v>
                </c:pt>
                <c:pt idx="3">
                  <c:v>0.19</c:v>
                </c:pt>
                <c:pt idx="4">
                  <c:v>0.15</c:v>
                </c:pt>
                <c:pt idx="5">
                  <c:v>0.19</c:v>
                </c:pt>
                <c:pt idx="6">
                  <c:v>0.16</c:v>
                </c:pt>
                <c:pt idx="7">
                  <c:v>0.2</c:v>
                </c:pt>
                <c:pt idx="8">
                  <c:v>0.15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3F-4F32-B908-5BE9A17E1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3187896"/>
        <c:axId val="-2142752392"/>
      </c:barChart>
      <c:catAx>
        <c:axId val="-2143187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2752392"/>
        <c:crosses val="autoZero"/>
        <c:auto val="1"/>
        <c:lblAlgn val="ctr"/>
        <c:lblOffset val="100"/>
        <c:noMultiLvlLbl val="0"/>
      </c:catAx>
      <c:valAx>
        <c:axId val="-2142752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43187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800" b="1" cap="all" dirty="0">
                <a:effectLst/>
              </a:rPr>
              <a:t>RATE of IH : 17%</a:t>
            </a:r>
            <a:endParaRPr lang="en-US" sz="12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'Top65 IH rate'!$C$6</c:f>
              <c:strCache>
                <c:ptCount val="1"/>
                <c:pt idx="0">
                  <c:v>IH occurrence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6C9CF"/>
              </a:solidFill>
            </c:spPr>
            <c:extLst>
              <c:ext xmlns:c16="http://schemas.microsoft.com/office/drawing/2014/chart" uri="{C3380CC4-5D6E-409C-BE32-E72D297353CC}">
                <c16:uniqueId val="{00000001-803F-4F32-B908-5BE9A17E1915}"/>
              </c:ext>
            </c:extLst>
          </c:dPt>
          <c:dPt>
            <c:idx val="1"/>
            <c:invertIfNegative val="0"/>
            <c:bubble3D val="0"/>
            <c:spPr>
              <a:solidFill>
                <a:srgbClr val="C7E8EB"/>
              </a:solidFill>
            </c:spPr>
            <c:extLst>
              <c:ext xmlns:c16="http://schemas.microsoft.com/office/drawing/2014/chart" uri="{C3380CC4-5D6E-409C-BE32-E72D297353CC}">
                <c16:uniqueId val="{00000003-803F-4F32-B908-5BE9A17E1915}"/>
              </c:ext>
            </c:extLst>
          </c:dPt>
          <c:dPt>
            <c:idx val="2"/>
            <c:invertIfNegative val="0"/>
            <c:bubble3D val="0"/>
            <c:spPr>
              <a:solidFill>
                <a:srgbClr val="D5D5D5"/>
              </a:solidFill>
            </c:spPr>
            <c:extLst>
              <c:ext xmlns:c16="http://schemas.microsoft.com/office/drawing/2014/chart" uri="{C3380CC4-5D6E-409C-BE32-E72D297353CC}">
                <c16:uniqueId val="{00000005-803F-4F32-B908-5BE9A17E191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03F-4F32-B908-5BE9A17E191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03F-4F32-B908-5BE9A17E191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03F-4F32-B908-5BE9A17E19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03F-4F32-B908-5BE9A17E1915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803F-4F32-B908-5BE9A17E1915}"/>
              </c:ext>
            </c:extLst>
          </c:dPt>
          <c:dPt>
            <c:idx val="8"/>
            <c:invertIfNegative val="0"/>
            <c:bubble3D val="0"/>
            <c:spPr>
              <a:solidFill>
                <a:srgbClr val="F5B68B"/>
              </a:solidFill>
            </c:spPr>
            <c:extLst>
              <c:ext xmlns:c16="http://schemas.microsoft.com/office/drawing/2014/chart" uri="{C3380CC4-5D6E-409C-BE32-E72D297353CC}">
                <c16:uniqueId val="{00000011-803F-4F32-B908-5BE9A17E191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13-803F-4F32-B908-5BE9A17E191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'Top65 IH rate'!$B$7:$B$16</c:f>
              <c:strCache>
                <c:ptCount val="10"/>
                <c:pt idx="0">
                  <c:v>mean</c:v>
                </c:pt>
                <c:pt idx="1">
                  <c:v>w/o_comorbidities</c:v>
                </c:pt>
                <c:pt idx="2">
                  <c:v>w/o_diabetes</c:v>
                </c:pt>
                <c:pt idx="3">
                  <c:v>w_diabetes</c:v>
                </c:pt>
                <c:pt idx="4">
                  <c:v>w/o_hypertension</c:v>
                </c:pt>
                <c:pt idx="5">
                  <c:v>w_hypertension</c:v>
                </c:pt>
                <c:pt idx="6">
                  <c:v>w/o_copd</c:v>
                </c:pt>
                <c:pt idx="7">
                  <c:v>w_copd</c:v>
                </c:pt>
                <c:pt idx="8">
                  <c:v>w/o_obesity</c:v>
                </c:pt>
                <c:pt idx="9">
                  <c:v>w_obesity</c:v>
                </c:pt>
              </c:strCache>
            </c:strRef>
          </c:cat>
          <c:val>
            <c:numRef>
              <c:f>'Top65 IH rate'!$C$7:$C$16</c:f>
              <c:numCache>
                <c:formatCode>0%</c:formatCode>
                <c:ptCount val="10"/>
                <c:pt idx="0">
                  <c:v>0.17</c:v>
                </c:pt>
                <c:pt idx="1">
                  <c:v>0.13</c:v>
                </c:pt>
                <c:pt idx="2">
                  <c:v>0.16</c:v>
                </c:pt>
                <c:pt idx="3">
                  <c:v>0.19</c:v>
                </c:pt>
                <c:pt idx="4">
                  <c:v>0.15</c:v>
                </c:pt>
                <c:pt idx="5">
                  <c:v>0.19</c:v>
                </c:pt>
                <c:pt idx="6">
                  <c:v>0.16</c:v>
                </c:pt>
                <c:pt idx="7">
                  <c:v>0.2</c:v>
                </c:pt>
                <c:pt idx="8">
                  <c:v>0.15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3F-4F32-B908-5BE9A17E1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5039160"/>
        <c:axId val="-2145036072"/>
      </c:barChart>
      <c:catAx>
        <c:axId val="-2145039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5036072"/>
        <c:crosses val="autoZero"/>
        <c:auto val="1"/>
        <c:lblAlgn val="ctr"/>
        <c:lblOffset val="100"/>
        <c:noMultiLvlLbl val="0"/>
      </c:catAx>
      <c:valAx>
        <c:axId val="-21450360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45039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IH occurrence</a:t>
            </a:r>
            <a:r>
              <a:rPr lang="en-US" sz="1200" baseline="0" dirty="0"/>
              <a:t> rate for Top 65 laparotomies </a:t>
            </a:r>
            <a:endParaRPr lang="en-US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81314769455942E-2"/>
          <c:y val="0.14268418527603999"/>
          <c:w val="0.88254984751980203"/>
          <c:h val="0.53178960340665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'Top65 IH rate'!$C$38</c:f>
              <c:strCache>
                <c:ptCount val="1"/>
                <c:pt idx="0">
                  <c:v>Percentage IH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5BBDC5"/>
              </a:solidFill>
            </c:spPr>
            <c:extLst>
              <c:ext xmlns:c16="http://schemas.microsoft.com/office/drawing/2014/chart" uri="{C3380CC4-5D6E-409C-BE32-E72D297353CC}">
                <c16:uniqueId val="{00000001-E1B3-4AB1-8FEB-ABD510C1E547}"/>
              </c:ext>
            </c:extLst>
          </c:dPt>
          <c:dPt>
            <c:idx val="1"/>
            <c:invertIfNegative val="0"/>
            <c:bubble3D val="0"/>
            <c:spPr>
              <a:solidFill>
                <a:srgbClr val="A9DDE1"/>
              </a:solidFill>
            </c:spPr>
            <c:extLst>
              <c:ext xmlns:c16="http://schemas.microsoft.com/office/drawing/2014/chart" uri="{C3380CC4-5D6E-409C-BE32-E72D297353CC}">
                <c16:uniqueId val="{00000003-E1B3-4AB1-8FEB-ABD510C1E547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B-E1B3-4AB1-8FEB-ABD510C1E54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5-E1B3-4AB1-8FEB-ABD510C1E54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E1B3-4AB1-8FEB-ABD510C1E54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E1B3-4AB1-8FEB-ABD510C1E54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'Top65 IH rate'!$B$39:$B$44</c:f>
              <c:strCache>
                <c:ptCount val="6"/>
                <c:pt idx="0">
                  <c:v>mean</c:v>
                </c:pt>
                <c:pt idx="1">
                  <c:v>w/o obesity</c:v>
                </c:pt>
                <c:pt idx="2">
                  <c:v>obesity</c:v>
                </c:pt>
                <c:pt idx="3">
                  <c:v>obesite_diabetes</c:v>
                </c:pt>
                <c:pt idx="4">
                  <c:v>obesite_hypertension</c:v>
                </c:pt>
                <c:pt idx="5">
                  <c:v>obesite_copd</c:v>
                </c:pt>
              </c:strCache>
            </c:strRef>
          </c:cat>
          <c:val>
            <c:numRef>
              <c:f>'Top65 IH rate'!$C$39:$C$44</c:f>
              <c:numCache>
                <c:formatCode>0%</c:formatCode>
                <c:ptCount val="6"/>
                <c:pt idx="0">
                  <c:v>0.16700000000000001</c:v>
                </c:pt>
                <c:pt idx="1">
                  <c:v>0.15</c:v>
                </c:pt>
                <c:pt idx="2">
                  <c:v>0.31</c:v>
                </c:pt>
                <c:pt idx="3">
                  <c:v>0.28100000000000003</c:v>
                </c:pt>
                <c:pt idx="4">
                  <c:v>0.3</c:v>
                </c:pt>
                <c:pt idx="5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B3-4AB1-8FEB-ABD510C1E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6202936"/>
        <c:axId val="-2146190248"/>
      </c:barChart>
      <c:catAx>
        <c:axId val="-214620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fr-FR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46190248"/>
        <c:crosses val="autoZero"/>
        <c:auto val="1"/>
        <c:lblAlgn val="ctr"/>
        <c:lblOffset val="100"/>
        <c:noMultiLvlLbl val="0"/>
      </c:catAx>
      <c:valAx>
        <c:axId val="-21461902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46202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IHR occurrence across post-laparotomy follow-up</a:t>
            </a:r>
          </a:p>
        </c:rich>
      </c:tx>
      <c:layout>
        <c:manualLayout>
          <c:xMode val="edge"/>
          <c:yMode val="edge"/>
          <c:x val="0.200494357525136"/>
          <c:y val="2.7624309392265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8970545348498103E-2"/>
          <c:y val="0.11636081305809801"/>
          <c:w val="0.87668827937752403"/>
          <c:h val="0.61951152917965802"/>
        </c:manualLayout>
      </c:layout>
      <c:lineChart>
        <c:grouping val="standard"/>
        <c:varyColors val="0"/>
        <c:ser>
          <c:idx val="0"/>
          <c:order val="0"/>
          <c:tx>
            <c:strRef>
              <c:f>'Time to event curves'!$B$1</c:f>
              <c:strCache>
                <c:ptCount val="1"/>
                <c:pt idx="0">
                  <c:v>IH Cumulated %</c:v>
                </c:pt>
              </c:strCache>
            </c:strRef>
          </c:tx>
          <c:spPr>
            <a:ln w="22225" cap="rnd" cmpd="sng" algn="ctr">
              <a:solidFill>
                <a:srgbClr val="5BBDC5"/>
              </a:solidFill>
              <a:round/>
            </a:ln>
            <a:effectLst/>
          </c:spPr>
          <c:marker>
            <c:symbol val="none"/>
          </c:marker>
          <c:cat>
            <c:strRef>
              <c:f>'Time to event curves'!$A$2:$A$10</c:f>
              <c:strCache>
                <c:ptCount val="9"/>
                <c:pt idx="0">
                  <c:v>1 Month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  <c:pt idx="4">
                  <c:v>24 Months</c:v>
                </c:pt>
                <c:pt idx="5">
                  <c:v>36 Months</c:v>
                </c:pt>
                <c:pt idx="6">
                  <c:v>48 Months</c:v>
                </c:pt>
                <c:pt idx="7">
                  <c:v>60 Months</c:v>
                </c:pt>
                <c:pt idx="8">
                  <c:v>72 Months</c:v>
                </c:pt>
              </c:strCache>
            </c:strRef>
          </c:cat>
          <c:val>
            <c:numRef>
              <c:f>'Time to event curves'!$B$2:$B$10</c:f>
              <c:numCache>
                <c:formatCode>0.0%</c:formatCode>
                <c:ptCount val="9"/>
                <c:pt idx="0">
                  <c:v>0.250799403112343</c:v>
                </c:pt>
                <c:pt idx="1">
                  <c:v>0.298230654444681</c:v>
                </c:pt>
                <c:pt idx="2">
                  <c:v>0.38019612023022797</c:v>
                </c:pt>
                <c:pt idx="3">
                  <c:v>0.56405883606906904</c:v>
                </c:pt>
                <c:pt idx="4">
                  <c:v>0.78725218503517302</c:v>
                </c:pt>
                <c:pt idx="5">
                  <c:v>0.88776380302707303</c:v>
                </c:pt>
                <c:pt idx="6">
                  <c:v>0.94446813046258804</c:v>
                </c:pt>
                <c:pt idx="7">
                  <c:v>0.98219995736516696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4F-4095-9736-1509EBAD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2147206872"/>
        <c:axId val="-2147204264"/>
      </c:lineChart>
      <c:catAx>
        <c:axId val="-214720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47204264"/>
        <c:crossesAt val="0"/>
        <c:auto val="1"/>
        <c:lblAlgn val="ctr"/>
        <c:lblOffset val="100"/>
        <c:noMultiLvlLbl val="0"/>
      </c:catAx>
      <c:valAx>
        <c:axId val="-214720426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47206872"/>
        <c:crosses val="autoZero"/>
        <c:crossBetween val="midCat"/>
        <c:majorUnit val="0.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>
                <a:effectLst/>
              </a:rPr>
              <a:t>Number</a:t>
            </a:r>
            <a:r>
              <a:rPr lang="en-US" sz="1200" b="1" i="0" u="none" baseline="0" dirty="0">
                <a:effectLst/>
              </a:rPr>
              <a:t> </a:t>
            </a:r>
            <a:r>
              <a:rPr lang="en-US" sz="1200" b="1" i="0" baseline="0" dirty="0">
                <a:effectLst/>
              </a:rPr>
              <a:t>of patients per type of laparotomy in the top 65</a:t>
            </a:r>
            <a:endParaRPr lang="en-US" sz="1200" dirty="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0425348293106499"/>
          <c:y val="0.23854987595392799"/>
          <c:w val="0.46796691632155002"/>
          <c:h val="0.632158196593286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58548"/>
              </a:solidFill>
            </c:spPr>
            <c:extLst>
              <c:ext xmlns:c16="http://schemas.microsoft.com/office/drawing/2014/chart" uri="{C3380CC4-5D6E-409C-BE32-E72D297353CC}">
                <c16:uniqueId val="{00000002-BB04-45BA-832D-44F389ABF2D0}"/>
              </c:ext>
            </c:extLst>
          </c:dPt>
          <c:dPt>
            <c:idx val="1"/>
            <c:bubble3D val="0"/>
            <c:spPr>
              <a:solidFill>
                <a:srgbClr val="42B3BC"/>
              </a:solidFill>
            </c:spPr>
            <c:extLst>
              <c:ext xmlns:c16="http://schemas.microsoft.com/office/drawing/2014/chart" uri="{C3380CC4-5D6E-409C-BE32-E72D297353CC}">
                <c16:uniqueId val="{00000001-BB04-45BA-832D-44F389ABF2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63 693</a:t>
                    </a:r>
                  </a:p>
                  <a:p>
                    <a:r>
                      <a:rPr lang="en-US" sz="1200" dirty="0"/>
                      <a:t>(89%)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B04-45BA-832D-44F389ABF2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/>
                      <a:t>8 170</a:t>
                    </a:r>
                  </a:p>
                  <a:p>
                    <a:r>
                      <a:rPr lang="en-US" sz="1200" dirty="0"/>
                      <a:t>(11%)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B04-45BA-832D-44F389ABF2D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'camembert nb patients 65lapar'!$A$30:$A$31</c:f>
              <c:strCache>
                <c:ptCount val="2"/>
                <c:pt idx="0">
                  <c:v>Digestive</c:v>
                </c:pt>
                <c:pt idx="1">
                  <c:v>Other</c:v>
                </c:pt>
              </c:strCache>
            </c:strRef>
          </c:cat>
          <c:val>
            <c:numRef>
              <c:f>'camembert nb patients 65lapar'!$B$30:$B$31</c:f>
              <c:numCache>
                <c:formatCode>General</c:formatCode>
                <c:ptCount val="2"/>
                <c:pt idx="0">
                  <c:v>63693</c:v>
                </c:pt>
                <c:pt idx="1">
                  <c:v>8170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04-45BA-832D-44F389ABF2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6"/>
      </c:pie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fr-FR"/>
          </a:p>
        </c:txPr>
      </c:legendEntry>
      <c:layout>
        <c:manualLayout>
          <c:xMode val="edge"/>
          <c:yMode val="edge"/>
          <c:x val="0.75050869302191003"/>
          <c:y val="0.72676848959766305"/>
          <c:w val="0.24184559656558"/>
          <c:h val="0.14111142136395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+mn-lt"/>
              </a:defRPr>
            </a:pPr>
            <a:r>
              <a:rPr lang="en-US" sz="1200" dirty="0">
                <a:latin typeface="+mn-lt"/>
              </a:rPr>
              <a:t>Number of</a:t>
            </a:r>
            <a:r>
              <a:rPr lang="en-US" sz="1200" baseline="0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patients per type of laparotomy in the top 65</a:t>
            </a:r>
          </a:p>
        </c:rich>
      </c:tx>
      <c:layout>
        <c:manualLayout>
          <c:xMode val="edge"/>
          <c:yMode val="edge"/>
          <c:x val="5.8827891815496303E-2"/>
          <c:y val="5.9048247200272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586450674990101"/>
          <c:y val="0.30714155007294702"/>
          <c:w val="0.36095551942367798"/>
          <c:h val="0.619674490725472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91943734428696"/>
          <c:y val="0.21552377754685401"/>
          <c:w val="0.24733150574169899"/>
          <c:h val="0.6510716858341000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>
                <a:effectLst/>
              </a:rPr>
              <a:t>Number</a:t>
            </a:r>
            <a:r>
              <a:rPr lang="en-US" sz="1200" b="1" i="0" u="none" baseline="0" dirty="0">
                <a:effectLst/>
              </a:rPr>
              <a:t> </a:t>
            </a:r>
            <a:r>
              <a:rPr lang="en-US" sz="1200" b="1" i="0" baseline="0" dirty="0">
                <a:effectLst/>
              </a:rPr>
              <a:t>of patients per type of laparotomy in the top 65</a:t>
            </a:r>
            <a:endParaRPr lang="en-US" sz="1200" dirty="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0425348293106499"/>
          <c:y val="0.23854987595392799"/>
          <c:w val="0.46796691632155002"/>
          <c:h val="0.632158196593286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58548"/>
              </a:solidFill>
            </c:spPr>
            <c:extLst>
              <c:ext xmlns:c16="http://schemas.microsoft.com/office/drawing/2014/chart" uri="{C3380CC4-5D6E-409C-BE32-E72D297353CC}">
                <c16:uniqueId val="{00000002-BB04-45BA-832D-44F389ABF2D0}"/>
              </c:ext>
            </c:extLst>
          </c:dPt>
          <c:dPt>
            <c:idx val="1"/>
            <c:bubble3D val="0"/>
            <c:spPr>
              <a:solidFill>
                <a:srgbClr val="42B3BC"/>
              </a:solidFill>
            </c:spPr>
            <c:extLst>
              <c:ext xmlns:c16="http://schemas.microsoft.com/office/drawing/2014/chart" uri="{C3380CC4-5D6E-409C-BE32-E72D297353CC}">
                <c16:uniqueId val="{00000001-BB04-45BA-832D-44F389ABF2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63 693</a:t>
                    </a:r>
                  </a:p>
                  <a:p>
                    <a:r>
                      <a:rPr lang="en-US" sz="1200" dirty="0"/>
                      <a:t>(89%)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B04-45BA-832D-44F389ABF2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/>
                      <a:t>8 170</a:t>
                    </a:r>
                  </a:p>
                  <a:p>
                    <a:r>
                      <a:rPr lang="en-US" sz="1200" dirty="0"/>
                      <a:t>(11%)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B04-45BA-832D-44F389ABF2D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'camembert nb patients 65lapar'!$A$30:$A$31</c:f>
              <c:strCache>
                <c:ptCount val="2"/>
                <c:pt idx="0">
                  <c:v>Digestive</c:v>
                </c:pt>
                <c:pt idx="1">
                  <c:v>Other</c:v>
                </c:pt>
              </c:strCache>
            </c:strRef>
          </c:cat>
          <c:val>
            <c:numRef>
              <c:f>'camembert nb patients 65lapar'!$B$30:$B$31</c:f>
              <c:numCache>
                <c:formatCode>General</c:formatCode>
                <c:ptCount val="2"/>
                <c:pt idx="0">
                  <c:v>63693</c:v>
                </c:pt>
                <c:pt idx="1">
                  <c:v>8170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04-45BA-832D-44F389ABF2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6"/>
      </c:pie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fr-FR"/>
          </a:p>
        </c:txPr>
      </c:legendEntry>
      <c:layout>
        <c:manualLayout>
          <c:xMode val="edge"/>
          <c:yMode val="edge"/>
          <c:x val="0.75050869302191003"/>
          <c:y val="0.72676848959766305"/>
          <c:w val="0.24184559656558"/>
          <c:h val="0.14111142136395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+mn-lt"/>
              </a:defRPr>
            </a:pPr>
            <a:r>
              <a:rPr lang="en-US" sz="1200" dirty="0">
                <a:latin typeface="+mn-lt"/>
              </a:rPr>
              <a:t>Number of</a:t>
            </a:r>
            <a:r>
              <a:rPr lang="en-US" sz="1200" baseline="0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patients per type of laparotomy in the top 65</a:t>
            </a:r>
          </a:p>
        </c:rich>
      </c:tx>
      <c:layout>
        <c:manualLayout>
          <c:xMode val="edge"/>
          <c:yMode val="edge"/>
          <c:x val="5.8827891815496303E-2"/>
          <c:y val="5.9048247200272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586450674990101"/>
          <c:y val="0.30714155007294702"/>
          <c:w val="0.36095551942367798"/>
          <c:h val="0.61967449072547298"/>
        </c:manualLayout>
      </c:layout>
      <c:pieChart>
        <c:varyColors val="1"/>
        <c:ser>
          <c:idx val="0"/>
          <c:order val="0"/>
          <c:tx>
            <c:strRef>
              <c:f>'camembert nb patients 65lapar'!$B$15</c:f>
              <c:strCache>
                <c:ptCount val="1"/>
                <c:pt idx="0">
                  <c:v>Nb_patients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823C-477C-94DE-4EF1A4406C8A}"/>
              </c:ext>
            </c:extLst>
          </c:dPt>
          <c:dPt>
            <c:idx val="1"/>
            <c:bubble3D val="0"/>
            <c:spPr>
              <a:solidFill>
                <a:srgbClr val="F58548"/>
              </a:solidFill>
            </c:spPr>
            <c:extLst>
              <c:ext xmlns:c16="http://schemas.microsoft.com/office/drawing/2014/chart" uri="{C3380CC4-5D6E-409C-BE32-E72D297353CC}">
                <c16:uniqueId val="{00000003-823C-477C-94DE-4EF1A4406C8A}"/>
              </c:ext>
            </c:extLst>
          </c:dPt>
          <c:dPt>
            <c:idx val="2"/>
            <c:bubble3D val="0"/>
            <c:spPr>
              <a:solidFill>
                <a:srgbClr val="EDA58A"/>
              </a:solidFill>
            </c:spPr>
            <c:extLst>
              <c:ext xmlns:c16="http://schemas.microsoft.com/office/drawing/2014/chart" uri="{C3380CC4-5D6E-409C-BE32-E72D297353CC}">
                <c16:uniqueId val="{00000005-823C-477C-94DE-4EF1A4406C8A}"/>
              </c:ext>
            </c:extLst>
          </c:dPt>
          <c:dPt>
            <c:idx val="3"/>
            <c:bubble3D val="0"/>
            <c:spPr>
              <a:solidFill>
                <a:srgbClr val="42B3BC"/>
              </a:solidFill>
            </c:spPr>
            <c:extLst>
              <c:ext xmlns:c16="http://schemas.microsoft.com/office/drawing/2014/chart" uri="{C3380CC4-5D6E-409C-BE32-E72D297353CC}">
                <c16:uniqueId val="{00000007-823C-477C-94DE-4EF1A4406C8A}"/>
              </c:ext>
            </c:extLst>
          </c:dPt>
          <c:dPt>
            <c:idx val="4"/>
            <c:bubble3D val="0"/>
            <c:spPr>
              <a:solidFill>
                <a:srgbClr val="3366FF"/>
              </a:solidFill>
            </c:spPr>
            <c:extLst>
              <c:ext xmlns:c16="http://schemas.microsoft.com/office/drawing/2014/chart" uri="{C3380CC4-5D6E-409C-BE32-E72D297353CC}">
                <c16:uniqueId val="{00000008-823C-477C-94DE-4EF1A4406C8A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823C-477C-94DE-4EF1A4406C8A}"/>
              </c:ext>
            </c:extLst>
          </c:dPt>
          <c:dPt>
            <c:idx val="6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C-823C-477C-94DE-4EF1A4406C8A}"/>
              </c:ext>
            </c:extLst>
          </c:dPt>
          <c:dPt>
            <c:idx val="7"/>
            <c:bubble3D val="0"/>
            <c:spPr>
              <a:solidFill>
                <a:srgbClr val="36959C"/>
              </a:solidFill>
            </c:spPr>
            <c:extLst>
              <c:ext xmlns:c16="http://schemas.microsoft.com/office/drawing/2014/chart" uri="{C3380CC4-5D6E-409C-BE32-E72D297353CC}">
                <c16:uniqueId val="{0000000E-823C-477C-94DE-4EF1A4406C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20 827</a:t>
                    </a:r>
                  </a:p>
                  <a:p>
                    <a:r>
                      <a:rPr lang="en-US" dirty="0"/>
                      <a:t>(29%)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3C-477C-94DE-4EF1A4406C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15 792</a:t>
                    </a:r>
                  </a:p>
                  <a:p>
                    <a:r>
                      <a:rPr lang="en-US"/>
                      <a:t>(22%)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3C-477C-94DE-4EF1A4406C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14 860</a:t>
                    </a:r>
                  </a:p>
                  <a:p>
                    <a:r>
                      <a:rPr lang="en-US"/>
                      <a:t>(21%)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23C-477C-94DE-4EF1A4406C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8 170</a:t>
                    </a:r>
                  </a:p>
                  <a:p>
                    <a:r>
                      <a:rPr lang="en-US"/>
                      <a:t>(11%)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23C-477C-94DE-4EF1A4406C8A}"/>
                </c:ext>
              </c:extLst>
            </c:dLbl>
            <c:dLbl>
              <c:idx val="4"/>
              <c:layout>
                <c:manualLayout>
                  <c:x val="-0.115469397901277"/>
                  <c:y val="2.530639165725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7 915</a:t>
                    </a:r>
                  </a:p>
                  <a:p>
                    <a:r>
                      <a:rPr lang="en-US"/>
                      <a:t>(11%)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23C-477C-94DE-4EF1A4406C8A}"/>
                </c:ext>
              </c:extLst>
            </c:dLbl>
            <c:dLbl>
              <c:idx val="5"/>
              <c:layout>
                <c:manualLayout>
                  <c:x val="-6.1419892500679502E-2"/>
                  <c:y val="8.43546388575325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2 416</a:t>
                    </a:r>
                  </a:p>
                  <a:p>
                    <a:r>
                      <a:rPr lang="en-US"/>
                      <a:t>(3%)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23C-477C-94DE-4EF1A4406C8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1 730</a:t>
                    </a:r>
                  </a:p>
                  <a:p>
                    <a:r>
                      <a:rPr lang="en-US"/>
                      <a:t>(2%)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23C-477C-94DE-4EF1A4406C8A}"/>
                </c:ext>
              </c:extLst>
            </c:dLbl>
            <c:dLbl>
              <c:idx val="7"/>
              <c:layout>
                <c:manualLayout>
                  <c:x val="8.0333350421282396E-2"/>
                  <c:y val="-1.869185881424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153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23C-477C-94DE-4EF1A4406C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'camembert nb patients 65lapar'!$A$16:$A$23</c:f>
              <c:strCache>
                <c:ptCount val="8"/>
                <c:pt idx="0">
                  <c:v>Colon</c:v>
                </c:pt>
                <c:pt idx="1">
                  <c:v>Rectum</c:v>
                </c:pt>
                <c:pt idx="2">
                  <c:v>Small intestine</c:v>
                </c:pt>
                <c:pt idx="3">
                  <c:v>Other</c:v>
                </c:pt>
                <c:pt idx="4">
                  <c:v>Peritoneum</c:v>
                </c:pt>
                <c:pt idx="5">
                  <c:v>Liver</c:v>
                </c:pt>
                <c:pt idx="6">
                  <c:v>Stomach</c:v>
                </c:pt>
                <c:pt idx="7">
                  <c:v>Pancreas</c:v>
                </c:pt>
              </c:strCache>
            </c:strRef>
          </c:cat>
          <c:val>
            <c:numRef>
              <c:f>'camembert nb patients 65lapar'!$B$16:$B$23</c:f>
              <c:numCache>
                <c:formatCode>General</c:formatCode>
                <c:ptCount val="8"/>
                <c:pt idx="0">
                  <c:v>20827</c:v>
                </c:pt>
                <c:pt idx="1">
                  <c:v>15792</c:v>
                </c:pt>
                <c:pt idx="2">
                  <c:v>14860</c:v>
                </c:pt>
                <c:pt idx="3">
                  <c:v>8170</c:v>
                </c:pt>
                <c:pt idx="4">
                  <c:v>7915</c:v>
                </c:pt>
                <c:pt idx="5">
                  <c:v>2416</c:v>
                </c:pt>
                <c:pt idx="6">
                  <c:v>1730</c:v>
                </c:pt>
                <c:pt idx="7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23C-477C-94DE-4EF1A4406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91943734428696"/>
          <c:y val="0.21552377754685401"/>
          <c:w val="0.24733150574169899"/>
          <c:h val="0.6510716858341000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>
                <a:effectLst/>
              </a:rPr>
              <a:t>Number</a:t>
            </a:r>
            <a:r>
              <a:rPr lang="en-US" sz="1200" b="1" i="0" u="none" baseline="0" dirty="0">
                <a:effectLst/>
              </a:rPr>
              <a:t> </a:t>
            </a:r>
            <a:r>
              <a:rPr lang="en-US" sz="1200" b="1" i="0" baseline="0" dirty="0">
                <a:effectLst/>
              </a:rPr>
              <a:t>of patients per type of laparotomy in the top 65</a:t>
            </a:r>
            <a:endParaRPr lang="en-US" sz="1200" dirty="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0425348293106499"/>
          <c:y val="0.23854987595392799"/>
          <c:w val="0.46796691632155002"/>
          <c:h val="0.632158196593286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58548"/>
              </a:solidFill>
            </c:spPr>
            <c:extLst>
              <c:ext xmlns:c16="http://schemas.microsoft.com/office/drawing/2014/chart" uri="{C3380CC4-5D6E-409C-BE32-E72D297353CC}">
                <c16:uniqueId val="{00000002-BB04-45BA-832D-44F389ABF2D0}"/>
              </c:ext>
            </c:extLst>
          </c:dPt>
          <c:dPt>
            <c:idx val="1"/>
            <c:bubble3D val="0"/>
            <c:spPr>
              <a:solidFill>
                <a:srgbClr val="42B3BC"/>
              </a:solidFill>
            </c:spPr>
            <c:extLst>
              <c:ext xmlns:c16="http://schemas.microsoft.com/office/drawing/2014/chart" uri="{C3380CC4-5D6E-409C-BE32-E72D297353CC}">
                <c16:uniqueId val="{00000001-BB04-45BA-832D-44F389ABF2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63 693</a:t>
                    </a:r>
                  </a:p>
                  <a:p>
                    <a:r>
                      <a:rPr lang="en-US" sz="1200" dirty="0"/>
                      <a:t>(89%)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B04-45BA-832D-44F389ABF2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/>
                      <a:t>8 170</a:t>
                    </a:r>
                  </a:p>
                  <a:p>
                    <a:r>
                      <a:rPr lang="en-US" sz="1200" dirty="0"/>
                      <a:t>(11%)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B04-45BA-832D-44F389ABF2D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'camembert nb patients 65lapar'!$A$30:$A$31</c:f>
              <c:strCache>
                <c:ptCount val="2"/>
                <c:pt idx="0">
                  <c:v>Digestive</c:v>
                </c:pt>
                <c:pt idx="1">
                  <c:v>Other</c:v>
                </c:pt>
              </c:strCache>
            </c:strRef>
          </c:cat>
          <c:val>
            <c:numRef>
              <c:f>'camembert nb patients 65lapar'!$B$30:$B$31</c:f>
              <c:numCache>
                <c:formatCode>General</c:formatCode>
                <c:ptCount val="2"/>
                <c:pt idx="0">
                  <c:v>63693</c:v>
                </c:pt>
                <c:pt idx="1">
                  <c:v>8170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04-45BA-832D-44F389ABF2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6"/>
      </c:pie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fr-FR"/>
          </a:p>
        </c:txPr>
      </c:legendEntry>
      <c:layout>
        <c:manualLayout>
          <c:xMode val="edge"/>
          <c:yMode val="edge"/>
          <c:x val="0.75050869302191003"/>
          <c:y val="0.72676848959766305"/>
          <c:w val="0.24184559656558"/>
          <c:h val="0.14111142136395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+mn-lt"/>
              </a:defRPr>
            </a:pPr>
            <a:r>
              <a:rPr lang="en-US" sz="1200" dirty="0">
                <a:latin typeface="+mn-lt"/>
              </a:rPr>
              <a:t>Number of</a:t>
            </a:r>
            <a:r>
              <a:rPr lang="en-US" sz="1200" baseline="0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patients per type of laparotomy in the top 65</a:t>
            </a:r>
          </a:p>
        </c:rich>
      </c:tx>
      <c:layout>
        <c:manualLayout>
          <c:xMode val="edge"/>
          <c:yMode val="edge"/>
          <c:x val="5.8827891815496303E-2"/>
          <c:y val="5.9048247200272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586450674990101"/>
          <c:y val="0.30714155007294702"/>
          <c:w val="0.36095551942367798"/>
          <c:h val="0.61967449072547298"/>
        </c:manualLayout>
      </c:layout>
      <c:pieChart>
        <c:varyColors val="1"/>
        <c:ser>
          <c:idx val="0"/>
          <c:order val="0"/>
          <c:tx>
            <c:strRef>
              <c:f>'camembert nb patients 65lapar'!$B$15</c:f>
              <c:strCache>
                <c:ptCount val="1"/>
                <c:pt idx="0">
                  <c:v>Nb_patients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823C-477C-94DE-4EF1A4406C8A}"/>
              </c:ext>
            </c:extLst>
          </c:dPt>
          <c:dPt>
            <c:idx val="1"/>
            <c:bubble3D val="0"/>
            <c:spPr>
              <a:solidFill>
                <a:srgbClr val="F58548"/>
              </a:solidFill>
            </c:spPr>
            <c:extLst>
              <c:ext xmlns:c16="http://schemas.microsoft.com/office/drawing/2014/chart" uri="{C3380CC4-5D6E-409C-BE32-E72D297353CC}">
                <c16:uniqueId val="{00000003-823C-477C-94DE-4EF1A4406C8A}"/>
              </c:ext>
            </c:extLst>
          </c:dPt>
          <c:dPt>
            <c:idx val="2"/>
            <c:bubble3D val="0"/>
            <c:spPr>
              <a:solidFill>
                <a:srgbClr val="EDA58A"/>
              </a:solidFill>
            </c:spPr>
            <c:extLst>
              <c:ext xmlns:c16="http://schemas.microsoft.com/office/drawing/2014/chart" uri="{C3380CC4-5D6E-409C-BE32-E72D297353CC}">
                <c16:uniqueId val="{00000005-823C-477C-94DE-4EF1A4406C8A}"/>
              </c:ext>
            </c:extLst>
          </c:dPt>
          <c:dPt>
            <c:idx val="3"/>
            <c:bubble3D val="0"/>
            <c:spPr>
              <a:solidFill>
                <a:srgbClr val="42B3BC"/>
              </a:solidFill>
            </c:spPr>
            <c:extLst>
              <c:ext xmlns:c16="http://schemas.microsoft.com/office/drawing/2014/chart" uri="{C3380CC4-5D6E-409C-BE32-E72D297353CC}">
                <c16:uniqueId val="{00000007-823C-477C-94DE-4EF1A4406C8A}"/>
              </c:ext>
            </c:extLst>
          </c:dPt>
          <c:dPt>
            <c:idx val="4"/>
            <c:bubble3D val="0"/>
            <c:spPr>
              <a:solidFill>
                <a:srgbClr val="3366FF"/>
              </a:solidFill>
            </c:spPr>
            <c:extLst>
              <c:ext xmlns:c16="http://schemas.microsoft.com/office/drawing/2014/chart" uri="{C3380CC4-5D6E-409C-BE32-E72D297353CC}">
                <c16:uniqueId val="{00000008-823C-477C-94DE-4EF1A4406C8A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823C-477C-94DE-4EF1A4406C8A}"/>
              </c:ext>
            </c:extLst>
          </c:dPt>
          <c:dPt>
            <c:idx val="6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C-823C-477C-94DE-4EF1A4406C8A}"/>
              </c:ext>
            </c:extLst>
          </c:dPt>
          <c:dPt>
            <c:idx val="7"/>
            <c:bubble3D val="0"/>
            <c:spPr>
              <a:solidFill>
                <a:srgbClr val="36959C"/>
              </a:solidFill>
            </c:spPr>
            <c:extLst>
              <c:ext xmlns:c16="http://schemas.microsoft.com/office/drawing/2014/chart" uri="{C3380CC4-5D6E-409C-BE32-E72D297353CC}">
                <c16:uniqueId val="{0000000E-823C-477C-94DE-4EF1A4406C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20 827</a:t>
                    </a:r>
                  </a:p>
                  <a:p>
                    <a:r>
                      <a:rPr lang="en-US" dirty="0"/>
                      <a:t>(29%)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3C-477C-94DE-4EF1A4406C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15 792</a:t>
                    </a:r>
                  </a:p>
                  <a:p>
                    <a:r>
                      <a:rPr lang="en-US"/>
                      <a:t>(22%)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3C-477C-94DE-4EF1A4406C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14 860</a:t>
                    </a:r>
                  </a:p>
                  <a:p>
                    <a:r>
                      <a:rPr lang="en-US"/>
                      <a:t>(21%)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23C-477C-94DE-4EF1A4406C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8 170</a:t>
                    </a:r>
                  </a:p>
                  <a:p>
                    <a:r>
                      <a:rPr lang="en-US"/>
                      <a:t>(11%)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23C-477C-94DE-4EF1A4406C8A}"/>
                </c:ext>
              </c:extLst>
            </c:dLbl>
            <c:dLbl>
              <c:idx val="4"/>
              <c:layout>
                <c:manualLayout>
                  <c:x val="-0.115469397901277"/>
                  <c:y val="2.530639165725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7 915</a:t>
                    </a:r>
                  </a:p>
                  <a:p>
                    <a:r>
                      <a:rPr lang="en-US"/>
                      <a:t>(11%)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23C-477C-94DE-4EF1A4406C8A}"/>
                </c:ext>
              </c:extLst>
            </c:dLbl>
            <c:dLbl>
              <c:idx val="5"/>
              <c:layout>
                <c:manualLayout>
                  <c:x val="-6.1419892500679502E-2"/>
                  <c:y val="8.43546388575325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2 416</a:t>
                    </a:r>
                  </a:p>
                  <a:p>
                    <a:r>
                      <a:rPr lang="en-US"/>
                      <a:t>(3%)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23C-477C-94DE-4EF1A4406C8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1 730</a:t>
                    </a:r>
                  </a:p>
                  <a:p>
                    <a:r>
                      <a:rPr lang="en-US"/>
                      <a:t>(2%)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23C-477C-94DE-4EF1A4406C8A}"/>
                </c:ext>
              </c:extLst>
            </c:dLbl>
            <c:dLbl>
              <c:idx val="7"/>
              <c:layout>
                <c:manualLayout>
                  <c:x val="8.0333350421282396E-2"/>
                  <c:y val="-1.869185881424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153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23C-477C-94DE-4EF1A4406C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'camembert nb patients 65lapar'!$A$16:$A$23</c:f>
              <c:strCache>
                <c:ptCount val="8"/>
                <c:pt idx="0">
                  <c:v>Colon</c:v>
                </c:pt>
                <c:pt idx="1">
                  <c:v>Rectum</c:v>
                </c:pt>
                <c:pt idx="2">
                  <c:v>Small intestine</c:v>
                </c:pt>
                <c:pt idx="3">
                  <c:v>Other</c:v>
                </c:pt>
                <c:pt idx="4">
                  <c:v>Peritoneum</c:v>
                </c:pt>
                <c:pt idx="5">
                  <c:v>Liver</c:v>
                </c:pt>
                <c:pt idx="6">
                  <c:v>Stomach</c:v>
                </c:pt>
                <c:pt idx="7">
                  <c:v>Pancreas</c:v>
                </c:pt>
              </c:strCache>
            </c:strRef>
          </c:cat>
          <c:val>
            <c:numRef>
              <c:f>'camembert nb patients 65lapar'!$B$16:$B$23</c:f>
              <c:numCache>
                <c:formatCode>General</c:formatCode>
                <c:ptCount val="8"/>
                <c:pt idx="0">
                  <c:v>20827</c:v>
                </c:pt>
                <c:pt idx="1">
                  <c:v>15792</c:v>
                </c:pt>
                <c:pt idx="2">
                  <c:v>14860</c:v>
                </c:pt>
                <c:pt idx="3">
                  <c:v>8170</c:v>
                </c:pt>
                <c:pt idx="4">
                  <c:v>7915</c:v>
                </c:pt>
                <c:pt idx="5">
                  <c:v>2416</c:v>
                </c:pt>
                <c:pt idx="6">
                  <c:v>1730</c:v>
                </c:pt>
                <c:pt idx="7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23C-477C-94DE-4EF1A4406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91943734428696"/>
          <c:y val="0.21552377754685401"/>
          <c:w val="0.24733150574169899"/>
          <c:h val="0.6510716858341000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800" b="1" cap="all" dirty="0">
                <a:effectLst/>
              </a:rPr>
              <a:t>RATE of IHR : 17%</a:t>
            </a:r>
            <a:endParaRPr lang="en-US" sz="12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'Top65 IH rate'!$C$6</c:f>
              <c:strCache>
                <c:ptCount val="1"/>
                <c:pt idx="0">
                  <c:v>IH occurrence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6C9CF"/>
              </a:solidFill>
            </c:spPr>
            <c:extLst>
              <c:ext xmlns:c16="http://schemas.microsoft.com/office/drawing/2014/chart" uri="{C3380CC4-5D6E-409C-BE32-E72D297353CC}">
                <c16:uniqueId val="{00000001-803F-4F32-B908-5BE9A17E1915}"/>
              </c:ext>
            </c:extLst>
          </c:dPt>
          <c:dPt>
            <c:idx val="1"/>
            <c:invertIfNegative val="0"/>
            <c:bubble3D val="0"/>
            <c:spPr>
              <a:solidFill>
                <a:srgbClr val="C7E8EB"/>
              </a:solidFill>
            </c:spPr>
            <c:extLst>
              <c:ext xmlns:c16="http://schemas.microsoft.com/office/drawing/2014/chart" uri="{C3380CC4-5D6E-409C-BE32-E72D297353CC}">
                <c16:uniqueId val="{00000003-803F-4F32-B908-5BE9A17E1915}"/>
              </c:ext>
            </c:extLst>
          </c:dPt>
          <c:dPt>
            <c:idx val="2"/>
            <c:invertIfNegative val="0"/>
            <c:bubble3D val="0"/>
            <c:spPr>
              <a:solidFill>
                <a:srgbClr val="D5D5D5"/>
              </a:solidFill>
            </c:spPr>
            <c:extLst>
              <c:ext xmlns:c16="http://schemas.microsoft.com/office/drawing/2014/chart" uri="{C3380CC4-5D6E-409C-BE32-E72D297353CC}">
                <c16:uniqueId val="{00000005-803F-4F32-B908-5BE9A17E191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03F-4F32-B908-5BE9A17E191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03F-4F32-B908-5BE9A17E191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03F-4F32-B908-5BE9A17E19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03F-4F32-B908-5BE9A17E1915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803F-4F32-B908-5BE9A17E1915}"/>
              </c:ext>
            </c:extLst>
          </c:dPt>
          <c:dPt>
            <c:idx val="8"/>
            <c:invertIfNegative val="0"/>
            <c:bubble3D val="0"/>
            <c:spPr>
              <a:solidFill>
                <a:srgbClr val="F5B68B"/>
              </a:solidFill>
            </c:spPr>
            <c:extLst>
              <c:ext xmlns:c16="http://schemas.microsoft.com/office/drawing/2014/chart" uri="{C3380CC4-5D6E-409C-BE32-E72D297353CC}">
                <c16:uniqueId val="{00000011-803F-4F32-B908-5BE9A17E191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13-803F-4F32-B908-5BE9A17E191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'Top65 IH rate'!$B$7:$B$16</c:f>
              <c:strCache>
                <c:ptCount val="10"/>
                <c:pt idx="0">
                  <c:v>mean</c:v>
                </c:pt>
                <c:pt idx="1">
                  <c:v>w/o_comorbidities</c:v>
                </c:pt>
                <c:pt idx="2">
                  <c:v>w/o_diabetes</c:v>
                </c:pt>
                <c:pt idx="3">
                  <c:v>w_diabetes</c:v>
                </c:pt>
                <c:pt idx="4">
                  <c:v>w/o_hypertension</c:v>
                </c:pt>
                <c:pt idx="5">
                  <c:v>w_hypertension</c:v>
                </c:pt>
                <c:pt idx="6">
                  <c:v>w/o_copd</c:v>
                </c:pt>
                <c:pt idx="7">
                  <c:v>w_copd</c:v>
                </c:pt>
                <c:pt idx="8">
                  <c:v>w/o_obesity</c:v>
                </c:pt>
                <c:pt idx="9">
                  <c:v>w_obesity</c:v>
                </c:pt>
              </c:strCache>
            </c:strRef>
          </c:cat>
          <c:val>
            <c:numRef>
              <c:f>'Top65 IH rate'!$C$7:$C$16</c:f>
              <c:numCache>
                <c:formatCode>0%</c:formatCode>
                <c:ptCount val="10"/>
                <c:pt idx="0">
                  <c:v>0.17</c:v>
                </c:pt>
                <c:pt idx="1">
                  <c:v>0.13</c:v>
                </c:pt>
                <c:pt idx="2">
                  <c:v>0.16</c:v>
                </c:pt>
                <c:pt idx="3">
                  <c:v>0.19</c:v>
                </c:pt>
                <c:pt idx="4">
                  <c:v>0.15</c:v>
                </c:pt>
                <c:pt idx="5">
                  <c:v>0.19</c:v>
                </c:pt>
                <c:pt idx="6">
                  <c:v>0.16</c:v>
                </c:pt>
                <c:pt idx="7">
                  <c:v>0.2</c:v>
                </c:pt>
                <c:pt idx="8">
                  <c:v>0.15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3F-4F32-B908-5BE9A17E1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5723960"/>
        <c:axId val="-2146724248"/>
      </c:barChart>
      <c:catAx>
        <c:axId val="-2145723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6724248"/>
        <c:crosses val="autoZero"/>
        <c:auto val="1"/>
        <c:lblAlgn val="ctr"/>
        <c:lblOffset val="100"/>
        <c:noMultiLvlLbl val="0"/>
      </c:catAx>
      <c:valAx>
        <c:axId val="-21467242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45723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800" b="1" cap="all" dirty="0">
                <a:effectLst/>
              </a:rPr>
              <a:t>RATE of IH : 17%</a:t>
            </a:r>
            <a:endParaRPr lang="en-US" sz="12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'Top65 IH rate'!$C$6</c:f>
              <c:strCache>
                <c:ptCount val="1"/>
                <c:pt idx="0">
                  <c:v>IH occurrence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6C9CF"/>
              </a:solidFill>
            </c:spPr>
            <c:extLst>
              <c:ext xmlns:c16="http://schemas.microsoft.com/office/drawing/2014/chart" uri="{C3380CC4-5D6E-409C-BE32-E72D297353CC}">
                <c16:uniqueId val="{00000001-803F-4F32-B908-5BE9A17E1915}"/>
              </c:ext>
            </c:extLst>
          </c:dPt>
          <c:dPt>
            <c:idx val="1"/>
            <c:invertIfNegative val="0"/>
            <c:bubble3D val="0"/>
            <c:spPr>
              <a:solidFill>
                <a:srgbClr val="C7E8EB"/>
              </a:solidFill>
            </c:spPr>
            <c:extLst>
              <c:ext xmlns:c16="http://schemas.microsoft.com/office/drawing/2014/chart" uri="{C3380CC4-5D6E-409C-BE32-E72D297353CC}">
                <c16:uniqueId val="{00000003-803F-4F32-B908-5BE9A17E1915}"/>
              </c:ext>
            </c:extLst>
          </c:dPt>
          <c:dPt>
            <c:idx val="2"/>
            <c:invertIfNegative val="0"/>
            <c:bubble3D val="0"/>
            <c:spPr>
              <a:solidFill>
                <a:srgbClr val="D5D5D5"/>
              </a:solidFill>
            </c:spPr>
            <c:extLst>
              <c:ext xmlns:c16="http://schemas.microsoft.com/office/drawing/2014/chart" uri="{C3380CC4-5D6E-409C-BE32-E72D297353CC}">
                <c16:uniqueId val="{00000005-803F-4F32-B908-5BE9A17E191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03F-4F32-B908-5BE9A17E191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03F-4F32-B908-5BE9A17E191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03F-4F32-B908-5BE9A17E19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03F-4F32-B908-5BE9A17E1915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803F-4F32-B908-5BE9A17E1915}"/>
              </c:ext>
            </c:extLst>
          </c:dPt>
          <c:dPt>
            <c:idx val="8"/>
            <c:invertIfNegative val="0"/>
            <c:bubble3D val="0"/>
            <c:spPr>
              <a:solidFill>
                <a:srgbClr val="F5B68B"/>
              </a:solidFill>
            </c:spPr>
            <c:extLst>
              <c:ext xmlns:c16="http://schemas.microsoft.com/office/drawing/2014/chart" uri="{C3380CC4-5D6E-409C-BE32-E72D297353CC}">
                <c16:uniqueId val="{00000011-803F-4F32-B908-5BE9A17E191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13-803F-4F32-B908-5BE9A17E191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'Top65 IH rate'!$B$7:$B$16</c:f>
              <c:strCache>
                <c:ptCount val="10"/>
                <c:pt idx="0">
                  <c:v>mean</c:v>
                </c:pt>
                <c:pt idx="1">
                  <c:v>w/o_comorbidities</c:v>
                </c:pt>
                <c:pt idx="2">
                  <c:v>w/o_diabetes</c:v>
                </c:pt>
                <c:pt idx="3">
                  <c:v>w_diabetes</c:v>
                </c:pt>
                <c:pt idx="4">
                  <c:v>w/o_hypertension</c:v>
                </c:pt>
                <c:pt idx="5">
                  <c:v>w_hypertension</c:v>
                </c:pt>
                <c:pt idx="6">
                  <c:v>w/o_copd</c:v>
                </c:pt>
                <c:pt idx="7">
                  <c:v>w_copd</c:v>
                </c:pt>
                <c:pt idx="8">
                  <c:v>w/o_obesity</c:v>
                </c:pt>
                <c:pt idx="9">
                  <c:v>w_obesity</c:v>
                </c:pt>
              </c:strCache>
            </c:strRef>
          </c:cat>
          <c:val>
            <c:numRef>
              <c:f>'Top65 IH rate'!$C$7:$C$16</c:f>
              <c:numCache>
                <c:formatCode>0%</c:formatCode>
                <c:ptCount val="10"/>
                <c:pt idx="0">
                  <c:v>0.17</c:v>
                </c:pt>
                <c:pt idx="1">
                  <c:v>0.13</c:v>
                </c:pt>
                <c:pt idx="2">
                  <c:v>0.16</c:v>
                </c:pt>
                <c:pt idx="3">
                  <c:v>0.19</c:v>
                </c:pt>
                <c:pt idx="4">
                  <c:v>0.15</c:v>
                </c:pt>
                <c:pt idx="5">
                  <c:v>0.19</c:v>
                </c:pt>
                <c:pt idx="6">
                  <c:v>0.16</c:v>
                </c:pt>
                <c:pt idx="7">
                  <c:v>0.2</c:v>
                </c:pt>
                <c:pt idx="8">
                  <c:v>0.15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3F-4F32-B908-5BE9A17E1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7251112"/>
        <c:axId val="-2147235416"/>
      </c:barChart>
      <c:catAx>
        <c:axId val="-2147251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7235416"/>
        <c:crosses val="autoZero"/>
        <c:auto val="1"/>
        <c:lblAlgn val="ctr"/>
        <c:lblOffset val="100"/>
        <c:noMultiLvlLbl val="0"/>
      </c:catAx>
      <c:valAx>
        <c:axId val="-21472354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47251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0.81021</cdr:x>
      <cdr:y>0.23158</cdr:y>
    </cdr:from>
    <cdr:to>
      <cdr:x>0.96648</cdr:x>
      <cdr:y>0.36325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6B20305-2690-4FCB-BDF7-4396FB796151}"/>
            </a:ext>
          </a:extLst>
        </cdr:cNvPr>
        <cdr:cNvSpPr/>
      </cdr:nvSpPr>
      <cdr:spPr>
        <a:xfrm xmlns:a="http://schemas.openxmlformats.org/drawingml/2006/main">
          <a:off x="3801900" y="697323"/>
          <a:ext cx="733330" cy="396461"/>
        </a:xfrm>
        <a:prstGeom xmlns:a="http://schemas.openxmlformats.org/drawingml/2006/main" prst="rect">
          <a:avLst/>
        </a:prstGeom>
        <a:solidFill xmlns:a="http://schemas.openxmlformats.org/drawingml/2006/main">
          <a:srgbClr val="76C9CF">
            <a:alpha val="12157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0.7967</cdr:x>
      <cdr:y>0.28586</cdr:y>
    </cdr:from>
    <cdr:to>
      <cdr:x>1</cdr:x>
      <cdr:y>0.37844</cdr:y>
    </cdr:to>
    <cdr:sp macro="" textlink="">
      <cdr:nvSpPr>
        <cdr:cNvPr id="3" name="TextBox 41">
          <a:extLst xmlns:a="http://schemas.openxmlformats.org/drawingml/2006/main">
            <a:ext uri="{FF2B5EF4-FFF2-40B4-BE49-F238E27FC236}">
              <a16:creationId xmlns:a16="http://schemas.microsoft.com/office/drawing/2014/main" id="{4FC65A00-C0BE-46D4-A669-73BC47E3735A}"/>
            </a:ext>
          </a:extLst>
        </cdr:cNvPr>
        <cdr:cNvSpPr txBox="1"/>
      </cdr:nvSpPr>
      <cdr:spPr>
        <a:xfrm xmlns:a="http://schemas.openxmlformats.org/drawingml/2006/main">
          <a:off x="3749955" y="860765"/>
          <a:ext cx="953977" cy="2787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25"/>
            </a:lnSpc>
          </a:pPr>
          <a:r>
            <a:rPr lang="en-US" sz="2000" b="1" dirty="0">
              <a:solidFill>
                <a:srgbClr val="ED7D31"/>
              </a:solidFill>
              <a:cs typeface="Effra"/>
            </a:rPr>
            <a:t>72 %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0.08107</cdr:x>
      <cdr:y>0.34941</cdr:y>
    </cdr:from>
    <cdr:to>
      <cdr:x>0.26165</cdr:x>
      <cdr:y>0.73569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A5A87CF-AC4A-4348-822C-FD454E9B06AD}"/>
            </a:ext>
          </a:extLst>
        </cdr:cNvPr>
        <cdr:cNvSpPr/>
      </cdr:nvSpPr>
      <cdr:spPr>
        <a:xfrm xmlns:a="http://schemas.openxmlformats.org/drawingml/2006/main">
          <a:off x="419100" y="1269420"/>
          <a:ext cx="933450" cy="1403350"/>
        </a:xfrm>
        <a:prstGeom xmlns:a="http://schemas.openxmlformats.org/drawingml/2006/main" prst="rect">
          <a:avLst/>
        </a:prstGeom>
        <a:solidFill xmlns:a="http://schemas.openxmlformats.org/drawingml/2006/main">
          <a:srgbClr val="76C9CF">
            <a:alpha val="12157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algn="ctr" defTabSz="457200" rtl="0" eaLnBrk="1" latinLnBrk="0" hangingPunct="1"/>
          <a:endParaRPr lang="fr-FR" sz="1800" kern="1200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0.2937</cdr:x>
      <cdr:y>0.88931</cdr:y>
    </cdr:from>
    <cdr:to>
      <cdr:x>0.81731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897EE1-0E00-46CE-91D7-8EBEA5F9D793}"/>
            </a:ext>
          </a:extLst>
        </cdr:cNvPr>
        <cdr:cNvSpPr txBox="1"/>
      </cdr:nvSpPr>
      <cdr:spPr>
        <a:xfrm xmlns:a="http://schemas.openxmlformats.org/drawingml/2006/main">
          <a:off x="1714311" y="4038832"/>
          <a:ext cx="3056272" cy="502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Distance from Laparotomy surgery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15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1 141 16383,'39'0'0,"-6"0"0,-25 0 0,6 0 0,4 0 0,1 0 0,1 0 0,-4 0 0,-2 0 0,7 0 0,-6 0 0,5 2 0,-6-1 0,-1 1 0,9 0 0,-3-1 0,5 1 0,-7 0 0,-2-1 0,1 1 0,2-2 0,-2 0 0,3 0 0,-8 0 0,8 2 0,-3-1 0,0 1 0,3 0 0,-8-1 0,8 3 0,-3-1 0,-1 0 0,4-1 0,-8 0 0,11-1 0,-10 1 0,9-2 0,-3 0 0,-3 0 0,2 0 0,1 2 0,-4-1 0,5 1 0,-4-2 0,4 0 0,-5 0 0,7 0 0,-6 0 0,-1 2 0,5-1 0,-6 1 0,7-2 0,-7 0 0,6 2 0,-3-1 0,0 1 0,3-2 0,-8 0 0,6 0 0,2 0 0,-2 0 0,1 0 0,-2 0 0,-2 0 0,7 0 0,-3 0 0,0 0 0,-2 0 0,-2 0 0,2 0 0,1 0 0,3 0 0,-6 0 0,5 0 0,-5 0 0,3 0 0,4 0 0,-4 0 0,4 0 0,-4 0 0,0 0 0,-1 0 0,1 0 0,-1 0 0,1 0 0,0 0 0,-1 0 0,4 0 0,-3 0 0,7 0 0,-7 0 0,6 0 0,-5-2 0,2 1 0,0-1 0,-3 2 0,3 0 0,-3-3 0,3 3 0,-3-3 0,3 3 0,-4 0 0,1 0 0,0 0 0,-1 0 0,5 0 0,-6 0 0,6 0 0,-3-2 0,-3 1 0,2-1 0,0 2 0,-5 0 0,10-3 0,-6 3 0,0-2 0,1 2 0,-2 0 0,-1 0 0,5-3 0,-3 3 0,0-2 0,0 2 0,-1 0 0,0 0 0,3 0 0,-4 0 0,1 0 0,1-7 0,-3 4 0,-3-15 0,-4 6 0,2 45 0,-6-21 0,7 43 0,-9-123 0,0 45 0,0-65 0,0 68 0,0 4 0,0 2 0,27 30 0,-18-15 0,22 24 0,-25-23 0,1 0 0,15 7 0,-12-5 0,10 4 0,-6-4 0,-3-1 0,9 4 0,-8-4 0,5-1 0,0 3 0,-2-5 0,2 5 0,-3-3 0,0 3 0,2-1 0,-1-1 0,1 1 0,0-3 0,-8 16 0,-1-6 0,-7 8 0,0-1 0,0-5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41.836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0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42.50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0 0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43.219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1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8:47:07.950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1882 12123 180000 90000,'52'-27'0'0'0,"-2"5"0"0"0,-19 22 0 0 0,2-4 0 0 0,2-2 0 0 0,0-5 0 0 0,4-2 0 0 0,-1-4 0 0 0,4-2 0 0 0,3-4 0 0 0,-1-2 0 0 0,3-1 0 0 0,-5 4 0 0 0,-2-6 0 0 0,1-2 0 0 0,-4-5 0 0 0,-7-1 0 0 0,-6-3 0 0 0,-8 0 0 0 0,-3-1 0 0 0,-5-1 0 0 0,0-1 0 0 0,-3 1 0 0 0,-1-3 0 0 0,-4 0 0 0 0,0-10 0 0 0,0-1 0 0 0,4-5 0 0 0,1 0 0 0 0,0 7 0 0 0,0-2 0 0 0,-2 1 0 0 0,3-3 0 0 0,0-1 0 0 0,2 2 0 0 0,3-2 0 0 0,6 5 0 0 0,5-5 0 0 0,10 4 0 0 0,6-4 0 0 0,14 1 0 0 0,8-6 0 0 0,8 0 0 0 0,4-3 0 0 0,-3 7 0 0 0,1 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8:47:09.39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0 2906 12123 180000 90000,'14'-54'0'0'0,"0"-1"0"0"0,8-36 0 0 0,1 18 0 0 0,1 4 0 0 0,7-2 0 0 0,3-12 0 0 0,2-3 0 0 0,-15 35 0 0 0,-1 0 0 0 0,1 1 0 0 0,0 0 0 0 0,0 0 0 0 0,-1 1 0 0 0,13-40 0 0 0,-5 9 0 0 0,-6 3 0 0 0,-6 11 0 0 0,-3 3 0 0 0,-3 6 0 0 0,-4 6 0 0 0,-2 9 0 0 0,-4 7 0 0 0,0 5 0 0 0,0 5 0 0 0,0 4 0 0 0,0 5 0 0 0,-3-4 0 0 0,-3 6 0 0 0,-5 0 0 0 0,1 3 0 0 0,-4 0 0 0 0,-2 1 0 0 0,-4-4 0 0 0,-4 3 0 0 0,0-3 0 0 0,-5 2 0 0 0,-4-2 0 0 0,0-2 0 0 0,0 2 0 0 0,0 3 0 0 0,0 0 0 0 0,4-1 0 0 0,1 1 0 0 0,4-3 0 0 0,2 3 0 0 0,6-5 0 0 0,8 0 0 0 0,3-8 0 0 0,5-6 0 0 0,6-4 0 0 0,9-5 0 0 0,12-5 0 0 0,9-2 0 0 0,6 2 0 0 0,1 0 0 0 0,-5 6 0 0 0,2-2 0 0 0,-2 2 0 0 0,-1 1 0 0 0,-4 4 0 0 0,3-5 0 0 0,0-1 0 0 0,4 1 0 0 0,1 5 0 0 0,4-4 0 0 0,5-2 0 0 0,-3 3 0 0 0,-3 0 0 0 0,0 1 0 0 0,-5-1 0 0 0,-2 3 0 0 0,-2 0 0 0 0,-8 4 0 0 0,-5 4 0 0 0,-5 7 0 0 0,-3 1 0 0 0,-5 3 0 0 0,-7-3 0 0 0,-19-7 0 0 0,-6-1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8:47:09.859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2324 826 12123 180000 90000,'-54'46'0'0'0,"-1"-1"0"0"0,9-9 0 0 0,1-3 0 0 0,-31 10 0 0 0,6-19 0 0 0,-6-9 0 0 0,-1-5 0 0 0,-2-6 0 0 0,-3-4 0 0 0,30-1 0 0 0,-2-1 0 0 0,-4-1 0 0 0,-2-2 0 0 0,-5-2 0 0 0,-1-3 0 0 0,-4-5 0 0 0,0-1 0 0 0,-2 0 0 0 0,0 0 0 0 0,2 1 0 0 0,1 0 0 0 0,2 1 0 0 0,0 2 0 0 0,5 0 0 0 0,0 2 0 0 0,7 1 0 0 0,0 2 0 0 0,2-1 0 0 0,-1-1 0 0 0,1 2 0 0 0,1 1 0 0 0,-26-4 0 0 0,1-2 0 0 0,16-3 0 0 0,11-2 0 0 0,25-8 0 0 0,11-11 0 0 0,39-11 0 0 0,24-13 0 0 0,-10 26 0 0 0,4 1 0 0 0,10-6 0 0 0,4 1 0 0 0,3-2 0 0 0,2 0 0 0 0,4-3 0 0 0,0 0 0 0 0,-1 4 0 0 0,0 1 0 0 0,-3 2 0 0 0,0 1 0 0 0,4 1 0 0 0,-1 2 0 0 0,-5 3 0 0 0,1 0 0 0 0,10-2 0 0 0,0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8:47:10.17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2163 12123 180000 90000,'88'-9'0'0'0,"-13"-10"0"0"0,-42-1 0 0 0,16-23 0 0 0,11-17 0 0 0,-26 21 0 0 0,-1-2 0 0 0,2-6 0 0 0,-1-2 0 0 0,0-5 0 0 0,-1-2 0 0 0,2-4 0 0 0,-1-1 0 0 0,-3-2 0 0 0,-1-2 0 0 0,-1-2 0 0 0,-3-1 0 0 0,-3 9 0 0 0,-2 0 0 0 0,-3 1 0 0 0,0-2 0 0 0,3-17 0 0 0,0-2 0 0 0,1-1 0 0 0,0 2 0 0 0,-4 11 0 0 0,0 3 0 0 0,-2 4 0 0 0,-1 3 0 0 0,10-31 0 0 0,4-6 0 0 0,-4 17 0 0 0,1 2 0 0 0,-4 6 0 0 0,9 0 0 0 0,-1-3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8:47:11.2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1415 2646 12123 180000 90000,'-70'38'0'0'0,"1"0"0"0"0,5-3 0 0 0,1-1 0 0 0,7-5 0 0 0,3-4 0 0 0,-29 4 0 0 0,7-5 0 0 0,8-8 0 0 0,7-5 0 0 0,5-2 0 0 0,2-4 0 0 0,-4-1 0 0 0,-6-4 0 0 0,-7 0 0 0 0,-13 0 0 0 0,2-7 0 0 0,4-6 0 0 0,8-18 0 0 0,12-18 0 0 0,14-13 0 0 0,10-21 0 0 0,19-9 0 0 0,14 33 0 0 0,7-3 0 0 0,7-6 0 0 0,8 0 0 0 0,10-1 0 0 0,8 0 0 0 0,15-10 0 0 0,6 1 0 0 0,-17 28 0 0 0,3 1 0 0 0,1 1 0 0 0,5 0 0 0 0,2 1 0 0 0,0 2 0 0 0,21-15 0 0 0,1 3 0 0 0,4 1 0 0 0,3 4 0 0 0,-2 5 0 0 0,2 2 0 0 0,-23 13 0 0 0,2 2 0 0 0,0 1 0 0 0,-1 2 0 0 0,0 1 0 0 0,-1 3 0 0 0,30-8 0 0 0,0 4 0 0 0,-2 4 0 0 0,0 6 0 0 0,-1 5 0 0 0,0 4 0 0 0,-3 3 0 0 0,0 1 0 0 0,-2 2 0 0 0,-1 4 0 0 0,-3 9 0 0 0,0 5 0 0 0,-3 3 0 0 0,-1 6 0 0 0,-3 4 0 0 0,-3 4 0 0 0,0 4 0 0 0,-3 3 0 0 0,-5-1 0 0 0,-3 1 0 0 0,-7-1 0 0 0,-3 2 0 0 0,1 0 0 0 0,-3 0 0 0 0,22 27 0 0 0,-3-3 0 0 0,-11-7 0 0 0,-4-3 0 0 0,-13-11 0 0 0,-12-14 0 0 0,-8-8 0 0 0,-9-34 0 0 0,-5-19 0 0 0,3-28 0 0 0,2-27 0 0 0,11-4 0 0 0,-6 40 0 0 0,2 1 0 0 0,2-4 0 0 0,2 1 0 0 0,1 4 0 0 0,1 0 0 0 0,1-2 0 0 0,1 0 0 0 0,1-1 0 0 0,1 0 0 0 0,-2 1 0 0 0,0 1 0 0 0,0 1 0 0 0,-2 0 0 0 0,17-43 0 0 0,-5 5 0 0 0,-7 6 0 0 0,-4 1 0 0 0,-2 1 0 0 0,2 2 0 0 0,-3 4 0 0 0,3 3 0 0 0,-3 12 0 0 0,1-5 0 0 0,-4 13 0 0 0,-4 0 0 0 0,-4-1 0 0 0,-8 16 0 0 0,-13 6 0 0 0,-28 14 0 0 0,-30 14 0 0 0,18 15 0 0 0,-4 6 0 0 0,-11 7 0 0 0,-2 5 0 0 0,-9 7 0 0 0,-2 6 0 0 0,24-11 0 0 0,-1 2 0 0 0,0 1 0 0 0,-3 1 0 0 0,-1 1 0 0 0,0 1 0 0 0,-4 3 0 0 0,0 0 0 0 0,0 0 0 0 0,0 1 0 0 0,0 0 0 0 0,-1 1 0 0 0,0 1 0 0 0,-1 0 0 0 0,3-1 0 0 0,7-4 0 0 0,3-1 0 0 0,0 0 0 0 0,1 0 0 0 0,0 1 0 0 0,2-1 0 0 0,-19 16 0 0 0,1 0 0 0 0,1 0 0 0 0,0 1 0 0 0,1 1 0 0 0,3 0 0 0 0,11-10 0 0 0,4-2 0 0 0,6-4 0 0 0,3-1 0 0 0,6-3 0 0 0,2-1 0 0 0,-25 36 0 0 0,12-8 0 0 0,18 0 0 0 0,17-13 0 0 0,25-3 0 0 0,34-16 0 0 0,37-9 0 0 0,-28-14 0 0 0,5-2 0 0 0,15-2 0 0 0,3-3 0 0 0,3 2 0 0 0,3-2 0 0 0,-20-1 0 0 0,2-2 0 0 0,-1 1 0 0 0,22 0 0 0 0,0 0 0 0 0,0-2 0 0 0,1 0 0 0 0,-4 0 0 0 0,2 0 0 0 0,8 0 0 0 0,-2 0 0 0 0,-19 0 0 0 0,-1 0 0 0 0,8-1 0 0 0,-1 0 0 0 0,-14-1 0 0 0,0-1 0 0 0,2-1 0 0 0,0 0 0 0 0,-2-1 0 0 0,-1-1 0 0 0,-4 0 0 0 0,-3 1 0 0 0,34-3 0 0 0,-16-1 0 0 0,-16 1 0 0 0,-3 3 0 0 0,-12-3 0 0 0,-13-4 0 0 0,-42-11 0 0 0,-11-8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8:47:13.424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430 3309 12123 180000 90000,'33'-41'0'0'0,"22"-6"0"0"0,-14 18 0 0 0,4-3 0 0 0,16-11 0 0 0,3-4 0 0 0,9-7 0 0 0,4-4 0 0 0,-11 7 0 0 0,3-3 0 0 0,1-1 0 0 0,7-6 0 0 0,1 0 0 0 0,1-2 0 0 0,-19 15 0 0 0,1-1 0 0 0,-1 0 0 0 0,-1 1 0 0 0,13-11 0 0 0,-2 0 0 0 0,0 1 0 0 0,3-3 0 0 0,1 0 0 0 0,-3 3 0 0 0,-11 9 0 0 0,-2 2 0 0 0,0 0 0 0 0,4-4 0 0 0,1 0 0 0 0,-3 2 0 0 0,12-10 0 0 0,-1 2 0 0 0,4-5 0 0 0,-4 3 0 0 0,-19 14 0 0 0,-2 2 0 0 0,4-7 0 0 0,-3 1 0 0 0,-12 9 0 0 0,-4 0 0 0 0,-1 0 0 0 0,-4 0 0 0 0,20-31 0 0 0,-20 9 0 0 0,-19 13 0 0 0,-6 4 0 0 0,-13-2 0 0 0,-8 4 0 0 0,-7 6 0 0 0,-6-1 0 0 0,1 5 0 0 0,1-5 0 0 0,7 3 0 0 0,4-3 0 0 0,7 2 0 0 0,4 0 0 0 0,5 3 0 0 0,0 0 0 0 0,0 0 0 0 0,5-7 0 0 0,3-4 0 0 0,8-4 0 0 0,6-2 0 0 0,4 3 0 0 0,2 3 0 0 0,-1-2 0 0 0,-2 7 0 0 0,-7 1 0 0 0,-5 5 0 0 0,-13 9 0 0 0,-25 7 0 0 0,-37 10 0 0 0,15 8 0 0 0,-6 3 0 0 0,-23 8 0 0 0,-6 6 0 0 0,-6 5 0 0 0,-2 5 0 0 0,26-6 0 0 0,-1 1 0 0 0,0 2 0 0 0,-3 3 0 0 0,-1 3 0 0 0,0 1 0 0 0,-4 2 0 0 0,-1 2 0 0 0,3 1 0 0 0,9-3 0 0 0,2 0 0 0 0,0 2 0 0 0,-1 1 0 0 0,0 1 0 0 0,4-1 0 0 0,-12 11 0 0 0,1-2 0 0 0,-6 4 0 0 0,2-1 0 0 0,21-12 0 0 0,1-1 0 0 0,-1 1 0 0 0,1-2 0 0 0,-27 23 0 0 0,2-6 0 0 0,19-12 0 0 0,23-18 0 0 0,17-13 0 0 0,42-29 0 0 0,27-19 0 0 0,-8 8 0 0 0,6-3 0 0 0,12-4 0 0 0,3-1 0 0 0,10-5 0 0 0,3 1 0 0 0,6 1 0 0 0,1 1 0 0 0,1 0 0 0 0,2 2 0 0 0,1 3 0 0 0,1 3 0 0 0,-3 2 0 0 0,-1 4 0 0 0,-3 3 0 0 0,1 2 0 0 0,8 0 0 0 0,1 3 0 0 0,-4 2 0 0 0,-1 3 0 0 0,-2 2 0 0 0,-1 2 0 0 0,-6 4 0 0 0,-1 1 0 0 0,-10 2 0 0 0,-1 1 0 0 0,2 1 0 0 0,-2 0 0 0 0,-10 1 0 0 0,-3 0 0 0 0,37 0 0 0 0,-9 0 0 0 0,-17 0 0 0 0,0 0 0 0 0,-16-1 0 0 0,-14-2 0 0 0,-13-2 0 0 0,-9-6 0 0 0,-10-3 0 0 0,-10-5 0 0 0,-30-5 0 0 0,-24-3 0 0 0,-27 7 0 0 0,35 14 0 0 0,-4 1 0 0 0,-15 2 0 0 0,-4 2 0 0 0,-8 0 0 0 0,-4 4 0 0 0,-8 8 0 0 0,-1 5 0 0 0,30-2 0 0 0,0 2 0 0 0,0 2 0 0 0,-3 3 0 0 0,0 2 0 0 0,0 2 0 0 0,-4 3 0 0 0,0 2 0 0 0,0 0 0 0 0,2 1 0 0 0,1 1 0 0 0,0 0 0 0 0,3-1 0 0 0,1 0 0 0 0,1 1 0 0 0,4-2 0 0 0,0-1 0 0 0,2 1 0 0 0,-27 14 0 0 0,2 0 0 0 0,5-3 0 0 0,3-1 0 0 0,5-2 0 0 0,3-1 0 0 0,6-4 0 0 0,2-1 0 0 0,8-3 0 0 0,2-1 0 0 0,5-1 0 0 0,2-1 0 0 0,-29 18 0 0 0,-2 5 0 0 0,14-8 0 0 0,13-3 0 0 0,12-7 0 0 0,4-3 0 0 0,6 0 0 0 0,3 0 0 0 0,2 4 0 0 0,7 1 0 0 0,-2 10 0 0 0,4 7 0 0 0,1 0 0 0 0,4-2 0 0 0,4-2 0 0 0,1-1 0 0 0,1-1 0 0 0,4-5 0 0 0,5-11 0 0 0,14-4 0 0 0,10-10 0 0 0,24-8 0 0 0,16-19 0 0 0,13-18 0 0 0,-35 9 0 0 0,2-4 0 0 0,4-7 0 0 0,1-3 0 0 0,5-1 0 0 0,2-1 0 0 0,4-5 0 0 0,2 0 0 0 0,2 3 0 0 0,2 1 0 0 0,-1-2 0 0 0,0 2 0 0 0,1 3 0 0 0,-1 3 0 0 0,-10 6 0 0 0,-1 2 0 0 0,-4 3 0 0 0,0 2 0 0 0,-8 6 0 0 0,0 0 0 0 0,45-11 0 0 0,-4 9 0 0 0,-21 10 0 0 0,-7 3 0 0 0,-10 4 0 0 0,-10 1 0 0 0,-19 15 0 0 0,-11 10 0 0 0,-13 19 0 0 0,-18 18 0 0 0,-19 4 0 0 0,5-25 0 0 0,-4 0 0 0 0,-3 1 0 0 0,-2 1 0 0 0,-5 3 0 0 0,-1 1 0 0 0,-1 1 0 0 0,-1 1 0 0 0,-6 0 0 0 0,-1 1 0 0 0,0 2 0 0 0,-2 0 0 0 0,-5-1 0 0 0,0 0 0 0 0,-1 0 0 0 0,-1-1 0 0 0,2-4 0 0 0,-1-2 0 0 0,6-5 0 0 0,-1-2 0 0 0,-4 2 0 0 0,1-2 0 0 0,10-8 0 0 0,1 0 0 0 0,-8 4 0 0 0,0 2 0 0 0,4-2 0 0 0,1-1 0 0 0,3-1 0 0 0,1 0 0 0 0,3 0 0 0 0,1-1 0 0 0,3 0 0 0 0,2 0 0 0 0,-35 32 0 0 0,9-4 0 0 0,10 1 0 0 0,9-3 0 0 0,4 0 0 0 0,3-1 0 0 0,7 1 0 0 0,7-6 0 0 0,1 1 0 0 0,1 2 0 0 0,2 0 0 0 0,0 5 0 0 0,8-11 0 0 0,-1 3 0 0 0,2 4 0 0 0,2-4 0 0 0,2 0 0 0 0,4-5 0 0 0,-2-3 0 0 0,1-6 0 0 0,-1-1 0 0 0,-1-5 0 0 0,-1-2 0 0 0,1-2 0 0 0,0-6 0 0 0,-1-2 0 0 0,5-4 0 0 0,1 1 0 0 0,2-1 0 0 0,1 1 0 0 0,0-4 0 0 0,8 6 0 0 0,-7-2 0 0 0,3 8 0 0 0,-9-1 0 0 0,-3-2 0 0 0,1-2 0 0 0,1-3 0 0 0,-1-1 0 0 0,6 1 0 0 0,-2-1 0 0 0,3-3 0 0 0,-11-5 0 0 0,-3-4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15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1 141 16383,'39'0'0,"-6"0"0,-25 0 0,6 0 0,4 0 0,1 0 0,1 0 0,-4 0 0,-2 0 0,7 0 0,-6 0 0,5 2 0,-6-1 0,-1 1 0,9 0 0,-3-1 0,5 1 0,-7 0 0,-2-1 0,1 1 0,2-2 0,-2 0 0,3 0 0,-8 0 0,8 2 0,-3-1 0,0 1 0,3 0 0,-8-1 0,8 3 0,-3-1 0,-1 0 0,4-1 0,-8 0 0,11-1 0,-10 1 0,9-2 0,-3 0 0,-3 0 0,2 0 0,1 2 0,-4-1 0,5 1 0,-4-2 0,4 0 0,-5 0 0,7 0 0,-6 0 0,-1 2 0,5-1 0,-6 1 0,7-2 0,-7 0 0,6 2 0,-3-1 0,0 1 0,3-2 0,-8 0 0,6 0 0,2 0 0,-2 0 0,1 0 0,-2 0 0,-2 0 0,7 0 0,-3 0 0,0 0 0,-2 0 0,-2 0 0,2 0 0,1 0 0,3 0 0,-6 0 0,5 0 0,-5 0 0,3 0 0,4 0 0,-4 0 0,4 0 0,-4 0 0,0 0 0,-1 0 0,1 0 0,-1 0 0,1 0 0,0 0 0,-1 0 0,4 0 0,-3 0 0,7 0 0,-7 0 0,6 0 0,-5-2 0,2 1 0,0-1 0,-3 2 0,3 0 0,-3-3 0,3 3 0,-3-3 0,3 3 0,-4 0 0,1 0 0,0 0 0,-1 0 0,5 0 0,-6 0 0,6 0 0,-3-2 0,-3 1 0,2-1 0,0 2 0,-5 0 0,10-3 0,-6 3 0,0-2 0,1 2 0,-2 0 0,-1 0 0,5-3 0,-3 3 0,0-2 0,0 2 0,-1 0 0,0 0 0,3 0 0,-4 0 0,1 0 0,1-7 0,-3 4 0,-3-15 0,-4 6 0,2 45 0,-6-21 0,7 43 0,-9-123 0,0 45 0,0-65 0,0 68 0,0 4 0,0 2 0,27 30 0,-18-15 0,22 24 0,-25-23 0,1 0 0,15 7 0,-12-5 0,10 4 0,-6-4 0,-3-1 0,9 4 0,-8-4 0,5-1 0,0 3 0,-2-5 0,2 5 0,-3-3 0,0 3 0,2-1 0,-1-1 0,1 1 0,0-3 0,-8 16 0,-1-6 0,-7 8 0,0-1 0,0-5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22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96 16383,'44'-5'0,"-7"3"0,-14-6 0,-5 8 0,5-6 0,-2 3 0,3-3 0,0 0 0,0 0 0,0 0 0,0 0 0,-3 0 0,-1 3 0,-4-2 0,-2 4 0,3-3 0,-1 3 0,0-1 0,6-1 0,-10 3 0,5-3 0,1 3 0,-4-2 0,5 1 0,-4-1 0,4 2 0,-5 0 0,7 0 0,-8 0 0,4 0 0,0 0 0,-1 0 0,1 0 0,-1 0 0,4 0 0,-2 0 0,5 0 0,-6 0 0,7 0 0,-7 0 0,6 0 0,-5 0 0,5 0 0,-2 0 0,3 0 0,0 0 0,4 0 0,-3 0 0,2 0 0,-2 0 0,2 0 0,-2 0 0,0 0 0,-2 0 0,-5 0 0,5 0 0,-6 0 0,0 0 0,-1 0 0,-2 0 0,2 0 0,1 0 0,0 0 0,3 0 0,-3 0 0,6 0 0,-2 0 0,3 0 0,0 0 0,4 0 0,-3 0 0,3 0 0,0 0 0,7 0 0,-7 0 0,5 0 0,-12 0 0,3 0 0,0 0 0,0 0 0,1 0 0,2 0 0,2 0 0,4 0 0,-1 0 0,1 0 0,4 0 0,-4 0 0,4 0 0,-4 0 0,-5 0 0,4 0 0,-3 0 0,0 0 0,-2 0 0,-2 0 0,-1 0 0,0 0 0,0 0 0,7 0 0,-8 0 0,7 0 0,-12 0 0,5 0 0,-5 0 0,5 0 0,-6 0 0,3 0 0,-3 0 0,3 0 0,-6 0 0,5 0 0,-5 0 0,4 0 0,-1 0 0,-1 0 0,4 2 0,-5-1 0,3 1 0,-1-2 0,-3 0 0,6 0 0,-3 0 0,1 0 0,-4 0 0,2 0 0,8 0 0,-4 0 0,10 0 0,-12 0 0,5 0 0,-6 0 0,3 0 0,-3 0 0,-1 0 0,1 0 0,0 0 0,-1 0 0,1 0 0,4 0 0,-4 0 0,5 0 0,-9 0 0,3 0 0,9 0 0,-6 0 0,8 0 0,-10 0 0,-1 0 0,2-2 0,-4 2 0,2-7 0,-1 6 0,5-2 0,2 3 0,0 0 0,1 0 0,-5 0 0,2 0 0,-7 0 0,3 0 0,-1 0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22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96 16383,'44'-5'0,"-7"3"0,-14-6 0,-5 8 0,5-6 0,-2 3 0,3-3 0,0 0 0,0 0 0,0 0 0,0 0 0,-3 0 0,-1 3 0,-4-2 0,-2 4 0,3-3 0,-1 3 0,0-1 0,6-1 0,-10 3 0,5-3 0,1 3 0,-4-2 0,5 1 0,-4-1 0,4 2 0,-5 0 0,7 0 0,-8 0 0,4 0 0,0 0 0,-1 0 0,1 0 0,-1 0 0,4 0 0,-2 0 0,5 0 0,-6 0 0,7 0 0,-7 0 0,6 0 0,-5 0 0,5 0 0,-2 0 0,3 0 0,0 0 0,4 0 0,-3 0 0,2 0 0,-2 0 0,2 0 0,-2 0 0,0 0 0,-2 0 0,-5 0 0,5 0 0,-6 0 0,0 0 0,-1 0 0,-2 0 0,2 0 0,1 0 0,0 0 0,3 0 0,-3 0 0,6 0 0,-2 0 0,3 0 0,0 0 0,4 0 0,-3 0 0,3 0 0,0 0 0,7 0 0,-7 0 0,5 0 0,-12 0 0,3 0 0,0 0 0,0 0 0,1 0 0,2 0 0,2 0 0,4 0 0,-1 0 0,1 0 0,4 0 0,-4 0 0,4 0 0,-4 0 0,-5 0 0,4 0 0,-3 0 0,0 0 0,-2 0 0,-2 0 0,-1 0 0,0 0 0,0 0 0,7 0 0,-8 0 0,7 0 0,-12 0 0,5 0 0,-5 0 0,5 0 0,-6 0 0,3 0 0,-3 0 0,3 0 0,-6 0 0,5 0 0,-5 0 0,4 0 0,-1 0 0,-1 0 0,4 2 0,-5-1 0,3 1 0,-1-2 0,-3 0 0,6 0 0,-3 0 0,1 0 0,-4 0 0,2 0 0,8 0 0,-4 0 0,10 0 0,-12 0 0,5 0 0,-6 0 0,3 0 0,-3 0 0,-1 0 0,1 0 0,0 0 0,-1 0 0,1 0 0,4 0 0,-4 0 0,5 0 0,-9 0 0,3 0 0,9 0 0,-6 0 0,8 0 0,-10 0 0,-1 0 0,2-2 0,-4 2 0,2-7 0,-1 6 0,5-2 0,2 3 0,0 0 0,1 0 0,-5 0 0,2 0 0,-7 0 0,3 0 0,-1 0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27.3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0 144 16383,'58'-3'0,"1"1"0,-6 2 0,1 0 0,9 0 0,-10 0 0,-4 0 0,1 0 0,-11 0 0,17 0 0,3 0 0,-11 0 0,12 0 0,-25 0 0,12 0 0,-5 0 0,-5-2 0,0 1 0,-8-2 0,-1 3 0,-4 0 0,0 0 0,0 0 0,3-3 0,-2 2 0,11-2 0,-6 3 0,11 0 0,-7 0 0,7 0 0,-8 0 0,4 0 0,-4 0 0,-1-2 0,1 1 0,-1-2 0,1 3 0,8 0 0,-2-3 0,4 2 0,-2-2 0,-4 3 0,20 0 0,-19-3 0,22 3 0,-25-3 0,16 0 0,-8 2 0,4-6 0,-5 7 0,0-7 0,14 4 0,-10-4 0,10 3 0,-18 1 0,-1 0 0,-5 2 0,1-5 0,-1 6 0,-3-6 0,-1 6 0,-4-3 0,0 3 0,0 0 0,0 0 0,-3 0 0,2 0 0,-5 0 0,5 0 0,-2 0 0,0 0 0,2 0 0,-6 0 0,3 0 0,-6 0 0,2 0 0,-1 0 0,1 0 0,1 0 0,0 0 0,-4 0 0,8 0 0,-10 0 0,8 2 0,-5-1 0,1 1 0,2 0 0,-3 0 0,2 3 0,-1-1 0,1-9 0,4 3 0,-4 1 0,-1 9 0,-5 13 0,-4-7 0,1 4 0,-1-58 0,-3 28 0,-1-36 0,-2 38 0,0 2 0,26 5 0,-15 1 0,18 4 0,-17 3 0,-4-2 0,12 1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28.5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8:16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3203 58 16383,'-49'0'0,"7"0"0,23 0 0,2 0 0,-12 0 0,10 0 0,-11 0 0,7 0 0,-5 0 0,-16 0 0,6 0 0,-12 0 0,1 0 0,2 0 0,-8 0 0,14 0 0,-7 0 0,6 0 0,-3 0 0,1 0 0,-1 0 0,-5 0 0,3 0 0,-7 0 0,13 0 0,-8 0 0,12 0 0,-11 0 0,11 0 0,-8 0 0,5 0 0,4 0 0,1 0 0,4 0 0,-4 0 0,-5 0 0,6 0 0,-8 0 0,9-3 0,-7 3 0,-4-3 0,2 3 0,-2-3 0,4 2 0,0-5 0,4 5 0,1-4 0,4 1 0,-4 1 0,3 0 0,-7 0 0,6 2 0,-6-2 0,3 0 0,0 2 0,1-1 0,0 2 0,3-3 0,-3 2 0,4-2 0,4 3 0,0 0 0,4-2 0,3 1 0,1-1 0,1 2 0,1 0 0,-5 0 0,5 0 0,-2 0 0,3 0 0,0 0 0,1 0 0,-1 0 0,-2 0 0,5 0 0,-5 0 0,3 0 0,-3 0 0,1 0 0,-2 0 0,2 0 0,-2 0 0,3 0 0,1 0 0,-1 0 0,0 0 0,0 0 0,-1 0 0,1 0 0,1 0 0,-4 0 0,4 0 0,-2 0 0,-5 2 0,10-2 0,-10 5 0,9-4 0,-3 1 0,-1 0 0,3-1 0,-3 3 0,1-4 0,2 2 0,-4 1 0,3-3 0,-3 3 0,4-1 0,-2-2 0,2 4 0,-1-3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8:23.0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39 16383,'66'0'0,"-1"0"0,-24 0 0,13 0 0,-2 0 0,20 0 0,2 0 0,6 0 0,10 0 0,-2 0 0,-36 1 0,1-2 0,1-1 0,0 0 0,2 2 0,2-1 0,2-3 0,1 0 0,-6 1 0,-1 0 0,36-2 0,-31 0 0,-3 1 0,0 3 0,-5-1 0,0 0 0,2 2 0,8 0 0,9 0 0,-16 0 0,12 0 0,-11 0 0,-4 0 0,4 3 0,0-2 0,1 5 0,5-5 0,-17 5 0,13-5 0,-18 1 0,16-2 0,-10 0 0,-4 0 0,-2 0 0,-7 0 0,-1 0 0,-1 0 0,-6 0 0,3 0 0,-7 0 0,2 0 0,-6 0 0,3 0 0,-3 0 0,0 0 0,0 0 0,3 0 0,-2 0 0,15 2 0,-10-1 0,11 4 0,-10-5 0,-3 3 0,-1-3 0,0 0 0,-3 0 0,6 0 0,-2 0 0,7 0 0,-3 0 0,2 0 0,-6 0 0,-1 0 0,-6 0 0,3-2 0,-2 1 0,8-1 0,-5 2 0,6 0 0,-3 0 0,3 0 0,0 0 0,0 0 0,0 0 0,-3 0 0,-1 2 0,-3 1 0,-3 2 0,3 0 0,-2 0 0,2-2 0,-1-2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8:26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60 16383,'47'0'0,"-6"0"0,-22 0 0,-2 0 0,5 0 0,-6 0 0,7 0 0,-7 0 0,3 0 0,0 0 0,1 0 0,0 0 0,2 0 0,-2 0 0,-1 0 0,4-2 0,-4 1 0,1-4 0,2 5 0,-5-5 0,5 4 0,-5-1 0,2 0 0,-3 1 0,3-1 0,-5 0 0,4 1 0,-5-1 0,3 2 0,3-3 0,-3 3 0,6-5 0,-2 4 0,0-1 0,2-1 0,-2 2 0,3-4 0,0 5 0,-3-3 0,2 1 0,-6 1 0,2-4 0,-2 5 0,0-2 0,-1 2 0,1 0 0,0 0 0,-1 0 0,6 0 0,-7 0 0,6 0 0,-8 0 0,3 0 0,2 0 0,0 0 0,-2 0 0,4 0 0,-4 0 0,0 0 0,2 0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8:38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943 0 16383,'-62'0'0,"8"0"0,19 0 0,0 0 0,6 0 0,-5 0 0,7 0 0,-1 0 0,2 0 0,6 0 0,-6 0 0,6 0 0,-1 0 0,0 0 0,4 0 0,-6 0 0,3 0 0,-2 0 0,2 0 0,-6 0 0,2 0 0,-6 0 0,2 0 0,-3 0 0,-4 0 0,3 0 0,-3 0 0,8 0 0,-3 0 0,9 0 0,-2 0 0,7 0 0,3 0 0,-3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8:38.7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8:51.8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1 232 16383,'47'0'0,"-6"0"0,-22 0 0,-3 0 0,3 0 0,4 0 0,-5 0 0,2 0 0,-5 0 0,-2 0 0,4 0 0,4 0 0,-5 0 0,0 0 0,1 0 0,-3 0 0,9 0 0,-3 0 0,3 3 0,0 0 0,4 0 0,-4 2 0,8-4 0,-8 4 0,4-4 0,-4 1 0,0 1 0,-3-2 0,2 4 0,-2-5 0,-1 5 0,4-2 0,-7 0 0,10 3 0,-5-3 0,9 3 0,-3 0 0,8 0 0,-3 1 0,7-1 0,-7 1 0,3-1 0,0 0 0,-2 1 0,2-4 0,0 3 0,-3-2 0,3-1 0,-4 3 0,0-3 0,0 1 0,0 1 0,4-4 0,1 5 0,0-6 0,3 3 0,-3-3 0,4 0 0,0 0 0,5 0 0,5 0 0,-10 0 0,21 0 0,-32 0 0,28 0 0,-23 0 0,10 0 0,-4 0 0,-4 0 0,-1 0 0,-4 0 0,-3 0 0,-2 0 0,1 0 0,-3 0 0,2-2 0,-3 1 0,4-1 0,0 2 0,1-3 0,2 2 0,-6-1 0,2 2 0,1 0 0,-6 0 0,8 0 0,-8 0 0,5 0 0,-3 0 0,-3-3 0,2 3 0,-5-2 0,5 2 0,-6 0 0,3 0 0,-3 0 0,0 0 0,0 0 0,3 0 0,1 0 0,3 0 0,3 0 0,2 0 0,3-3 0,4 2 0,-3-2 0,7 0 0,-3 3 0,0-6 0,3 5 0,-7-4 0,3 4 0,-4-4 0,0 4 0,4-5 0,-3 5 0,3-4 0,-4 4 0,4-5 0,-3 3 0,8-1 0,-4-2 0,4 3 0,0-1 0,0-2 0,9 2 0,-14 0 0,12-2 0,-10 5 0,4-5 0,8 5 0,-8-5 0,4 3 0,-5-1 0,0-2 0,-4 2 0,3 1 0,-3-3 0,0 5 0,-1-4 0,-4 4 0,1-2 0,-5 3 0,3 0 0,-2-3 0,3 3 0,0-3 0,0 3 0,0 0 0,0 0 0,4 0 0,-3 0 0,7-3 0,-7 2 0,7-2 0,-7 3 0,7-3 0,-3 3 0,0-6 0,7 5 0,-13-4 0,12 4 0,-10-4 0,8 4 0,1-2 0,8 0 0,-2 2 0,8-6 0,-1 6 0,-11-5 0,10 6 0,-11-3 0,8 3 0,0 0 0,0 0 0,-5 0 0,-4 0 0,-6 0 0,-4 0 0,-4 0 0,-3 0 0,-5 0 0,-6 0 0,3 2 0,-2 4 0,1 0 0,-5-26 0,-5 11 0,-2-19 0,0 15 0,2 3 0,-2-11 0,9 8 0,4 3 0,7 4 0,7 5 0,-6-2 0,6 1 0,-9 1 0,5-2 0,0 1 0,-4 1 0,4-1 0,-13 2 0,2 0 0,3 0 0,-4 0 0,5 0 0,-2 0 0,-2 0 0,4 0 0,-6 0 0,3 0 0,0 0 0,3 0 0,0 0 0,4-3 0,0 3 0,0-5 0,0 4 0,0-4 0,-3 4 0,2-4 0,-2 4 0,3-4 0,-3 5 0,2-5 0,-5 4 0,5-4 0,-2 4 0,-1-1 0,4 2 0,-4 0 0,1 0 0,2 0 0,-5 0 0,5 0 0,-5 0 0,2 0 0,-6 0 0,3 0 0,-2 0 0,1 0 0,2 0 0,-4 6 0,0 3 0,-4 6 0,-3-1 0,-1 5 0,-2-8 0,-1 7 0,0-3 0,-2-2 0,4 6 0,-2-6 0,1 2 0,-1 1 0,0 0 0,-2-1 0,3 3 0,-3-6 0,0 4 0,0 2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50:03.84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27.3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0 144 16383,'58'-3'0,"1"1"0,-6 2 0,1 0 0,9 0 0,-10 0 0,-4 0 0,1 0 0,-11 0 0,17 0 0,3 0 0,-11 0 0,12 0 0,-25 0 0,12 0 0,-5 0 0,-5-2 0,0 1 0,-8-2 0,-1 3 0,-4 0 0,0 0 0,0 0 0,3-3 0,-2 2 0,11-2 0,-6 3 0,11 0 0,-7 0 0,7 0 0,-8 0 0,4 0 0,-4 0 0,-1-2 0,1 1 0,-1-2 0,1 3 0,8 0 0,-2-3 0,4 2 0,-2-2 0,-4 3 0,20 0 0,-19-3 0,22 3 0,-25-3 0,16 0 0,-8 2 0,4-6 0,-5 7 0,0-7 0,14 4 0,-10-4 0,10 3 0,-18 1 0,-1 0 0,-5 2 0,1-5 0,-1 6 0,-3-6 0,-1 6 0,-4-3 0,0 3 0,0 0 0,0 0 0,-3 0 0,2 0 0,-5 0 0,5 0 0,-2 0 0,0 0 0,2 0 0,-6 0 0,3 0 0,-6 0 0,2 0 0,-1 0 0,1 0 0,1 0 0,0 0 0,-4 0 0,8 0 0,-10 0 0,8 2 0,-5-1 0,1 1 0,2 0 0,-3 0 0,2 3 0,-1-1 0,1-9 0,4 3 0,-4 1 0,-1 9 0,-5 13 0,-4-7 0,1 4 0,-1-58 0,-3 28 0,-1-36 0,-2 38 0,0 2 0,26 5 0,-15 1 0,18 4 0,-17 3 0,-4-2 0,12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51:15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5:28.5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31.494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0 10 16383,'5'-5'0,"-1"1"0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31.836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0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32.42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0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32.966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0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18:46:35.960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60EC-B534-479C-89DE-970EC1CEDB5E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3B7E-0534-4D26-ACD0-E896026E5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51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digestive </a:t>
            </a:r>
            <a:r>
              <a:rPr lang="en-GB" dirty="0" err="1"/>
              <a:t>surgeonS</a:t>
            </a:r>
            <a:r>
              <a:rPr lang="en-GB" dirty="0"/>
              <a:t>,</a:t>
            </a:r>
            <a:r>
              <a:rPr lang="en-GB" baseline="0" dirty="0"/>
              <a:t> we only have a </a:t>
            </a:r>
            <a:r>
              <a:rPr lang="en-GB" baseline="0" dirty="0" err="1"/>
              <a:t>vAgue</a:t>
            </a:r>
            <a:r>
              <a:rPr lang="en-GB" baseline="0" dirty="0"/>
              <a:t> idea of IH after laparotomy.</a:t>
            </a:r>
          </a:p>
          <a:p>
            <a:r>
              <a:rPr lang="en-GB" baseline="0" dirty="0"/>
              <a:t>I propose you to have a look at the REAL FIGURES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3B7E-0534-4D26-ACD0-E896026E53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43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Let’s know more about these top 65 laparotomy.</a:t>
            </a:r>
          </a:p>
          <a:p>
            <a:r>
              <a:rPr lang="en-US" noProof="0" dirty="0"/>
              <a:t>1st</a:t>
            </a:r>
            <a:r>
              <a:rPr lang="en-US" baseline="0" noProof="0" dirty="0"/>
              <a:t> of all we are VERY concerned WITH these patient because the large majority of them (89%) had a digestive surgery.</a:t>
            </a:r>
          </a:p>
          <a:p>
            <a:r>
              <a:rPr lang="en-US" baseline="0" noProof="0" dirty="0"/>
              <a:t>And if we go deeper in the types of laparotomy, we noticed 72% were  colon rectum or small intestine </a:t>
            </a:r>
            <a:r>
              <a:rPr lang="en-US" baseline="0" noProof="0" dirty="0" err="1"/>
              <a:t>rEsection</a:t>
            </a:r>
            <a:r>
              <a:rPr lang="en-US" baseline="0" noProof="0" dirty="0"/>
              <a:t>. (</a:t>
            </a:r>
            <a:r>
              <a:rPr lang="en-US" baseline="0" noProof="0" dirty="0" err="1"/>
              <a:t>Rissection</a:t>
            </a:r>
            <a:r>
              <a:rPr lang="en-US" baseline="0" noProof="0" dirty="0"/>
              <a:t>)</a:t>
            </a:r>
            <a:endParaRPr lang="en-US" noProof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Camembert = PIE CHART</a:t>
            </a:r>
            <a:r>
              <a:rPr lang="fr-FR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5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Let’s know more about these top 65 laparotomy.</a:t>
            </a:r>
          </a:p>
          <a:p>
            <a:r>
              <a:rPr lang="en-US" noProof="0" dirty="0"/>
              <a:t>1st</a:t>
            </a:r>
            <a:r>
              <a:rPr lang="en-US" baseline="0" noProof="0" dirty="0"/>
              <a:t> of all we are VERY concerned WITH these patient because the large majority of them (89%) had a digestive surgery.</a:t>
            </a:r>
          </a:p>
          <a:p>
            <a:r>
              <a:rPr lang="en-US" baseline="0" noProof="0" dirty="0"/>
              <a:t>And if we go deeper in the types of laparotomy, we noticed 72% were  colon rectum or small intestine </a:t>
            </a:r>
            <a:r>
              <a:rPr lang="en-US" baseline="0" noProof="0" dirty="0" err="1"/>
              <a:t>rEsection</a:t>
            </a:r>
            <a:r>
              <a:rPr lang="en-US" baseline="0" noProof="0" dirty="0"/>
              <a:t>. (</a:t>
            </a:r>
            <a:r>
              <a:rPr lang="en-US" baseline="0" noProof="0" dirty="0" err="1"/>
              <a:t>Rissection</a:t>
            </a:r>
            <a:r>
              <a:rPr lang="en-US" baseline="0" noProof="0" dirty="0"/>
              <a:t>)</a:t>
            </a:r>
            <a:endParaRPr lang="en-US" noProof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Camembert = PIE CHART</a:t>
            </a:r>
            <a:r>
              <a:rPr lang="fr-FR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7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Let’s know more about these top 65 laparotomy.</a:t>
            </a:r>
          </a:p>
          <a:p>
            <a:r>
              <a:rPr lang="en-US" noProof="0" dirty="0"/>
              <a:t>1st</a:t>
            </a:r>
            <a:r>
              <a:rPr lang="en-US" baseline="0" noProof="0" dirty="0"/>
              <a:t> of all we are VERY concerned WITH these patient because the large majority of them (89%) had a digestive surgery.</a:t>
            </a:r>
          </a:p>
          <a:p>
            <a:r>
              <a:rPr lang="en-US" baseline="0" noProof="0" dirty="0"/>
              <a:t>And if we go deeper in the types of laparotomy, we noticed 72% were  colon rectum or small intestine </a:t>
            </a:r>
            <a:r>
              <a:rPr lang="en-US" baseline="0" noProof="0" dirty="0" err="1"/>
              <a:t>rEsection</a:t>
            </a:r>
            <a:r>
              <a:rPr lang="en-US" baseline="0" noProof="0" dirty="0"/>
              <a:t>. (</a:t>
            </a:r>
            <a:r>
              <a:rPr lang="en-US" baseline="0" noProof="0" dirty="0" err="1"/>
              <a:t>Rissection</a:t>
            </a:r>
            <a:r>
              <a:rPr lang="en-US" baseline="0" noProof="0" dirty="0"/>
              <a:t>)</a:t>
            </a:r>
            <a:endParaRPr lang="en-US" noProof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Camembert = PIE CHART</a:t>
            </a:r>
            <a:r>
              <a:rPr lang="fr-FR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0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Let’s know more about these top 65 laparotomy.</a:t>
            </a:r>
          </a:p>
          <a:p>
            <a:r>
              <a:rPr lang="en-US" noProof="0" dirty="0"/>
              <a:t>1st</a:t>
            </a:r>
            <a:r>
              <a:rPr lang="en-US" baseline="0" noProof="0" dirty="0"/>
              <a:t> of all we are VERY concerned WITH these patient because the large majority of them (89%) had a digestive surgery.</a:t>
            </a:r>
          </a:p>
          <a:p>
            <a:r>
              <a:rPr lang="en-US" baseline="0" noProof="0" dirty="0"/>
              <a:t>And if we go deeper in the types of laparotomy, we noticed 72% were  colon rectum or small intestine </a:t>
            </a:r>
            <a:r>
              <a:rPr lang="en-US" baseline="0" noProof="0" dirty="0" err="1"/>
              <a:t>rEsection</a:t>
            </a:r>
            <a:r>
              <a:rPr lang="en-US" baseline="0" noProof="0" dirty="0"/>
              <a:t>. (</a:t>
            </a:r>
            <a:r>
              <a:rPr lang="en-US" baseline="0" noProof="0" dirty="0" err="1"/>
              <a:t>Rissection</a:t>
            </a:r>
            <a:r>
              <a:rPr lang="en-US" baseline="0" noProof="0" dirty="0"/>
              <a:t>)</a:t>
            </a:r>
            <a:endParaRPr lang="en-US" noProof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Camembert = PIE CHART</a:t>
            </a:r>
            <a:r>
              <a:rPr lang="fr-FR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 that</a:t>
            </a:r>
            <a:r>
              <a:rPr lang="en-US" baseline="0" dirty="0"/>
              <a:t> the rate of IH after laparotomy for digestive surgery is 17%.</a:t>
            </a:r>
          </a:p>
          <a:p>
            <a:r>
              <a:rPr lang="en-US" baseline="0" dirty="0"/>
              <a:t>Let’s focus on the patients, their comorbidities and risk factors we  looked in the literature the comorbidities that can be </a:t>
            </a:r>
            <a:r>
              <a:rPr lang="en-US" baseline="0" dirty="0" err="1"/>
              <a:t>identifeid</a:t>
            </a:r>
            <a:r>
              <a:rPr lang="en-US" baseline="0" dirty="0"/>
              <a:t> in this register </a:t>
            </a:r>
          </a:p>
          <a:p>
            <a:r>
              <a:rPr lang="en-US" baseline="0" dirty="0"/>
              <a:t>HT, dB, Obesity, COPD</a:t>
            </a:r>
          </a:p>
          <a:p>
            <a:r>
              <a:rPr lang="en-US" dirty="0"/>
              <a:t>As you can see, we noticed that patients with </a:t>
            </a:r>
            <a:r>
              <a:rPr lang="en-US" dirty="0" err="1"/>
              <a:t>CoMo</a:t>
            </a:r>
            <a:r>
              <a:rPr lang="en-US" dirty="0"/>
              <a:t> had a higher rate oh IH</a:t>
            </a:r>
          </a:p>
          <a:p>
            <a:r>
              <a:rPr lang="en-US" dirty="0"/>
              <a:t>And we observed the same tendency</a:t>
            </a:r>
            <a:r>
              <a:rPr lang="en-US" baseline="0" dirty="0"/>
              <a:t> for dB, HT, COPD</a:t>
            </a:r>
          </a:p>
          <a:p>
            <a:r>
              <a:rPr lang="en-US" baseline="0" dirty="0"/>
              <a:t>Except for OBISITY where the risk multiplied by 2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 that</a:t>
            </a:r>
            <a:r>
              <a:rPr lang="en-US" baseline="0" dirty="0"/>
              <a:t> the rate of IH after laparotomy for digestive surgery is 17%.</a:t>
            </a:r>
          </a:p>
          <a:p>
            <a:r>
              <a:rPr lang="en-US" baseline="0" dirty="0"/>
              <a:t>Let’s focus on the patients, their comorbidities and risk factors we  looked in the literature the comorbidities that can be </a:t>
            </a:r>
            <a:r>
              <a:rPr lang="en-US" baseline="0" dirty="0" err="1"/>
              <a:t>identifeid</a:t>
            </a:r>
            <a:r>
              <a:rPr lang="en-US" baseline="0" dirty="0"/>
              <a:t> in this register </a:t>
            </a:r>
          </a:p>
          <a:p>
            <a:r>
              <a:rPr lang="en-US" baseline="0" dirty="0"/>
              <a:t>HT, dB, Obesity, COPD</a:t>
            </a:r>
          </a:p>
          <a:p>
            <a:r>
              <a:rPr lang="en-US" dirty="0"/>
              <a:t>As you can see, we noticed that patients with </a:t>
            </a:r>
            <a:r>
              <a:rPr lang="en-US" dirty="0" err="1"/>
              <a:t>CoMo</a:t>
            </a:r>
            <a:r>
              <a:rPr lang="en-US" dirty="0"/>
              <a:t> had a higher rate oh IH</a:t>
            </a:r>
          </a:p>
          <a:p>
            <a:r>
              <a:rPr lang="en-US" dirty="0"/>
              <a:t>And we observed the same tendency</a:t>
            </a:r>
            <a:r>
              <a:rPr lang="en-US" baseline="0" dirty="0"/>
              <a:t> for dB, HT, COPD</a:t>
            </a:r>
          </a:p>
          <a:p>
            <a:r>
              <a:rPr lang="en-US" baseline="0" dirty="0"/>
              <a:t>Except for OBISITY where the risk multiplied by 2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 that</a:t>
            </a:r>
            <a:r>
              <a:rPr lang="en-US" baseline="0" dirty="0"/>
              <a:t> the rate of IH after laparotomy for digestive surgery is 17%.</a:t>
            </a:r>
          </a:p>
          <a:p>
            <a:r>
              <a:rPr lang="en-US" baseline="0" dirty="0"/>
              <a:t>Let’s focus on the patients, their comorbidities and risk factors we  looked in the literature the comorbidities that can be </a:t>
            </a:r>
            <a:r>
              <a:rPr lang="en-US" baseline="0" dirty="0" err="1"/>
              <a:t>identifeid</a:t>
            </a:r>
            <a:r>
              <a:rPr lang="en-US" baseline="0" dirty="0"/>
              <a:t> in this register </a:t>
            </a:r>
          </a:p>
          <a:p>
            <a:r>
              <a:rPr lang="en-US" baseline="0" dirty="0"/>
              <a:t>HT, dB, Obesity, COPD</a:t>
            </a:r>
          </a:p>
          <a:p>
            <a:r>
              <a:rPr lang="en-US" dirty="0"/>
              <a:t>As you can see, we noticed that patients with </a:t>
            </a:r>
            <a:r>
              <a:rPr lang="en-US" dirty="0" err="1"/>
              <a:t>CoMo</a:t>
            </a:r>
            <a:r>
              <a:rPr lang="en-US" dirty="0"/>
              <a:t> had a higher rate oh IH</a:t>
            </a:r>
          </a:p>
          <a:p>
            <a:r>
              <a:rPr lang="en-US" dirty="0"/>
              <a:t>And we observed the same tendency</a:t>
            </a:r>
            <a:r>
              <a:rPr lang="en-US" baseline="0" dirty="0"/>
              <a:t> for dB, HT, COPD</a:t>
            </a:r>
          </a:p>
          <a:p>
            <a:r>
              <a:rPr lang="en-US" baseline="0" dirty="0"/>
              <a:t>Except for OBISITY where the risk multiplied by 2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3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 that</a:t>
            </a:r>
            <a:r>
              <a:rPr lang="en-US" baseline="0" dirty="0"/>
              <a:t> the rate of IH after laparotomy for digestive surgery is 17%.</a:t>
            </a:r>
          </a:p>
          <a:p>
            <a:r>
              <a:rPr lang="en-US" baseline="0" dirty="0"/>
              <a:t>Let’s focus on the patient, their comorbidities and risk factors. </a:t>
            </a:r>
          </a:p>
          <a:p>
            <a:r>
              <a:rPr lang="en-US" dirty="0"/>
              <a:t>As you can see, we noticed that patients with </a:t>
            </a:r>
            <a:r>
              <a:rPr lang="en-US" dirty="0" err="1"/>
              <a:t>CoMo</a:t>
            </a:r>
            <a:r>
              <a:rPr lang="en-US" dirty="0"/>
              <a:t> had a higher rate oh IH</a:t>
            </a:r>
          </a:p>
          <a:p>
            <a:r>
              <a:rPr lang="en-US" dirty="0"/>
              <a:t>And we observed the same tendency</a:t>
            </a:r>
            <a:r>
              <a:rPr lang="en-US" baseline="0" dirty="0"/>
              <a:t> for dB, HT, COPD</a:t>
            </a:r>
          </a:p>
          <a:p>
            <a:r>
              <a:rPr lang="en-US" baseline="0" dirty="0"/>
              <a:t>Except for OBISITY where the risk multiplied by 2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 that</a:t>
            </a:r>
            <a:r>
              <a:rPr lang="en-US" baseline="0" dirty="0"/>
              <a:t> the rate of IH after laparotomy for digestive surgery is 17%.</a:t>
            </a:r>
          </a:p>
          <a:p>
            <a:r>
              <a:rPr lang="en-US" baseline="0" dirty="0"/>
              <a:t>Let’s focus on the patient, their comorbidities and risk factors. </a:t>
            </a:r>
          </a:p>
          <a:p>
            <a:r>
              <a:rPr lang="en-US" dirty="0"/>
              <a:t>As you can see, we noticed that patients with </a:t>
            </a:r>
            <a:r>
              <a:rPr lang="en-US" dirty="0" err="1"/>
              <a:t>CoMo</a:t>
            </a:r>
            <a:r>
              <a:rPr lang="en-US" dirty="0"/>
              <a:t> had a higher rate oh IH</a:t>
            </a:r>
          </a:p>
          <a:p>
            <a:r>
              <a:rPr lang="en-US" dirty="0"/>
              <a:t>And we observed the same tendency</a:t>
            </a:r>
            <a:r>
              <a:rPr lang="en-US" baseline="0" dirty="0"/>
              <a:t> for dB, HT, COPD</a:t>
            </a:r>
          </a:p>
          <a:p>
            <a:r>
              <a:rPr lang="en-US" baseline="0" dirty="0"/>
              <a:t>Except for OBISITY where the risk multiplied by 2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4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 that</a:t>
            </a:r>
            <a:r>
              <a:rPr lang="en-US" baseline="0" dirty="0"/>
              <a:t> the rate of IH after laparotomy for digestive surgery is 17%.</a:t>
            </a:r>
          </a:p>
          <a:p>
            <a:r>
              <a:rPr lang="en-US" baseline="0" dirty="0"/>
              <a:t>Let’s focus on the patient, their comorbidities and risk factors. </a:t>
            </a:r>
          </a:p>
          <a:p>
            <a:r>
              <a:rPr lang="en-US" dirty="0"/>
              <a:t>As you can see, we noticed that patients with </a:t>
            </a:r>
            <a:r>
              <a:rPr lang="en-US" dirty="0" err="1"/>
              <a:t>CoMo</a:t>
            </a:r>
            <a:r>
              <a:rPr lang="en-US" dirty="0"/>
              <a:t> had a higher rate oh IH</a:t>
            </a:r>
          </a:p>
          <a:p>
            <a:r>
              <a:rPr lang="en-US" dirty="0"/>
              <a:t>And we observed the same tendency</a:t>
            </a:r>
            <a:r>
              <a:rPr lang="en-US" baseline="0" dirty="0"/>
              <a:t> for dB, HT, COPD</a:t>
            </a:r>
          </a:p>
          <a:p>
            <a:r>
              <a:rPr lang="en-US" baseline="0" dirty="0"/>
              <a:t>Except for OBISITY where the risk multiplied by 2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</a:t>
            </a:r>
            <a:r>
              <a:rPr lang="en-US" baseline="0" dirty="0"/>
              <a:t> with a quick survey</a:t>
            </a:r>
          </a:p>
          <a:p>
            <a:r>
              <a:rPr lang="en-US" baseline="0" dirty="0"/>
              <a:t>Please RAISE YOUR HAND if you think it is …</a:t>
            </a:r>
          </a:p>
          <a:p>
            <a:r>
              <a:rPr lang="en-US" baseline="0" dirty="0"/>
              <a:t>Most of my colleagues that I </a:t>
            </a:r>
            <a:r>
              <a:rPr lang="en-US" baseline="0" dirty="0" err="1"/>
              <a:t>interveiwed</a:t>
            </a:r>
            <a:r>
              <a:rPr lang="en-US" baseline="0" dirty="0"/>
              <a:t> estimated the risk between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7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 that</a:t>
            </a:r>
            <a:r>
              <a:rPr lang="en-US" baseline="0" dirty="0"/>
              <a:t> the rate of IH after laparotomy for digestive surgery is 17%.</a:t>
            </a:r>
          </a:p>
          <a:p>
            <a:r>
              <a:rPr lang="en-US" baseline="0" dirty="0"/>
              <a:t>Let’s focus on the patient, their comorbidities and risk factors. </a:t>
            </a:r>
          </a:p>
          <a:p>
            <a:r>
              <a:rPr lang="en-US" dirty="0"/>
              <a:t>As you can see, we noticed that patients with </a:t>
            </a:r>
            <a:r>
              <a:rPr lang="en-US" dirty="0" err="1"/>
              <a:t>CoMo</a:t>
            </a:r>
            <a:r>
              <a:rPr lang="en-US" dirty="0"/>
              <a:t> had a higher rate oh IH</a:t>
            </a:r>
          </a:p>
          <a:p>
            <a:r>
              <a:rPr lang="en-US" dirty="0"/>
              <a:t>And we observed the same tendency</a:t>
            </a:r>
            <a:r>
              <a:rPr lang="en-US" baseline="0" dirty="0"/>
              <a:t> for dB, HT, COPD</a:t>
            </a:r>
          </a:p>
          <a:p>
            <a:r>
              <a:rPr lang="en-US" baseline="0" dirty="0"/>
              <a:t>Even more for OBISITY where the risk </a:t>
            </a:r>
            <a:r>
              <a:rPr lang="en-US" baseline="0" dirty="0" err="1"/>
              <a:t>mUltiplied</a:t>
            </a:r>
            <a:r>
              <a:rPr lang="en-US" baseline="0" dirty="0"/>
              <a:t> by 2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4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REALLY INTERESTING IS that obesity</a:t>
            </a:r>
            <a:r>
              <a:rPr lang="en-US" baseline="0" dirty="0"/>
              <a:t> alone, w or w/o others comorbidities increases the risk of IH IN 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2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NEXT QUESTION </a:t>
            </a:r>
            <a:r>
              <a:rPr lang="fr-FR" dirty="0" err="1"/>
              <a:t>is</a:t>
            </a:r>
            <a:r>
              <a:rPr lang="fr-FR" dirty="0"/>
              <a:t> WHEN </a:t>
            </a:r>
            <a:r>
              <a:rPr lang="fr-FR" dirty="0" err="1"/>
              <a:t>does</a:t>
            </a:r>
            <a:r>
              <a:rPr lang="fr-FR" dirty="0"/>
              <a:t> the IH </a:t>
            </a:r>
            <a:r>
              <a:rPr lang="fr-FR" dirty="0" err="1"/>
              <a:t>occurr</a:t>
            </a:r>
            <a:r>
              <a:rPr lang="fr-FR" dirty="0"/>
              <a:t> ?</a:t>
            </a:r>
          </a:p>
          <a:p>
            <a:r>
              <a:rPr lang="en-US" dirty="0"/>
              <a:t>As </a:t>
            </a:r>
            <a:r>
              <a:rPr lang="en-US" noProof="0" dirty="0"/>
              <a:t>mentioned</a:t>
            </a:r>
            <a:r>
              <a:rPr lang="en-US" baseline="0" dirty="0"/>
              <a:t> </a:t>
            </a:r>
            <a:r>
              <a:rPr lang="en-US" baseline="0" noProof="0" dirty="0"/>
              <a:t>before</a:t>
            </a:r>
            <a:r>
              <a:rPr lang="en-US" baseline="0" dirty="0"/>
              <a:t>, we followed up the patients during the 6 following years and you can see that the hernia </a:t>
            </a:r>
            <a:r>
              <a:rPr lang="en-US" baseline="0" dirty="0" err="1"/>
              <a:t>occurr</a:t>
            </a:r>
            <a:r>
              <a:rPr lang="en-US" baseline="0" dirty="0"/>
              <a:t> in 56% during the 1st year and for 79% of the patient during the 2 </a:t>
            </a:r>
            <a:r>
              <a:rPr lang="en-US" baseline="0" dirty="0" err="1"/>
              <a:t>fisrt</a:t>
            </a:r>
            <a:r>
              <a:rPr lang="en-US" baseline="0" dirty="0"/>
              <a:t> </a:t>
            </a:r>
            <a:r>
              <a:rPr lang="en-US" baseline="0" dirty="0" err="1"/>
              <a:t>yearS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9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NEXT QUESTION </a:t>
            </a:r>
            <a:r>
              <a:rPr lang="fr-FR" dirty="0" err="1"/>
              <a:t>is</a:t>
            </a:r>
            <a:r>
              <a:rPr lang="fr-FR" dirty="0"/>
              <a:t> WHEN </a:t>
            </a:r>
            <a:r>
              <a:rPr lang="fr-FR" dirty="0" err="1"/>
              <a:t>does</a:t>
            </a:r>
            <a:r>
              <a:rPr lang="fr-FR" dirty="0"/>
              <a:t> the IH </a:t>
            </a:r>
            <a:r>
              <a:rPr lang="fr-FR" dirty="0" err="1"/>
              <a:t>occurr</a:t>
            </a:r>
            <a:r>
              <a:rPr lang="fr-FR" dirty="0"/>
              <a:t> ?</a:t>
            </a:r>
          </a:p>
          <a:p>
            <a:r>
              <a:rPr lang="en-US" dirty="0"/>
              <a:t>As </a:t>
            </a:r>
            <a:r>
              <a:rPr lang="en-US" noProof="0" dirty="0"/>
              <a:t>mentioned</a:t>
            </a:r>
            <a:r>
              <a:rPr lang="en-US" baseline="0" dirty="0"/>
              <a:t> </a:t>
            </a:r>
            <a:r>
              <a:rPr lang="en-US" baseline="0" noProof="0" dirty="0"/>
              <a:t>before</a:t>
            </a:r>
            <a:r>
              <a:rPr lang="en-US" baseline="0" dirty="0"/>
              <a:t>, we followed up the patients during the 6 following years and you can see that the hernia </a:t>
            </a:r>
            <a:r>
              <a:rPr lang="en-US" baseline="0" dirty="0" err="1"/>
              <a:t>occurr</a:t>
            </a:r>
            <a:r>
              <a:rPr lang="en-US" baseline="0" dirty="0"/>
              <a:t> in 56% during the 1st year and for 79% of the patient during the 2 </a:t>
            </a:r>
            <a:r>
              <a:rPr lang="en-US" baseline="0" dirty="0" err="1"/>
              <a:t>fisrt</a:t>
            </a:r>
            <a:r>
              <a:rPr lang="en-US" baseline="0" dirty="0"/>
              <a:t> </a:t>
            </a:r>
            <a:r>
              <a:rPr lang="en-US" baseline="0" dirty="0" err="1"/>
              <a:t>yearS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87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goal of the 2</a:t>
            </a:r>
            <a:r>
              <a:rPr lang="fr-FR" baseline="30000" dirty="0"/>
              <a:t>nd</a:t>
            </a:r>
            <a:r>
              <a:rPr lang="fr-FR" dirty="0"/>
              <a:t> part of the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to know more about the</a:t>
            </a:r>
            <a:r>
              <a:rPr lang="fr-FR" baseline="0" dirty="0"/>
              <a:t> </a:t>
            </a:r>
            <a:r>
              <a:rPr lang="fr-FR" dirty="0" err="1"/>
              <a:t>recurrence</a:t>
            </a:r>
            <a:r>
              <a:rPr lang="fr-FR" dirty="0"/>
              <a:t> rate </a:t>
            </a:r>
            <a:r>
              <a:rPr lang="fr-FR" dirty="0" err="1"/>
              <a:t>after</a:t>
            </a:r>
            <a:r>
              <a:rPr lang="fr-FR" dirty="0"/>
              <a:t> a</a:t>
            </a:r>
            <a:r>
              <a:rPr lang="fr-FR" baseline="0" dirty="0"/>
              <a:t> </a:t>
            </a:r>
            <a:r>
              <a:rPr lang="fr-FR" baseline="0" dirty="0" err="1"/>
              <a:t>repair</a:t>
            </a:r>
            <a:r>
              <a:rPr lang="fr-FR" baseline="0" dirty="0"/>
              <a:t> of IH</a:t>
            </a:r>
          </a:p>
          <a:p>
            <a:r>
              <a:rPr lang="fr-FR" baseline="0" dirty="0" err="1"/>
              <a:t>From</a:t>
            </a:r>
            <a:r>
              <a:rPr lang="fr-FR" baseline="0" dirty="0"/>
              <a:t> the French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analysed</a:t>
            </a:r>
            <a:r>
              <a:rPr lang="fr-FR" baseline="0" dirty="0"/>
              <a:t> </a:t>
            </a:r>
            <a:r>
              <a:rPr lang="fr-FR" baseline="0" dirty="0" err="1"/>
              <a:t>every</a:t>
            </a:r>
            <a:r>
              <a:rPr lang="fr-FR" baseline="0" dirty="0"/>
              <a:t> patient </a:t>
            </a:r>
            <a:r>
              <a:rPr lang="fr-FR" baseline="0" dirty="0" err="1"/>
              <a:t>who</a:t>
            </a:r>
            <a:r>
              <a:rPr lang="fr-FR" baseline="0" dirty="0"/>
              <a:t> </a:t>
            </a:r>
            <a:r>
              <a:rPr lang="fr-FR" baseline="0" dirty="0" err="1"/>
              <a:t>had</a:t>
            </a:r>
            <a:r>
              <a:rPr lang="fr-FR" baseline="0" dirty="0"/>
              <a:t> a </a:t>
            </a:r>
            <a:r>
              <a:rPr lang="fr-FR" baseline="0" dirty="0" err="1"/>
              <a:t>repair</a:t>
            </a:r>
            <a:r>
              <a:rPr lang="fr-FR" baseline="0" dirty="0"/>
              <a:t> of an IH </a:t>
            </a:r>
            <a:r>
              <a:rPr lang="fr-FR" baseline="0" dirty="0" err="1"/>
              <a:t>during</a:t>
            </a:r>
            <a:r>
              <a:rPr lang="fr-FR" baseline="0" dirty="0"/>
              <a:t> the </a:t>
            </a:r>
            <a:r>
              <a:rPr lang="fr-FR" baseline="0" dirty="0" err="1"/>
              <a:t>year</a:t>
            </a:r>
            <a:r>
              <a:rPr lang="fr-FR" baseline="0" dirty="0"/>
              <a:t>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</a:t>
            </a:r>
            <a:r>
              <a:rPr lang="en-US" baseline="0" dirty="0"/>
              <a:t> we got 22 000 of patients, we selected pa w/o a previous repair and in the top 65 lap list, </a:t>
            </a:r>
          </a:p>
          <a:p>
            <a:r>
              <a:rPr lang="en-US" baseline="0" dirty="0"/>
              <a:t>Then 7 700 patients remain. (no 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7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look at their clinical pathway,</a:t>
            </a:r>
            <a:r>
              <a:rPr lang="en-US" baseline="0" dirty="0"/>
              <a:t> regarding the gender impact, we noticed that women had a shorter recurrence</a:t>
            </a:r>
          </a:p>
          <a:p>
            <a:r>
              <a:rPr lang="en-US" baseline="0" dirty="0"/>
              <a:t>But the rate recurrence after repair was similar it was 14%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17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if we focus on the obese</a:t>
            </a:r>
            <a:r>
              <a:rPr lang="en-US" baseline="0" dirty="0"/>
              <a:t> patients, the rate of recurrence that requires a repair </a:t>
            </a:r>
            <a:r>
              <a:rPr lang="en-US" i="1" baseline="0" dirty="0"/>
              <a:t>is again higher and reaches </a:t>
            </a:r>
            <a:r>
              <a:rPr lang="en-US" baseline="0" dirty="0"/>
              <a:t> 19%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17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8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 2 : You</a:t>
            </a:r>
          </a:p>
          <a:p>
            <a:r>
              <a:rPr lang="fr-FR" dirty="0" err="1"/>
              <a:t>Please</a:t>
            </a:r>
            <a:r>
              <a:rPr lang="fr-FR" dirty="0"/>
              <a:t> RAISE YOUR HAND IF YOU THINK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7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95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8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0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8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8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59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0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8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8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baseline="0" dirty="0"/>
              <a:t> to the French national </a:t>
            </a:r>
            <a:r>
              <a:rPr lang="fr-FR" baseline="0" dirty="0" err="1"/>
              <a:t>database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assess</a:t>
            </a:r>
            <a:r>
              <a:rPr lang="fr-FR" baseline="0" dirty="0"/>
              <a:t> the real figures </a:t>
            </a:r>
            <a:r>
              <a:rPr lang="fr-FR" baseline="0" dirty="0" err="1"/>
              <a:t>which</a:t>
            </a:r>
            <a:r>
              <a:rPr lang="fr-FR" baseline="0" dirty="0"/>
              <a:t> are </a:t>
            </a:r>
            <a:r>
              <a:rPr lang="fr-FR" baseline="0" dirty="0" err="1"/>
              <a:t>higher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expected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The rate of IH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</a:t>
            </a:r>
            <a:r>
              <a:rPr lang="fr-FR" baseline="0" dirty="0" err="1"/>
              <a:t>laparotomy</a:t>
            </a:r>
            <a:r>
              <a:rPr lang="fr-FR" baseline="0" dirty="0"/>
              <a:t> for digestive </a:t>
            </a:r>
            <a:r>
              <a:rPr lang="fr-FR" baseline="0" dirty="0" err="1"/>
              <a:t>surgery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17%</a:t>
            </a:r>
          </a:p>
          <a:p>
            <a:r>
              <a:rPr lang="fr-FR" baseline="0" dirty="0" err="1"/>
              <a:t>Obesity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a major </a:t>
            </a:r>
            <a:r>
              <a:rPr lang="fr-FR" baseline="0" dirty="0" err="1"/>
              <a:t>risk</a:t>
            </a:r>
            <a:r>
              <a:rPr lang="fr-FR" baseline="0" dirty="0"/>
              <a:t> factor and the rate for obese patients </a:t>
            </a:r>
            <a:r>
              <a:rPr lang="fr-FR" baseline="0" dirty="0" err="1"/>
              <a:t>is</a:t>
            </a:r>
            <a:r>
              <a:rPr lang="fr-FR" baseline="0" dirty="0"/>
              <a:t> 31%</a:t>
            </a:r>
          </a:p>
          <a:p>
            <a:r>
              <a:rPr lang="fr-FR" baseline="0" dirty="0"/>
              <a:t>The occurrence time of the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during</a:t>
            </a:r>
            <a:r>
              <a:rPr lang="fr-FR" baseline="0" dirty="0"/>
              <a:t> the 1st 2 </a:t>
            </a:r>
            <a:r>
              <a:rPr lang="fr-FR" baseline="0" dirty="0" err="1"/>
              <a:t>yearS</a:t>
            </a:r>
            <a:endParaRPr lang="fr-FR" baseline="0" dirty="0"/>
          </a:p>
          <a:p>
            <a:r>
              <a:rPr lang="fr-FR" baseline="0" dirty="0"/>
              <a:t>The rate of </a:t>
            </a:r>
            <a:r>
              <a:rPr lang="fr-FR" baseline="0" dirty="0" err="1"/>
              <a:t>recurence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requires</a:t>
            </a:r>
            <a:r>
              <a:rPr lang="fr-FR" baseline="0" dirty="0"/>
              <a:t> a second </a:t>
            </a:r>
            <a:r>
              <a:rPr lang="fr-FR" baseline="0" dirty="0" err="1"/>
              <a:t>repair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14% and </a:t>
            </a:r>
            <a:r>
              <a:rPr lang="fr-FR" baseline="0" dirty="0" err="1"/>
              <a:t>raise</a:t>
            </a:r>
            <a:r>
              <a:rPr lang="fr-FR" baseline="0" dirty="0"/>
              <a:t> to 19% in obese patients</a:t>
            </a:r>
          </a:p>
          <a:p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huge</a:t>
            </a:r>
            <a:r>
              <a:rPr lang="fr-FR" baseline="0" dirty="0"/>
              <a:t> </a:t>
            </a:r>
            <a:r>
              <a:rPr lang="fr-FR" baseline="0" dirty="0" err="1"/>
              <a:t>medico</a:t>
            </a:r>
            <a:r>
              <a:rPr lang="fr-FR" baseline="0" dirty="0"/>
              <a:t> </a:t>
            </a:r>
            <a:r>
              <a:rPr lang="fr-FR" baseline="0" dirty="0" err="1"/>
              <a:t>economic</a:t>
            </a:r>
            <a:r>
              <a:rPr lang="fr-FR" baseline="0" dirty="0"/>
              <a:t> impact</a:t>
            </a:r>
          </a:p>
          <a:p>
            <a:r>
              <a:rPr lang="fr-FR" baseline="0" dirty="0" err="1"/>
              <a:t>Therefor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recommand</a:t>
            </a:r>
            <a:r>
              <a:rPr lang="fr-FR" baseline="0" dirty="0"/>
              <a:t> to </a:t>
            </a:r>
            <a:r>
              <a:rPr lang="fr-FR" baseline="0" dirty="0" err="1"/>
              <a:t>think</a:t>
            </a:r>
            <a:r>
              <a:rPr lang="fr-FR" baseline="0" dirty="0"/>
              <a:t> about new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.</a:t>
            </a:r>
          </a:p>
          <a:p>
            <a:r>
              <a:rPr lang="fr-FR" baseline="0" dirty="0"/>
              <a:t>In addition to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known</a:t>
            </a:r>
            <a:r>
              <a:rPr lang="fr-FR" baseline="0" dirty="0"/>
              <a:t> </a:t>
            </a:r>
            <a:r>
              <a:rPr lang="fr-FR" baseline="0" dirty="0" err="1"/>
              <a:t>prehabilitation</a:t>
            </a:r>
            <a:r>
              <a:rPr lang="fr-FR" baseline="0" dirty="0"/>
              <a:t> </a:t>
            </a:r>
            <a:r>
              <a:rPr lang="fr-FR" baseline="0" dirty="0" err="1"/>
              <a:t>measures</a:t>
            </a:r>
            <a:r>
              <a:rPr lang="fr-FR" baseline="0" dirty="0"/>
              <a:t> (stop smoking,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weight</a:t>
            </a:r>
            <a:r>
              <a:rPr lang="fr-FR" baseline="0" dirty="0"/>
              <a:t>, </a:t>
            </a:r>
            <a:r>
              <a:rPr lang="fr-FR" baseline="0" dirty="0" err="1"/>
              <a:t>prevent</a:t>
            </a:r>
            <a:r>
              <a:rPr lang="fr-FR" baseline="0" dirty="0"/>
              <a:t> </a:t>
            </a:r>
            <a:r>
              <a:rPr lang="fr-FR" baseline="0" dirty="0" err="1"/>
              <a:t>wound</a:t>
            </a:r>
            <a:r>
              <a:rPr lang="fr-FR" baseline="0" dirty="0"/>
              <a:t> infection)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may</a:t>
            </a:r>
            <a:r>
              <a:rPr lang="fr-FR" baseline="0" dirty="0"/>
              <a:t> </a:t>
            </a:r>
            <a:r>
              <a:rPr lang="fr-FR" baseline="0" dirty="0" err="1"/>
              <a:t>wonder</a:t>
            </a:r>
            <a:r>
              <a:rPr lang="fr-FR" baseline="0" dirty="0"/>
              <a:t> about </a:t>
            </a:r>
            <a:r>
              <a:rPr lang="fr-FR" baseline="0" dirty="0" err="1"/>
              <a:t>surgical</a:t>
            </a:r>
            <a:r>
              <a:rPr lang="fr-FR" baseline="0" dirty="0"/>
              <a:t> </a:t>
            </a:r>
            <a:r>
              <a:rPr lang="fr-FR" baseline="0" dirty="0" err="1"/>
              <a:t>features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bites or </a:t>
            </a:r>
            <a:r>
              <a:rPr lang="fr-FR" baseline="0" dirty="0" err="1"/>
              <a:t>preventive</a:t>
            </a:r>
            <a:r>
              <a:rPr lang="fr-FR" baseline="0" dirty="0"/>
              <a:t> </a:t>
            </a:r>
            <a:r>
              <a:rPr lang="fr-FR" baseline="0" dirty="0" err="1"/>
              <a:t>mesh</a:t>
            </a:r>
            <a:r>
              <a:rPr lang="fr-FR" baseline="0" dirty="0"/>
              <a:t> in </a:t>
            </a:r>
            <a:r>
              <a:rPr lang="fr-FR" baseline="0" dirty="0" err="1"/>
              <a:t>order</a:t>
            </a:r>
            <a:r>
              <a:rPr lang="fr-FR" baseline="0" dirty="0"/>
              <a:t> to </a:t>
            </a:r>
            <a:r>
              <a:rPr lang="fr-FR" baseline="0" dirty="0" err="1"/>
              <a:t>reduce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hernia</a:t>
            </a:r>
            <a:r>
              <a:rPr lang="fr-FR" baseline="0" dirty="0"/>
              <a:t> and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consequences</a:t>
            </a:r>
            <a:r>
              <a:rPr lang="fr-FR" baseline="0" dirty="0"/>
              <a:t>. </a:t>
            </a:r>
          </a:p>
          <a:p>
            <a:endParaRPr lang="fr-FR" baseline="0" dirty="0"/>
          </a:p>
          <a:p>
            <a:r>
              <a:rPr lang="en-US" noProof="0" dirty="0"/>
              <a:t>Etude Hollandaise Lancet 2015 </a:t>
            </a:r>
            <a:r>
              <a:rPr lang="en-US" noProof="0" dirty="0" err="1"/>
              <a:t>Deerenberg</a:t>
            </a:r>
            <a:r>
              <a:rPr lang="en-US" noProof="0" dirty="0"/>
              <a:t> 560 pa Random </a:t>
            </a:r>
            <a:r>
              <a:rPr lang="en-US" noProof="0" dirty="0" err="1"/>
              <a:t>db</a:t>
            </a:r>
            <a:r>
              <a:rPr lang="en-US" noProof="0" dirty="0"/>
              <a:t> Blind </a:t>
            </a:r>
            <a:r>
              <a:rPr lang="en-US" noProof="0" dirty="0" err="1"/>
              <a:t>multicentrqiue</a:t>
            </a:r>
            <a:r>
              <a:rPr lang="en-US" noProof="0" dirty="0"/>
              <a:t> </a:t>
            </a:r>
            <a:r>
              <a:rPr lang="en-US" noProof="0" dirty="0" err="1"/>
              <a:t>laparo</a:t>
            </a:r>
            <a:r>
              <a:rPr lang="en-US" noProof="0" dirty="0"/>
              <a:t> </a:t>
            </a:r>
            <a:r>
              <a:rPr lang="en-US" noProof="0" dirty="0" err="1"/>
              <a:t>médiane</a:t>
            </a:r>
            <a:r>
              <a:rPr lang="en-US" noProof="0" dirty="0"/>
              <a:t> </a:t>
            </a:r>
          </a:p>
          <a:p>
            <a:r>
              <a:rPr lang="en-US" noProof="0" dirty="0"/>
              <a:t>https://</a:t>
            </a:r>
            <a:r>
              <a:rPr lang="en-US" noProof="0" dirty="0" err="1"/>
              <a:t>www.thelancet.com</a:t>
            </a:r>
            <a:r>
              <a:rPr lang="en-US" noProof="0" dirty="0"/>
              <a:t>/article/S0140-6736(15)60459-7/</a:t>
            </a:r>
            <a:r>
              <a:rPr lang="en-US" noProof="0" dirty="0" err="1"/>
              <a:t>fulltext</a:t>
            </a:r>
            <a:endParaRPr lang="en-US" noProof="0" dirty="0"/>
          </a:p>
          <a:p>
            <a:r>
              <a:rPr lang="en-US" noProof="0" dirty="0"/>
              <a:t>Suture points de 5mm / 5mm</a:t>
            </a:r>
            <a:r>
              <a:rPr lang="en-US" baseline="0" noProof="0" dirty="0"/>
              <a:t> </a:t>
            </a:r>
            <a:r>
              <a:rPr lang="en-US" noProof="0" dirty="0"/>
              <a:t> Versus 1 cm</a:t>
            </a:r>
            <a:r>
              <a:rPr lang="en-US" baseline="0" noProof="0" dirty="0"/>
              <a:t> / 1 cm </a:t>
            </a:r>
            <a:r>
              <a:rPr lang="en-US" noProof="0" dirty="0" err="1"/>
              <a:t>Suivi</a:t>
            </a:r>
            <a:r>
              <a:rPr lang="en-US" noProof="0" dirty="0"/>
              <a:t> 1 an</a:t>
            </a:r>
          </a:p>
          <a:p>
            <a:r>
              <a:rPr lang="en-US" noProof="0" dirty="0" err="1"/>
              <a:t>Taux</a:t>
            </a:r>
            <a:r>
              <a:rPr lang="en-US" noProof="0" dirty="0"/>
              <a:t> </a:t>
            </a:r>
            <a:r>
              <a:rPr lang="en-US" noProof="0" dirty="0" err="1"/>
              <a:t>éventration</a:t>
            </a:r>
            <a:r>
              <a:rPr lang="en-US" noProof="0" dirty="0"/>
              <a:t> 13% </a:t>
            </a:r>
            <a:r>
              <a:rPr lang="en-US" noProof="0" dirty="0" err="1"/>
              <a:t>Vs</a:t>
            </a:r>
            <a:r>
              <a:rPr lang="en-US" noProof="0" dirty="0"/>
              <a:t> 21% </a:t>
            </a:r>
          </a:p>
          <a:p>
            <a:r>
              <a:rPr lang="en-US" noProof="0" dirty="0"/>
              <a:t>Small bites suture technique or</a:t>
            </a:r>
            <a:r>
              <a:rPr lang="en-US" baseline="0" noProof="0" dirty="0"/>
              <a:t> closure of abdominal wall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but de ce travail était de connaitre les vrais chiffres d’éventration et de </a:t>
            </a:r>
            <a:r>
              <a:rPr lang="fr-FR" dirty="0" err="1"/>
              <a:t>reintervention</a:t>
            </a:r>
            <a:r>
              <a:rPr lang="fr-FR" dirty="0"/>
              <a:t> après laparotomie </a:t>
            </a:r>
          </a:p>
          <a:p>
            <a:r>
              <a:rPr lang="fr-FR" dirty="0"/>
              <a:t>Pour ce faire, nous nous sommes servis de cette fantastique base de données </a:t>
            </a:r>
            <a:r>
              <a:rPr lang="fr-FR" dirty="0" err="1"/>
              <a:t>francaise</a:t>
            </a:r>
            <a:r>
              <a:rPr lang="fr-FR" dirty="0"/>
              <a:t> que constitue le PMSI </a:t>
            </a:r>
          </a:p>
          <a:p>
            <a:r>
              <a:rPr lang="fr-FR" dirty="0"/>
              <a:t>HOW DID WE WORK ?</a:t>
            </a:r>
          </a:p>
          <a:p>
            <a:r>
              <a:rPr lang="fr-FR" dirty="0"/>
              <a:t>BASED</a:t>
            </a:r>
            <a:r>
              <a:rPr lang="fr-FR" baseline="0" dirty="0"/>
              <a:t> ON ou WE STUDIED THE FRENCH NATIONAL REGISTER AND WE SELECTED EVERY PATIENTS WHO UNDERWENT A LAPAROTOMY IN 2010</a:t>
            </a:r>
          </a:p>
          <a:p>
            <a:r>
              <a:rPr lang="fr-FR" baseline="0" dirty="0"/>
              <a:t>AND WE FOLLOWED THEM DURING THE NEXT 6 YEARS</a:t>
            </a:r>
          </a:p>
          <a:p>
            <a:r>
              <a:rPr lang="fr-FR" baseline="0" dirty="0"/>
              <a:t>Programme de médicalisation des systèmes d’information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GOT 549 CODES FROM C-S</a:t>
            </a:r>
            <a:r>
              <a:rPr lang="en-US" baseline="0" dirty="0"/>
              <a:t> TO COLECTOMY</a:t>
            </a:r>
            <a:endParaRPr lang="en-US" dirty="0"/>
          </a:p>
          <a:p>
            <a:r>
              <a:rPr lang="en-US" dirty="0"/>
              <a:t>MEANS A VERY LARGE POPULATION OF MORE THAN 400</a:t>
            </a:r>
            <a:r>
              <a:rPr lang="en-US" baseline="0" dirty="0"/>
              <a:t> 000 PATIENTS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THOSE PATIENTS (MOSTLY YOUNG FEMALES) FOLLOWED DURING 6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RATE OF IH WAS 5%</a:t>
            </a:r>
          </a:p>
          <a:p>
            <a:r>
              <a:rPr lang="en-US" dirty="0"/>
              <a:t>IN THE SAME TIME,</a:t>
            </a:r>
            <a:r>
              <a:rPr lang="en-US" baseline="0" dirty="0"/>
              <a:t> WE IDENTIFIED IN THE LITERATURE THE RISK FACTORS OF IH WHICH ARE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GOT 549 CODES FROM C-S</a:t>
            </a:r>
            <a:r>
              <a:rPr lang="en-US" baseline="0" dirty="0"/>
              <a:t> TO COLECTOMY</a:t>
            </a:r>
            <a:endParaRPr lang="en-US" dirty="0"/>
          </a:p>
          <a:p>
            <a:r>
              <a:rPr lang="en-US" dirty="0"/>
              <a:t>MEANS A VERY LARGE POPULATION OF MORE THAN 400</a:t>
            </a:r>
            <a:r>
              <a:rPr lang="en-US" baseline="0" dirty="0"/>
              <a:t> 000 PATIENTS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THOSE PATIENTS (MOSTLY YOUNG FEMALES) FOLLOWED DURING 6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RATE OF IH WAS 5%</a:t>
            </a:r>
          </a:p>
          <a:p>
            <a:r>
              <a:rPr lang="en-US" dirty="0"/>
              <a:t>IN THE SAME TIME,</a:t>
            </a:r>
            <a:r>
              <a:rPr lang="en-US" baseline="0" dirty="0"/>
              <a:t> WE IDENTIFIED IN THE LITERATURE THE RISK FACTORS OF IH WHICH ARE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GOT 549 CODES FROM C-S</a:t>
            </a:r>
            <a:r>
              <a:rPr lang="en-US" baseline="0" dirty="0"/>
              <a:t> TO COLECTOMY</a:t>
            </a:r>
            <a:endParaRPr lang="en-US" dirty="0"/>
          </a:p>
          <a:p>
            <a:r>
              <a:rPr lang="en-US" dirty="0"/>
              <a:t>MEANS A VERY LARGE POPULATION OF MORE THAN 400</a:t>
            </a:r>
            <a:r>
              <a:rPr lang="en-US" baseline="0" dirty="0"/>
              <a:t> 000 PATIENTS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THOSE PATIENTS (MOSTLY YOUNG FEMALES) FOLLOWED DURING 6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RATE OF IH WAS 5%</a:t>
            </a:r>
          </a:p>
          <a:p>
            <a:r>
              <a:rPr lang="en-US" dirty="0"/>
              <a:t>IN THE SAME TIME,</a:t>
            </a:r>
            <a:r>
              <a:rPr lang="en-US" baseline="0" dirty="0"/>
              <a:t> WE IDENTIFIED IN THE LITERATURE THE RISK FACTORS OF IH WHICH ARE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But</a:t>
            </a:r>
            <a:r>
              <a:rPr lang="en-US" cap="small" baseline="0" dirty="0"/>
              <a:t> this is a too common population and we decided to focus on more at risk population</a:t>
            </a:r>
          </a:p>
          <a:p>
            <a:r>
              <a:rPr lang="en-US" cap="small" baseline="0" dirty="0"/>
              <a:t>Then we excluded rare procedures, that is to say less than 100 </a:t>
            </a:r>
          </a:p>
          <a:p>
            <a:r>
              <a:rPr lang="en-US" cap="small" baseline="0" dirty="0"/>
              <a:t>And we included only laparotomy with a relevant level of IHR that is to say more than 10%</a:t>
            </a:r>
          </a:p>
          <a:p>
            <a:r>
              <a:rPr lang="en-US" cap="small" baseline="0" dirty="0"/>
              <a:t>Then from 549 codes including 432 000 patients, we swished to 65 codes with 72 000 patients</a:t>
            </a:r>
            <a:endParaRPr lang="en-US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But</a:t>
            </a:r>
            <a:r>
              <a:rPr lang="en-US" cap="small" baseline="0" dirty="0"/>
              <a:t> this is a too common population and we decided to focus on more at risk population</a:t>
            </a:r>
          </a:p>
          <a:p>
            <a:r>
              <a:rPr lang="en-US" cap="small" baseline="0" dirty="0"/>
              <a:t>Then we excluded rare procedures, that is to say less than 100 </a:t>
            </a:r>
          </a:p>
          <a:p>
            <a:r>
              <a:rPr lang="en-US" cap="small" baseline="0" dirty="0"/>
              <a:t>And we included only laparotomy with a relevant level of IHR that is to say more than 10%</a:t>
            </a:r>
          </a:p>
          <a:p>
            <a:r>
              <a:rPr lang="en-US" cap="small" baseline="0" dirty="0"/>
              <a:t>Then from 549 codes including 432 000 patients, we swished to 65 codes with 72 000 patients</a:t>
            </a:r>
            <a:endParaRPr lang="en-US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01CE-BB9B-4FF1-BDA8-9C26D5C18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D853075-7E29-4A53-A37F-C6D6CE56A3A2}"/>
              </a:ext>
            </a:extLst>
          </p:cNvPr>
          <p:cNvSpPr txBox="1">
            <a:spLocks/>
          </p:cNvSpPr>
          <p:nvPr userDrawn="1"/>
        </p:nvSpPr>
        <p:spPr>
          <a:xfrm>
            <a:off x="4333881" y="4707196"/>
            <a:ext cx="4687237" cy="325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76C9CF"/>
              </a:solidFill>
            </a:endParaRPr>
          </a:p>
        </p:txBody>
      </p:sp>
      <p:pic>
        <p:nvPicPr>
          <p:cNvPr id="7" name="Image 6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F91E350E-3095-C247-9665-FE071E7EF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4370664"/>
            <a:ext cx="1227221" cy="7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4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31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Incisional Hernia |   ESCP Congress September 2019   |  Dr. Benoit GIGNOUX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56" y="280034"/>
            <a:ext cx="8381999" cy="200025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356" y="469424"/>
            <a:ext cx="8381999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7" name="Image 6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4F83BC99-CBDB-FC47-B05E-0E03D802C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4205476"/>
            <a:ext cx="1506096" cy="8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4502C259-2533-0E4E-9E73-A48F114E5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4205476"/>
            <a:ext cx="1506096" cy="8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7051B20C-0039-744E-80D7-7EB945F41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4205476"/>
            <a:ext cx="1506096" cy="8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1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612A011A-0FFA-FF4B-A697-C4741E216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4205476"/>
            <a:ext cx="1506096" cy="8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7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0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42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Incisional Hernia |   ESCP Congress September 2019   |  Dr. Benoit GIGNOUX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6373742-4DC8-4999-8815-3164FF774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5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4"/>
          <a:srcRect b="19157"/>
          <a:stretch/>
        </p:blipFill>
        <p:spPr>
          <a:xfrm>
            <a:off x="7416800" y="-228600"/>
            <a:ext cx="1727200" cy="126612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D853075-7E29-4A53-A37F-C6D6CE56A3A2}"/>
              </a:ext>
            </a:extLst>
          </p:cNvPr>
          <p:cNvSpPr txBox="1">
            <a:spLocks/>
          </p:cNvSpPr>
          <p:nvPr userDrawn="1"/>
        </p:nvSpPr>
        <p:spPr>
          <a:xfrm>
            <a:off x="6047874" y="4707196"/>
            <a:ext cx="2751222" cy="325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76C9CF"/>
                </a:solidFill>
              </a:rPr>
              <a:t>Big Data &amp; Incisional Hernia |  B GIGNOUX</a:t>
            </a:r>
          </a:p>
        </p:txBody>
      </p:sp>
      <p:pic>
        <p:nvPicPr>
          <p:cNvPr id="6" name="Image 5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FB16E652-6483-D54A-A218-39BECCF05D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4375416"/>
            <a:ext cx="1219200" cy="7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9.png"/><Relationship Id="rId41" Type="http://schemas.openxmlformats.org/officeDocument/2006/relationships/image" Target="../media/image35.png"/><Relationship Id="rId1" Type="http://schemas.openxmlformats.org/officeDocument/2006/relationships/tags" Target="../tags/tag34.xml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33.png"/><Relationship Id="rId40" Type="http://schemas.openxmlformats.org/officeDocument/2006/relationships/customXml" Target="../ink/ink18.xm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24.png"/><Relationship Id="rId31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8.png"/><Relationship Id="rId30" Type="http://schemas.openxmlformats.org/officeDocument/2006/relationships/customXml" Target="../ink/ink13.xml"/><Relationship Id="rId35" Type="http://schemas.openxmlformats.org/officeDocument/2006/relationships/image" Target="../media/image32.png"/><Relationship Id="rId8" Type="http://schemas.openxmlformats.org/officeDocument/2006/relationships/customXml" Target="../ink/ink2.xml"/><Relationship Id="rId3" Type="http://schemas.openxmlformats.org/officeDocument/2006/relationships/notesSlide" Target="../notesSlides/notesSlide33.xml"/><Relationship Id="rId12" Type="http://schemas.openxmlformats.org/officeDocument/2006/relationships/customXml" Target="../ink/ink4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22.xml"/><Relationship Id="rId18" Type="http://schemas.openxmlformats.org/officeDocument/2006/relationships/image" Target="../media/image41.png"/><Relationship Id="rId26" Type="http://schemas.openxmlformats.org/officeDocument/2006/relationships/customXml" Target="../ink/ink29.xml"/><Relationship Id="rId3" Type="http://schemas.openxmlformats.org/officeDocument/2006/relationships/notesSlide" Target="../notesSlides/notesSlide34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39.png"/><Relationship Id="rId17" Type="http://schemas.openxmlformats.org/officeDocument/2006/relationships/customXml" Target="../ink/ink24.xml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29" Type="http://schemas.openxmlformats.org/officeDocument/2006/relationships/image" Target="../media/image46.png"/><Relationship Id="rId1" Type="http://schemas.openxmlformats.org/officeDocument/2006/relationships/tags" Target="../tags/tag35.xml"/><Relationship Id="rId6" Type="http://schemas.openxmlformats.org/officeDocument/2006/relationships/image" Target="../media/image36.png"/><Relationship Id="rId11" Type="http://schemas.openxmlformats.org/officeDocument/2006/relationships/customXml" Target="../ink/ink21.xml"/><Relationship Id="rId24" Type="http://schemas.openxmlformats.org/officeDocument/2006/relationships/customXml" Target="../ink/ink28.xml"/><Relationship Id="rId5" Type="http://schemas.openxmlformats.org/officeDocument/2006/relationships/image" Target="../media/image17.png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customXml" Target="../ink/ink30.xml"/><Relationship Id="rId10" Type="http://schemas.openxmlformats.org/officeDocument/2006/relationships/image" Target="../media/image38.png"/><Relationship Id="rId19" Type="http://schemas.openxmlformats.org/officeDocument/2006/relationships/customXml" Target="../ink/ink25.xml"/><Relationship Id="rId4" Type="http://schemas.openxmlformats.org/officeDocument/2006/relationships/image" Target="../media/image16.png"/><Relationship Id="rId9" Type="http://schemas.openxmlformats.org/officeDocument/2006/relationships/customXml" Target="../ink/ink20.xml"/><Relationship Id="rId14" Type="http://schemas.openxmlformats.org/officeDocument/2006/relationships/image" Target="../media/image21.png"/><Relationship Id="rId22" Type="http://schemas.openxmlformats.org/officeDocument/2006/relationships/image" Target="../media/image43.png"/><Relationship Id="rId27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3136" y="1860982"/>
            <a:ext cx="8647984" cy="36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935" tIns="32968" rIns="65935" bIns="32968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3200" b="1" dirty="0">
                <a:solidFill>
                  <a:srgbClr val="76C9CF"/>
                </a:solidFill>
                <a:latin typeface="Calibri" panose="020F0502020204030204" pitchFamily="34" charset="0"/>
              </a:rPr>
              <a:t>PMSI &amp; Big data : </a:t>
            </a:r>
          </a:p>
          <a:p>
            <a:r>
              <a:rPr lang="fr-FR" altLang="fr-FR" sz="2800" b="1" dirty="0">
                <a:solidFill>
                  <a:srgbClr val="76C9CF"/>
                </a:solidFill>
                <a:latin typeface="Calibri" panose="020F0502020204030204" pitchFamily="34" charset="0"/>
              </a:rPr>
              <a:t>Incidence and </a:t>
            </a:r>
            <a:r>
              <a:rPr lang="fr-FR" altLang="fr-FR" sz="2800" b="1" dirty="0" err="1">
                <a:solidFill>
                  <a:srgbClr val="76C9CF"/>
                </a:solidFill>
                <a:latin typeface="Calibri" panose="020F0502020204030204" pitchFamily="34" charset="0"/>
              </a:rPr>
              <a:t>risk</a:t>
            </a:r>
            <a:r>
              <a:rPr lang="fr-FR" altLang="fr-FR" sz="2800" b="1" dirty="0">
                <a:solidFill>
                  <a:srgbClr val="76C9CF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b="1" dirty="0" err="1">
                <a:solidFill>
                  <a:srgbClr val="76C9CF"/>
                </a:solidFill>
                <a:latin typeface="Calibri" panose="020F0502020204030204" pitchFamily="34" charset="0"/>
              </a:rPr>
              <a:t>factors</a:t>
            </a:r>
            <a:r>
              <a:rPr lang="fr-FR" altLang="fr-FR" sz="2800" b="1" dirty="0">
                <a:solidFill>
                  <a:srgbClr val="76C9CF"/>
                </a:solidFill>
                <a:latin typeface="Calibri" panose="020F0502020204030204" pitchFamily="34" charset="0"/>
              </a:rPr>
              <a:t> of </a:t>
            </a:r>
            <a:r>
              <a:rPr lang="fr-FR" altLang="fr-FR" sz="2800" b="1" dirty="0" err="1">
                <a:solidFill>
                  <a:srgbClr val="76C9CF"/>
                </a:solidFill>
                <a:latin typeface="Calibri" panose="020F0502020204030204" pitchFamily="34" charset="0"/>
              </a:rPr>
              <a:t>Incisionnal</a:t>
            </a:r>
            <a:r>
              <a:rPr lang="fr-FR" altLang="fr-FR" sz="2800" b="1" dirty="0">
                <a:solidFill>
                  <a:srgbClr val="76C9CF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b="1" dirty="0" err="1">
                <a:solidFill>
                  <a:srgbClr val="76C9CF"/>
                </a:solidFill>
                <a:latin typeface="Calibri" panose="020F0502020204030204" pitchFamily="34" charset="0"/>
              </a:rPr>
              <a:t>Hernia</a:t>
            </a:r>
            <a:r>
              <a:rPr lang="fr-FR" altLang="fr-FR" sz="2800" b="1" dirty="0">
                <a:solidFill>
                  <a:srgbClr val="76C9CF"/>
                </a:solidFill>
                <a:latin typeface="Calibri" panose="020F0502020204030204" pitchFamily="34" charset="0"/>
              </a:rPr>
              <a:t> in France. </a:t>
            </a:r>
            <a:endParaRPr lang="fr-FR" altLang="fr-FR" sz="3200" dirty="0">
              <a:solidFill>
                <a:srgbClr val="76C9C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fr-FR" altLang="fr-FR" sz="3600" dirty="0">
                <a:solidFill>
                  <a:srgbClr val="76C9CF"/>
                </a:solidFill>
                <a:latin typeface="Calibri" panose="020F0502020204030204" pitchFamily="34" charset="0"/>
              </a:rPr>
              <a:t>	</a:t>
            </a:r>
            <a:endParaRPr lang="fr-FR" altLang="fr-FR" sz="4050" baseline="30000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1400" dirty="0">
                <a:latin typeface="+mn-lt"/>
              </a:rPr>
              <a:t>				</a:t>
            </a:r>
            <a:r>
              <a:rPr lang="fr-FR" altLang="fr-FR" b="1" i="1" dirty="0">
                <a:solidFill>
                  <a:srgbClr val="2E75B6"/>
                </a:solidFill>
                <a:latin typeface="+mn-lt"/>
                <a:cs typeface="Bangla MN"/>
              </a:rPr>
              <a:t>B. Gignoux, </a:t>
            </a:r>
            <a:r>
              <a:rPr lang="fr-FR" altLang="fr-FR" i="1" dirty="0">
                <a:solidFill>
                  <a:srgbClr val="2E75B6"/>
                </a:solidFill>
                <a:latin typeface="+mn-lt"/>
                <a:cs typeface="Bangla MN"/>
              </a:rPr>
              <a:t>B </a:t>
            </a:r>
            <a:r>
              <a:rPr lang="fr-FR" altLang="fr-FR" i="1" dirty="0" err="1">
                <a:solidFill>
                  <a:srgbClr val="2E75B6"/>
                </a:solidFill>
                <a:latin typeface="+mn-lt"/>
                <a:cs typeface="Bangla MN"/>
              </a:rPr>
              <a:t>Darnis</a:t>
            </a:r>
            <a:r>
              <a:rPr lang="fr-FR" altLang="fr-FR" dirty="0">
                <a:solidFill>
                  <a:srgbClr val="2E75B6"/>
                </a:solidFill>
                <a:latin typeface="+mn-lt"/>
              </a:rPr>
              <a:t>	Clinique de la Sauvegarde, Lyon, France</a:t>
            </a:r>
          </a:p>
          <a:p>
            <a:pPr eaLnBrk="1" hangingPunct="1"/>
            <a:r>
              <a:rPr lang="fr-FR" altLang="fr-FR" dirty="0">
                <a:solidFill>
                  <a:srgbClr val="2E75B6"/>
                </a:solidFill>
                <a:latin typeface="+mn-lt"/>
              </a:rPr>
              <a:t>				</a:t>
            </a:r>
            <a:r>
              <a:rPr lang="fr-FR" altLang="fr-FR" i="1" dirty="0">
                <a:solidFill>
                  <a:srgbClr val="2E75B6"/>
                </a:solidFill>
                <a:latin typeface="+mn-lt"/>
              </a:rPr>
              <a:t>MC Blanchet, V </a:t>
            </a:r>
            <a:r>
              <a:rPr lang="fr-FR" altLang="fr-FR" i="1" dirty="0" err="1">
                <a:solidFill>
                  <a:srgbClr val="2E75B6"/>
                </a:solidFill>
                <a:latin typeface="+mn-lt"/>
              </a:rPr>
              <a:t>Frering</a:t>
            </a:r>
            <a:r>
              <a:rPr lang="fr-FR" altLang="fr-FR" dirty="0">
                <a:solidFill>
                  <a:srgbClr val="2E75B6"/>
                </a:solidFill>
                <a:latin typeface="+mn-lt"/>
              </a:rPr>
              <a:t>				</a:t>
            </a:r>
          </a:p>
          <a:p>
            <a:r>
              <a:rPr lang="fr-FR" altLang="fr-FR" dirty="0">
                <a:solidFill>
                  <a:srgbClr val="2E75B6"/>
                </a:solidFill>
                <a:latin typeface="+mn-lt"/>
              </a:rPr>
              <a:t>				</a:t>
            </a:r>
            <a:r>
              <a:rPr lang="fr-FR" altLang="fr-FR" i="1" dirty="0">
                <a:solidFill>
                  <a:srgbClr val="2E75B6"/>
                </a:solidFill>
              </a:rPr>
              <a:t>Y Bayon				</a:t>
            </a:r>
            <a:r>
              <a:rPr lang="fr-FR" altLang="fr-FR" dirty="0" err="1">
                <a:solidFill>
                  <a:srgbClr val="2E75B6"/>
                </a:solidFill>
              </a:rPr>
              <a:t>Medtronic</a:t>
            </a:r>
            <a:endParaRPr lang="fr-FR" altLang="fr-FR" dirty="0">
              <a:solidFill>
                <a:srgbClr val="2E75B6"/>
              </a:solidFill>
            </a:endParaRPr>
          </a:p>
          <a:p>
            <a:r>
              <a:rPr lang="fr-FR" altLang="fr-FR" i="1" dirty="0">
                <a:solidFill>
                  <a:srgbClr val="2E75B6"/>
                </a:solidFill>
                <a:latin typeface="+mn-lt"/>
              </a:rPr>
              <a:t>				D Martin, R Phan,</a:t>
            </a:r>
            <a:r>
              <a:rPr lang="fr-FR" altLang="fr-FR" dirty="0">
                <a:solidFill>
                  <a:srgbClr val="2E75B6"/>
                </a:solidFill>
                <a:latin typeface="+mn-lt"/>
              </a:rPr>
              <a:t>		</a:t>
            </a:r>
            <a:r>
              <a:rPr lang="fr-FR" altLang="fr-FR" dirty="0">
                <a:solidFill>
                  <a:srgbClr val="2E75B6"/>
                </a:solidFill>
              </a:rPr>
              <a:t>Ecole des mines de St Etienne, France</a:t>
            </a:r>
            <a:endParaRPr lang="fr-FR" altLang="fr-FR" dirty="0">
              <a:solidFill>
                <a:srgbClr val="2E75B6"/>
              </a:solidFill>
              <a:latin typeface="+mn-lt"/>
            </a:endParaRPr>
          </a:p>
          <a:p>
            <a:r>
              <a:rPr lang="fr-FR" altLang="fr-FR" dirty="0">
                <a:solidFill>
                  <a:srgbClr val="2E75B6"/>
                </a:solidFill>
                <a:latin typeface="+mn-lt"/>
              </a:rPr>
              <a:t>				</a:t>
            </a:r>
            <a:r>
              <a:rPr lang="fr-FR" altLang="fr-FR" i="1" dirty="0">
                <a:solidFill>
                  <a:srgbClr val="2E75B6"/>
                </a:solidFill>
                <a:latin typeface="+mn-lt"/>
              </a:rPr>
              <a:t>V Augusto, M Sarazin</a:t>
            </a:r>
            <a:r>
              <a:rPr lang="fr-FR" altLang="fr-FR" dirty="0">
                <a:solidFill>
                  <a:srgbClr val="2E75B6"/>
                </a:solidFill>
                <a:latin typeface="+mn-lt"/>
              </a:rPr>
              <a:t>	</a:t>
            </a:r>
          </a:p>
          <a:p>
            <a:r>
              <a:rPr lang="fr-FR" altLang="fr-FR" dirty="0">
                <a:solidFill>
                  <a:srgbClr val="2E75B6"/>
                </a:solidFill>
                <a:latin typeface="+mn-lt"/>
              </a:rPr>
              <a:t>				</a:t>
            </a:r>
          </a:p>
          <a:p>
            <a:pPr eaLnBrk="1" hangingPunct="1"/>
            <a:r>
              <a:rPr lang="fr-FR" altLang="fr-FR" dirty="0">
                <a:solidFill>
                  <a:srgbClr val="2E75B6"/>
                </a:solidFill>
                <a:latin typeface="+mn-lt"/>
              </a:rPr>
              <a:t>					</a:t>
            </a:r>
            <a:r>
              <a:rPr lang="fr-FR" altLang="fr-FR" dirty="0">
                <a:latin typeface="+mn-lt"/>
              </a:rPr>
              <a:t>						 </a:t>
            </a:r>
            <a:r>
              <a:rPr lang="fr-FR" altLang="fr-FR" sz="1400" dirty="0">
                <a:latin typeface="+mn-lt"/>
              </a:rPr>
              <a:t>	</a:t>
            </a:r>
            <a:r>
              <a:rPr lang="fr-FR" altLang="fr-FR" sz="2400" baseline="30000" dirty="0">
                <a:latin typeface="Calibri" panose="020F0502020204030204" pitchFamily="34" charset="0"/>
              </a:rPr>
              <a:t>				</a:t>
            </a:r>
            <a:r>
              <a:rPr lang="fr-FR" altLang="fr-FR" sz="2800" baseline="30000" dirty="0">
                <a:latin typeface="Calibri" panose="020F0502020204030204" pitchFamily="34" charset="0"/>
              </a:rPr>
              <a:t>	</a:t>
            </a:r>
            <a:endParaRPr lang="fr-FR" altLang="fr-FR" sz="2800" baseline="30000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1425" baseline="30000" dirty="0">
              <a:solidFill>
                <a:srgbClr val="C7D3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3D24FB-9FFA-F14B-A763-8582B6A9A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3819169"/>
            <a:ext cx="1376691" cy="1327524"/>
          </a:xfrm>
          <a:prstGeom prst="rect">
            <a:avLst/>
          </a:prstGeom>
        </p:spPr>
      </p:pic>
      <p:pic>
        <p:nvPicPr>
          <p:cNvPr id="7" name="Image 6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90CA2FC6-B057-8B41-866F-2C7BF5C1C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" y="115145"/>
            <a:ext cx="6571758" cy="1562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56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the top 65 laparotomies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165927" y="1337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5276802" y="1445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Total number of patients</a:t>
            </a:r>
          </a:p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72,000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6825632-B573-469B-8D8E-8C99882CA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167721"/>
              </p:ext>
            </p:extLst>
          </p:nvPr>
        </p:nvGraphicFramePr>
        <p:xfrm>
          <a:off x="4437320" y="1048045"/>
          <a:ext cx="4692502" cy="301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438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the top 65 laparotomies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165927" y="1337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5276802" y="1445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Total number of patients</a:t>
            </a:r>
          </a:p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72,000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BF9139E-6BBD-48ED-88F8-044292575E1F}"/>
              </a:ext>
            </a:extLst>
          </p:cNvPr>
          <p:cNvGraphicFramePr>
            <a:graphicFrameLocks/>
          </p:cNvGraphicFramePr>
          <p:nvPr/>
        </p:nvGraphicFramePr>
        <p:xfrm>
          <a:off x="637953" y="1172579"/>
          <a:ext cx="3801900" cy="292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6825632-B573-469B-8D8E-8C99882CA621}"/>
              </a:ext>
            </a:extLst>
          </p:cNvPr>
          <p:cNvGraphicFramePr>
            <a:graphicFrameLocks/>
          </p:cNvGraphicFramePr>
          <p:nvPr/>
        </p:nvGraphicFramePr>
        <p:xfrm>
          <a:off x="4437320" y="1048045"/>
          <a:ext cx="4692502" cy="301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54CA5416-4272-4BE1-A68B-3BCC68BCB5CA}"/>
              </a:ext>
            </a:extLst>
          </p:cNvPr>
          <p:cNvSpPr/>
          <p:nvPr/>
        </p:nvSpPr>
        <p:spPr>
          <a:xfrm>
            <a:off x="1592343" y="3837190"/>
            <a:ext cx="1852439" cy="53832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DAAE03-C835-469F-8C28-D4247D995730}"/>
              </a:ext>
            </a:extLst>
          </p:cNvPr>
          <p:cNvSpPr txBox="1"/>
          <p:nvPr/>
        </p:nvSpPr>
        <p:spPr>
          <a:xfrm>
            <a:off x="1703218" y="3912616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/>
              <a:t>89% of patients in the Top 65 </a:t>
            </a:r>
          </a:p>
          <a:p>
            <a:pPr algn="ctr"/>
            <a:r>
              <a:rPr lang="en-US" sz="1200" dirty="0"/>
              <a:t>= digestive laparotomy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74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the top 65 laparotomies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165927" y="1337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5276802" y="1445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Total number of patients</a:t>
            </a:r>
          </a:p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72,000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BF9139E-6BBD-48ED-88F8-044292575E1F}"/>
              </a:ext>
            </a:extLst>
          </p:cNvPr>
          <p:cNvGraphicFramePr>
            <a:graphicFrameLocks/>
          </p:cNvGraphicFramePr>
          <p:nvPr/>
        </p:nvGraphicFramePr>
        <p:xfrm>
          <a:off x="637953" y="1172579"/>
          <a:ext cx="3801900" cy="292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6825632-B573-469B-8D8E-8C99882CA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9632"/>
              </p:ext>
            </p:extLst>
          </p:nvPr>
        </p:nvGraphicFramePr>
        <p:xfrm>
          <a:off x="4437320" y="1048045"/>
          <a:ext cx="4692502" cy="301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54CA5416-4272-4BE1-A68B-3BCC68BCB5CA}"/>
              </a:ext>
            </a:extLst>
          </p:cNvPr>
          <p:cNvSpPr/>
          <p:nvPr/>
        </p:nvSpPr>
        <p:spPr>
          <a:xfrm>
            <a:off x="1592343" y="3837190"/>
            <a:ext cx="1852439" cy="53832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DAAE03-C835-469F-8C28-D4247D995730}"/>
              </a:ext>
            </a:extLst>
          </p:cNvPr>
          <p:cNvSpPr txBox="1"/>
          <p:nvPr/>
        </p:nvSpPr>
        <p:spPr>
          <a:xfrm>
            <a:off x="1703218" y="3912616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/>
              <a:t>89% of patients in the Top 65 </a:t>
            </a:r>
          </a:p>
          <a:p>
            <a:pPr algn="ctr"/>
            <a:r>
              <a:rPr lang="en-US" sz="1200" dirty="0"/>
              <a:t>= digestive laparotomy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A5F818-2EE1-409F-80D5-9D859D402110}"/>
              </a:ext>
            </a:extLst>
          </p:cNvPr>
          <p:cNvSpPr/>
          <p:nvPr/>
        </p:nvSpPr>
        <p:spPr>
          <a:xfrm>
            <a:off x="5472179" y="4097533"/>
            <a:ext cx="1852439" cy="53832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CED08-AB72-4B12-A495-BCC094BD4401}"/>
              </a:ext>
            </a:extLst>
          </p:cNvPr>
          <p:cNvSpPr txBox="1"/>
          <p:nvPr/>
        </p:nvSpPr>
        <p:spPr>
          <a:xfrm>
            <a:off x="5583054" y="4172959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/>
              <a:t>Majority of patients</a:t>
            </a:r>
          </a:p>
          <a:p>
            <a:pPr algn="ctr"/>
            <a:r>
              <a:rPr lang="en-US" sz="1200" dirty="0"/>
              <a:t>= colorectal laparotomy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34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the top 65 laparotomies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165927" y="1337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5276802" y="1445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Total number of patients</a:t>
            </a:r>
          </a:p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72,000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BF9139E-6BBD-48ED-88F8-044292575E1F}"/>
              </a:ext>
            </a:extLst>
          </p:cNvPr>
          <p:cNvGraphicFramePr>
            <a:graphicFrameLocks/>
          </p:cNvGraphicFramePr>
          <p:nvPr/>
        </p:nvGraphicFramePr>
        <p:xfrm>
          <a:off x="637953" y="1172579"/>
          <a:ext cx="3801900" cy="292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6825632-B573-469B-8D8E-8C99882CA621}"/>
              </a:ext>
            </a:extLst>
          </p:cNvPr>
          <p:cNvGraphicFramePr>
            <a:graphicFrameLocks/>
          </p:cNvGraphicFramePr>
          <p:nvPr/>
        </p:nvGraphicFramePr>
        <p:xfrm>
          <a:off x="4437320" y="1048045"/>
          <a:ext cx="4692502" cy="301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54CA5416-4272-4BE1-A68B-3BCC68BCB5CA}"/>
              </a:ext>
            </a:extLst>
          </p:cNvPr>
          <p:cNvSpPr/>
          <p:nvPr/>
        </p:nvSpPr>
        <p:spPr>
          <a:xfrm>
            <a:off x="1592343" y="3837190"/>
            <a:ext cx="1852439" cy="53832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DAAE03-C835-469F-8C28-D4247D995730}"/>
              </a:ext>
            </a:extLst>
          </p:cNvPr>
          <p:cNvSpPr txBox="1"/>
          <p:nvPr/>
        </p:nvSpPr>
        <p:spPr>
          <a:xfrm>
            <a:off x="1703218" y="3912616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/>
              <a:t>89% of patients in the Top 65 </a:t>
            </a:r>
          </a:p>
          <a:p>
            <a:pPr algn="ctr"/>
            <a:r>
              <a:rPr lang="en-US" sz="1200" dirty="0"/>
              <a:t>= digestive laparotomy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A5F818-2EE1-409F-80D5-9D859D402110}"/>
              </a:ext>
            </a:extLst>
          </p:cNvPr>
          <p:cNvSpPr/>
          <p:nvPr/>
        </p:nvSpPr>
        <p:spPr>
          <a:xfrm>
            <a:off x="5472179" y="4097533"/>
            <a:ext cx="1852439" cy="53832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CED08-AB72-4B12-A495-BCC094BD4401}"/>
              </a:ext>
            </a:extLst>
          </p:cNvPr>
          <p:cNvSpPr txBox="1"/>
          <p:nvPr/>
        </p:nvSpPr>
        <p:spPr>
          <a:xfrm>
            <a:off x="5583054" y="4172959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/>
              <a:t>Majority of patients</a:t>
            </a:r>
          </a:p>
          <a:p>
            <a:pPr algn="ctr"/>
            <a:r>
              <a:rPr lang="en-US" sz="1200" dirty="0"/>
              <a:t>= colorectal laparotomy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81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978727" y="10862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6076902" y="10843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72,000 patients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1609927" y="997396"/>
            <a:ext cx="2669973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/>
              <a:t>RATE of IHR : 17%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89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978727" y="10862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6076902" y="10843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72,000 patients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1609927" y="997396"/>
            <a:ext cx="2669973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/>
              <a:t>RATE of IHR : 17%</a:t>
            </a:r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5CFE62-C196-DB4D-9E98-717BB6276043}"/>
              </a:ext>
            </a:extLst>
          </p:cNvPr>
          <p:cNvSpPr/>
          <p:nvPr/>
        </p:nvSpPr>
        <p:spPr>
          <a:xfrm>
            <a:off x="5524500" y="3054796"/>
            <a:ext cx="3479799" cy="526604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EBF3CDEE-16A6-924F-B162-DBC6134CFF13}"/>
              </a:ext>
            </a:extLst>
          </p:cNvPr>
          <p:cNvSpPr/>
          <p:nvPr/>
        </p:nvSpPr>
        <p:spPr>
          <a:xfrm>
            <a:off x="6162928" y="2083616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Identified risk factors</a:t>
            </a:r>
          </a:p>
        </p:txBody>
      </p:sp>
      <p:sp>
        <p:nvSpPr>
          <p:cNvPr id="26" name="TextBox 38">
            <a:extLst>
              <a:ext uri="{FF2B5EF4-FFF2-40B4-BE49-F238E27FC236}">
                <a16:creationId xmlns:a16="http://schemas.microsoft.com/office/drawing/2014/main" id="{5A0E71C9-554B-F241-9298-D2BD481F6A17}"/>
              </a:ext>
            </a:extLst>
          </p:cNvPr>
          <p:cNvSpPr txBox="1"/>
          <p:nvPr/>
        </p:nvSpPr>
        <p:spPr>
          <a:xfrm>
            <a:off x="5600700" y="3124002"/>
            <a:ext cx="327660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Hypertension, Diabetes, Obesity, </a:t>
            </a:r>
          </a:p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Chronic Obstructive Pulmonary Disease(COPD)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36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978727" y="10862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6076902" y="10843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72,000 patients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7379C0F-78B2-4183-BA7B-0011D9D34AEB}"/>
              </a:ext>
            </a:extLst>
          </p:cNvPr>
          <p:cNvGraphicFramePr>
            <a:graphicFrameLocks/>
          </p:cNvGraphicFramePr>
          <p:nvPr/>
        </p:nvGraphicFramePr>
        <p:xfrm>
          <a:off x="381000" y="927680"/>
          <a:ext cx="5169336" cy="36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DBFD23A-99D1-495F-8C49-9E7D50A40C93}"/>
              </a:ext>
            </a:extLst>
          </p:cNvPr>
          <p:cNvSpPr/>
          <p:nvPr/>
        </p:nvSpPr>
        <p:spPr>
          <a:xfrm>
            <a:off x="857250" y="1898650"/>
            <a:ext cx="850900" cy="26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E7C82"/>
                </a:solidFill>
              </a:rPr>
              <a:t>Overall population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1607164" y="928908"/>
            <a:ext cx="2669973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F7A18A52-1D45-4DB4-80EF-A3FA0F9BA566}"/>
              </a:ext>
            </a:extLst>
          </p:cNvPr>
          <p:cNvSpPr/>
          <p:nvPr/>
        </p:nvSpPr>
        <p:spPr>
          <a:xfrm>
            <a:off x="6162928" y="2083616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Identified risk factors</a:t>
            </a: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312F4B3C-8904-4A00-856E-0A9F78637717}"/>
              </a:ext>
            </a:extLst>
          </p:cNvPr>
          <p:cNvSpPr txBox="1"/>
          <p:nvPr/>
        </p:nvSpPr>
        <p:spPr>
          <a:xfrm>
            <a:off x="5600700" y="3124002"/>
            <a:ext cx="327660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Hypertension, Diabetes, Obesity, </a:t>
            </a:r>
          </a:p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Chronic Obstructive Pulmonary Disease(COPD)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524500" y="3054796"/>
            <a:ext cx="3479799" cy="526604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40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978727" y="10862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6089602" y="10970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72,000 patients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7379C0F-78B2-4183-BA7B-0011D9D34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579997"/>
              </p:ext>
            </p:extLst>
          </p:nvPr>
        </p:nvGraphicFramePr>
        <p:xfrm>
          <a:off x="381000" y="927680"/>
          <a:ext cx="5169336" cy="36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1635327" y="1010096"/>
            <a:ext cx="2669973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7"/>
          <p:cNvSpPr/>
          <p:nvPr/>
        </p:nvSpPr>
        <p:spPr>
          <a:xfrm>
            <a:off x="1803400" y="1651000"/>
            <a:ext cx="787401" cy="2151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7" name="Right Arrow 8"/>
          <p:cNvSpPr/>
          <p:nvPr/>
        </p:nvSpPr>
        <p:spPr>
          <a:xfrm rot="13097627" flipV="1">
            <a:off x="2528729" y="3753711"/>
            <a:ext cx="446626" cy="17566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520A1A4-972C-44CE-8CDA-14468CA6A457}"/>
              </a:ext>
            </a:extLst>
          </p:cNvPr>
          <p:cNvSpPr txBox="1"/>
          <p:nvPr/>
        </p:nvSpPr>
        <p:spPr>
          <a:xfrm>
            <a:off x="6197599" y="3200400"/>
            <a:ext cx="1816101" cy="31719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400" b="1" dirty="0"/>
              <a:t>p &lt; 0.0001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978727" y="10862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6089602" y="10970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72,000 patients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7379C0F-78B2-4183-BA7B-0011D9D34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344228"/>
              </p:ext>
            </p:extLst>
          </p:nvPr>
        </p:nvGraphicFramePr>
        <p:xfrm>
          <a:off x="381000" y="927680"/>
          <a:ext cx="5169336" cy="36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1635327" y="1010096"/>
            <a:ext cx="2669973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7"/>
          <p:cNvSpPr/>
          <p:nvPr/>
        </p:nvSpPr>
        <p:spPr>
          <a:xfrm>
            <a:off x="2692400" y="1676400"/>
            <a:ext cx="787401" cy="2151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7" name="Right Arrow 8"/>
          <p:cNvSpPr/>
          <p:nvPr/>
        </p:nvSpPr>
        <p:spPr>
          <a:xfrm rot="13097627" flipV="1">
            <a:off x="3417729" y="3779111"/>
            <a:ext cx="446626" cy="17566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520A1A4-972C-44CE-8CDA-14468CA6A457}"/>
              </a:ext>
            </a:extLst>
          </p:cNvPr>
          <p:cNvSpPr txBox="1"/>
          <p:nvPr/>
        </p:nvSpPr>
        <p:spPr>
          <a:xfrm>
            <a:off x="6197599" y="3200400"/>
            <a:ext cx="1816101" cy="31719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400" b="1" dirty="0"/>
              <a:t>p &lt; 0.0001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3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978727" y="10862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6089602" y="10970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72,000 patients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7379C0F-78B2-4183-BA7B-0011D9D34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944916"/>
              </p:ext>
            </p:extLst>
          </p:nvPr>
        </p:nvGraphicFramePr>
        <p:xfrm>
          <a:off x="381000" y="927680"/>
          <a:ext cx="5169336" cy="36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1635327" y="1010096"/>
            <a:ext cx="2669973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7"/>
          <p:cNvSpPr/>
          <p:nvPr/>
        </p:nvSpPr>
        <p:spPr>
          <a:xfrm>
            <a:off x="3619500" y="1651000"/>
            <a:ext cx="787401" cy="2151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7" name="Right Arrow 8"/>
          <p:cNvSpPr/>
          <p:nvPr/>
        </p:nvSpPr>
        <p:spPr>
          <a:xfrm rot="13097627" flipV="1">
            <a:off x="4344829" y="3753711"/>
            <a:ext cx="446626" cy="17566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520A1A4-972C-44CE-8CDA-14468CA6A457}"/>
              </a:ext>
            </a:extLst>
          </p:cNvPr>
          <p:cNvSpPr txBox="1"/>
          <p:nvPr/>
        </p:nvSpPr>
        <p:spPr>
          <a:xfrm>
            <a:off x="6197599" y="3200400"/>
            <a:ext cx="1816101" cy="31719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400" b="1" dirty="0"/>
              <a:t>p &lt; 0.0001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9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SURGEON OPINION ?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5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71850"/>
          </a:xfrm>
        </p:spPr>
        <p:txBody>
          <a:bodyPr/>
          <a:lstStyle/>
          <a:p>
            <a:r>
              <a:rPr lang="en-GB" sz="2000" dirty="0">
                <a:solidFill>
                  <a:srgbClr val="2E75B6"/>
                </a:solidFill>
              </a:rPr>
              <a:t>Q1 : You have to perform a laparotomy for acute bowel obstruction in an obese patient. You estimate the risk of incisional hernia is : 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5%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10%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20%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30%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50%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81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978727" y="1086296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6089602" y="10970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72,000 patients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A5F818-2EE1-409F-80D5-9D859D402110}"/>
              </a:ext>
            </a:extLst>
          </p:cNvPr>
          <p:cNvSpPr/>
          <p:nvPr/>
        </p:nvSpPr>
        <p:spPr>
          <a:xfrm>
            <a:off x="5981700" y="1854200"/>
            <a:ext cx="2489200" cy="736600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CED08-AB72-4B12-A495-BCC094BD4401}"/>
              </a:ext>
            </a:extLst>
          </p:cNvPr>
          <p:cNvSpPr txBox="1"/>
          <p:nvPr/>
        </p:nvSpPr>
        <p:spPr>
          <a:xfrm>
            <a:off x="5740400" y="2021242"/>
            <a:ext cx="163830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400" b="1" dirty="0"/>
              <a:t>Diabetes</a:t>
            </a:r>
          </a:p>
          <a:p>
            <a:pPr algn="ctr"/>
            <a:r>
              <a:rPr lang="en-US" sz="1400" b="1" dirty="0"/>
              <a:t>Hypertension</a:t>
            </a:r>
          </a:p>
          <a:p>
            <a:pPr algn="ctr"/>
            <a:r>
              <a:rPr lang="en-US" sz="1400" b="1" dirty="0"/>
              <a:t>COPD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7379C0F-78B2-4183-BA7B-0011D9D34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486592"/>
              </p:ext>
            </p:extLst>
          </p:nvPr>
        </p:nvGraphicFramePr>
        <p:xfrm>
          <a:off x="381000" y="927680"/>
          <a:ext cx="5169336" cy="36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B8E0940-48C8-4262-9D3C-B2F9884A2823}"/>
              </a:ext>
            </a:extLst>
          </p:cNvPr>
          <p:cNvSpPr/>
          <p:nvPr/>
        </p:nvSpPr>
        <p:spPr>
          <a:xfrm>
            <a:off x="5981700" y="3078464"/>
            <a:ext cx="1943100" cy="53832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20A1A4-972C-44CE-8CDA-14468CA6A457}"/>
              </a:ext>
            </a:extLst>
          </p:cNvPr>
          <p:cNvSpPr txBox="1"/>
          <p:nvPr/>
        </p:nvSpPr>
        <p:spPr>
          <a:xfrm>
            <a:off x="6121399" y="3077690"/>
            <a:ext cx="1816101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b="1" dirty="0"/>
              <a:t> Obesity     x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1635327" y="1010096"/>
            <a:ext cx="2669973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ight Brace 35">
            <a:extLst>
              <a:ext uri="{FF2B5EF4-FFF2-40B4-BE49-F238E27FC236}">
                <a16:creationId xmlns:a16="http://schemas.microsoft.com/office/drawing/2014/main" id="{71AB2974-867A-4DBF-BD06-46B23E3B39DF}"/>
              </a:ext>
            </a:extLst>
          </p:cNvPr>
          <p:cNvSpPr/>
          <p:nvPr/>
        </p:nvSpPr>
        <p:spPr>
          <a:xfrm rot="10800000" flipH="1">
            <a:off x="7099299" y="1958313"/>
            <a:ext cx="228017" cy="560049"/>
          </a:xfrm>
          <a:prstGeom prst="rightBrace">
            <a:avLst>
              <a:gd name="adj1" fmla="val 53725"/>
              <a:gd name="adj2" fmla="val 48931"/>
            </a:avLst>
          </a:prstGeom>
          <a:ln w="12700" cap="sq">
            <a:solidFill>
              <a:srgbClr val="76C9C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7194502" y="2024164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Rate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7429500" y="2032000"/>
            <a:ext cx="317500" cy="3429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7"/>
          <p:cNvSpPr/>
          <p:nvPr/>
        </p:nvSpPr>
        <p:spPr>
          <a:xfrm>
            <a:off x="4533900" y="1409700"/>
            <a:ext cx="1003300" cy="2367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7" name="Right Arrow 8"/>
          <p:cNvSpPr/>
          <p:nvPr/>
        </p:nvSpPr>
        <p:spPr>
          <a:xfrm rot="13097627" flipV="1">
            <a:off x="5270414" y="3732670"/>
            <a:ext cx="511459" cy="19329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8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4"/>
          <p:cNvSpPr/>
          <p:nvPr/>
        </p:nvSpPr>
        <p:spPr>
          <a:xfrm>
            <a:off x="1816100" y="1404516"/>
            <a:ext cx="3073400" cy="720080"/>
          </a:xfrm>
          <a:prstGeom prst="ellips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540733" y="789801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5651608" y="800569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Total number of patients</a:t>
            </a:r>
          </a:p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72,000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A5F818-2EE1-409F-80D5-9D859D402110}"/>
              </a:ext>
            </a:extLst>
          </p:cNvPr>
          <p:cNvSpPr/>
          <p:nvPr/>
        </p:nvSpPr>
        <p:spPr>
          <a:xfrm>
            <a:off x="5029636" y="1828801"/>
            <a:ext cx="3899071" cy="1028700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CED08-AB72-4B12-A495-BCC094BD4401}"/>
              </a:ext>
            </a:extLst>
          </p:cNvPr>
          <p:cNvSpPr txBox="1"/>
          <p:nvPr/>
        </p:nvSpPr>
        <p:spPr>
          <a:xfrm>
            <a:off x="5490941" y="2108855"/>
            <a:ext cx="2890444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Obesity</a:t>
            </a:r>
            <a:r>
              <a:rPr lang="en-US" sz="1600" b="1" dirty="0"/>
              <a:t> increases IH rate to </a:t>
            </a:r>
            <a:r>
              <a:rPr lang="en-US" sz="1600" b="1" dirty="0">
                <a:solidFill>
                  <a:srgbClr val="ED7D31"/>
                </a:solidFill>
              </a:rPr>
              <a:t>30%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 regardless of other factors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8BF3140-69EA-4ECE-BA6B-5273DEFDF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765228"/>
              </p:ext>
            </p:extLst>
          </p:nvPr>
        </p:nvGraphicFramePr>
        <p:xfrm>
          <a:off x="361801" y="1025128"/>
          <a:ext cx="4381649" cy="358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 txBox="1">
            <a:spLocks/>
          </p:cNvSpPr>
          <p:nvPr/>
        </p:nvSpPr>
        <p:spPr>
          <a:xfrm>
            <a:off x="381000" y="275727"/>
            <a:ext cx="8381999" cy="20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914400" rtl="0" eaLnBrk="1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725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6pPr>
            <a:lvl7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Analysis of RISK FACTORS : obesity alone		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4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IHR occurrence time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165927" y="98581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5276802" y="109349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Total number of patients</a:t>
            </a:r>
          </a:p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72,000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1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  <a:latin typeface="+mn-lt"/>
              </a:rPr>
              <a:t>IHR occurrence time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E2A18-127B-4945-93B8-933F27F235F6}"/>
              </a:ext>
            </a:extLst>
          </p:cNvPr>
          <p:cNvSpPr/>
          <p:nvPr/>
        </p:nvSpPr>
        <p:spPr>
          <a:xfrm>
            <a:off x="5165927" y="98581"/>
            <a:ext cx="1852439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08AFA-EB0A-4E3B-B511-43AF7494B294}"/>
              </a:ext>
            </a:extLst>
          </p:cNvPr>
          <p:cNvSpPr txBox="1"/>
          <p:nvPr/>
        </p:nvSpPr>
        <p:spPr>
          <a:xfrm>
            <a:off x="5276802" y="109349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Total number of patients</a:t>
            </a:r>
          </a:p>
          <a:p>
            <a:pPr algn="ctr">
              <a:lnSpc>
                <a:spcPts val="1425"/>
              </a:lnSpc>
            </a:pPr>
            <a:r>
              <a:rPr lang="en-US" sz="1200" b="1" dirty="0">
                <a:cs typeface="Effra"/>
              </a:rPr>
              <a:t>72,000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A5F818-2EE1-409F-80D5-9D859D402110}"/>
              </a:ext>
            </a:extLst>
          </p:cNvPr>
          <p:cNvSpPr/>
          <p:nvPr/>
        </p:nvSpPr>
        <p:spPr>
          <a:xfrm>
            <a:off x="5384628" y="1968500"/>
            <a:ext cx="2527472" cy="99536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CED08-AB72-4B12-A495-BCC094BD4401}"/>
              </a:ext>
            </a:extLst>
          </p:cNvPr>
          <p:cNvSpPr txBox="1"/>
          <p:nvPr/>
        </p:nvSpPr>
        <p:spPr>
          <a:xfrm>
            <a:off x="5643881" y="2033429"/>
            <a:ext cx="2527220" cy="82883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600" b="1" dirty="0"/>
              <a:t>56% during 1</a:t>
            </a:r>
            <a:r>
              <a:rPr lang="en-US" sz="1600" b="1" baseline="30000" dirty="0"/>
              <a:t>st</a:t>
            </a:r>
            <a:r>
              <a:rPr lang="en-US" sz="1600" b="1" dirty="0"/>
              <a:t> year</a:t>
            </a:r>
          </a:p>
          <a:p>
            <a:endParaRPr lang="en-US" sz="1600" b="1" dirty="0"/>
          </a:p>
          <a:p>
            <a:r>
              <a:rPr lang="en-US" sz="1600" b="1" dirty="0"/>
              <a:t>79% during 1</a:t>
            </a:r>
            <a:r>
              <a:rPr lang="en-US" sz="1600" b="1" baseline="30000" dirty="0"/>
              <a:t>st</a:t>
            </a:r>
            <a:r>
              <a:rPr lang="en-US" sz="1600" b="1" dirty="0"/>
              <a:t> 2 years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F873E8C-03DC-44C5-9ABC-0FB75D3EF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827798"/>
              </p:ext>
            </p:extLst>
          </p:nvPr>
        </p:nvGraphicFramePr>
        <p:xfrm>
          <a:off x="215293" y="844255"/>
          <a:ext cx="5169335" cy="364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64848B76-3B08-4200-A3D9-8D9DDAE7299A}"/>
              </a:ext>
            </a:extLst>
          </p:cNvPr>
          <p:cNvCxnSpPr>
            <a:cxnSpLocks/>
          </p:cNvCxnSpPr>
          <p:nvPr/>
        </p:nvCxnSpPr>
        <p:spPr>
          <a:xfrm flipV="1">
            <a:off x="2368230" y="1269635"/>
            <a:ext cx="0" cy="225639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7">
            <a:extLst>
              <a:ext uri="{FF2B5EF4-FFF2-40B4-BE49-F238E27FC236}">
                <a16:creationId xmlns:a16="http://schemas.microsoft.com/office/drawing/2014/main" id="{64FBCC68-B0F9-4586-A228-7C2CF3B7C7C3}"/>
              </a:ext>
            </a:extLst>
          </p:cNvPr>
          <p:cNvCxnSpPr>
            <a:cxnSpLocks/>
          </p:cNvCxnSpPr>
          <p:nvPr/>
        </p:nvCxnSpPr>
        <p:spPr>
          <a:xfrm flipV="1">
            <a:off x="2948228" y="1269635"/>
            <a:ext cx="0" cy="225639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704923-9A58-4B00-AE90-40CB98CB615B}"/>
              </a:ext>
            </a:extLst>
          </p:cNvPr>
          <p:cNvSpPr txBox="1"/>
          <p:nvPr/>
        </p:nvSpPr>
        <p:spPr>
          <a:xfrm>
            <a:off x="1209333" y="3012915"/>
            <a:ext cx="5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ED7D31"/>
                </a:solidFill>
              </a:rPr>
              <a:t>56%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37915-2681-4BD5-A729-88645F566B28}"/>
              </a:ext>
            </a:extLst>
          </p:cNvPr>
          <p:cNvSpPr txBox="1"/>
          <p:nvPr/>
        </p:nvSpPr>
        <p:spPr>
          <a:xfrm>
            <a:off x="2375063" y="2171879"/>
            <a:ext cx="5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ED7D31"/>
                </a:solidFill>
              </a:rPr>
              <a:t>23%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9A7BCC9-47E2-4A43-956C-2F4385D368A2}"/>
              </a:ext>
            </a:extLst>
          </p:cNvPr>
          <p:cNvSpPr/>
          <p:nvPr/>
        </p:nvSpPr>
        <p:spPr>
          <a:xfrm rot="5400000">
            <a:off x="2455029" y="2647818"/>
            <a:ext cx="402107" cy="65784"/>
          </a:xfrm>
          <a:prstGeom prst="rightArrow">
            <a:avLst>
              <a:gd name="adj1" fmla="val 31742"/>
              <a:gd name="adj2" fmla="val 182367"/>
            </a:avLst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5CA602-46E1-455D-A181-7F3ECC9851AE}"/>
              </a:ext>
            </a:extLst>
          </p:cNvPr>
          <p:cNvSpPr txBox="1"/>
          <p:nvPr/>
        </p:nvSpPr>
        <p:spPr>
          <a:xfrm>
            <a:off x="2363594" y="3035652"/>
            <a:ext cx="57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ED7D31"/>
                </a:solidFill>
              </a:rPr>
              <a:t>Tot.</a:t>
            </a:r>
          </a:p>
          <a:p>
            <a:pPr algn="ctr"/>
            <a:r>
              <a:rPr lang="fr-FR" sz="1200" b="1" dirty="0">
                <a:solidFill>
                  <a:srgbClr val="ED7D31"/>
                </a:solidFill>
              </a:rPr>
              <a:t>79%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474ECF-FF93-4980-8815-33E3CC9717F3}"/>
              </a:ext>
            </a:extLst>
          </p:cNvPr>
          <p:cNvSpPr txBox="1"/>
          <p:nvPr/>
        </p:nvSpPr>
        <p:spPr>
          <a:xfrm>
            <a:off x="3233041" y="1710214"/>
            <a:ext cx="5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ED7D31"/>
                </a:solidFill>
              </a:rPr>
              <a:t>21%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2292527-74A0-4870-BB80-B6FABEEC64A8}"/>
              </a:ext>
            </a:extLst>
          </p:cNvPr>
          <p:cNvSpPr/>
          <p:nvPr/>
        </p:nvSpPr>
        <p:spPr>
          <a:xfrm rot="5400000">
            <a:off x="3313007" y="2186153"/>
            <a:ext cx="402107" cy="65784"/>
          </a:xfrm>
          <a:prstGeom prst="rightArrow">
            <a:avLst>
              <a:gd name="adj1" fmla="val 31742"/>
              <a:gd name="adj2" fmla="val 182367"/>
            </a:avLst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677A4A-8FCD-48D6-96C9-565BA7260477}"/>
              </a:ext>
            </a:extLst>
          </p:cNvPr>
          <p:cNvSpPr txBox="1"/>
          <p:nvPr/>
        </p:nvSpPr>
        <p:spPr>
          <a:xfrm>
            <a:off x="3221572" y="2573987"/>
            <a:ext cx="57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ED7D31"/>
                </a:solidFill>
              </a:rPr>
              <a:t>Tot.</a:t>
            </a:r>
          </a:p>
          <a:p>
            <a:pPr algn="ctr"/>
            <a:r>
              <a:rPr lang="fr-FR" sz="1200" b="1" dirty="0">
                <a:solidFill>
                  <a:srgbClr val="ED7D31"/>
                </a:solidFill>
              </a:rPr>
              <a:t>100%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33506-2152-491E-9252-8ADD7F9291DC}"/>
              </a:ext>
            </a:extLst>
          </p:cNvPr>
          <p:cNvSpPr/>
          <p:nvPr/>
        </p:nvSpPr>
        <p:spPr>
          <a:xfrm>
            <a:off x="3748570" y="2366986"/>
            <a:ext cx="1514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42B3BC"/>
                </a:solidFill>
              </a:rPr>
              <a:t>Median occurrence time</a:t>
            </a:r>
          </a:p>
          <a:p>
            <a:pPr algn="ctr"/>
            <a:r>
              <a:rPr lang="en-US" sz="1000" dirty="0">
                <a:solidFill>
                  <a:srgbClr val="42B3BC"/>
                </a:solidFill>
              </a:rPr>
              <a:t>9.6months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2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59832" y="1409071"/>
            <a:ext cx="2970330" cy="25745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500" dirty="0">
                <a:latin typeface="Effra"/>
                <a:cs typeface="Effra"/>
              </a:rPr>
              <a:t>French National Database - PMSI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3319" y="2265972"/>
            <a:ext cx="702078" cy="25745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500" dirty="0">
                <a:latin typeface="Effra"/>
                <a:cs typeface="Effra"/>
              </a:rPr>
              <a:t>HOW?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24896" y="1680699"/>
            <a:ext cx="189021" cy="44462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2" name="Rounded Rectangle 21"/>
          <p:cNvSpPr/>
          <p:nvPr/>
        </p:nvSpPr>
        <p:spPr>
          <a:xfrm>
            <a:off x="914400" y="1946679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Every patients had a laparotomy in 2010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900412" y="1886898"/>
            <a:ext cx="2340741" cy="812462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Every patients had an Incisional Hernia Repair (IHR) </a:t>
            </a:r>
          </a:p>
          <a:p>
            <a:pPr algn="ctr"/>
            <a:r>
              <a:rPr lang="en-US" sz="1350" dirty="0"/>
              <a:t>in 2013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895397" y="2264546"/>
            <a:ext cx="810090" cy="16201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3383229" y="2278438"/>
            <a:ext cx="810090" cy="16201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4057984" y="2523426"/>
            <a:ext cx="972748" cy="2223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Data analysis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9F0903-8DEB-4A37-AFBD-A111C3874D3A}"/>
              </a:ext>
            </a:extLst>
          </p:cNvPr>
          <p:cNvSpPr/>
          <p:nvPr/>
        </p:nvSpPr>
        <p:spPr>
          <a:xfrm>
            <a:off x="5784413" y="1790265"/>
            <a:ext cx="2572737" cy="1007423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 txBox="1">
            <a:spLocks/>
          </p:cNvSpPr>
          <p:nvPr/>
        </p:nvSpPr>
        <p:spPr>
          <a:xfrm>
            <a:off x="381000" y="275727"/>
            <a:ext cx="8381999" cy="20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914400" rtl="0" eaLnBrk="1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725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6pPr>
            <a:lvl7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800" b="1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Part : Recurrence after repair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4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Clinical pathway of patient with IHR after laparotomy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9F0903-8DEB-4A37-AFBD-A111C3874D3A}"/>
              </a:ext>
            </a:extLst>
          </p:cNvPr>
          <p:cNvSpPr/>
          <p:nvPr/>
        </p:nvSpPr>
        <p:spPr>
          <a:xfrm>
            <a:off x="650598" y="1228552"/>
            <a:ext cx="2572737" cy="1007423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qual 7">
            <a:extLst>
              <a:ext uri="{FF2B5EF4-FFF2-40B4-BE49-F238E27FC236}">
                <a16:creationId xmlns:a16="http://schemas.microsoft.com/office/drawing/2014/main" id="{6A81742D-488B-4F76-936B-D6E5638A9C59}"/>
              </a:ext>
            </a:extLst>
          </p:cNvPr>
          <p:cNvSpPr/>
          <p:nvPr/>
        </p:nvSpPr>
        <p:spPr>
          <a:xfrm>
            <a:off x="3320518" y="1651254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905DE-4CC6-479A-98C0-8688FE915865}"/>
              </a:ext>
            </a:extLst>
          </p:cNvPr>
          <p:cNvSpPr txBox="1"/>
          <p:nvPr/>
        </p:nvSpPr>
        <p:spPr>
          <a:xfrm>
            <a:off x="3884049" y="1531361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1350" dirty="0">
                <a:cs typeface="Effra"/>
              </a:rPr>
              <a:t>22 000 patients</a:t>
            </a:r>
            <a:endParaRPr lang="en-US" sz="1350" dirty="0">
              <a:cs typeface="Effra"/>
            </a:endParaRPr>
          </a:p>
        </p:txBody>
      </p:sp>
      <p:sp>
        <p:nvSpPr>
          <p:cNvPr id="28" name="Equal 7">
            <a:extLst>
              <a:ext uri="{FF2B5EF4-FFF2-40B4-BE49-F238E27FC236}">
                <a16:creationId xmlns:a16="http://schemas.microsoft.com/office/drawing/2014/main" id="{B9AFB54F-6E86-451A-8CE5-70CA81138C42}"/>
              </a:ext>
            </a:extLst>
          </p:cNvPr>
          <p:cNvSpPr/>
          <p:nvPr/>
        </p:nvSpPr>
        <p:spPr>
          <a:xfrm>
            <a:off x="4427642" y="2863627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C1222-F243-4634-B075-05DE487DB1F9}"/>
              </a:ext>
            </a:extLst>
          </p:cNvPr>
          <p:cNvSpPr txBox="1"/>
          <p:nvPr/>
        </p:nvSpPr>
        <p:spPr>
          <a:xfrm>
            <a:off x="4641161" y="2741924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1350" dirty="0">
                <a:cs typeface="Effra"/>
              </a:rPr>
              <a:t>7 700 patients</a:t>
            </a:r>
            <a:endParaRPr lang="en-US" sz="1350" dirty="0">
              <a:cs typeface="Effra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0A225EA1-92C3-4A0D-AE30-06C47B6B890F}"/>
              </a:ext>
            </a:extLst>
          </p:cNvPr>
          <p:cNvSpPr/>
          <p:nvPr/>
        </p:nvSpPr>
        <p:spPr>
          <a:xfrm>
            <a:off x="1913174" y="2439018"/>
            <a:ext cx="2340000" cy="1007423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Selection of patients w/o a previous IHR </a:t>
            </a:r>
          </a:p>
          <a:p>
            <a:pPr algn="ctr"/>
            <a:r>
              <a:rPr lang="en-US" sz="1350" b="1" dirty="0"/>
              <a:t>&amp;</a:t>
            </a:r>
          </a:p>
          <a:p>
            <a:pPr algn="ctr"/>
            <a:r>
              <a:rPr lang="en-US" sz="1350" dirty="0"/>
              <a:t>in the Top 65 laparotomy list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4507" y="1318722"/>
            <a:ext cx="2340000" cy="812461"/>
          </a:xfrm>
          <a:prstGeom prst="roundRect">
            <a:avLst/>
          </a:prstGeom>
          <a:noFill/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Every patients had an</a:t>
            </a:r>
          </a:p>
          <a:p>
            <a:pPr algn="ctr"/>
            <a:r>
              <a:rPr lang="en-US" sz="1350" dirty="0"/>
              <a:t> IHR in 2013</a:t>
            </a: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id="{911E5C91-16D9-4C7D-9850-5CC10CB96290}"/>
              </a:ext>
            </a:extLst>
          </p:cNvPr>
          <p:cNvSpPr/>
          <p:nvPr/>
        </p:nvSpPr>
        <p:spPr>
          <a:xfrm>
            <a:off x="5346322" y="3744857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Analysis of the clinical pathway and profile of this</a:t>
            </a:r>
          </a:p>
          <a:p>
            <a:pPr algn="ctr"/>
            <a:r>
              <a:rPr lang="en-US" sz="1350" dirty="0"/>
              <a:t>7 700 patients</a:t>
            </a:r>
          </a:p>
        </p:txBody>
      </p:sp>
      <p:sp>
        <p:nvSpPr>
          <p:cNvPr id="48" name="Bent Arrow 21">
            <a:extLst>
              <a:ext uri="{FF2B5EF4-FFF2-40B4-BE49-F238E27FC236}">
                <a16:creationId xmlns:a16="http://schemas.microsoft.com/office/drawing/2014/main" id="{661F19DE-1F64-4718-9ED9-04121608C1B5}"/>
              </a:ext>
            </a:extLst>
          </p:cNvPr>
          <p:cNvSpPr/>
          <p:nvPr/>
        </p:nvSpPr>
        <p:spPr>
          <a:xfrm rot="10800000" flipH="1">
            <a:off x="4641161" y="3275906"/>
            <a:ext cx="540000" cy="94820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849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Clinical pathway of patient with IHR – gender impact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ight Arrow 8">
            <a:extLst>
              <a:ext uri="{FF2B5EF4-FFF2-40B4-BE49-F238E27FC236}">
                <a16:creationId xmlns:a16="http://schemas.microsoft.com/office/drawing/2014/main" id="{64989468-B688-4964-A760-CF65224265EC}"/>
              </a:ext>
            </a:extLst>
          </p:cNvPr>
          <p:cNvSpPr/>
          <p:nvPr/>
        </p:nvSpPr>
        <p:spPr>
          <a:xfrm>
            <a:off x="1512457" y="1969623"/>
            <a:ext cx="6480720" cy="432048"/>
          </a:xfrm>
          <a:prstGeom prst="rightArrow">
            <a:avLst/>
          </a:prstGeom>
          <a:solidFill>
            <a:srgbClr val="A9DD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D849D8-1750-4DDC-BB15-1CABC56913DB}"/>
              </a:ext>
            </a:extLst>
          </p:cNvPr>
          <p:cNvSpPr txBox="1"/>
          <p:nvPr/>
        </p:nvSpPr>
        <p:spPr>
          <a:xfrm>
            <a:off x="7610861" y="2492252"/>
            <a:ext cx="342900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fr-FR" sz="1200" dirty="0">
                <a:latin typeface="Effra"/>
                <a:cs typeface="Effra"/>
              </a:rPr>
              <a:t>TIME</a:t>
            </a:r>
            <a:endParaRPr lang="en-US" sz="1200" dirty="0">
              <a:latin typeface="Effra"/>
              <a:cs typeface="Effr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BD9CC-B585-4024-94A8-831A0D82EDFF}"/>
              </a:ext>
            </a:extLst>
          </p:cNvPr>
          <p:cNvSpPr/>
          <p:nvPr/>
        </p:nvSpPr>
        <p:spPr>
          <a:xfrm>
            <a:off x="1444627" y="178342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CC5BBC-D298-409C-925F-0E9FC29F969F}"/>
              </a:ext>
            </a:extLst>
          </p:cNvPr>
          <p:cNvSpPr txBox="1"/>
          <p:nvPr/>
        </p:nvSpPr>
        <p:spPr>
          <a:xfrm>
            <a:off x="583365" y="2086212"/>
            <a:ext cx="864096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Laparotomy</a:t>
            </a:r>
          </a:p>
          <a:p>
            <a:pPr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CAA881-03F1-4528-A78B-E88C8082B416}"/>
              </a:ext>
            </a:extLst>
          </p:cNvPr>
          <p:cNvSpPr/>
          <p:nvPr/>
        </p:nvSpPr>
        <p:spPr>
          <a:xfrm>
            <a:off x="3672697" y="190280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D54564-72B9-48D9-B925-1563974CAE08}"/>
              </a:ext>
            </a:extLst>
          </p:cNvPr>
          <p:cNvSpPr txBox="1"/>
          <p:nvPr/>
        </p:nvSpPr>
        <p:spPr>
          <a:xfrm>
            <a:off x="3051628" y="2625929"/>
            <a:ext cx="1296144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repair</a:t>
            </a:r>
          </a:p>
          <a:p>
            <a:pPr algn="ctr"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B67A07-44ED-448D-8801-A07318924EE9}"/>
              </a:ext>
            </a:extLst>
          </p:cNvPr>
          <p:cNvSpPr/>
          <p:nvPr/>
        </p:nvSpPr>
        <p:spPr>
          <a:xfrm>
            <a:off x="4536793" y="175421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4F93A8-510C-48AF-836E-F02B0E6C0B36}"/>
              </a:ext>
            </a:extLst>
          </p:cNvPr>
          <p:cNvSpPr txBox="1"/>
          <p:nvPr/>
        </p:nvSpPr>
        <p:spPr>
          <a:xfrm>
            <a:off x="3960397" y="1567457"/>
            <a:ext cx="1153689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repair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9AABDE-BE5F-4CAE-A8A4-1F143E1D1C39}"/>
              </a:ext>
            </a:extLst>
          </p:cNvPr>
          <p:cNvSpPr/>
          <p:nvPr/>
        </p:nvSpPr>
        <p:spPr>
          <a:xfrm>
            <a:off x="7183087" y="183422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0D0781-687F-4B73-A7F9-82EED22423D7}"/>
              </a:ext>
            </a:extLst>
          </p:cNvPr>
          <p:cNvSpPr txBox="1"/>
          <p:nvPr/>
        </p:nvSpPr>
        <p:spPr>
          <a:xfrm>
            <a:off x="6687881" y="1558240"/>
            <a:ext cx="942817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recurrence</a:t>
            </a:r>
          </a:p>
          <a:p>
            <a:pPr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B851CE-F9B5-4D61-8174-781D1565E486}"/>
              </a:ext>
            </a:extLst>
          </p:cNvPr>
          <p:cNvSpPr txBox="1"/>
          <p:nvPr/>
        </p:nvSpPr>
        <p:spPr>
          <a:xfrm>
            <a:off x="6738681" y="2621298"/>
            <a:ext cx="942817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recurrence</a:t>
            </a:r>
          </a:p>
          <a:p>
            <a:pPr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45" name="Right Arrow 36">
            <a:extLst>
              <a:ext uri="{FF2B5EF4-FFF2-40B4-BE49-F238E27FC236}">
                <a16:creationId xmlns:a16="http://schemas.microsoft.com/office/drawing/2014/main" id="{15CB8158-D524-4817-9DDD-1E1F05F3D182}"/>
              </a:ext>
            </a:extLst>
          </p:cNvPr>
          <p:cNvSpPr/>
          <p:nvPr/>
        </p:nvSpPr>
        <p:spPr>
          <a:xfrm>
            <a:off x="1460436" y="1313523"/>
            <a:ext cx="3076358" cy="23815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533772-CD83-43E2-96E9-9FBB8E0C2345}"/>
              </a:ext>
            </a:extLst>
          </p:cNvPr>
          <p:cNvSpPr txBox="1"/>
          <p:nvPr/>
        </p:nvSpPr>
        <p:spPr>
          <a:xfrm>
            <a:off x="2181478" y="1103964"/>
            <a:ext cx="1514153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9 months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6221D2-E159-424C-A6F3-B5B0DB423233}"/>
              </a:ext>
            </a:extLst>
          </p:cNvPr>
          <p:cNvSpPr txBox="1"/>
          <p:nvPr/>
        </p:nvSpPr>
        <p:spPr>
          <a:xfrm>
            <a:off x="1944505" y="3198013"/>
            <a:ext cx="1514153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6 months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2BF275-0714-46DB-A90A-1C6D8EA0F7B1}"/>
              </a:ext>
            </a:extLst>
          </p:cNvPr>
          <p:cNvSpPr txBox="1"/>
          <p:nvPr/>
        </p:nvSpPr>
        <p:spPr>
          <a:xfrm>
            <a:off x="4566500" y="3084562"/>
            <a:ext cx="1702182" cy="3821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14 months</a:t>
            </a:r>
          </a:p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Recurrence</a:t>
            </a:r>
            <a:r>
              <a:rPr lang="fr-FR" sz="1200" dirty="0">
                <a:latin typeface="Effra"/>
                <a:cs typeface="Effra"/>
              </a:rPr>
              <a:t> rate: </a:t>
            </a:r>
            <a:r>
              <a:rPr lang="fr-FR" sz="1200" b="1" dirty="0">
                <a:latin typeface="Effra"/>
                <a:cs typeface="Effra"/>
              </a:rPr>
              <a:t>15%</a:t>
            </a:r>
            <a:endParaRPr lang="en-US" sz="1200" b="1" dirty="0">
              <a:latin typeface="Effra"/>
              <a:cs typeface="Effra"/>
            </a:endParaRPr>
          </a:p>
        </p:txBody>
      </p:sp>
      <p:sp>
        <p:nvSpPr>
          <p:cNvPr id="52" name="Right Arrow 44">
            <a:extLst>
              <a:ext uri="{FF2B5EF4-FFF2-40B4-BE49-F238E27FC236}">
                <a16:creationId xmlns:a16="http://schemas.microsoft.com/office/drawing/2014/main" id="{53CF6A44-6606-4F12-9287-8DE0CD993B3E}"/>
              </a:ext>
            </a:extLst>
          </p:cNvPr>
          <p:cNvSpPr/>
          <p:nvPr/>
        </p:nvSpPr>
        <p:spPr>
          <a:xfrm>
            <a:off x="4589547" y="1324813"/>
            <a:ext cx="2580840" cy="23815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DDCA28-4B66-4A37-9FD9-BD5215247D13}"/>
              </a:ext>
            </a:extLst>
          </p:cNvPr>
          <p:cNvSpPr txBox="1"/>
          <p:nvPr/>
        </p:nvSpPr>
        <p:spPr>
          <a:xfrm>
            <a:off x="4810728" y="946406"/>
            <a:ext cx="1729185" cy="4320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13 months</a:t>
            </a:r>
          </a:p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Recurrence</a:t>
            </a:r>
            <a:r>
              <a:rPr lang="fr-FR" sz="1200" dirty="0">
                <a:latin typeface="Effra"/>
                <a:cs typeface="Effra"/>
              </a:rPr>
              <a:t> rate: </a:t>
            </a:r>
            <a:r>
              <a:rPr lang="fr-FR" sz="1200" b="1" dirty="0">
                <a:latin typeface="Effra"/>
                <a:cs typeface="Effra"/>
              </a:rPr>
              <a:t>13%</a:t>
            </a:r>
            <a:endParaRPr lang="en-US" sz="1200" b="1" dirty="0">
              <a:latin typeface="Effra"/>
              <a:cs typeface="Eff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8200D-EB19-4541-A578-EC8D3EA2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84" y="1073765"/>
            <a:ext cx="414731" cy="938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EEC7F-4E13-4B0C-9AF3-5A5BFC20E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16" y="2419133"/>
            <a:ext cx="433669" cy="938933"/>
          </a:xfrm>
          <a:prstGeom prst="rect">
            <a:avLst/>
          </a:prstGeom>
        </p:spPr>
      </p:pic>
      <p:sp>
        <p:nvSpPr>
          <p:cNvPr id="55" name="Right Arrow 36">
            <a:extLst>
              <a:ext uri="{FF2B5EF4-FFF2-40B4-BE49-F238E27FC236}">
                <a16:creationId xmlns:a16="http://schemas.microsoft.com/office/drawing/2014/main" id="{A214D372-269F-4D8E-AC43-315FEA00A6B8}"/>
              </a:ext>
            </a:extLst>
          </p:cNvPr>
          <p:cNvSpPr/>
          <p:nvPr/>
        </p:nvSpPr>
        <p:spPr>
          <a:xfrm>
            <a:off x="1457327" y="2791207"/>
            <a:ext cx="2215370" cy="216025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6" name="Right Arrow 44">
            <a:extLst>
              <a:ext uri="{FF2B5EF4-FFF2-40B4-BE49-F238E27FC236}">
                <a16:creationId xmlns:a16="http://schemas.microsoft.com/office/drawing/2014/main" id="{5DCF0159-FFA4-4515-AE80-F3F93CCCCEBD}"/>
              </a:ext>
            </a:extLst>
          </p:cNvPr>
          <p:cNvSpPr/>
          <p:nvPr/>
        </p:nvSpPr>
        <p:spPr>
          <a:xfrm>
            <a:off x="3807499" y="2782763"/>
            <a:ext cx="3372479" cy="268528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B95DF9-13BA-45A2-B0E8-B41733D58A4C}"/>
              </a:ext>
            </a:extLst>
          </p:cNvPr>
          <p:cNvSpPr/>
          <p:nvPr/>
        </p:nvSpPr>
        <p:spPr>
          <a:xfrm>
            <a:off x="3141133" y="3796180"/>
            <a:ext cx="2802467" cy="401805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AB774E-A994-4046-B0F3-3C57A465162A}"/>
              </a:ext>
            </a:extLst>
          </p:cNvPr>
          <p:cNvSpPr txBox="1"/>
          <p:nvPr/>
        </p:nvSpPr>
        <p:spPr>
          <a:xfrm>
            <a:off x="1898681" y="3823882"/>
            <a:ext cx="525798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600" b="1" dirty="0">
                <a:solidFill>
                  <a:srgbClr val="ED7D31"/>
                </a:solidFill>
                <a:cs typeface="Effra"/>
              </a:rPr>
              <a:t>Recurrence rate after IHR is 14%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015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Clinical pathway of patient with IHR – obesity impact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ight Arrow 8">
            <a:extLst>
              <a:ext uri="{FF2B5EF4-FFF2-40B4-BE49-F238E27FC236}">
                <a16:creationId xmlns:a16="http://schemas.microsoft.com/office/drawing/2014/main" id="{64989468-B688-4964-A760-CF65224265EC}"/>
              </a:ext>
            </a:extLst>
          </p:cNvPr>
          <p:cNvSpPr/>
          <p:nvPr/>
        </p:nvSpPr>
        <p:spPr>
          <a:xfrm>
            <a:off x="1512457" y="1969623"/>
            <a:ext cx="6480720" cy="432048"/>
          </a:xfrm>
          <a:prstGeom prst="rightArrow">
            <a:avLst/>
          </a:prstGeom>
          <a:solidFill>
            <a:srgbClr val="A9DD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D849D8-1750-4DDC-BB15-1CABC56913DB}"/>
              </a:ext>
            </a:extLst>
          </p:cNvPr>
          <p:cNvSpPr txBox="1"/>
          <p:nvPr/>
        </p:nvSpPr>
        <p:spPr>
          <a:xfrm>
            <a:off x="7610861" y="2492252"/>
            <a:ext cx="342900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fr-FR" sz="1200" dirty="0">
                <a:latin typeface="Effra"/>
                <a:cs typeface="Effra"/>
              </a:rPr>
              <a:t>TIME</a:t>
            </a:r>
            <a:endParaRPr lang="en-US" sz="1200" dirty="0">
              <a:latin typeface="Effra"/>
              <a:cs typeface="Effr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BD9CC-B585-4024-94A8-831A0D82EDFF}"/>
              </a:ext>
            </a:extLst>
          </p:cNvPr>
          <p:cNvSpPr/>
          <p:nvPr/>
        </p:nvSpPr>
        <p:spPr>
          <a:xfrm>
            <a:off x="1444627" y="178342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CC5BBC-D298-409C-925F-0E9FC29F969F}"/>
              </a:ext>
            </a:extLst>
          </p:cNvPr>
          <p:cNvSpPr txBox="1"/>
          <p:nvPr/>
        </p:nvSpPr>
        <p:spPr>
          <a:xfrm>
            <a:off x="583365" y="2086212"/>
            <a:ext cx="864096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Laparotomy</a:t>
            </a:r>
          </a:p>
          <a:p>
            <a:pPr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CAA881-03F1-4528-A78B-E88C8082B416}"/>
              </a:ext>
            </a:extLst>
          </p:cNvPr>
          <p:cNvSpPr/>
          <p:nvPr/>
        </p:nvSpPr>
        <p:spPr>
          <a:xfrm>
            <a:off x="3672697" y="183422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D54564-72B9-48D9-B925-1563974CAE08}"/>
              </a:ext>
            </a:extLst>
          </p:cNvPr>
          <p:cNvSpPr txBox="1"/>
          <p:nvPr/>
        </p:nvSpPr>
        <p:spPr>
          <a:xfrm>
            <a:off x="3051628" y="2625929"/>
            <a:ext cx="1296144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repair</a:t>
            </a:r>
          </a:p>
          <a:p>
            <a:pPr algn="ctr"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B67A07-44ED-448D-8801-A07318924EE9}"/>
              </a:ext>
            </a:extLst>
          </p:cNvPr>
          <p:cNvSpPr/>
          <p:nvPr/>
        </p:nvSpPr>
        <p:spPr>
          <a:xfrm>
            <a:off x="4536793" y="183422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4F93A8-510C-48AF-836E-F02B0E6C0B36}"/>
              </a:ext>
            </a:extLst>
          </p:cNvPr>
          <p:cNvSpPr txBox="1"/>
          <p:nvPr/>
        </p:nvSpPr>
        <p:spPr>
          <a:xfrm>
            <a:off x="3960397" y="1567457"/>
            <a:ext cx="1153689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repair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9AABDE-BE5F-4CAE-A8A4-1F143E1D1C39}"/>
              </a:ext>
            </a:extLst>
          </p:cNvPr>
          <p:cNvSpPr/>
          <p:nvPr/>
        </p:nvSpPr>
        <p:spPr>
          <a:xfrm>
            <a:off x="7183087" y="1834224"/>
            <a:ext cx="54006" cy="7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0D0781-687F-4B73-A7F9-82EED22423D7}"/>
              </a:ext>
            </a:extLst>
          </p:cNvPr>
          <p:cNvSpPr txBox="1"/>
          <p:nvPr/>
        </p:nvSpPr>
        <p:spPr>
          <a:xfrm>
            <a:off x="6687881" y="1558240"/>
            <a:ext cx="942817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recurrence</a:t>
            </a:r>
          </a:p>
          <a:p>
            <a:pPr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B851CE-F9B5-4D61-8174-781D1565E486}"/>
              </a:ext>
            </a:extLst>
          </p:cNvPr>
          <p:cNvSpPr txBox="1"/>
          <p:nvPr/>
        </p:nvSpPr>
        <p:spPr>
          <a:xfrm>
            <a:off x="6738681" y="2621298"/>
            <a:ext cx="942817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IH recurrence</a:t>
            </a:r>
          </a:p>
          <a:p>
            <a:pPr>
              <a:lnSpc>
                <a:spcPts val="1425"/>
              </a:lnSpc>
            </a:pPr>
            <a:endParaRPr lang="en-US" sz="1200" dirty="0">
              <a:latin typeface="Effra"/>
              <a:cs typeface="Effra"/>
            </a:endParaRPr>
          </a:p>
        </p:txBody>
      </p:sp>
      <p:sp>
        <p:nvSpPr>
          <p:cNvPr id="45" name="Right Arrow 36">
            <a:extLst>
              <a:ext uri="{FF2B5EF4-FFF2-40B4-BE49-F238E27FC236}">
                <a16:creationId xmlns:a16="http://schemas.microsoft.com/office/drawing/2014/main" id="{15CB8158-D524-4817-9DDD-1E1F05F3D182}"/>
              </a:ext>
            </a:extLst>
          </p:cNvPr>
          <p:cNvSpPr/>
          <p:nvPr/>
        </p:nvSpPr>
        <p:spPr>
          <a:xfrm>
            <a:off x="1460436" y="1313523"/>
            <a:ext cx="3076358" cy="23815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533772-CD83-43E2-96E9-9FBB8E0C2345}"/>
              </a:ext>
            </a:extLst>
          </p:cNvPr>
          <p:cNvSpPr txBox="1"/>
          <p:nvPr/>
        </p:nvSpPr>
        <p:spPr>
          <a:xfrm>
            <a:off x="2181478" y="1103964"/>
            <a:ext cx="1514153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8 months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6221D2-E159-424C-A6F3-B5B0DB423233}"/>
              </a:ext>
            </a:extLst>
          </p:cNvPr>
          <p:cNvSpPr txBox="1"/>
          <p:nvPr/>
        </p:nvSpPr>
        <p:spPr>
          <a:xfrm>
            <a:off x="1944505" y="3198013"/>
            <a:ext cx="1514153" cy="216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7 months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2BF275-0714-46DB-A90A-1C6D8EA0F7B1}"/>
              </a:ext>
            </a:extLst>
          </p:cNvPr>
          <p:cNvSpPr txBox="1"/>
          <p:nvPr/>
        </p:nvSpPr>
        <p:spPr>
          <a:xfrm>
            <a:off x="4566500" y="3084562"/>
            <a:ext cx="1702182" cy="3821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15 months</a:t>
            </a:r>
          </a:p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Recurrence</a:t>
            </a:r>
            <a:r>
              <a:rPr lang="fr-FR" sz="1200" dirty="0">
                <a:latin typeface="Effra"/>
                <a:cs typeface="Effra"/>
              </a:rPr>
              <a:t> rate: </a:t>
            </a:r>
            <a:r>
              <a:rPr lang="fr-FR" sz="1200" b="1" dirty="0">
                <a:latin typeface="Effra"/>
                <a:cs typeface="Effra"/>
              </a:rPr>
              <a:t>19%</a:t>
            </a:r>
            <a:endParaRPr lang="en-US" sz="1200" b="1" dirty="0">
              <a:latin typeface="Effra"/>
              <a:cs typeface="Effra"/>
            </a:endParaRPr>
          </a:p>
        </p:txBody>
      </p:sp>
      <p:sp>
        <p:nvSpPr>
          <p:cNvPr id="52" name="Right Arrow 44">
            <a:extLst>
              <a:ext uri="{FF2B5EF4-FFF2-40B4-BE49-F238E27FC236}">
                <a16:creationId xmlns:a16="http://schemas.microsoft.com/office/drawing/2014/main" id="{53CF6A44-6606-4F12-9287-8DE0CD993B3E}"/>
              </a:ext>
            </a:extLst>
          </p:cNvPr>
          <p:cNvSpPr/>
          <p:nvPr/>
        </p:nvSpPr>
        <p:spPr>
          <a:xfrm>
            <a:off x="4589547" y="1324813"/>
            <a:ext cx="2580840" cy="23815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DDCA28-4B66-4A37-9FD9-BD5215247D13}"/>
              </a:ext>
            </a:extLst>
          </p:cNvPr>
          <p:cNvSpPr txBox="1"/>
          <p:nvPr/>
        </p:nvSpPr>
        <p:spPr>
          <a:xfrm>
            <a:off x="4810728" y="946406"/>
            <a:ext cx="1729185" cy="4320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Median time: 13 months</a:t>
            </a:r>
          </a:p>
          <a:p>
            <a:pPr algn="ctr">
              <a:lnSpc>
                <a:spcPts val="1425"/>
              </a:lnSpc>
            </a:pPr>
            <a:r>
              <a:rPr lang="en-US" sz="1200" dirty="0">
                <a:latin typeface="Effra"/>
                <a:cs typeface="Effra"/>
              </a:rPr>
              <a:t>Recurrence</a:t>
            </a:r>
            <a:r>
              <a:rPr lang="fr-FR" sz="1200" dirty="0">
                <a:latin typeface="Effra"/>
                <a:cs typeface="Effra"/>
              </a:rPr>
              <a:t> rate: </a:t>
            </a:r>
            <a:r>
              <a:rPr lang="fr-FR" sz="1200" b="1" dirty="0">
                <a:latin typeface="Effra"/>
                <a:cs typeface="Effra"/>
              </a:rPr>
              <a:t>13%</a:t>
            </a:r>
            <a:endParaRPr lang="en-US" sz="1200" b="1" dirty="0">
              <a:latin typeface="Effra"/>
              <a:cs typeface="Effra"/>
            </a:endParaRPr>
          </a:p>
        </p:txBody>
      </p:sp>
      <p:sp>
        <p:nvSpPr>
          <p:cNvPr id="55" name="Right Arrow 36">
            <a:extLst>
              <a:ext uri="{FF2B5EF4-FFF2-40B4-BE49-F238E27FC236}">
                <a16:creationId xmlns:a16="http://schemas.microsoft.com/office/drawing/2014/main" id="{A214D372-269F-4D8E-AC43-315FEA00A6B8}"/>
              </a:ext>
            </a:extLst>
          </p:cNvPr>
          <p:cNvSpPr/>
          <p:nvPr/>
        </p:nvSpPr>
        <p:spPr>
          <a:xfrm>
            <a:off x="1457327" y="2791207"/>
            <a:ext cx="2215370" cy="216025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6" name="Right Arrow 44">
            <a:extLst>
              <a:ext uri="{FF2B5EF4-FFF2-40B4-BE49-F238E27FC236}">
                <a16:creationId xmlns:a16="http://schemas.microsoft.com/office/drawing/2014/main" id="{5DCF0159-FFA4-4515-AE80-F3F93CCCCEBD}"/>
              </a:ext>
            </a:extLst>
          </p:cNvPr>
          <p:cNvSpPr/>
          <p:nvPr/>
        </p:nvSpPr>
        <p:spPr>
          <a:xfrm>
            <a:off x="3807499" y="2782763"/>
            <a:ext cx="3372479" cy="268528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B95DF9-13BA-45A2-B0E8-B41733D58A4C}"/>
              </a:ext>
            </a:extLst>
          </p:cNvPr>
          <p:cNvSpPr/>
          <p:nvPr/>
        </p:nvSpPr>
        <p:spPr>
          <a:xfrm>
            <a:off x="2286000" y="3796180"/>
            <a:ext cx="4508499" cy="483720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AB774E-A994-4046-B0F3-3C57A465162A}"/>
              </a:ext>
            </a:extLst>
          </p:cNvPr>
          <p:cNvSpPr txBox="1"/>
          <p:nvPr/>
        </p:nvSpPr>
        <p:spPr>
          <a:xfrm>
            <a:off x="1898681" y="3823882"/>
            <a:ext cx="525798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600" b="1" dirty="0">
                <a:solidFill>
                  <a:srgbClr val="ED7D31"/>
                </a:solidFill>
                <a:cs typeface="Effra"/>
              </a:rPr>
              <a:t>Recurrence rate after IHR in obese patients is 19 %</a:t>
            </a:r>
          </a:p>
        </p:txBody>
      </p:sp>
      <p:pic>
        <p:nvPicPr>
          <p:cNvPr id="30" name="Image 29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2497666"/>
            <a:ext cx="935567" cy="863600"/>
          </a:xfrm>
          <a:prstGeom prst="rect">
            <a:avLst/>
          </a:prstGeom>
        </p:spPr>
      </p:pic>
      <p:pic>
        <p:nvPicPr>
          <p:cNvPr id="40" name="Image 39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" y="1037167"/>
            <a:ext cx="4191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08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the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economic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impact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4790910" y="1290080"/>
            <a:ext cx="3735870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600" dirty="0">
                <a:cs typeface="Effra"/>
              </a:rPr>
              <a:t>Cost Analysis IHR	6451 €</a:t>
            </a: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4731 € unemployed</a:t>
            </a:r>
          </a:p>
          <a:p>
            <a:r>
              <a:rPr lang="en-US" sz="1600" dirty="0">
                <a:solidFill>
                  <a:srgbClr val="ED7D31"/>
                </a:solidFill>
                <a:cs typeface="Effra"/>
              </a:rPr>
              <a:t>	10 107€ employed</a:t>
            </a:r>
          </a:p>
          <a:p>
            <a:endParaRPr lang="en-US" sz="1600" dirty="0">
              <a:solidFill>
                <a:srgbClr val="ED7D31"/>
              </a:solidFill>
              <a:cs typeface="Effra"/>
            </a:endParaRPr>
          </a:p>
          <a:p>
            <a:r>
              <a:rPr lang="en-US" sz="1600" dirty="0">
                <a:cs typeface="Effra"/>
              </a:rPr>
              <a:t>Cost IHR : 140 Million €</a:t>
            </a:r>
          </a:p>
          <a:p>
            <a:endParaRPr lang="en-US" sz="1600" dirty="0">
              <a:cs typeface="Effra"/>
            </a:endParaRPr>
          </a:p>
          <a:p>
            <a:r>
              <a:rPr lang="en-US" sz="1600" dirty="0">
                <a:cs typeface="Effra"/>
              </a:rPr>
              <a:t>Reducing by 5% </a:t>
            </a:r>
          </a:p>
          <a:p>
            <a:r>
              <a:rPr lang="en-US" sz="1600" dirty="0">
                <a:cs typeface="Effra"/>
              </a:rPr>
              <a:t>	Cost Saving 4 Million €</a:t>
            </a:r>
          </a:p>
          <a:p>
            <a:endParaRPr lang="fr-FR" sz="1600" dirty="0">
              <a:cs typeface="Effra"/>
            </a:endParaRP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F18A90-FEB8-B249-A1E7-C2F501AAA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4" y="1126214"/>
            <a:ext cx="4159250" cy="16192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F7A3518-B074-4B43-B068-45730DF70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41" y="1208951"/>
            <a:ext cx="725855" cy="699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910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Guidelines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4585170" y="1290080"/>
            <a:ext cx="4159250" cy="19697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600" dirty="0">
                <a:cs typeface="Effra"/>
              </a:rPr>
              <a:t>Closure techniques				</a:t>
            </a:r>
            <a:r>
              <a:rPr lang="en-US" sz="1600" i="1" dirty="0">
                <a:cs typeface="Effra"/>
              </a:rPr>
              <a:t>23 RCT</a:t>
            </a:r>
          </a:p>
          <a:p>
            <a:endParaRPr lang="en-US" sz="1600" dirty="0">
              <a:cs typeface="Effra"/>
            </a:endParaRP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Slowly absorbable suture</a:t>
            </a:r>
          </a:p>
          <a:p>
            <a:r>
              <a:rPr lang="en-US" sz="1600" dirty="0">
                <a:solidFill>
                  <a:srgbClr val="ED7D31"/>
                </a:solidFill>
                <a:cs typeface="Effra"/>
              </a:rPr>
              <a:t>	small bites techniques</a:t>
            </a:r>
          </a:p>
          <a:p>
            <a:r>
              <a:rPr lang="en-US" sz="1600" dirty="0">
                <a:solidFill>
                  <a:srgbClr val="ED7D31"/>
                </a:solidFill>
                <a:cs typeface="Effra"/>
              </a:rPr>
              <a:t>	Reduce IH OR 0,41</a:t>
            </a:r>
          </a:p>
          <a:p>
            <a:endParaRPr lang="en-US" sz="1600" dirty="0">
              <a:solidFill>
                <a:srgbClr val="ED7D31"/>
              </a:solidFill>
              <a:cs typeface="Effra"/>
            </a:endParaRPr>
          </a:p>
          <a:p>
            <a:endParaRPr lang="fr-FR" sz="1600" dirty="0">
              <a:cs typeface="Effra"/>
            </a:endParaRP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78F0F3-491F-844A-AA4F-9EF0332A3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83"/>
          <a:stretch/>
        </p:blipFill>
        <p:spPr>
          <a:xfrm>
            <a:off x="381000" y="1383940"/>
            <a:ext cx="3207587" cy="1187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5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71308" y="4767264"/>
            <a:ext cx="2057400" cy="273844"/>
          </a:xfrm>
        </p:spPr>
        <p:txBody>
          <a:bodyPr/>
          <a:lstStyle/>
          <a:p>
            <a:fld id="{A3032E39-2DD7-6341-87B9-9AB98FE36691}" type="slidenum">
              <a:rPr lang="en-US" sz="1000" smtClean="0">
                <a:solidFill>
                  <a:srgbClr val="76C9CF"/>
                </a:solidFill>
              </a:rPr>
              <a:pPr/>
              <a:t>3</a:t>
            </a:fld>
            <a:endParaRPr lang="en-US" sz="1000" dirty="0">
              <a:solidFill>
                <a:srgbClr val="76C9C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SURGEON OPINION ?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5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71850"/>
          </a:xfrm>
        </p:spPr>
        <p:txBody>
          <a:bodyPr/>
          <a:lstStyle/>
          <a:p>
            <a:r>
              <a:rPr lang="en-GB" sz="2000" dirty="0">
                <a:solidFill>
                  <a:srgbClr val="2E75B6"/>
                </a:solidFill>
              </a:rPr>
              <a:t>Q2 : You program a repair of incisional hernia in an obese patient.                  You announce the patient a risk of second repair for recurrence of : </a:t>
            </a:r>
            <a:endParaRPr lang="en-GB" dirty="0">
              <a:solidFill>
                <a:srgbClr val="2E75B6"/>
              </a:solidFill>
            </a:endParaRPr>
          </a:p>
          <a:p>
            <a:pPr lvl="2"/>
            <a:r>
              <a:rPr lang="en-GB" dirty="0">
                <a:solidFill>
                  <a:srgbClr val="2E75B6"/>
                </a:solidFill>
              </a:rPr>
              <a:t>5%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10%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15%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20%</a:t>
            </a:r>
          </a:p>
          <a:p>
            <a:pPr lvl="2"/>
            <a:r>
              <a:rPr lang="en-GB" dirty="0">
                <a:solidFill>
                  <a:srgbClr val="2E75B6"/>
                </a:solidFill>
              </a:rPr>
              <a:t>No figure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41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prevention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824CC00-DE5F-5147-A98B-CA0891896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4" y="953660"/>
            <a:ext cx="3873165" cy="3236180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354322E-6113-7F42-BE46-97F914CF8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365172"/>
            <a:ext cx="3723640" cy="17666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D9BDE0-5F4C-EF4E-B12C-2ED490F2F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39634"/>
            <a:ext cx="1477934" cy="326645"/>
          </a:xfrm>
          <a:prstGeom prst="rect">
            <a:avLst/>
          </a:prstGeom>
        </p:spPr>
      </p:pic>
      <p:sp>
        <p:nvSpPr>
          <p:cNvPr id="14" name="TextBox 28">
            <a:extLst>
              <a:ext uri="{FF2B5EF4-FFF2-40B4-BE49-F238E27FC236}">
                <a16:creationId xmlns:a16="http://schemas.microsoft.com/office/drawing/2014/main" id="{4E2A714C-437A-9640-BB2F-6E51E1181CB1}"/>
              </a:ext>
            </a:extLst>
          </p:cNvPr>
          <p:cNvSpPr txBox="1"/>
          <p:nvPr/>
        </p:nvSpPr>
        <p:spPr>
          <a:xfrm>
            <a:off x="6427123" y="3396875"/>
            <a:ext cx="2145377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600" dirty="0">
                <a:cs typeface="Effra"/>
              </a:rPr>
              <a:t>RCT Multicenter 560 pa</a:t>
            </a: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IH 1 year </a:t>
            </a:r>
          </a:p>
          <a:p>
            <a:r>
              <a:rPr lang="en-US" sz="1600" dirty="0">
                <a:solidFill>
                  <a:srgbClr val="ED7D31"/>
                </a:solidFill>
                <a:cs typeface="Effra"/>
              </a:rPr>
              <a:t>	13 </a:t>
            </a:r>
            <a:r>
              <a:rPr lang="en-US" sz="1600" i="1" dirty="0">
                <a:solidFill>
                  <a:srgbClr val="ED7D31"/>
                </a:solidFill>
                <a:cs typeface="Effra"/>
              </a:rPr>
              <a:t>Vs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 21%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01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prevention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824CC00-DE5F-5147-A98B-CA0891896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4" y="953660"/>
            <a:ext cx="3873165" cy="32361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96BC2E-A4DD-284E-9E27-E13588F3B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3" y="1168994"/>
            <a:ext cx="3817527" cy="2479162"/>
          </a:xfrm>
          <a:prstGeom prst="rect">
            <a:avLst/>
          </a:prstGeom>
        </p:spPr>
      </p:pic>
      <p:pic>
        <p:nvPicPr>
          <p:cNvPr id="15" name="Image 1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1B6CB219-C191-8045-80CB-01929F14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06" y="1100414"/>
            <a:ext cx="4053820" cy="2708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7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</a:rPr>
              <a:t>prevention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4585170" y="1290080"/>
            <a:ext cx="4159250" cy="29546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600" dirty="0">
                <a:cs typeface="Effra"/>
              </a:rPr>
              <a:t>Closure techniques				</a:t>
            </a:r>
            <a:r>
              <a:rPr lang="en-US" sz="1600" i="1" dirty="0">
                <a:cs typeface="Effra"/>
              </a:rPr>
              <a:t>23 RCT</a:t>
            </a:r>
          </a:p>
          <a:p>
            <a:endParaRPr lang="en-US" sz="1600" dirty="0">
              <a:cs typeface="Effra"/>
            </a:endParaRP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Slowly absorbable suture</a:t>
            </a:r>
          </a:p>
          <a:p>
            <a:r>
              <a:rPr lang="en-US" sz="1600" dirty="0">
                <a:solidFill>
                  <a:srgbClr val="ED7D31"/>
                </a:solidFill>
                <a:cs typeface="Effra"/>
              </a:rPr>
              <a:t>	small bites techniques</a:t>
            </a:r>
          </a:p>
          <a:p>
            <a:r>
              <a:rPr lang="en-US" sz="1600" dirty="0">
                <a:solidFill>
                  <a:srgbClr val="ED7D31"/>
                </a:solidFill>
                <a:cs typeface="Effra"/>
              </a:rPr>
              <a:t>	Reduce IH OR 0,41</a:t>
            </a:r>
          </a:p>
          <a:p>
            <a:endParaRPr lang="en-US" sz="1600" dirty="0">
              <a:solidFill>
                <a:srgbClr val="ED7D31"/>
              </a:solidFill>
              <a:cs typeface="Effra"/>
            </a:endParaRPr>
          </a:p>
          <a:p>
            <a:endParaRPr lang="en-US" sz="1600" dirty="0">
              <a:solidFill>
                <a:srgbClr val="ED7D31"/>
              </a:solidFill>
              <a:cs typeface="Effra"/>
            </a:endParaRPr>
          </a:p>
          <a:p>
            <a:r>
              <a:rPr lang="en-US" sz="1600" dirty="0">
                <a:cs typeface="Effra"/>
              </a:rPr>
              <a:t>Prophylactic mesh Vs suture closing	</a:t>
            </a:r>
            <a:r>
              <a:rPr lang="en-US" sz="1600" i="1" dirty="0">
                <a:cs typeface="Effra"/>
              </a:rPr>
              <a:t>9 RCT</a:t>
            </a:r>
          </a:p>
          <a:p>
            <a:endParaRPr lang="en-US" sz="1600" dirty="0">
              <a:cs typeface="Effra"/>
            </a:endParaRPr>
          </a:p>
          <a:p>
            <a:r>
              <a:rPr lang="en-US" sz="1600" dirty="0">
                <a:solidFill>
                  <a:srgbClr val="ED7D31"/>
                </a:solidFill>
                <a:cs typeface="Effra"/>
              </a:rPr>
              <a:t>	Reduce IH OR 0,14</a:t>
            </a:r>
          </a:p>
          <a:p>
            <a:endParaRPr lang="fr-FR" sz="1600" dirty="0">
              <a:cs typeface="Effra"/>
            </a:endParaRP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78F0F3-491F-844A-AA4F-9EF0332A3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0" y="875683"/>
            <a:ext cx="3207587" cy="3392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72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</a:rPr>
              <a:t>prevention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54EABC-61D0-214E-8CF1-1A8EDA07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190"/>
            <a:ext cx="4985897" cy="1901272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D07452-0E93-E345-A9C5-4D9BF9D38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73" y="1800695"/>
            <a:ext cx="3211615" cy="16478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4888E6CD-E56B-9747-BD0D-52A0DF7FEEC1}"/>
                  </a:ext>
                </a:extLst>
              </p14:cNvPr>
              <p14:cNvContentPartPr/>
              <p14:nvPr/>
            </p14:nvContentPartPr>
            <p14:xfrm>
              <a:off x="7245790" y="2645450"/>
              <a:ext cx="950760" cy="82800"/>
            </p14:xfrm>
          </p:contentPart>
        </mc:Choice>
        <mc:Fallback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4888E6CD-E56B-9747-BD0D-52A0DF7FEE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2150" y="2537810"/>
                <a:ext cx="10584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D1CA1018-6842-EF44-BED4-7E47C30638F3}"/>
                  </a:ext>
                </a:extLst>
              </p14:cNvPr>
              <p14:cNvContentPartPr/>
              <p14:nvPr/>
            </p14:nvContentPartPr>
            <p14:xfrm>
              <a:off x="5122150" y="2845970"/>
              <a:ext cx="1251000" cy="34920"/>
            </p14:xfrm>
          </p:contentPart>
        </mc:Choice>
        <mc:Fallback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D1CA1018-6842-EF44-BED4-7E47C30638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8150" y="2738330"/>
                <a:ext cx="13586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31E6B55D-BBA8-354C-B7BD-AE61FA320EA2}"/>
                  </a:ext>
                </a:extLst>
              </p14:cNvPr>
              <p14:cNvContentPartPr/>
              <p14:nvPr/>
            </p14:nvContentPartPr>
            <p14:xfrm>
              <a:off x="5162110" y="3160970"/>
              <a:ext cx="1172520" cy="51840"/>
            </p14:xfrm>
          </p:contentPart>
        </mc:Choice>
        <mc:Fallback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31E6B55D-BBA8-354C-B7BD-AE61FA320E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8110" y="3053330"/>
                <a:ext cx="12801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0ABEC99E-CACD-F94A-9AD8-A67EB16FF179}"/>
                  </a:ext>
                </a:extLst>
              </p14:cNvPr>
              <p14:cNvContentPartPr/>
              <p14:nvPr/>
            </p14:nvContentPartPr>
            <p14:xfrm>
              <a:off x="6332830" y="3164930"/>
              <a:ext cx="360" cy="360"/>
            </p14:xfrm>
          </p:contentPart>
        </mc:Choice>
        <mc:Fallback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0ABEC99E-CACD-F94A-9AD8-A67EB16FF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9190" y="30572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10F9CF29-E624-DF4C-BFFA-12D6697E80E9}"/>
                  </a:ext>
                </a:extLst>
              </p14:cNvPr>
              <p14:cNvContentPartPr/>
              <p14:nvPr/>
            </p14:nvContentPartPr>
            <p14:xfrm>
              <a:off x="6598920" y="3880300"/>
              <a:ext cx="3600" cy="3600"/>
            </p14:xfrm>
          </p:contentPart>
        </mc:Choice>
        <mc:Fallback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10F9CF29-E624-DF4C-BFFA-12D6697E80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80920" y="3772660"/>
                <a:ext cx="392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8FEACFFF-1AE3-9549-B7D3-0B6E0899EF5B}"/>
                  </a:ext>
                </a:extLst>
              </p14:cNvPr>
              <p14:cNvContentPartPr/>
              <p14:nvPr/>
            </p14:nvContentPartPr>
            <p14:xfrm>
              <a:off x="6943800" y="4232020"/>
              <a:ext cx="360" cy="360"/>
            </p14:xfrm>
          </p:contentPart>
        </mc:Choice>
        <mc:Fallback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8FEACFFF-1AE3-9549-B7D3-0B6E0899EF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6160" y="41240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E77A693A-96DF-DA4E-9D00-3DF4302559A0}"/>
                  </a:ext>
                </a:extLst>
              </p14:cNvPr>
              <p14:cNvContentPartPr/>
              <p14:nvPr/>
            </p14:nvContentPartPr>
            <p14:xfrm>
              <a:off x="7625280" y="3993340"/>
              <a:ext cx="360" cy="360"/>
            </p14:xfrm>
          </p:contentPart>
        </mc:Choice>
        <mc:Fallback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E77A693A-96DF-DA4E-9D00-3DF4302559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07640" y="38853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F95F4819-FF8B-B94C-9DE8-7113F46A8524}"/>
                  </a:ext>
                </a:extLst>
              </p14:cNvPr>
              <p14:cNvContentPartPr/>
              <p14:nvPr/>
            </p14:nvContentPartPr>
            <p14:xfrm>
              <a:off x="6796560" y="4305460"/>
              <a:ext cx="360" cy="360"/>
            </p14:xfrm>
          </p:contentPart>
        </mc:Choice>
        <mc:Fallback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F95F4819-FF8B-B94C-9DE8-7113F46A85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8560" y="41978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6D5E2F1F-936E-EC4B-AE3B-3761049C669A}"/>
                  </a:ext>
                </a:extLst>
              </p14:cNvPr>
              <p14:cNvContentPartPr/>
              <p14:nvPr/>
            </p14:nvContentPartPr>
            <p14:xfrm>
              <a:off x="4683000" y="5093140"/>
              <a:ext cx="360" cy="360"/>
            </p14:xfrm>
          </p:contentPart>
        </mc:Choice>
        <mc:Fallback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6D5E2F1F-936E-EC4B-AE3B-3761049C66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65360" y="49851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0B5D916E-1F4C-D540-9D0F-59F22137A74C}"/>
                  </a:ext>
                </a:extLst>
              </p14:cNvPr>
              <p14:cNvContentPartPr/>
              <p14:nvPr/>
            </p14:nvContentPartPr>
            <p14:xfrm>
              <a:off x="5165040" y="4077940"/>
              <a:ext cx="360" cy="360"/>
            </p14:xfrm>
          </p:contentPart>
        </mc:Choice>
        <mc:Fallback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0B5D916E-1F4C-D540-9D0F-59F22137A7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7040" y="397030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6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2C01E25F-1D87-0247-AC67-3FADB677A69F}"/>
                  </a:ext>
                </a:extLst>
              </p14:cNvPr>
              <p14:cNvContentPartPr/>
              <p14:nvPr/>
            </p14:nvContentPartPr>
            <p14:xfrm>
              <a:off x="5144880" y="3876340"/>
              <a:ext cx="360" cy="360"/>
            </p14:xfrm>
          </p:contentPart>
        </mc:Choice>
        <mc:Fallback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2C01E25F-1D87-0247-AC67-3FADB677A6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26880" y="37683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8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2660DD26-8841-9043-A3D1-D6E2F9A82585}"/>
                  </a:ext>
                </a:extLst>
              </p14:cNvPr>
              <p14:cNvContentPartPr/>
              <p14:nvPr/>
            </p14:nvContentPartPr>
            <p14:xfrm>
              <a:off x="4382400" y="3655660"/>
              <a:ext cx="360" cy="360"/>
            </p14:xfrm>
          </p:contentPart>
        </mc:Choice>
        <mc:Fallback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2660DD26-8841-9043-A3D1-D6E2F9A825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4760" y="354802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e 41">
            <a:extLst>
              <a:ext uri="{FF2B5EF4-FFF2-40B4-BE49-F238E27FC236}">
                <a16:creationId xmlns:a16="http://schemas.microsoft.com/office/drawing/2014/main" id="{727287DC-BC69-8A48-AEE8-0A68A8882612}"/>
              </a:ext>
            </a:extLst>
          </p:cNvPr>
          <p:cNvGrpSpPr/>
          <p:nvPr/>
        </p:nvGrpSpPr>
        <p:grpSpPr>
          <a:xfrm>
            <a:off x="4857960" y="1057540"/>
            <a:ext cx="1722600" cy="1808280"/>
            <a:chOff x="4857960" y="1057540"/>
            <a:chExt cx="1722600" cy="1808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B6F240C5-FAD6-E446-9DC6-3A3B678438E1}"/>
                    </a:ext>
                  </a:extLst>
                </p14:cNvPr>
                <p14:cNvContentPartPr/>
                <p14:nvPr/>
              </p14:nvContentPartPr>
              <p14:xfrm>
                <a:off x="5660400" y="1513660"/>
                <a:ext cx="472680" cy="67788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B6F240C5-FAD6-E446-9DC6-3A3B678438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51760" y="1504660"/>
                  <a:ext cx="49032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91A2C1CC-192A-0148-BFBF-A2E68397F4FB}"/>
                    </a:ext>
                  </a:extLst>
                </p14:cNvPr>
                <p14:cNvContentPartPr/>
                <p14:nvPr/>
              </p14:nvContentPartPr>
              <p14:xfrm>
                <a:off x="5818080" y="1611580"/>
                <a:ext cx="338760" cy="1046520"/>
              </p14:xfrm>
            </p:contentPart>
          </mc:Choice>
          <mc:Fallback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91A2C1CC-192A-0148-BFBF-A2E68397F4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09080" y="1602940"/>
                  <a:ext cx="35640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BC7AD095-402B-0D48-AB3B-4753CAAB42D2}"/>
                    </a:ext>
                  </a:extLst>
                </p14:cNvPr>
                <p14:cNvContentPartPr/>
                <p14:nvPr/>
              </p14:nvContentPartPr>
              <p14:xfrm>
                <a:off x="5263680" y="1905700"/>
                <a:ext cx="836640" cy="389520"/>
              </p14:xfrm>
            </p:contentPart>
          </mc:Choice>
          <mc:Fallback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BC7AD095-402B-0D48-AB3B-4753CAAB42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55040" y="1897060"/>
                  <a:ext cx="854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11FD9B3A-E747-324C-BD75-9DDA06DC0493}"/>
                    </a:ext>
                  </a:extLst>
                </p14:cNvPr>
                <p14:cNvContentPartPr/>
                <p14:nvPr/>
              </p14:nvContentPartPr>
              <p14:xfrm>
                <a:off x="5907000" y="1272820"/>
                <a:ext cx="401400" cy="779040"/>
              </p14:xfrm>
            </p:contentPart>
          </mc:Choice>
          <mc:Fallback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11FD9B3A-E747-324C-BD75-9DDA06DC04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8360" y="1263820"/>
                  <a:ext cx="41904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E57133D1-6966-3548-988A-DB7B13A5A2A0}"/>
                    </a:ext>
                  </a:extLst>
                </p14:cNvPr>
                <p14:cNvContentPartPr/>
                <p14:nvPr/>
              </p14:nvContentPartPr>
              <p14:xfrm>
                <a:off x="5076840" y="1057540"/>
                <a:ext cx="1503720" cy="1059480"/>
              </p14:xfrm>
            </p:contentPart>
          </mc:Choice>
          <mc:Fallback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E57133D1-6966-3548-988A-DB7B13A5A2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68200" y="1048540"/>
                  <a:ext cx="1521360" cy="10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1BE7A2E6-BA28-C74F-AB7E-9C8664B1EB29}"/>
                    </a:ext>
                  </a:extLst>
                </p14:cNvPr>
                <p14:cNvContentPartPr/>
                <p14:nvPr/>
              </p14:nvContentPartPr>
              <p14:xfrm>
                <a:off x="4857960" y="1270300"/>
                <a:ext cx="1329480" cy="1595520"/>
              </p14:xfrm>
            </p:contentPart>
          </mc:Choice>
          <mc:Fallback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1BE7A2E6-BA28-C74F-AB7E-9C8664B1EB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49320" y="1261660"/>
                  <a:ext cx="1347120" cy="161316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68913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</a:rPr>
              <a:t>prevention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54EABC-61D0-214E-8CF1-1A8EDA07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190"/>
            <a:ext cx="4985897" cy="1901272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D07452-0E93-E345-A9C5-4D9BF9D38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73" y="1800695"/>
            <a:ext cx="3211615" cy="1647844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D52CE6-F57E-8D49-A97A-8926BDA71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96" y="3936081"/>
            <a:ext cx="3787561" cy="601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4888E6CD-E56B-9747-BD0D-52A0DF7FEEC1}"/>
                  </a:ext>
                </a:extLst>
              </p14:cNvPr>
              <p14:cNvContentPartPr/>
              <p14:nvPr/>
            </p14:nvContentPartPr>
            <p14:xfrm>
              <a:off x="7245790" y="2645450"/>
              <a:ext cx="950760" cy="82800"/>
            </p14:xfrm>
          </p:contentPart>
        </mc:Choice>
        <mc:Fallback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4888E6CD-E56B-9747-BD0D-52A0DF7FEE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91790" y="2537450"/>
                <a:ext cx="10584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D1CA1018-6842-EF44-BED4-7E47C30638F3}"/>
                  </a:ext>
                </a:extLst>
              </p14:cNvPr>
              <p14:cNvContentPartPr/>
              <p14:nvPr/>
            </p14:nvContentPartPr>
            <p14:xfrm>
              <a:off x="5122150" y="2845970"/>
              <a:ext cx="1251000" cy="34920"/>
            </p14:xfrm>
          </p:contentPart>
        </mc:Choice>
        <mc:Fallback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D1CA1018-6842-EF44-BED4-7E47C30638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8150" y="2736845"/>
                <a:ext cx="1358640" cy="252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31E6B55D-BBA8-354C-B7BD-AE61FA320EA2}"/>
                  </a:ext>
                </a:extLst>
              </p14:cNvPr>
              <p14:cNvContentPartPr/>
              <p14:nvPr/>
            </p14:nvContentPartPr>
            <p14:xfrm>
              <a:off x="5162110" y="3160970"/>
              <a:ext cx="1172520" cy="51840"/>
            </p14:xfrm>
          </p:contentPart>
        </mc:Choice>
        <mc:Fallback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31E6B55D-BBA8-354C-B7BD-AE61FA320E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8127" y="3052970"/>
                <a:ext cx="1280127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0ABEC99E-CACD-F94A-9AD8-A67EB16FF179}"/>
                  </a:ext>
                </a:extLst>
              </p14:cNvPr>
              <p14:cNvContentPartPr/>
              <p14:nvPr/>
            </p14:nvContentPartPr>
            <p14:xfrm>
              <a:off x="6332830" y="3164930"/>
              <a:ext cx="360" cy="360"/>
            </p14:xfrm>
          </p:contentPart>
        </mc:Choice>
        <mc:Fallback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0ABEC99E-CACD-F94A-9AD8-A67EB16FF1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78830" y="30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72C328CD-762F-1140-8478-1526A75783EF}"/>
                  </a:ext>
                </a:extLst>
              </p14:cNvPr>
              <p14:cNvContentPartPr/>
              <p14:nvPr/>
            </p14:nvContentPartPr>
            <p14:xfrm>
              <a:off x="6586019" y="4008776"/>
              <a:ext cx="1153080" cy="2124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72C328CD-762F-1140-8478-1526A75783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32379" y="3901136"/>
                <a:ext cx="1260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B713750F-657B-1846-9C10-9861445EC31A}"/>
                  </a:ext>
                </a:extLst>
              </p14:cNvPr>
              <p14:cNvContentPartPr/>
              <p14:nvPr/>
            </p14:nvContentPartPr>
            <p14:xfrm>
              <a:off x="7405379" y="4184096"/>
              <a:ext cx="1279080" cy="18720"/>
            </p14:xfrm>
          </p:contentPart>
        </mc:Choice>
        <mc:Fallback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B713750F-657B-1846-9C10-9861445EC3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51739" y="4076456"/>
                <a:ext cx="13867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D24F97A7-EF8B-4746-97DE-EFED511579D9}"/>
                  </a:ext>
                </a:extLst>
              </p14:cNvPr>
              <p14:cNvContentPartPr/>
              <p14:nvPr/>
            </p14:nvContentPartPr>
            <p14:xfrm>
              <a:off x="5082659" y="4382096"/>
              <a:ext cx="417960" cy="2160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D24F97A7-EF8B-4746-97DE-EFED511579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8659" y="4274456"/>
                <a:ext cx="525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C1193884-A755-0849-B7BE-24A302577D3E}"/>
                  </a:ext>
                </a:extLst>
              </p14:cNvPr>
              <p14:cNvContentPartPr/>
              <p14:nvPr/>
            </p14:nvContentPartPr>
            <p14:xfrm>
              <a:off x="8222579" y="4365896"/>
              <a:ext cx="339840" cy="36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C1193884-A755-0849-B7BE-24A302577D3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68939" y="4257896"/>
                <a:ext cx="447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64827988-0593-C249-AC40-73C3521893C1}"/>
                  </a:ext>
                </a:extLst>
              </p14:cNvPr>
              <p14:cNvContentPartPr/>
              <p14:nvPr/>
            </p14:nvContentPartPr>
            <p14:xfrm>
              <a:off x="8218259" y="4365896"/>
              <a:ext cx="360" cy="36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64827988-0593-C249-AC40-73C3521893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4259" y="425789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99EFD067-AF15-F440-9A97-CCF52CA08E27}"/>
                  </a:ext>
                </a:extLst>
              </p14:cNvPr>
              <p14:cNvContentPartPr/>
              <p14:nvPr/>
            </p14:nvContentPartPr>
            <p14:xfrm>
              <a:off x="5639579" y="4305056"/>
              <a:ext cx="2504160" cy="138960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99EFD067-AF15-F440-9A97-CCF52CA08E2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85939" y="4197416"/>
                <a:ext cx="26118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DAFD70A5-41B2-8E4C-92F9-9A486AC61B39}"/>
                  </a:ext>
                </a:extLst>
              </p14:cNvPr>
              <p14:cNvContentPartPr/>
              <p14:nvPr/>
            </p14:nvContentPartPr>
            <p14:xfrm>
              <a:off x="6410880" y="943920"/>
              <a:ext cx="360" cy="360"/>
            </p14:xfrm>
          </p:contentPart>
        </mc:Choice>
        <mc:Fallback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DAFD70A5-41B2-8E4C-92F9-9A486AC61B3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92880" y="8362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E86539B-6E33-FD48-9276-31FD3601B20D}"/>
                  </a:ext>
                </a:extLst>
              </p14:cNvPr>
              <p14:cNvContentPartPr/>
              <p14:nvPr/>
            </p14:nvContentPartPr>
            <p14:xfrm>
              <a:off x="-527040" y="18000"/>
              <a:ext cx="360" cy="360"/>
            </p14:xfrm>
          </p:contentPart>
        </mc:Choice>
        <mc:Fallback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E86539B-6E33-FD48-9276-31FD3601B2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535680" y="93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4767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tAKE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HOME MESSAGES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1079500" y="1126214"/>
            <a:ext cx="65151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cs typeface="Effra"/>
              </a:rPr>
              <a:t> 		Database : laparotomy for digestive surgery</a:t>
            </a: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Rate of incisional hernia repair is 17%</a:t>
            </a:r>
            <a:r>
              <a:rPr lang="en-US" sz="1600" dirty="0">
                <a:cs typeface="Effra"/>
              </a:rPr>
              <a:t>			</a:t>
            </a:r>
            <a:endParaRPr lang="en-US" sz="1600" b="1" dirty="0">
              <a:solidFill>
                <a:srgbClr val="ED7D31"/>
              </a:solidFill>
              <a:cs typeface="Effra"/>
            </a:endParaRPr>
          </a:p>
          <a:p>
            <a:endParaRPr lang="en-US" sz="1600" dirty="0">
              <a:cs typeface="Effra"/>
            </a:endParaRPr>
          </a:p>
          <a:p>
            <a:endParaRPr lang="fr-FR" sz="1600" dirty="0">
              <a:cs typeface="Effra"/>
            </a:endParaRP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</p:txBody>
      </p:sp>
      <p:pic>
        <p:nvPicPr>
          <p:cNvPr id="14" name="Picture 2" descr="See origina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8" y="822240"/>
            <a:ext cx="552772" cy="5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856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tAKE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HOME MESSAGES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1079500" y="1126214"/>
            <a:ext cx="65151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cs typeface="Effra"/>
              </a:rPr>
              <a:t> 		Database : laparotomy for digestive surgery</a:t>
            </a: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Rate of incisional hernia repair is 17%</a:t>
            </a:r>
            <a:r>
              <a:rPr lang="en-US" sz="1600" dirty="0">
                <a:cs typeface="Effra"/>
              </a:rPr>
              <a:t>			 </a:t>
            </a:r>
            <a:r>
              <a:rPr lang="en-US" sz="1600" b="1" dirty="0">
                <a:solidFill>
                  <a:srgbClr val="ED7D31"/>
                </a:solidFill>
                <a:cs typeface="Effra"/>
              </a:rPr>
              <a:t>31% in</a:t>
            </a:r>
          </a:p>
          <a:p>
            <a:endParaRPr lang="en-US" sz="1600" dirty="0">
              <a:cs typeface="Effra"/>
            </a:endParaRPr>
          </a:p>
          <a:p>
            <a:endParaRPr lang="fr-FR" sz="1600" dirty="0">
              <a:cs typeface="Effra"/>
            </a:endParaRP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</p:txBody>
      </p:sp>
      <p:pic>
        <p:nvPicPr>
          <p:cNvPr id="3" name="Image 2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092200"/>
            <a:ext cx="935567" cy="863600"/>
          </a:xfrm>
          <a:prstGeom prst="rect">
            <a:avLst/>
          </a:prstGeom>
        </p:spPr>
      </p:pic>
      <p:pic>
        <p:nvPicPr>
          <p:cNvPr id="14" name="Picture 2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8" y="822240"/>
            <a:ext cx="552772" cy="566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160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tAKE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HOME MESSAGES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1079500" y="1126214"/>
            <a:ext cx="6515100" cy="19697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cs typeface="Effra"/>
              </a:rPr>
              <a:t> 		Database : laparotomy for digestive surgery</a:t>
            </a: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Rate of incisional hernia repair is 17%</a:t>
            </a:r>
            <a:r>
              <a:rPr lang="en-US" sz="1600" dirty="0">
                <a:cs typeface="Effra"/>
              </a:rPr>
              <a:t>			 </a:t>
            </a:r>
            <a:r>
              <a:rPr lang="en-US" sz="1600" b="1" dirty="0">
                <a:solidFill>
                  <a:srgbClr val="ED7D31"/>
                </a:solidFill>
                <a:cs typeface="Effra"/>
              </a:rPr>
              <a:t>31% in</a:t>
            </a:r>
          </a:p>
          <a:p>
            <a:endParaRPr lang="en-US" sz="1600" dirty="0">
              <a:cs typeface="Effra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  <a:cs typeface="Effra"/>
              </a:rPr>
              <a:t> </a:t>
            </a:r>
            <a:r>
              <a:rPr lang="en-US" sz="1600" dirty="0">
                <a:solidFill>
                  <a:schemeClr val="accent2"/>
                </a:solidFill>
                <a:cs typeface="Effra"/>
              </a:rPr>
              <a:t>Occurrence time </a:t>
            </a:r>
            <a:r>
              <a:rPr lang="en-US" sz="1600" dirty="0">
                <a:cs typeface="Effra"/>
              </a:rPr>
              <a:t>of IHR for high-risk laparotomies is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600" dirty="0">
                <a:cs typeface="Effra"/>
              </a:rPr>
              <a:t>56% in year 1    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600" dirty="0">
                <a:cs typeface="Effra"/>
              </a:rPr>
              <a:t>79% in 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2 1</a:t>
            </a:r>
            <a:r>
              <a:rPr lang="en-US" sz="1600" baseline="30000" dirty="0">
                <a:solidFill>
                  <a:srgbClr val="ED7D31"/>
                </a:solidFill>
                <a:cs typeface="Effra"/>
              </a:rPr>
              <a:t>st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 years</a:t>
            </a:r>
          </a:p>
          <a:p>
            <a:endParaRPr lang="fr-FR" sz="1600" dirty="0">
              <a:cs typeface="Effra"/>
            </a:endParaRP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</p:txBody>
      </p:sp>
      <p:pic>
        <p:nvPicPr>
          <p:cNvPr id="3" name="Image 2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092200"/>
            <a:ext cx="935567" cy="863600"/>
          </a:xfrm>
          <a:prstGeom prst="rect">
            <a:avLst/>
          </a:prstGeom>
        </p:spPr>
      </p:pic>
      <p:pic>
        <p:nvPicPr>
          <p:cNvPr id="14" name="Picture 2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8" y="822240"/>
            <a:ext cx="552772" cy="566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33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tAKE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HOME MESSAGES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1079500" y="1126214"/>
            <a:ext cx="6515100" cy="27084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cs typeface="Effra"/>
              </a:rPr>
              <a:t> 		Database : laparotomy for digestive surgery</a:t>
            </a: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Rate of incisional hernia repair is 17%</a:t>
            </a:r>
            <a:r>
              <a:rPr lang="en-US" sz="1600" dirty="0">
                <a:cs typeface="Effra"/>
              </a:rPr>
              <a:t>			 </a:t>
            </a:r>
            <a:r>
              <a:rPr lang="en-US" sz="1600" b="1" dirty="0">
                <a:solidFill>
                  <a:srgbClr val="ED7D31"/>
                </a:solidFill>
                <a:cs typeface="Effra"/>
              </a:rPr>
              <a:t>31% in</a:t>
            </a:r>
          </a:p>
          <a:p>
            <a:endParaRPr lang="en-US" sz="1600" dirty="0">
              <a:cs typeface="Effra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  <a:cs typeface="Effra"/>
              </a:rPr>
              <a:t> </a:t>
            </a:r>
            <a:r>
              <a:rPr lang="en-US" sz="1600" dirty="0">
                <a:solidFill>
                  <a:schemeClr val="accent2"/>
                </a:solidFill>
                <a:cs typeface="Effra"/>
              </a:rPr>
              <a:t>Occurrence time </a:t>
            </a:r>
            <a:r>
              <a:rPr lang="en-US" sz="1600" dirty="0">
                <a:cs typeface="Effra"/>
              </a:rPr>
              <a:t>of IHR for high-risk laparotomies is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600" dirty="0">
                <a:cs typeface="Effra"/>
              </a:rPr>
              <a:t>56% in year 1    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600" dirty="0">
                <a:cs typeface="Effra"/>
              </a:rPr>
              <a:t>79% in 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2 1</a:t>
            </a:r>
            <a:r>
              <a:rPr lang="en-US" sz="1600" baseline="30000" dirty="0">
                <a:solidFill>
                  <a:srgbClr val="ED7D31"/>
                </a:solidFill>
                <a:cs typeface="Effra"/>
              </a:rPr>
              <a:t>st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 years</a:t>
            </a:r>
          </a:p>
          <a:p>
            <a:endParaRPr lang="fr-FR" sz="1600" dirty="0">
              <a:cs typeface="Effra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sz="1600" dirty="0">
                <a:cs typeface="Effra"/>
              </a:rPr>
              <a:t>  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Recurrence rate </a:t>
            </a:r>
            <a:r>
              <a:rPr lang="en-US" sz="1600" dirty="0">
                <a:cs typeface="Effra"/>
              </a:rPr>
              <a:t>after repair of IH  is 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14%</a:t>
            </a:r>
            <a:r>
              <a:rPr lang="en-US" sz="1600" b="1" dirty="0">
                <a:solidFill>
                  <a:srgbClr val="ED7D31"/>
                </a:solidFill>
                <a:cs typeface="Effra"/>
              </a:rPr>
              <a:t>		19% in					</a:t>
            </a:r>
            <a:r>
              <a:rPr lang="en-US" sz="1600" dirty="0">
                <a:cs typeface="Effra"/>
              </a:rPr>
              <a:t>Medico-economic impact ++</a:t>
            </a: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</p:txBody>
      </p:sp>
      <p:pic>
        <p:nvPicPr>
          <p:cNvPr id="3" name="Image 2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092200"/>
            <a:ext cx="935567" cy="863600"/>
          </a:xfrm>
          <a:prstGeom prst="rect">
            <a:avLst/>
          </a:prstGeom>
        </p:spPr>
      </p:pic>
      <p:sp>
        <p:nvSpPr>
          <p:cNvPr id="13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1473201" y="3225800"/>
            <a:ext cx="419100" cy="279400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372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4" name="Picture 2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8" y="822240"/>
            <a:ext cx="552772" cy="566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540000"/>
            <a:ext cx="935567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247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Incisional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Hernia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: 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tAKE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HOME MESSAGES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E972CF-2464-45AC-9C55-2BFD399CAE26}"/>
              </a:ext>
            </a:extLst>
          </p:cNvPr>
          <p:cNvSpPr txBox="1"/>
          <p:nvPr/>
        </p:nvSpPr>
        <p:spPr>
          <a:xfrm>
            <a:off x="1079500" y="1126214"/>
            <a:ext cx="6515100" cy="32008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cs typeface="Effra"/>
              </a:rPr>
              <a:t> 		Database : laparotomy for digestive surgery</a:t>
            </a:r>
          </a:p>
          <a:p>
            <a:r>
              <a:rPr lang="en-US" sz="1600" dirty="0">
                <a:cs typeface="Effra"/>
              </a:rPr>
              <a:t>	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Rate of incisional hernia repair is 17%</a:t>
            </a:r>
            <a:r>
              <a:rPr lang="en-US" sz="1600" dirty="0">
                <a:cs typeface="Effra"/>
              </a:rPr>
              <a:t>			 </a:t>
            </a:r>
            <a:r>
              <a:rPr lang="en-US" sz="1600" b="1" dirty="0">
                <a:solidFill>
                  <a:srgbClr val="ED7D31"/>
                </a:solidFill>
                <a:cs typeface="Effra"/>
              </a:rPr>
              <a:t>31% in</a:t>
            </a:r>
          </a:p>
          <a:p>
            <a:endParaRPr lang="en-US" sz="1600" dirty="0">
              <a:cs typeface="Effra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  <a:cs typeface="Effra"/>
              </a:rPr>
              <a:t> </a:t>
            </a:r>
            <a:r>
              <a:rPr lang="en-US" sz="1600" dirty="0">
                <a:solidFill>
                  <a:schemeClr val="accent2"/>
                </a:solidFill>
                <a:cs typeface="Effra"/>
              </a:rPr>
              <a:t>Occurrence time </a:t>
            </a:r>
            <a:r>
              <a:rPr lang="en-US" sz="1600" dirty="0">
                <a:cs typeface="Effra"/>
              </a:rPr>
              <a:t>of IHR for high-risk laparotomies is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600" dirty="0">
                <a:cs typeface="Effra"/>
              </a:rPr>
              <a:t>56% in year 1    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600" dirty="0">
                <a:cs typeface="Effra"/>
              </a:rPr>
              <a:t>79% in 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2 1</a:t>
            </a:r>
            <a:r>
              <a:rPr lang="en-US" sz="1600" baseline="30000" dirty="0">
                <a:solidFill>
                  <a:srgbClr val="ED7D31"/>
                </a:solidFill>
                <a:cs typeface="Effra"/>
              </a:rPr>
              <a:t>st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 years</a:t>
            </a:r>
          </a:p>
          <a:p>
            <a:endParaRPr lang="fr-FR" sz="1600" dirty="0">
              <a:cs typeface="Effra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sz="1600" dirty="0">
                <a:cs typeface="Effra"/>
              </a:rPr>
              <a:t>  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Recurrence rate </a:t>
            </a:r>
            <a:r>
              <a:rPr lang="en-US" sz="1600" dirty="0">
                <a:cs typeface="Effra"/>
              </a:rPr>
              <a:t>after repair of IH  is </a:t>
            </a:r>
            <a:r>
              <a:rPr lang="en-US" sz="1600" dirty="0">
                <a:solidFill>
                  <a:srgbClr val="ED7D31"/>
                </a:solidFill>
                <a:cs typeface="Effra"/>
              </a:rPr>
              <a:t>14%</a:t>
            </a:r>
            <a:r>
              <a:rPr lang="en-US" sz="1600" b="1" dirty="0">
                <a:solidFill>
                  <a:srgbClr val="ED7D31"/>
                </a:solidFill>
                <a:cs typeface="Effra"/>
              </a:rPr>
              <a:t>		19% in					</a:t>
            </a:r>
            <a:r>
              <a:rPr lang="en-US" sz="1600" dirty="0">
                <a:cs typeface="Effra"/>
              </a:rPr>
              <a:t>Medico-economic impact ++</a:t>
            </a:r>
          </a:p>
          <a:p>
            <a:pPr>
              <a:tabLst>
                <a:tab pos="268288" algn="l"/>
              </a:tabLst>
            </a:pPr>
            <a:endParaRPr lang="en-US" sz="1600" b="1" dirty="0">
              <a:solidFill>
                <a:srgbClr val="ED7D31"/>
              </a:solidFill>
              <a:cs typeface="Effra"/>
            </a:endParaRPr>
          </a:p>
          <a:p>
            <a:pPr marL="285750" indent="-285750">
              <a:buFont typeface="Wingdings" charset="2"/>
              <a:buChar char="ü"/>
              <a:tabLst>
                <a:tab pos="268288" algn="l"/>
              </a:tabLst>
            </a:pPr>
            <a:r>
              <a:rPr lang="en-US" sz="1600" dirty="0">
                <a:cs typeface="Effra"/>
              </a:rPr>
              <a:t>  </a:t>
            </a:r>
            <a:r>
              <a:rPr lang="en-US" sz="1600" dirty="0">
                <a:solidFill>
                  <a:schemeClr val="accent2"/>
                </a:solidFill>
                <a:cs typeface="Effra"/>
              </a:rPr>
              <a:t>New preventive measures</a:t>
            </a:r>
            <a:r>
              <a:rPr lang="en-US" sz="1600" dirty="0">
                <a:cs typeface="Effra"/>
              </a:rPr>
              <a:t> : 	small bites closure</a:t>
            </a:r>
          </a:p>
          <a:p>
            <a:pPr lvl="6">
              <a:tabLst>
                <a:tab pos="268288" algn="l"/>
              </a:tabLst>
            </a:pPr>
            <a:r>
              <a:rPr lang="en-US" sz="1600" dirty="0">
                <a:cs typeface="Effra"/>
              </a:rPr>
              <a:t>preventive mesh (High risk patient)</a:t>
            </a:r>
          </a:p>
        </p:txBody>
      </p:sp>
      <p:pic>
        <p:nvPicPr>
          <p:cNvPr id="3" name="Image 2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092200"/>
            <a:ext cx="935567" cy="863600"/>
          </a:xfrm>
          <a:prstGeom prst="rect">
            <a:avLst/>
          </a:prstGeom>
        </p:spPr>
      </p:pic>
      <p:sp>
        <p:nvSpPr>
          <p:cNvPr id="13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1473201" y="3225800"/>
            <a:ext cx="419100" cy="279400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372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4" name="Picture 2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8" y="822240"/>
            <a:ext cx="552772" cy="566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Capture d’écran 2019-09-22 à 17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540000"/>
            <a:ext cx="935567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48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Objective : Truth is in the database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1270000"/>
            <a:ext cx="2970330" cy="39652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dirty="0">
                <a:solidFill>
                  <a:srgbClr val="ED7D31"/>
                </a:solidFill>
                <a:latin typeface="Effra"/>
                <a:cs typeface="Effra"/>
              </a:rPr>
              <a:t>Database – PMSI</a:t>
            </a:r>
          </a:p>
          <a:p>
            <a:pPr algn="ctr">
              <a:lnSpc>
                <a:spcPts val="1425"/>
              </a:lnSpc>
            </a:pPr>
            <a:r>
              <a:rPr lang="en-US" sz="1600" dirty="0">
                <a:solidFill>
                  <a:srgbClr val="ED7D31"/>
                </a:solidFill>
                <a:latin typeface="Effra"/>
                <a:cs typeface="Effra"/>
              </a:rPr>
              <a:t>Codes CCAM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37596" y="1680699"/>
            <a:ext cx="189021" cy="44462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sp>
        <p:nvSpPr>
          <p:cNvPr id="22" name="Rounded Rectangle 21"/>
          <p:cNvSpPr/>
          <p:nvPr/>
        </p:nvSpPr>
        <p:spPr>
          <a:xfrm>
            <a:off x="3365500" y="2327679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Every patients had a laparotomy in 2010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81784" y="3996626"/>
            <a:ext cx="972748" cy="2223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600" dirty="0">
                <a:latin typeface="Effra"/>
                <a:cs typeface="Effra"/>
              </a:rPr>
              <a:t>Data analysis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9F0903-8DEB-4A37-AFBD-A111C3874D3A}"/>
              </a:ext>
            </a:extLst>
          </p:cNvPr>
          <p:cNvSpPr/>
          <p:nvPr/>
        </p:nvSpPr>
        <p:spPr>
          <a:xfrm>
            <a:off x="3261591" y="2250209"/>
            <a:ext cx="2572737" cy="1007423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wn Arrow 19"/>
          <p:cNvSpPr/>
          <p:nvPr/>
        </p:nvSpPr>
        <p:spPr>
          <a:xfrm>
            <a:off x="4450296" y="3369799"/>
            <a:ext cx="189021" cy="44462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/>
          </a:p>
        </p:txBody>
      </p:sp>
      <p:pic>
        <p:nvPicPr>
          <p:cNvPr id="13" name="Picture 2" descr="See origina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28" y="973460"/>
            <a:ext cx="1099314" cy="1126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B118A95A-1B58-8F43-8F75-E0CDCBEEEEEE}"/>
              </a:ext>
            </a:extLst>
          </p:cNvPr>
          <p:cNvSpPr/>
          <p:nvPr/>
        </p:nvSpPr>
        <p:spPr>
          <a:xfrm>
            <a:off x="5005541" y="3423413"/>
            <a:ext cx="1849248" cy="417903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Follow up 6 years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19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79400" y="1285824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Every patients had a laparotomy in 2010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9F0903-8DEB-4A37-AFBD-A111C3874D3A}"/>
              </a:ext>
            </a:extLst>
          </p:cNvPr>
          <p:cNvSpPr/>
          <p:nvPr/>
        </p:nvSpPr>
        <p:spPr>
          <a:xfrm>
            <a:off x="175491" y="1195654"/>
            <a:ext cx="2572737" cy="1007423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qual 7">
            <a:extLst>
              <a:ext uri="{FF2B5EF4-FFF2-40B4-BE49-F238E27FC236}">
                <a16:creationId xmlns:a16="http://schemas.microsoft.com/office/drawing/2014/main" id="{6A81742D-488B-4F76-936B-D6E5638A9C59}"/>
              </a:ext>
            </a:extLst>
          </p:cNvPr>
          <p:cNvSpPr/>
          <p:nvPr/>
        </p:nvSpPr>
        <p:spPr>
          <a:xfrm>
            <a:off x="2870811" y="1643756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905DE-4CC6-479A-98C0-8688FE915865}"/>
              </a:ext>
            </a:extLst>
          </p:cNvPr>
          <p:cNvSpPr txBox="1"/>
          <p:nvPr/>
        </p:nvSpPr>
        <p:spPr>
          <a:xfrm>
            <a:off x="3739142" y="1498463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2000" dirty="0">
                <a:solidFill>
                  <a:srgbClr val="ED7D31"/>
                </a:solidFill>
                <a:cs typeface="Effra"/>
              </a:rPr>
              <a:t>549 codes </a:t>
            </a:r>
          </a:p>
          <a:p>
            <a:pPr algn="ctr">
              <a:lnSpc>
                <a:spcPts val="1425"/>
              </a:lnSpc>
            </a:pPr>
            <a:r>
              <a:rPr lang="fr-FR" sz="1400" dirty="0">
                <a:cs typeface="Effra"/>
              </a:rPr>
              <a:t>from C-section to colectomy</a:t>
            </a:r>
            <a:endParaRPr lang="en-US" sz="1400" dirty="0">
              <a:cs typeface="Effra"/>
            </a:endParaRPr>
          </a:p>
        </p:txBody>
      </p:sp>
      <p:sp>
        <p:nvSpPr>
          <p:cNvPr id="28" name="Equal 7">
            <a:extLst>
              <a:ext uri="{FF2B5EF4-FFF2-40B4-BE49-F238E27FC236}">
                <a16:creationId xmlns:a16="http://schemas.microsoft.com/office/drawing/2014/main" id="{B9AFB54F-6E86-451A-8CE5-70CA81138C42}"/>
              </a:ext>
            </a:extLst>
          </p:cNvPr>
          <p:cNvSpPr/>
          <p:nvPr/>
        </p:nvSpPr>
        <p:spPr>
          <a:xfrm>
            <a:off x="3595690" y="2578240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C1222-F243-4634-B075-05DE487DB1F9}"/>
              </a:ext>
            </a:extLst>
          </p:cNvPr>
          <p:cNvSpPr txBox="1"/>
          <p:nvPr/>
        </p:nvSpPr>
        <p:spPr>
          <a:xfrm>
            <a:off x="4063209" y="2456537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2000" dirty="0">
                <a:solidFill>
                  <a:srgbClr val="ED7D31"/>
                </a:solidFill>
                <a:cs typeface="Effra"/>
              </a:rPr>
              <a:t>431 719 patients</a:t>
            </a:r>
            <a:endParaRPr lang="en-US" sz="2000" dirty="0">
              <a:solidFill>
                <a:srgbClr val="ED7D31"/>
              </a:solidFill>
              <a:cs typeface="Effr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9BDD99-667F-491E-ABFC-D420B49C5522}"/>
              </a:ext>
            </a:extLst>
          </p:cNvPr>
          <p:cNvSpPr txBox="1"/>
          <p:nvPr/>
        </p:nvSpPr>
        <p:spPr>
          <a:xfrm>
            <a:off x="6207964" y="2470575"/>
            <a:ext cx="856946" cy="3991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Age 42</a:t>
            </a:r>
          </a:p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Females 71%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1AB2974-867A-4DBF-BD06-46B23E3B39DF}"/>
              </a:ext>
            </a:extLst>
          </p:cNvPr>
          <p:cNvSpPr/>
          <p:nvPr/>
        </p:nvSpPr>
        <p:spPr>
          <a:xfrm rot="10800000">
            <a:off x="5930317" y="2326614"/>
            <a:ext cx="176073" cy="560049"/>
          </a:xfrm>
          <a:prstGeom prst="rightBrace">
            <a:avLst>
              <a:gd name="adj1" fmla="val 53725"/>
              <a:gd name="adj2" fmla="val 48931"/>
            </a:avLst>
          </a:prstGeom>
          <a:ln w="12700" cap="sq">
            <a:solidFill>
              <a:srgbClr val="76C9C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0A225EA1-92C3-4A0D-AE30-06C47B6B890F}"/>
              </a:ext>
            </a:extLst>
          </p:cNvPr>
          <p:cNvSpPr/>
          <p:nvPr/>
        </p:nvSpPr>
        <p:spPr>
          <a:xfrm>
            <a:off x="1073727" y="2281620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Very large population 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 txBox="1">
            <a:spLocks/>
          </p:cNvSpPr>
          <p:nvPr/>
        </p:nvSpPr>
        <p:spPr>
          <a:xfrm>
            <a:off x="381000" y="275727"/>
            <a:ext cx="8381999" cy="20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914400" rtl="0" eaLnBrk="1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725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6pPr>
            <a:lvl7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Truth is in the big data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424447" y="2324100"/>
            <a:ext cx="540000" cy="54176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05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79400" y="1285824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Every patients had a laparotomy in 2010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9F0903-8DEB-4A37-AFBD-A111C3874D3A}"/>
              </a:ext>
            </a:extLst>
          </p:cNvPr>
          <p:cNvSpPr/>
          <p:nvPr/>
        </p:nvSpPr>
        <p:spPr>
          <a:xfrm>
            <a:off x="175491" y="1195654"/>
            <a:ext cx="2572737" cy="1007423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qual 7">
            <a:extLst>
              <a:ext uri="{FF2B5EF4-FFF2-40B4-BE49-F238E27FC236}">
                <a16:creationId xmlns:a16="http://schemas.microsoft.com/office/drawing/2014/main" id="{6A81742D-488B-4F76-936B-D6E5638A9C59}"/>
              </a:ext>
            </a:extLst>
          </p:cNvPr>
          <p:cNvSpPr/>
          <p:nvPr/>
        </p:nvSpPr>
        <p:spPr>
          <a:xfrm>
            <a:off x="2870811" y="1643756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905DE-4CC6-479A-98C0-8688FE915865}"/>
              </a:ext>
            </a:extLst>
          </p:cNvPr>
          <p:cNvSpPr txBox="1"/>
          <p:nvPr/>
        </p:nvSpPr>
        <p:spPr>
          <a:xfrm>
            <a:off x="3739142" y="1498463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2000" dirty="0">
                <a:solidFill>
                  <a:srgbClr val="ED7D31"/>
                </a:solidFill>
                <a:cs typeface="Effra"/>
              </a:rPr>
              <a:t>549 codes </a:t>
            </a:r>
          </a:p>
          <a:p>
            <a:pPr algn="ctr">
              <a:lnSpc>
                <a:spcPts val="1425"/>
              </a:lnSpc>
            </a:pPr>
            <a:r>
              <a:rPr lang="fr-FR" sz="1400" dirty="0">
                <a:cs typeface="Effra"/>
              </a:rPr>
              <a:t>from C-section to colectomy</a:t>
            </a:r>
            <a:endParaRPr lang="en-US" sz="1400" dirty="0">
              <a:cs typeface="Effra"/>
            </a:endParaRPr>
          </a:p>
        </p:txBody>
      </p:sp>
      <p:sp>
        <p:nvSpPr>
          <p:cNvPr id="28" name="Equal 7">
            <a:extLst>
              <a:ext uri="{FF2B5EF4-FFF2-40B4-BE49-F238E27FC236}">
                <a16:creationId xmlns:a16="http://schemas.microsoft.com/office/drawing/2014/main" id="{B9AFB54F-6E86-451A-8CE5-70CA81138C42}"/>
              </a:ext>
            </a:extLst>
          </p:cNvPr>
          <p:cNvSpPr/>
          <p:nvPr/>
        </p:nvSpPr>
        <p:spPr>
          <a:xfrm>
            <a:off x="3595690" y="2578240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9BDD99-667F-491E-ABFC-D420B49C5522}"/>
              </a:ext>
            </a:extLst>
          </p:cNvPr>
          <p:cNvSpPr txBox="1"/>
          <p:nvPr/>
        </p:nvSpPr>
        <p:spPr>
          <a:xfrm>
            <a:off x="6207964" y="2470575"/>
            <a:ext cx="856946" cy="3991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Age 42</a:t>
            </a:r>
          </a:p>
          <a:p>
            <a:pPr algn="ctr">
              <a:lnSpc>
                <a:spcPts val="1425"/>
              </a:lnSpc>
            </a:pPr>
            <a:r>
              <a:rPr lang="en-US" sz="1400" dirty="0">
                <a:cs typeface="Effra"/>
              </a:rPr>
              <a:t>Females 71%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1AB2974-867A-4DBF-BD06-46B23E3B39DF}"/>
              </a:ext>
            </a:extLst>
          </p:cNvPr>
          <p:cNvSpPr/>
          <p:nvPr/>
        </p:nvSpPr>
        <p:spPr>
          <a:xfrm rot="10800000">
            <a:off x="5930317" y="2326614"/>
            <a:ext cx="176073" cy="560049"/>
          </a:xfrm>
          <a:prstGeom prst="rightBrace">
            <a:avLst>
              <a:gd name="adj1" fmla="val 53725"/>
              <a:gd name="adj2" fmla="val 48931"/>
            </a:avLst>
          </a:prstGeom>
          <a:ln w="12700" cap="sq">
            <a:solidFill>
              <a:srgbClr val="76C9C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0A225EA1-92C3-4A0D-AE30-06C47B6B890F}"/>
              </a:ext>
            </a:extLst>
          </p:cNvPr>
          <p:cNvSpPr/>
          <p:nvPr/>
        </p:nvSpPr>
        <p:spPr>
          <a:xfrm>
            <a:off x="1073727" y="2281620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Very large population </a:t>
            </a:r>
          </a:p>
        </p:txBody>
      </p:sp>
      <p:sp>
        <p:nvSpPr>
          <p:cNvPr id="41" name="Equal 7">
            <a:extLst>
              <a:ext uri="{FF2B5EF4-FFF2-40B4-BE49-F238E27FC236}">
                <a16:creationId xmlns:a16="http://schemas.microsoft.com/office/drawing/2014/main" id="{DE5BAC2C-AA00-4350-A919-6DE0315E2F1D}"/>
              </a:ext>
            </a:extLst>
          </p:cNvPr>
          <p:cNvSpPr/>
          <p:nvPr/>
        </p:nvSpPr>
        <p:spPr>
          <a:xfrm>
            <a:off x="4481793" y="3621001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C65A00-C0BE-46D4-A669-73BC47E3735A}"/>
              </a:ext>
            </a:extLst>
          </p:cNvPr>
          <p:cNvSpPr txBox="1"/>
          <p:nvPr/>
        </p:nvSpPr>
        <p:spPr>
          <a:xfrm>
            <a:off x="4861824" y="3480060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21 993 patients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484441FC-1731-4264-9641-520EAA420D00}"/>
              </a:ext>
            </a:extLst>
          </p:cNvPr>
          <p:cNvSpPr/>
          <p:nvPr/>
        </p:nvSpPr>
        <p:spPr>
          <a:xfrm>
            <a:off x="2001392" y="3282611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RATE of</a:t>
            </a:r>
          </a:p>
          <a:p>
            <a:pPr algn="ctr"/>
            <a:r>
              <a:rPr lang="en-US" sz="1350" dirty="0"/>
              <a:t> Incisional Hernia Repair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B20305-2690-4FCB-BDF7-4396FB796151}"/>
              </a:ext>
            </a:extLst>
          </p:cNvPr>
          <p:cNvSpPr/>
          <p:nvPr/>
        </p:nvSpPr>
        <p:spPr>
          <a:xfrm>
            <a:off x="6769604" y="3340100"/>
            <a:ext cx="1493016" cy="66378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 txBox="1">
            <a:spLocks/>
          </p:cNvSpPr>
          <p:nvPr/>
        </p:nvSpPr>
        <p:spPr>
          <a:xfrm>
            <a:off x="381000" y="275727"/>
            <a:ext cx="8381999" cy="20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914400" rtl="0" eaLnBrk="1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725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6pPr>
            <a:lvl7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Truth is in the big data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424447" y="2324100"/>
            <a:ext cx="540000" cy="54176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4FC65A00-C0BE-46D4-A669-73BC47E3735A}"/>
              </a:ext>
            </a:extLst>
          </p:cNvPr>
          <p:cNvSpPr txBox="1"/>
          <p:nvPr/>
        </p:nvSpPr>
        <p:spPr>
          <a:xfrm>
            <a:off x="6840220" y="3505842"/>
            <a:ext cx="132080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2000" b="1" dirty="0">
                <a:solidFill>
                  <a:srgbClr val="ED7D31"/>
                </a:solidFill>
                <a:cs typeface="Effra"/>
              </a:rPr>
              <a:t>5 %</a:t>
            </a:r>
          </a:p>
        </p:txBody>
      </p:sp>
      <p:sp>
        <p:nvSpPr>
          <p:cNvPr id="45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1376947" y="3340100"/>
            <a:ext cx="540000" cy="54176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B50C2561-78BE-C84F-A77F-0D61D3EF02B6}"/>
              </a:ext>
            </a:extLst>
          </p:cNvPr>
          <p:cNvSpPr txBox="1"/>
          <p:nvPr/>
        </p:nvSpPr>
        <p:spPr>
          <a:xfrm>
            <a:off x="2619399" y="4131413"/>
            <a:ext cx="876835" cy="693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100" dirty="0"/>
              <a:t>LMMA004</a:t>
            </a:r>
          </a:p>
          <a:p>
            <a:pPr algn="ctr"/>
            <a:r>
              <a:rPr lang="en-US" sz="1100" dirty="0"/>
              <a:t>LMMA010</a:t>
            </a:r>
          </a:p>
          <a:p>
            <a:pPr algn="ctr"/>
            <a:r>
              <a:rPr lang="en-US" sz="1100" dirty="0"/>
              <a:t>LMMC015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A9AA6F98-02CB-D940-A78A-C1AED7137345}"/>
              </a:ext>
            </a:extLst>
          </p:cNvPr>
          <p:cNvSpPr txBox="1"/>
          <p:nvPr/>
        </p:nvSpPr>
        <p:spPr>
          <a:xfrm>
            <a:off x="4063209" y="2456537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2000" dirty="0">
                <a:solidFill>
                  <a:srgbClr val="ED7D31"/>
                </a:solidFill>
                <a:cs typeface="Effra"/>
              </a:rPr>
              <a:t>431 719 patients</a:t>
            </a:r>
            <a:endParaRPr lang="en-US" sz="2000" dirty="0">
              <a:solidFill>
                <a:srgbClr val="ED7D31"/>
              </a:solidFill>
              <a:cs typeface="Effr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26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79400" y="1285824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Every patients had a laparotomy in 2010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9F0903-8DEB-4A37-AFBD-A111C3874D3A}"/>
              </a:ext>
            </a:extLst>
          </p:cNvPr>
          <p:cNvSpPr/>
          <p:nvPr/>
        </p:nvSpPr>
        <p:spPr>
          <a:xfrm>
            <a:off x="175491" y="1195654"/>
            <a:ext cx="2572737" cy="1007423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qual 7">
            <a:extLst>
              <a:ext uri="{FF2B5EF4-FFF2-40B4-BE49-F238E27FC236}">
                <a16:creationId xmlns:a16="http://schemas.microsoft.com/office/drawing/2014/main" id="{6A81742D-488B-4F76-936B-D6E5638A9C59}"/>
              </a:ext>
            </a:extLst>
          </p:cNvPr>
          <p:cNvSpPr/>
          <p:nvPr/>
        </p:nvSpPr>
        <p:spPr>
          <a:xfrm>
            <a:off x="2870811" y="1643756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905DE-4CC6-479A-98C0-8688FE915865}"/>
              </a:ext>
            </a:extLst>
          </p:cNvPr>
          <p:cNvSpPr txBox="1"/>
          <p:nvPr/>
        </p:nvSpPr>
        <p:spPr>
          <a:xfrm>
            <a:off x="3739142" y="1498463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2000" dirty="0">
                <a:solidFill>
                  <a:srgbClr val="ED7D31"/>
                </a:solidFill>
                <a:cs typeface="Effra"/>
              </a:rPr>
              <a:t>549 codes </a:t>
            </a:r>
          </a:p>
          <a:p>
            <a:pPr algn="ctr">
              <a:lnSpc>
                <a:spcPts val="1425"/>
              </a:lnSpc>
            </a:pPr>
            <a:r>
              <a:rPr lang="fr-FR" sz="1400" dirty="0">
                <a:cs typeface="Effra"/>
              </a:rPr>
              <a:t>from C-section to colectomy</a:t>
            </a:r>
            <a:endParaRPr lang="en-US" sz="1400" dirty="0">
              <a:cs typeface="Effra"/>
            </a:endParaRPr>
          </a:p>
        </p:txBody>
      </p:sp>
      <p:sp>
        <p:nvSpPr>
          <p:cNvPr id="28" name="Equal 7">
            <a:extLst>
              <a:ext uri="{FF2B5EF4-FFF2-40B4-BE49-F238E27FC236}">
                <a16:creationId xmlns:a16="http://schemas.microsoft.com/office/drawing/2014/main" id="{B9AFB54F-6E86-451A-8CE5-70CA81138C42}"/>
              </a:ext>
            </a:extLst>
          </p:cNvPr>
          <p:cNvSpPr/>
          <p:nvPr/>
        </p:nvSpPr>
        <p:spPr>
          <a:xfrm>
            <a:off x="3595690" y="2578240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0A225EA1-92C3-4A0D-AE30-06C47B6B890F}"/>
              </a:ext>
            </a:extLst>
          </p:cNvPr>
          <p:cNvSpPr/>
          <p:nvPr/>
        </p:nvSpPr>
        <p:spPr>
          <a:xfrm>
            <a:off x="1073727" y="2281620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Very large population </a:t>
            </a:r>
          </a:p>
        </p:txBody>
      </p:sp>
      <p:sp>
        <p:nvSpPr>
          <p:cNvPr id="41" name="Equal 7">
            <a:extLst>
              <a:ext uri="{FF2B5EF4-FFF2-40B4-BE49-F238E27FC236}">
                <a16:creationId xmlns:a16="http://schemas.microsoft.com/office/drawing/2014/main" id="{DE5BAC2C-AA00-4350-A919-6DE0315E2F1D}"/>
              </a:ext>
            </a:extLst>
          </p:cNvPr>
          <p:cNvSpPr/>
          <p:nvPr/>
        </p:nvSpPr>
        <p:spPr>
          <a:xfrm>
            <a:off x="4481793" y="3621001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C65A00-C0BE-46D4-A669-73BC47E3735A}"/>
              </a:ext>
            </a:extLst>
          </p:cNvPr>
          <p:cNvSpPr txBox="1"/>
          <p:nvPr/>
        </p:nvSpPr>
        <p:spPr>
          <a:xfrm>
            <a:off x="4861824" y="3480060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21 993 patients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484441FC-1731-4264-9641-520EAA420D00}"/>
              </a:ext>
            </a:extLst>
          </p:cNvPr>
          <p:cNvSpPr/>
          <p:nvPr/>
        </p:nvSpPr>
        <p:spPr>
          <a:xfrm>
            <a:off x="2001392" y="3282611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RATE of</a:t>
            </a:r>
          </a:p>
          <a:p>
            <a:pPr algn="ctr"/>
            <a:r>
              <a:rPr lang="en-US" sz="1350" dirty="0"/>
              <a:t> Incisional Hernia Repair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B20305-2690-4FCB-BDF7-4396FB796151}"/>
              </a:ext>
            </a:extLst>
          </p:cNvPr>
          <p:cNvSpPr/>
          <p:nvPr/>
        </p:nvSpPr>
        <p:spPr>
          <a:xfrm>
            <a:off x="6769604" y="3340100"/>
            <a:ext cx="1493016" cy="663781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 txBox="1">
            <a:spLocks/>
          </p:cNvSpPr>
          <p:nvPr/>
        </p:nvSpPr>
        <p:spPr>
          <a:xfrm>
            <a:off x="381000" y="275727"/>
            <a:ext cx="8381999" cy="20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914400" rtl="0" eaLnBrk="1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725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725" b="0" i="0" kern="1200" cap="all">
                <a:solidFill>
                  <a:schemeClr val="tx2"/>
                </a:solidFill>
                <a:latin typeface="Effra Ligh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6pPr>
            <a:lvl7pPr marL="0" indent="0" algn="l" defTabSz="914400" rtl="0" eaLnBrk="1" latinLnBrk="0" hangingPunct="1">
              <a:lnSpc>
                <a:spcPts val="175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725" b="0" i="0" kern="1200" cap="all">
                <a:solidFill>
                  <a:schemeClr val="tx1"/>
                </a:solidFill>
                <a:latin typeface="Effra Light"/>
                <a:ea typeface="+mn-ea"/>
                <a:cs typeface="Effra Light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Truth is in the big data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424447" y="2324100"/>
            <a:ext cx="540000" cy="54176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4FC65A00-C0BE-46D4-A669-73BC47E3735A}"/>
              </a:ext>
            </a:extLst>
          </p:cNvPr>
          <p:cNvSpPr txBox="1"/>
          <p:nvPr/>
        </p:nvSpPr>
        <p:spPr>
          <a:xfrm>
            <a:off x="6840220" y="3505842"/>
            <a:ext cx="132080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2000" b="1" dirty="0">
                <a:solidFill>
                  <a:srgbClr val="ED7D31"/>
                </a:solidFill>
                <a:cs typeface="Effra"/>
              </a:rPr>
              <a:t>5 %</a:t>
            </a:r>
          </a:p>
        </p:txBody>
      </p:sp>
      <p:sp>
        <p:nvSpPr>
          <p:cNvPr id="45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1376947" y="3340100"/>
            <a:ext cx="540000" cy="54176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B50C2561-78BE-C84F-A77F-0D61D3EF02B6}"/>
              </a:ext>
            </a:extLst>
          </p:cNvPr>
          <p:cNvSpPr txBox="1"/>
          <p:nvPr/>
        </p:nvSpPr>
        <p:spPr>
          <a:xfrm>
            <a:off x="2797498" y="4399776"/>
            <a:ext cx="3107031" cy="2578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rgbClr val="F57825"/>
                </a:solidFill>
              </a:rPr>
              <a:t>RISK FACTORS : </a:t>
            </a:r>
            <a:r>
              <a:rPr lang="en-US" sz="1600" dirty="0"/>
              <a:t>HTA, Obesity, COPD, Diabetes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A9AA6F98-02CB-D940-A78A-C1AED7137345}"/>
              </a:ext>
            </a:extLst>
          </p:cNvPr>
          <p:cNvSpPr txBox="1"/>
          <p:nvPr/>
        </p:nvSpPr>
        <p:spPr>
          <a:xfrm>
            <a:off x="4063209" y="2456537"/>
            <a:ext cx="1899656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fr-FR" sz="2000" dirty="0">
                <a:solidFill>
                  <a:srgbClr val="ED7D31"/>
                </a:solidFill>
                <a:cs typeface="Effra"/>
              </a:rPr>
              <a:t>431 719 patients</a:t>
            </a:r>
            <a:endParaRPr lang="en-US" sz="2000" dirty="0">
              <a:solidFill>
                <a:srgbClr val="ED7D31"/>
              </a:solidFill>
              <a:cs typeface="Effr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35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What Are the most impactful laparotomies?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0538" y="1270001"/>
            <a:ext cx="2340000" cy="508000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Exclusion of rare cases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Equal 7">
            <a:extLst>
              <a:ext uri="{FF2B5EF4-FFF2-40B4-BE49-F238E27FC236}">
                <a16:creationId xmlns:a16="http://schemas.microsoft.com/office/drawing/2014/main" id="{6A81742D-488B-4F76-936B-D6E5638A9C59}"/>
              </a:ext>
            </a:extLst>
          </p:cNvPr>
          <p:cNvSpPr/>
          <p:nvPr/>
        </p:nvSpPr>
        <p:spPr>
          <a:xfrm>
            <a:off x="2829249" y="1498282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905DE-4CC6-479A-98C0-8688FE915865}"/>
              </a:ext>
            </a:extLst>
          </p:cNvPr>
          <p:cNvSpPr txBox="1"/>
          <p:nvPr/>
        </p:nvSpPr>
        <p:spPr>
          <a:xfrm>
            <a:off x="3450899" y="1378389"/>
            <a:ext cx="1661347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fr-FR" sz="1350" dirty="0">
                <a:cs typeface="Effra"/>
              </a:rPr>
              <a:t> </a:t>
            </a:r>
            <a:r>
              <a:rPr lang="fr-FR" sz="1350" dirty="0">
                <a:solidFill>
                  <a:schemeClr val="accent2"/>
                </a:solidFill>
                <a:cs typeface="Effra"/>
              </a:rPr>
              <a:t>&lt; 100 patients </a:t>
            </a:r>
            <a:r>
              <a:rPr lang="fr-FR" sz="1350" dirty="0">
                <a:cs typeface="Effra"/>
              </a:rPr>
              <a:t>in 2010</a:t>
            </a:r>
            <a:endParaRPr lang="en-US" sz="1350" dirty="0">
              <a:cs typeface="Effra"/>
            </a:endParaRPr>
          </a:p>
        </p:txBody>
      </p:sp>
      <p:sp>
        <p:nvSpPr>
          <p:cNvPr id="28" name="Equal 7">
            <a:extLst>
              <a:ext uri="{FF2B5EF4-FFF2-40B4-BE49-F238E27FC236}">
                <a16:creationId xmlns:a16="http://schemas.microsoft.com/office/drawing/2014/main" id="{B9AFB54F-6E86-451A-8CE5-70CA81138C42}"/>
              </a:ext>
            </a:extLst>
          </p:cNvPr>
          <p:cNvSpPr/>
          <p:nvPr/>
        </p:nvSpPr>
        <p:spPr>
          <a:xfrm>
            <a:off x="2832817" y="2262568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C1222-F243-4634-B075-05DE487DB1F9}"/>
              </a:ext>
            </a:extLst>
          </p:cNvPr>
          <p:cNvSpPr txBox="1"/>
          <p:nvPr/>
        </p:nvSpPr>
        <p:spPr>
          <a:xfrm>
            <a:off x="3481557" y="2140865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fr-FR" sz="1350" dirty="0">
                <a:solidFill>
                  <a:srgbClr val="ED7D31"/>
                </a:solidFill>
                <a:cs typeface="Effra"/>
              </a:rPr>
              <a:t>&gt;10% of IHR </a:t>
            </a:r>
            <a:r>
              <a:rPr lang="fr-FR" sz="1350" dirty="0">
                <a:cs typeface="Effra"/>
              </a:rPr>
              <a:t>over </a:t>
            </a:r>
            <a:r>
              <a:rPr lang="en-US" sz="1350" dirty="0">
                <a:cs typeface="Effra"/>
              </a:rPr>
              <a:t>6 years</a:t>
            </a: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0A225EA1-92C3-4A0D-AE30-06C47B6B890F}"/>
              </a:ext>
            </a:extLst>
          </p:cNvPr>
          <p:cNvSpPr/>
          <p:nvPr/>
        </p:nvSpPr>
        <p:spPr>
          <a:xfrm>
            <a:off x="263238" y="2030741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Laparotomy followed by a </a:t>
            </a:r>
            <a:r>
              <a:rPr lang="en-US" sz="1350" dirty="0">
                <a:solidFill>
                  <a:srgbClr val="ED7D31"/>
                </a:solidFill>
              </a:rPr>
              <a:t>relevant level </a:t>
            </a:r>
            <a:r>
              <a:rPr lang="en-US" sz="1350" dirty="0"/>
              <a:t>of Incisional Hernia Repair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9CAAB-A2EF-4F22-9C30-05A1A205D57F}"/>
              </a:ext>
            </a:extLst>
          </p:cNvPr>
          <p:cNvSpPr txBox="1"/>
          <p:nvPr/>
        </p:nvSpPr>
        <p:spPr>
          <a:xfrm>
            <a:off x="263238" y="795510"/>
            <a:ext cx="234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SELECTION CRITERIA</a:t>
            </a: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95BB1721-56E7-45F9-81DD-642B058B9636}"/>
              </a:ext>
            </a:extLst>
          </p:cNvPr>
          <p:cNvSpPr/>
          <p:nvPr/>
        </p:nvSpPr>
        <p:spPr>
          <a:xfrm>
            <a:off x="3745808" y="3072411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65 codes of laparotomy analyzed</a:t>
            </a:r>
          </a:p>
        </p:txBody>
      </p:sp>
      <p:sp>
        <p:nvSpPr>
          <p:cNvPr id="49" name="Equal 7">
            <a:extLst>
              <a:ext uri="{FF2B5EF4-FFF2-40B4-BE49-F238E27FC236}">
                <a16:creationId xmlns:a16="http://schemas.microsoft.com/office/drawing/2014/main" id="{54535B95-DDF7-484B-B44D-F0AD832DE1F3}"/>
              </a:ext>
            </a:extLst>
          </p:cNvPr>
          <p:cNvSpPr/>
          <p:nvPr/>
        </p:nvSpPr>
        <p:spPr>
          <a:xfrm>
            <a:off x="6252957" y="3386591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1" name="Rounded Rectangle 21">
            <a:extLst>
              <a:ext uri="{FF2B5EF4-FFF2-40B4-BE49-F238E27FC236}">
                <a16:creationId xmlns:a16="http://schemas.microsoft.com/office/drawing/2014/main" id="{4E86233F-9659-42B0-B984-EF27072506E5}"/>
              </a:ext>
            </a:extLst>
          </p:cNvPr>
          <p:cNvSpPr/>
          <p:nvPr/>
        </p:nvSpPr>
        <p:spPr>
          <a:xfrm>
            <a:off x="263238" y="3072410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000" dirty="0"/>
              <a:t>From 549 codes of laparotomy</a:t>
            </a:r>
          </a:p>
          <a:p>
            <a:pPr algn="ctr">
              <a:lnSpc>
                <a:spcPts val="1425"/>
              </a:lnSpc>
            </a:pPr>
            <a:r>
              <a:rPr lang="en-US" sz="1000" dirty="0">
                <a:cs typeface="Effra"/>
              </a:rPr>
              <a:t>From 432,000 patients</a:t>
            </a:r>
          </a:p>
          <a:p>
            <a:pPr algn="ctr">
              <a:lnSpc>
                <a:spcPts val="1425"/>
              </a:lnSpc>
            </a:pPr>
            <a:r>
              <a:rPr lang="en-US" sz="1000" dirty="0">
                <a:cs typeface="Effra"/>
              </a:rPr>
              <a:t>with 5% IH rate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3D3D870-4BAE-4CCD-9227-25FA587CE97B}"/>
              </a:ext>
            </a:extLst>
          </p:cNvPr>
          <p:cNvSpPr/>
          <p:nvPr/>
        </p:nvSpPr>
        <p:spPr>
          <a:xfrm>
            <a:off x="2636876" y="3316086"/>
            <a:ext cx="1087668" cy="273845"/>
          </a:xfrm>
          <a:prstGeom prst="rightArrow">
            <a:avLst>
              <a:gd name="adj1" fmla="val 30844"/>
              <a:gd name="adj2" fmla="val 161120"/>
            </a:avLst>
          </a:prstGeom>
          <a:solidFill>
            <a:srgbClr val="76C9CF"/>
          </a:solidFill>
          <a:ln>
            <a:solidFill>
              <a:srgbClr val="76C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3040647" y="2603460"/>
            <a:ext cx="540000" cy="94820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7AD4CC35-37FF-B841-B8AA-A26CEB7F34FD}"/>
              </a:ext>
            </a:extLst>
          </p:cNvPr>
          <p:cNvSpPr txBox="1"/>
          <p:nvPr/>
        </p:nvSpPr>
        <p:spPr>
          <a:xfrm>
            <a:off x="7026457" y="3264888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71 863 patients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00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4179-FCC9-4739-90EE-3888C2161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75727"/>
            <a:ext cx="8381999" cy="2000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What Are the most impactful laparotomies?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0538" y="1270001"/>
            <a:ext cx="2340000" cy="508000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Exclusion of rare cases</a:t>
            </a: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E70B9AC-94F2-4E97-9925-2656195D37D1}"/>
              </a:ext>
            </a:extLst>
          </p:cNvPr>
          <p:cNvCxnSpPr/>
          <p:nvPr/>
        </p:nvCxnSpPr>
        <p:spPr>
          <a:xfrm>
            <a:off x="0" y="655983"/>
            <a:ext cx="7020000" cy="10768"/>
          </a:xfrm>
          <a:prstGeom prst="line">
            <a:avLst/>
          </a:prstGeom>
          <a:ln>
            <a:solidFill>
              <a:srgbClr val="76C9C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7">
            <a:extLst>
              <a:ext uri="{FF2B5EF4-FFF2-40B4-BE49-F238E27FC236}">
                <a16:creationId xmlns:a16="http://schemas.microsoft.com/office/drawing/2014/main" id="{3F1C7BF6-6EFE-4598-BF68-0A00B6761BE3}"/>
              </a:ext>
            </a:extLst>
          </p:cNvPr>
          <p:cNvCxnSpPr/>
          <p:nvPr/>
        </p:nvCxnSpPr>
        <p:spPr>
          <a:xfrm>
            <a:off x="-1" y="705468"/>
            <a:ext cx="7020000" cy="89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8">
            <a:extLst>
              <a:ext uri="{FF2B5EF4-FFF2-40B4-BE49-F238E27FC236}">
                <a16:creationId xmlns:a16="http://schemas.microsoft.com/office/drawing/2014/main" id="{FEA2834A-0446-4337-91C9-751BA2886F88}"/>
              </a:ext>
            </a:extLst>
          </p:cNvPr>
          <p:cNvCxnSpPr/>
          <p:nvPr/>
        </p:nvCxnSpPr>
        <p:spPr>
          <a:xfrm>
            <a:off x="0" y="606219"/>
            <a:ext cx="7018366" cy="66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Equal 7">
            <a:extLst>
              <a:ext uri="{FF2B5EF4-FFF2-40B4-BE49-F238E27FC236}">
                <a16:creationId xmlns:a16="http://schemas.microsoft.com/office/drawing/2014/main" id="{6A81742D-488B-4F76-936B-D6E5638A9C59}"/>
              </a:ext>
            </a:extLst>
          </p:cNvPr>
          <p:cNvSpPr/>
          <p:nvPr/>
        </p:nvSpPr>
        <p:spPr>
          <a:xfrm>
            <a:off x="2829249" y="1498282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905DE-4CC6-479A-98C0-8688FE915865}"/>
              </a:ext>
            </a:extLst>
          </p:cNvPr>
          <p:cNvSpPr txBox="1"/>
          <p:nvPr/>
        </p:nvSpPr>
        <p:spPr>
          <a:xfrm>
            <a:off x="3450899" y="1378389"/>
            <a:ext cx="1661347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fr-FR" sz="1350" dirty="0">
                <a:cs typeface="Effra"/>
              </a:rPr>
              <a:t> </a:t>
            </a:r>
            <a:r>
              <a:rPr lang="fr-FR" sz="1350" dirty="0">
                <a:solidFill>
                  <a:schemeClr val="accent2"/>
                </a:solidFill>
                <a:cs typeface="Effra"/>
              </a:rPr>
              <a:t>&lt; 100 patients </a:t>
            </a:r>
            <a:r>
              <a:rPr lang="fr-FR" sz="1350" dirty="0">
                <a:cs typeface="Effra"/>
              </a:rPr>
              <a:t>in 2010</a:t>
            </a:r>
            <a:endParaRPr lang="en-US" sz="1350" dirty="0">
              <a:cs typeface="Effra"/>
            </a:endParaRPr>
          </a:p>
        </p:txBody>
      </p:sp>
      <p:sp>
        <p:nvSpPr>
          <p:cNvPr id="28" name="Equal 7">
            <a:extLst>
              <a:ext uri="{FF2B5EF4-FFF2-40B4-BE49-F238E27FC236}">
                <a16:creationId xmlns:a16="http://schemas.microsoft.com/office/drawing/2014/main" id="{B9AFB54F-6E86-451A-8CE5-70CA81138C42}"/>
              </a:ext>
            </a:extLst>
          </p:cNvPr>
          <p:cNvSpPr/>
          <p:nvPr/>
        </p:nvSpPr>
        <p:spPr>
          <a:xfrm>
            <a:off x="2832817" y="2262568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C1222-F243-4634-B075-05DE487DB1F9}"/>
              </a:ext>
            </a:extLst>
          </p:cNvPr>
          <p:cNvSpPr txBox="1"/>
          <p:nvPr/>
        </p:nvSpPr>
        <p:spPr>
          <a:xfrm>
            <a:off x="3481557" y="2140865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425"/>
              </a:lnSpc>
            </a:pPr>
            <a:r>
              <a:rPr lang="fr-FR" sz="1350" dirty="0">
                <a:solidFill>
                  <a:srgbClr val="ED7D31"/>
                </a:solidFill>
                <a:cs typeface="Effra"/>
              </a:rPr>
              <a:t>&gt;10% of IHR </a:t>
            </a:r>
            <a:r>
              <a:rPr lang="fr-FR" sz="1350" dirty="0">
                <a:cs typeface="Effra"/>
              </a:rPr>
              <a:t>over </a:t>
            </a:r>
            <a:r>
              <a:rPr lang="en-US" sz="1350" dirty="0">
                <a:cs typeface="Effra"/>
              </a:rPr>
              <a:t>6 years</a:t>
            </a: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0A225EA1-92C3-4A0D-AE30-06C47B6B890F}"/>
              </a:ext>
            </a:extLst>
          </p:cNvPr>
          <p:cNvSpPr/>
          <p:nvPr/>
        </p:nvSpPr>
        <p:spPr>
          <a:xfrm>
            <a:off x="263238" y="2030741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Laparotomy followed by a </a:t>
            </a:r>
            <a:r>
              <a:rPr lang="en-US" sz="1350" dirty="0">
                <a:solidFill>
                  <a:srgbClr val="ED7D31"/>
                </a:solidFill>
              </a:rPr>
              <a:t>relevant level </a:t>
            </a:r>
            <a:r>
              <a:rPr lang="en-US" sz="1350" dirty="0"/>
              <a:t>of Incisional Hernia Repair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9CAAB-A2EF-4F22-9C30-05A1A205D57F}"/>
              </a:ext>
            </a:extLst>
          </p:cNvPr>
          <p:cNvSpPr txBox="1"/>
          <p:nvPr/>
        </p:nvSpPr>
        <p:spPr>
          <a:xfrm>
            <a:off x="263238" y="795510"/>
            <a:ext cx="234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SELECTION CRITERIA</a:t>
            </a: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95BB1721-56E7-45F9-81DD-642B058B9636}"/>
              </a:ext>
            </a:extLst>
          </p:cNvPr>
          <p:cNvSpPr/>
          <p:nvPr/>
        </p:nvSpPr>
        <p:spPr>
          <a:xfrm>
            <a:off x="3745808" y="3072411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/>
              <a:t>65 codes of laparotomy analyzed</a:t>
            </a:r>
          </a:p>
        </p:txBody>
      </p:sp>
      <p:sp>
        <p:nvSpPr>
          <p:cNvPr id="49" name="Equal 7">
            <a:extLst>
              <a:ext uri="{FF2B5EF4-FFF2-40B4-BE49-F238E27FC236}">
                <a16:creationId xmlns:a16="http://schemas.microsoft.com/office/drawing/2014/main" id="{54535B95-DDF7-484B-B44D-F0AD832DE1F3}"/>
              </a:ext>
            </a:extLst>
          </p:cNvPr>
          <p:cNvSpPr/>
          <p:nvPr/>
        </p:nvSpPr>
        <p:spPr>
          <a:xfrm>
            <a:off x="6252957" y="3386591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1" name="Rounded Rectangle 21">
            <a:extLst>
              <a:ext uri="{FF2B5EF4-FFF2-40B4-BE49-F238E27FC236}">
                <a16:creationId xmlns:a16="http://schemas.microsoft.com/office/drawing/2014/main" id="{4E86233F-9659-42B0-B984-EF27072506E5}"/>
              </a:ext>
            </a:extLst>
          </p:cNvPr>
          <p:cNvSpPr/>
          <p:nvPr/>
        </p:nvSpPr>
        <p:spPr>
          <a:xfrm>
            <a:off x="263238" y="3072410"/>
            <a:ext cx="2340000" cy="812461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000" dirty="0"/>
              <a:t>From 549 codes of laparotomy</a:t>
            </a:r>
          </a:p>
          <a:p>
            <a:pPr algn="ctr">
              <a:lnSpc>
                <a:spcPts val="1425"/>
              </a:lnSpc>
            </a:pPr>
            <a:r>
              <a:rPr lang="en-US" sz="1000" dirty="0">
                <a:cs typeface="Effra"/>
              </a:rPr>
              <a:t>From 432,000 patients</a:t>
            </a:r>
          </a:p>
          <a:p>
            <a:pPr algn="ctr">
              <a:lnSpc>
                <a:spcPts val="1425"/>
              </a:lnSpc>
            </a:pPr>
            <a:r>
              <a:rPr lang="en-US" sz="1000" dirty="0">
                <a:cs typeface="Effra"/>
              </a:rPr>
              <a:t>with 5% IH rate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3D3D870-4BAE-4CCD-9227-25FA587CE97B}"/>
              </a:ext>
            </a:extLst>
          </p:cNvPr>
          <p:cNvSpPr/>
          <p:nvPr/>
        </p:nvSpPr>
        <p:spPr>
          <a:xfrm>
            <a:off x="2636876" y="3316086"/>
            <a:ext cx="1087668" cy="273845"/>
          </a:xfrm>
          <a:prstGeom prst="rightArrow">
            <a:avLst>
              <a:gd name="adj1" fmla="val 30844"/>
              <a:gd name="adj2" fmla="val 161120"/>
            </a:avLst>
          </a:prstGeom>
          <a:solidFill>
            <a:srgbClr val="76C9CF"/>
          </a:solidFill>
          <a:ln>
            <a:solidFill>
              <a:srgbClr val="76C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Bent Arrow 21">
            <a:extLst>
              <a:ext uri="{FF2B5EF4-FFF2-40B4-BE49-F238E27FC236}">
                <a16:creationId xmlns:a16="http://schemas.microsoft.com/office/drawing/2014/main" id="{7BA30CB9-5394-4731-999B-B4EDE1E0B9A5}"/>
              </a:ext>
            </a:extLst>
          </p:cNvPr>
          <p:cNvSpPr/>
          <p:nvPr/>
        </p:nvSpPr>
        <p:spPr>
          <a:xfrm rot="10800000" flipH="1">
            <a:off x="3040647" y="2603460"/>
            <a:ext cx="540000" cy="948204"/>
          </a:xfrm>
          <a:prstGeom prst="bentArrow">
            <a:avLst>
              <a:gd name="adj1" fmla="val 16740"/>
              <a:gd name="adj2" fmla="val 19204"/>
              <a:gd name="adj3" fmla="val 43143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3" name="TextBox 49">
            <a:extLst>
              <a:ext uri="{FF2B5EF4-FFF2-40B4-BE49-F238E27FC236}">
                <a16:creationId xmlns:a16="http://schemas.microsoft.com/office/drawing/2014/main" id="{AA4EB59D-EF95-4974-AC84-AAB8758EDF8A}"/>
              </a:ext>
            </a:extLst>
          </p:cNvPr>
          <p:cNvSpPr txBox="1"/>
          <p:nvPr/>
        </p:nvSpPr>
        <p:spPr>
          <a:xfrm>
            <a:off x="7026457" y="3264888"/>
            <a:ext cx="1630689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400" b="1" dirty="0">
                <a:cs typeface="Effra"/>
              </a:rPr>
              <a:t>71 863 patients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484441FC-1731-4264-9641-520EAA420D00}"/>
              </a:ext>
            </a:extLst>
          </p:cNvPr>
          <p:cNvSpPr/>
          <p:nvPr/>
        </p:nvSpPr>
        <p:spPr>
          <a:xfrm>
            <a:off x="3715892" y="4064000"/>
            <a:ext cx="2340000" cy="673100"/>
          </a:xfrm>
          <a:prstGeom prst="roundRect">
            <a:avLst/>
          </a:prstGeom>
          <a:ln>
            <a:solidFill>
              <a:srgbClr val="76C9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350" dirty="0">
                <a:solidFill>
                  <a:srgbClr val="ED7D31"/>
                </a:solidFill>
              </a:rPr>
              <a:t>RATE of</a:t>
            </a:r>
          </a:p>
          <a:p>
            <a:pPr algn="ctr"/>
            <a:r>
              <a:rPr lang="en-US" sz="1350" dirty="0">
                <a:solidFill>
                  <a:srgbClr val="ED7D31"/>
                </a:solidFill>
              </a:rPr>
              <a:t> Incisional Hernia Repair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0305-2690-4FCB-BDF7-4396FB796151}"/>
              </a:ext>
            </a:extLst>
          </p:cNvPr>
          <p:cNvSpPr/>
          <p:nvPr/>
        </p:nvSpPr>
        <p:spPr>
          <a:xfrm>
            <a:off x="6901684" y="4089401"/>
            <a:ext cx="1493016" cy="571500"/>
          </a:xfrm>
          <a:prstGeom prst="rect">
            <a:avLst/>
          </a:prstGeom>
          <a:solidFill>
            <a:srgbClr val="76C9C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4FC65A00-C0BE-46D4-A669-73BC47E3735A}"/>
              </a:ext>
            </a:extLst>
          </p:cNvPr>
          <p:cNvSpPr txBox="1"/>
          <p:nvPr/>
        </p:nvSpPr>
        <p:spPr>
          <a:xfrm>
            <a:off x="6972300" y="4204342"/>
            <a:ext cx="1320800" cy="401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2000" b="1" dirty="0">
                <a:solidFill>
                  <a:srgbClr val="ED7D31"/>
                </a:solidFill>
                <a:cs typeface="Effra"/>
              </a:rPr>
              <a:t>17 %</a:t>
            </a:r>
          </a:p>
        </p:txBody>
      </p:sp>
      <p:sp>
        <p:nvSpPr>
          <p:cNvPr id="30" name="Equal 7">
            <a:extLst>
              <a:ext uri="{FF2B5EF4-FFF2-40B4-BE49-F238E27FC236}">
                <a16:creationId xmlns:a16="http://schemas.microsoft.com/office/drawing/2014/main" id="{54535B95-DDF7-484B-B44D-F0AD832DE1F3}"/>
              </a:ext>
            </a:extLst>
          </p:cNvPr>
          <p:cNvSpPr/>
          <p:nvPr/>
        </p:nvSpPr>
        <p:spPr>
          <a:xfrm>
            <a:off x="6303757" y="4339091"/>
            <a:ext cx="486054" cy="162018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332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ab536757-39a6-4e42-8b4d-d00651325274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24500</TotalTime>
  <Words>5012</Words>
  <Application>Microsoft Macintosh PowerPoint</Application>
  <PresentationFormat>Affichage à l'écran (16:9)</PresentationFormat>
  <Paragraphs>645</Paragraphs>
  <Slides>39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Effra</vt:lpstr>
      <vt:lpstr>Effra Light</vt:lpstr>
      <vt:lpstr>Franklin Gothic Book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HOPSCOTCHGROUPE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Axelle ROSE</dc:creator>
  <cp:lastModifiedBy>benoit gignoux</cp:lastModifiedBy>
  <cp:revision>233</cp:revision>
  <dcterms:created xsi:type="dcterms:W3CDTF">2016-10-24T08:12:52Z</dcterms:created>
  <dcterms:modified xsi:type="dcterms:W3CDTF">2021-12-02T22:39:17Z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023555cc-44f8-4508-ba25-010a2f025e57</vt:lpwstr>
  </property>
</Properties>
</file>