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470" r:id="rId3"/>
    <p:sldId id="522" r:id="rId4"/>
    <p:sldId id="451" r:id="rId5"/>
    <p:sldId id="527" r:id="rId6"/>
    <p:sldId id="529" r:id="rId7"/>
    <p:sldId id="530" r:id="rId8"/>
    <p:sldId id="531" r:id="rId9"/>
    <p:sldId id="523" r:id="rId10"/>
    <p:sldId id="526" r:id="rId11"/>
    <p:sldId id="524" r:id="rId12"/>
    <p:sldId id="535" r:id="rId13"/>
    <p:sldId id="537" r:id="rId14"/>
    <p:sldId id="536" r:id="rId15"/>
    <p:sldId id="539" r:id="rId16"/>
    <p:sldId id="540" r:id="rId17"/>
    <p:sldId id="542" r:id="rId18"/>
    <p:sldId id="543" r:id="rId19"/>
    <p:sldId id="544" r:id="rId20"/>
    <p:sldId id="545" r:id="rId21"/>
    <p:sldId id="54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FFFCED"/>
    <a:srgbClr val="929292"/>
    <a:srgbClr val="8E8E8E"/>
    <a:srgbClr val="D26E2A"/>
    <a:srgbClr val="375EA2"/>
    <a:srgbClr val="FFFCEC"/>
    <a:srgbClr val="31A1B8"/>
    <a:srgbClr val="809C46"/>
    <a:srgbClr val="B75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3" autoAdjust="0"/>
    <p:restoredTop sz="95187" autoAdjust="0"/>
  </p:normalViewPr>
  <p:slideViewPr>
    <p:cSldViewPr snapToGrid="0" snapToObjects="1">
      <p:cViewPr varScale="1">
        <p:scale>
          <a:sx n="91" d="100"/>
          <a:sy n="91" d="100"/>
        </p:scale>
        <p:origin x="19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18B8C-4D03-BD49-A562-EF49C95DFD75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3388C-FAB3-824A-BA94-51EC9C937D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9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3388C-FAB3-824A-BA94-51EC9C937D9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625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10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76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11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41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12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52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13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5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14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97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15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99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16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58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17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05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18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5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19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3388C-FAB3-824A-BA94-51EC9C937D9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625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20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66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3388C-FAB3-824A-BA94-51EC9C937D9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02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4BE14-A755-4AAE-9B24-E91406A8A10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24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4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5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1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6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4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7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4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8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6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7ADDA-3C67-614C-B343-A01DBB134148}" type="slidenum">
              <a:rPr lang="fr-FR" sz="1200"/>
              <a:pPr eaLnBrk="1" hangingPunct="1"/>
              <a:t>9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5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9453F-C5E2-5643-8A32-E4AB5C4FE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0659D2-4EFA-9F40-9865-C069AE712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AFAECD-8AAA-FE4C-B3EF-5DE35D6F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90C48-4371-2F4C-9EAF-3A1A94D8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5334A3-D912-E446-BEFE-9D154AE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38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BFEDD-DF99-9F41-A1D6-BBB2FBE4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1D3C17-BC26-2445-B835-5ABCF6C2A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7505D0-54D2-4340-8B4A-44B10129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83D873-9AF8-CF46-B81B-D0EE767A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F40936-2915-7E4F-B387-618629DC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3F8015-7401-304A-B947-516FD0970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C83C87-8467-C543-ACD2-5E07A1F10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78FCE-F4A9-2443-A12E-1FEB3FBF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1FC654-7E53-824E-AB1F-95F7A18F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4FF858-DAD8-384E-A91F-C42EB26E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89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573F0-0AE4-564F-BD16-366DD149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D9BC0-BB53-9B45-9124-DD62BAE93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5EF9FF-D32F-3641-B0A0-A6FEF5B6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A33D8E-0BF8-D640-AC28-92CC7415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335266-8CBA-5A40-80F9-EFBC935F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8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09D2B-F930-0B45-BA69-5D1A03D6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EFF9DE-9C42-B74A-B01C-D66BFE2D0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C1091F-0A4F-A341-A383-91E43AEB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1B3C47-5019-2B48-9F04-54BE06D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0CF5E8-EF1E-3243-A882-F7010CF0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8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62565-D48F-0D4A-8BBF-93291477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8360FF-24B4-1F49-8004-2019F3D89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08E191-6D74-EA41-B54C-54851E8A1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42BA26-9E3E-2F47-8381-ECBDEEBA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693CC6-57B7-F14E-921A-8C9820DD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D65985-9DA5-544B-A163-2372DE1D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3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46A11-FF1C-9942-B944-E8704C83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D4802F-479C-0E46-8D2A-269F5A137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649C05-DDCA-B242-A64B-171E560FF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5FD28B-5926-C549-9B48-25E5A102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C1CC3A-846F-5240-BEBB-13206FF2E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884369-B8E6-7048-8BB8-5E8720CAA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B713CF-3F8E-B14F-B2E9-CDAAA93B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F2EB06-9298-9848-ACC6-D1382B6A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43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74091-3381-AD4B-9FD1-5BC96ECC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77BF8F-070B-CF48-9B75-A94EDCF0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88E7E4-AA91-AD4A-8A74-93678775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2AD953-46C0-D14B-89DF-6F0103BE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84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BF37A1-0FC6-844F-8752-16C458E1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F8FFBD-5CDD-2641-AADB-61CC05EE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208A77-D65B-F142-8E66-D23A7B0B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43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BF751-A22A-8845-BEFF-DB4D90B9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4449C7-B15A-954B-A463-26DA54E56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94C184-3C2F-E24B-BFE8-4E9D3E8E6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7B285B-DAC4-5545-8F6F-7718CFF7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CE2A77-6BA0-BB4A-BCE2-59E4FA15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46F5A2-30DD-0D4E-A6E6-07E85921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07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CEB9C-49DD-054D-A728-6913974A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E312B9-4D99-2443-A409-28E3259CA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050264-AEFE-264F-B851-9E36CC571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B06301-380D-3C4C-9F78-FC01480C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4BD012-54EC-1043-84D4-A0D8F5A1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05BEE4-7B49-C74D-BC98-A4788EE0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468CF8-03B5-4140-8701-6BD00E80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8A4A3E-C49A-714E-BA7E-3EBA8CF7D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789C2B-FED4-2345-AE8A-65063A764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AB58-10B8-3E4E-A214-BC8A7A99BE4A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2501E6-B7E6-2A40-9CA8-A4E26D210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0074A1-46C9-C746-BB79-CAF6FD6D5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E506-3B9C-9C44-815D-F75EF1205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03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11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327"/>
            <a:ext cx="9144000" cy="1130007"/>
          </a:xfrm>
        </p:spPr>
        <p:txBody>
          <a:bodyPr>
            <a:normAutofit/>
          </a:bodyPr>
          <a:lstStyle/>
          <a:p>
            <a:r>
              <a:rPr lang="fr-FR" sz="3600" b="1" dirty="0" err="1">
                <a:solidFill>
                  <a:srgbClr val="17375E"/>
                </a:solidFill>
              </a:rPr>
              <a:t>Prevention</a:t>
            </a:r>
            <a:r>
              <a:rPr lang="fr-FR" sz="3600" b="1" dirty="0">
                <a:solidFill>
                  <a:srgbClr val="17375E"/>
                </a:solidFill>
              </a:rPr>
              <a:t> of </a:t>
            </a:r>
            <a:r>
              <a:rPr lang="fr-FR" sz="3600" b="1" dirty="0" err="1">
                <a:solidFill>
                  <a:srgbClr val="17375E"/>
                </a:solidFill>
              </a:rPr>
              <a:t>incisional</a:t>
            </a:r>
            <a:r>
              <a:rPr lang="fr-FR" sz="3600" b="1" dirty="0">
                <a:solidFill>
                  <a:srgbClr val="17375E"/>
                </a:solidFill>
              </a:rPr>
              <a:t> </a:t>
            </a:r>
            <a:r>
              <a:rPr lang="fr-FR" sz="3600" b="1" dirty="0" err="1">
                <a:solidFill>
                  <a:srgbClr val="17375E"/>
                </a:solidFill>
              </a:rPr>
              <a:t>hernia</a:t>
            </a:r>
            <a:r>
              <a:rPr lang="fr-FR" sz="3600" b="1" dirty="0">
                <a:solidFill>
                  <a:srgbClr val="17375E"/>
                </a:solidFill>
              </a:rPr>
              <a:t> </a:t>
            </a:r>
            <a:r>
              <a:rPr lang="fr-FR" sz="3600" b="1" dirty="0" err="1">
                <a:solidFill>
                  <a:srgbClr val="17375E"/>
                </a:solidFill>
              </a:rPr>
              <a:t>after</a:t>
            </a:r>
            <a:r>
              <a:rPr lang="fr-FR" sz="3600" b="1" dirty="0">
                <a:solidFill>
                  <a:srgbClr val="17375E"/>
                </a:solidFill>
              </a:rPr>
              <a:t> single incision </a:t>
            </a:r>
            <a:r>
              <a:rPr lang="fr-FR" sz="3600" b="1" dirty="0" err="1">
                <a:solidFill>
                  <a:srgbClr val="17375E"/>
                </a:solidFill>
              </a:rPr>
              <a:t>laparoscopic</a:t>
            </a:r>
            <a:r>
              <a:rPr lang="fr-FR" sz="3600" b="1" dirty="0">
                <a:solidFill>
                  <a:srgbClr val="17375E"/>
                </a:solidFill>
              </a:rPr>
              <a:t> </a:t>
            </a:r>
            <a:r>
              <a:rPr lang="fr-FR" sz="3600" b="1" dirty="0" err="1">
                <a:solidFill>
                  <a:srgbClr val="17375E"/>
                </a:solidFill>
              </a:rPr>
              <a:t>sleeve</a:t>
            </a:r>
            <a:r>
              <a:rPr lang="fr-FR" sz="3600" b="1" dirty="0">
                <a:solidFill>
                  <a:srgbClr val="17375E"/>
                </a:solidFill>
              </a:rPr>
              <a:t> </a:t>
            </a:r>
            <a:r>
              <a:rPr lang="fr-FR" sz="3600" b="1" dirty="0" err="1">
                <a:solidFill>
                  <a:srgbClr val="17375E"/>
                </a:solidFill>
              </a:rPr>
              <a:t>gastrectomy</a:t>
            </a:r>
            <a:r>
              <a:rPr lang="fr-FR" sz="3600" b="1" dirty="0">
                <a:solidFill>
                  <a:srgbClr val="17375E"/>
                </a:solidFill>
              </a:rPr>
              <a:t> </a:t>
            </a:r>
            <a:endParaRPr lang="fr-FR" sz="2800" i="1" dirty="0">
              <a:solidFill>
                <a:srgbClr val="1F497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68103"/>
            <a:ext cx="6400800" cy="674904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17375E"/>
                </a:solidFill>
                <a:latin typeface="+mj-lt"/>
              </a:rPr>
              <a:t>Dr Hadrien Tranchart</a:t>
            </a:r>
          </a:p>
          <a:p>
            <a:r>
              <a:rPr lang="fr-FR" sz="2000" dirty="0" err="1">
                <a:solidFill>
                  <a:srgbClr val="17375E"/>
                </a:solidFill>
                <a:latin typeface="+mj-lt"/>
              </a:rPr>
              <a:t>Department</a:t>
            </a:r>
            <a:r>
              <a:rPr lang="fr-FR" sz="2000" dirty="0">
                <a:solidFill>
                  <a:srgbClr val="17375E"/>
                </a:solidFill>
                <a:latin typeface="+mj-lt"/>
              </a:rPr>
              <a:t> of </a:t>
            </a:r>
            <a:r>
              <a:rPr lang="fr-FR" sz="2000" dirty="0" err="1">
                <a:solidFill>
                  <a:srgbClr val="17375E"/>
                </a:solidFill>
                <a:latin typeface="+mj-lt"/>
              </a:rPr>
              <a:t>Minimally</a:t>
            </a:r>
            <a:r>
              <a:rPr lang="fr-FR" sz="2000" dirty="0">
                <a:solidFill>
                  <a:srgbClr val="17375E"/>
                </a:solidFill>
                <a:latin typeface="+mj-lt"/>
              </a:rPr>
              <a:t> Invasive Digestive </a:t>
            </a:r>
            <a:r>
              <a:rPr lang="fr-FR" sz="2000" dirty="0" err="1">
                <a:solidFill>
                  <a:srgbClr val="17375E"/>
                </a:solidFill>
                <a:latin typeface="+mj-lt"/>
              </a:rPr>
              <a:t>Surgery</a:t>
            </a:r>
            <a:r>
              <a:rPr lang="fr-FR" sz="2000" dirty="0">
                <a:solidFill>
                  <a:srgbClr val="17375E"/>
                </a:solidFill>
                <a:latin typeface="+mj-lt"/>
              </a:rPr>
              <a:t> </a:t>
            </a:r>
          </a:p>
          <a:p>
            <a:r>
              <a:rPr lang="fr-FR" sz="2000" dirty="0">
                <a:solidFill>
                  <a:srgbClr val="17375E"/>
                </a:solidFill>
                <a:latin typeface="+mj-lt"/>
              </a:rPr>
              <a:t>Antoine Béclère </a:t>
            </a:r>
            <a:r>
              <a:rPr lang="fr-FR" sz="2000" dirty="0" err="1">
                <a:solidFill>
                  <a:srgbClr val="17375E"/>
                </a:solidFill>
                <a:latin typeface="+mj-lt"/>
              </a:rPr>
              <a:t>Hospital</a:t>
            </a:r>
            <a:r>
              <a:rPr lang="fr-FR" sz="2000" dirty="0">
                <a:solidFill>
                  <a:srgbClr val="17375E"/>
                </a:solidFill>
                <a:latin typeface="+mj-lt"/>
              </a:rPr>
              <a:t>, Clamart</a:t>
            </a:r>
            <a:endParaRPr lang="fr-FR" sz="2000" dirty="0"/>
          </a:p>
        </p:txBody>
      </p:sp>
      <p:pic>
        <p:nvPicPr>
          <p:cNvPr id="10" name="Picture 5" descr="PHOTO AB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298" y="4349331"/>
            <a:ext cx="3100922" cy="239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9995"/>
            <a:ext cx="1864118" cy="1172484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2355012" y="2724030"/>
            <a:ext cx="443397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Faculté de médecine  - Université Paris-Saclay">
            <a:extLst>
              <a:ext uri="{FF2B5EF4-FFF2-40B4-BE49-F238E27FC236}">
                <a16:creationId xmlns:a16="http://schemas.microsoft.com/office/drawing/2014/main" id="{B645AB9E-D3CC-264F-ADE7-FDB56245D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" y="5397605"/>
            <a:ext cx="1637431" cy="15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94BB058-675C-0941-995C-4B53C32FFD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431"/>
          <a:stretch/>
        </p:blipFill>
        <p:spPr>
          <a:xfrm>
            <a:off x="0" y="-3905"/>
            <a:ext cx="9144000" cy="123080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6960177-E4E9-254B-9B0A-376426248BD7}"/>
              </a:ext>
            </a:extLst>
          </p:cNvPr>
          <p:cNvSpPr txBox="1"/>
          <p:nvPr/>
        </p:nvSpPr>
        <p:spPr>
          <a:xfrm>
            <a:off x="36127" y="-35359"/>
            <a:ext cx="2679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MESH</a:t>
            </a:r>
          </a:p>
        </p:txBody>
      </p:sp>
    </p:spTree>
    <p:extLst>
      <p:ext uri="{BB962C8B-B14F-4D97-AF65-F5344CB8AC3E}">
        <p14:creationId xmlns:p14="http://schemas.microsoft.com/office/powerpoint/2010/main" val="389014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686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Single-port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surgery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and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incisional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hernia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risk</a:t>
            </a:r>
            <a:endParaRPr lang="fr-FR" sz="3600" b="1" dirty="0">
              <a:solidFill>
                <a:srgbClr val="2B487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003A3D4-2DCF-F64F-AE49-5754BAF49F94}"/>
              </a:ext>
            </a:extLst>
          </p:cNvPr>
          <p:cNvSpPr>
            <a:spLocks noGrp="1"/>
          </p:cNvSpPr>
          <p:nvPr/>
        </p:nvSpPr>
        <p:spPr bwMode="auto">
          <a:xfrm>
            <a:off x="183321" y="1926246"/>
            <a:ext cx="8777358" cy="66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Well demonstrated in the literature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17375E"/>
                </a:solidFill>
                <a:latin typeface="+mj-lt"/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17375E"/>
                </a:solidFill>
                <a:latin typeface="+mj-lt"/>
              </a:rPr>
              <a:t>					</a:t>
            </a:r>
            <a:endParaRPr lang="en-US" sz="22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E4B850-105B-3F43-91E2-B1D2A15DB418}"/>
              </a:ext>
            </a:extLst>
          </p:cNvPr>
          <p:cNvSpPr txBox="1"/>
          <p:nvPr/>
        </p:nvSpPr>
        <p:spPr>
          <a:xfrm>
            <a:off x="4163754" y="3387357"/>
            <a:ext cx="2771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Connel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MB. </a:t>
            </a:r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Hernia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2019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9004B7-3DC1-6549-8451-3DED28B1F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89" y="2425085"/>
            <a:ext cx="5930900" cy="8001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700BBF-5F50-3E46-BC4C-F5DCFF6572CA}"/>
              </a:ext>
            </a:extLst>
          </p:cNvPr>
          <p:cNvSpPr txBox="1"/>
          <p:nvPr/>
        </p:nvSpPr>
        <p:spPr>
          <a:xfrm>
            <a:off x="2462131" y="3228202"/>
            <a:ext cx="1589649" cy="4308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17375E"/>
                </a:solidFill>
              </a:rPr>
              <a:t>OR = 2.83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A51D042-71C4-EF4E-A884-6A47A7119908}"/>
              </a:ext>
            </a:extLst>
          </p:cNvPr>
          <p:cNvSpPr>
            <a:spLocks noGrp="1"/>
          </p:cNvSpPr>
          <p:nvPr/>
        </p:nvSpPr>
        <p:spPr bwMode="auto">
          <a:xfrm>
            <a:off x="183321" y="4131140"/>
            <a:ext cx="8777358" cy="66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But…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b="1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17375E"/>
                </a:solidFill>
                <a:latin typeface="+mj-lt"/>
              </a:rPr>
              <a:t>	</a:t>
            </a:r>
            <a:r>
              <a:rPr lang="en-US" sz="2200" dirty="0">
                <a:solidFill>
                  <a:srgbClr val="17375E"/>
                </a:solidFill>
                <a:latin typeface="+mj-lt"/>
              </a:rPr>
              <a:t>Most included studies (64%) concerned cholecystectomies…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	All included studies concerned umbilical single-port surgery…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solidFill>
                  <a:srgbClr val="17375E"/>
                </a:solidFill>
                <a:latin typeface="+mj-lt"/>
              </a:rPr>
              <a:t>					</a:t>
            </a:r>
            <a:endParaRPr lang="en-US" sz="22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AA9ED05-F093-9F4A-A57E-2006B1DE259F}"/>
              </a:ext>
            </a:extLst>
          </p:cNvPr>
          <p:cNvSpPr txBox="1"/>
          <p:nvPr/>
        </p:nvSpPr>
        <p:spPr>
          <a:xfrm>
            <a:off x="4163754" y="5702013"/>
            <a:ext cx="2771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Connel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MB. </a:t>
            </a:r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Hernia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2019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056B14-D8EE-464E-87C7-C0A833A10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973" y="2383653"/>
            <a:ext cx="2301361" cy="9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2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17375E"/>
                </a:solidFill>
              </a:rPr>
              <a:t>SPSG: Antoine </a:t>
            </a:r>
            <a:r>
              <a:rPr lang="en-US" sz="3600" b="1" dirty="0" err="1">
                <a:solidFill>
                  <a:srgbClr val="17375E"/>
                </a:solidFill>
              </a:rPr>
              <a:t>Béclère</a:t>
            </a:r>
            <a:r>
              <a:rPr lang="en-US" sz="3600" b="1" dirty="0">
                <a:solidFill>
                  <a:srgbClr val="17375E"/>
                </a:solidFill>
              </a:rPr>
              <a:t> experience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64D6405-2ACD-6C40-AB47-C7F16070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"/>
          <a:stretch>
            <a:fillRect/>
          </a:stretch>
        </p:blipFill>
        <p:spPr bwMode="auto">
          <a:xfrm>
            <a:off x="3471516" y="2399813"/>
            <a:ext cx="2808306" cy="2223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EA3DA45-06B5-5944-9A57-31483267D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70" y="2399813"/>
            <a:ext cx="2485050" cy="309508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B22EE8-7422-B14B-AFD3-3EEF48944EEB}"/>
              </a:ext>
            </a:extLst>
          </p:cNvPr>
          <p:cNvSpPr txBox="1"/>
          <p:nvPr/>
        </p:nvSpPr>
        <p:spPr>
          <a:xfrm>
            <a:off x="748331" y="5694523"/>
            <a:ext cx="212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17375E"/>
                </a:solidFill>
                <a:latin typeface="+mj-lt"/>
              </a:rPr>
              <a:t>Left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hypochondrium</a:t>
            </a:r>
            <a:endParaRPr lang="fr-FR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A64A67-B081-024B-B231-0F2D190E895D}"/>
              </a:ext>
            </a:extLst>
          </p:cNvPr>
          <p:cNvSpPr txBox="1"/>
          <p:nvPr/>
        </p:nvSpPr>
        <p:spPr>
          <a:xfrm>
            <a:off x="3633144" y="4849435"/>
            <a:ext cx="248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7375E"/>
                </a:solidFill>
                <a:latin typeface="+mj-lt"/>
              </a:rPr>
              <a:t>Flexible tip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laparoscope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</a:t>
            </a:r>
          </a:p>
          <a:p>
            <a:r>
              <a:rPr lang="fr-FR" dirty="0">
                <a:solidFill>
                  <a:srgbClr val="17375E"/>
                </a:solidFill>
                <a:latin typeface="+mj-lt"/>
              </a:rPr>
              <a:t>Double-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curved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grasper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A52E212B-0511-5B42-8CDD-4AB5F1160499}"/>
              </a:ext>
            </a:extLst>
          </p:cNvPr>
          <p:cNvSpPr>
            <a:spLocks noGrp="1"/>
          </p:cNvSpPr>
          <p:nvPr/>
        </p:nvSpPr>
        <p:spPr bwMode="auto">
          <a:xfrm>
            <a:off x="457200" y="1692275"/>
            <a:ext cx="8777358" cy="37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A standardized and reproducible technique (more than 3000 procedures)</a:t>
            </a:r>
            <a:endParaRPr lang="en-US" sz="2000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5" name="Image 4" descr="Une image contenant fermer&#10;&#10;Description générée automatiquement">
            <a:extLst>
              <a:ext uri="{FF2B5EF4-FFF2-40B4-BE49-F238E27FC236}">
                <a16:creationId xmlns:a16="http://schemas.microsoft.com/office/drawing/2014/main" id="{9F3CE2C1-C25B-1E43-9741-23FFA6E28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218" y="2399813"/>
            <a:ext cx="1924992" cy="182561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032D867-8242-3B40-95BB-6DAF096DA38A}"/>
              </a:ext>
            </a:extLst>
          </p:cNvPr>
          <p:cNvSpPr txBox="1"/>
          <p:nvPr/>
        </p:nvSpPr>
        <p:spPr>
          <a:xfrm>
            <a:off x="6416189" y="4451536"/>
            <a:ext cx="248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17375E"/>
                </a:solidFill>
                <a:latin typeface="+mj-lt"/>
              </a:rPr>
              <a:t>Both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rectus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muscle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aponeuroses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closure</a:t>
            </a:r>
            <a:endParaRPr lang="fr-FR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4B83D52-09BC-254E-B794-C988BD477174}"/>
              </a:ext>
            </a:extLst>
          </p:cNvPr>
          <p:cNvSpPr txBox="1"/>
          <p:nvPr/>
        </p:nvSpPr>
        <p:spPr>
          <a:xfrm>
            <a:off x="5261474" y="5745478"/>
            <a:ext cx="388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17375E"/>
                </a:solidFill>
                <a:latin typeface="+mj-lt"/>
              </a:rPr>
              <a:t>Lainas P. </a:t>
            </a:r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Obes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Surg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2021</a:t>
            </a:r>
          </a:p>
          <a:p>
            <a:r>
              <a:rPr lang="fr-FR" sz="1600" i="1" dirty="0">
                <a:solidFill>
                  <a:srgbClr val="17375E"/>
                </a:solidFill>
                <a:latin typeface="+mj-lt"/>
              </a:rPr>
              <a:t>Tranchart H. </a:t>
            </a:r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Surg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Endosc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2020</a:t>
            </a:r>
          </a:p>
          <a:p>
            <a:r>
              <a:rPr lang="fr-FR" sz="1600" i="1" dirty="0">
                <a:solidFill>
                  <a:srgbClr val="17375E"/>
                </a:solidFill>
                <a:latin typeface="+mj-lt"/>
              </a:rPr>
              <a:t>Gaillard M. SOARD 2016</a:t>
            </a:r>
          </a:p>
          <a:p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Pourcher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G. J </a:t>
            </a:r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Visc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Surg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61870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17375E"/>
                </a:solidFill>
              </a:rPr>
              <a:t>SPSG: Antoine </a:t>
            </a:r>
            <a:r>
              <a:rPr lang="en-US" sz="3600" b="1" dirty="0" err="1">
                <a:solidFill>
                  <a:srgbClr val="17375E"/>
                </a:solidFill>
              </a:rPr>
              <a:t>Béclère</a:t>
            </a:r>
            <a:r>
              <a:rPr lang="en-US" sz="3600" b="1" dirty="0">
                <a:solidFill>
                  <a:srgbClr val="17375E"/>
                </a:solidFill>
              </a:rPr>
              <a:t> experience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A52E212B-0511-5B42-8CDD-4AB5F1160499}"/>
              </a:ext>
            </a:extLst>
          </p:cNvPr>
          <p:cNvSpPr>
            <a:spLocks noGrp="1"/>
          </p:cNvSpPr>
          <p:nvPr/>
        </p:nvSpPr>
        <p:spPr bwMode="auto">
          <a:xfrm>
            <a:off x="457200" y="1692275"/>
            <a:ext cx="8408504" cy="37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Systematic CT-scan without contrast injection performed in all patients one year after surgery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Research of any abdominal wall gap with or without bulge in the area of a postoperative scar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184 hernias / 1000 patients (</a:t>
            </a:r>
            <a:r>
              <a:rPr lang="en-US" sz="2200" b="1" dirty="0">
                <a:solidFill>
                  <a:srgbClr val="17375E"/>
                </a:solidFill>
                <a:latin typeface="+mj-lt"/>
              </a:rPr>
              <a:t>18.4%</a:t>
            </a:r>
            <a:r>
              <a:rPr lang="en-US" sz="2200" dirty="0">
                <a:solidFill>
                  <a:srgbClr val="17375E"/>
                </a:solidFill>
                <a:latin typeface="+mj-lt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16" name="Image 15" descr="ee.jpg">
            <a:extLst>
              <a:ext uri="{FF2B5EF4-FFF2-40B4-BE49-F238E27FC236}">
                <a16:creationId xmlns:a16="http://schemas.microsoft.com/office/drawing/2014/main" id="{1FE14A54-6509-4B42-AB4A-F89AC74793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061" y="3305399"/>
            <a:ext cx="2581754" cy="2053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3F70C2-42DD-1448-BEE9-19C5274C34AD}"/>
              </a:ext>
            </a:extLst>
          </p:cNvPr>
          <p:cNvSpPr/>
          <p:nvPr/>
        </p:nvSpPr>
        <p:spPr>
          <a:xfrm>
            <a:off x="2413571" y="5829663"/>
            <a:ext cx="2711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Karampinis</a:t>
            </a:r>
            <a:r>
              <a:rPr lang="en-US" sz="1600" i="1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I. </a:t>
            </a:r>
            <a:r>
              <a:rPr lang="fr-FR" sz="1600" i="1" dirty="0" err="1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Obes</a:t>
            </a:r>
            <a:r>
              <a:rPr lang="fr-FR" sz="1600" i="1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Surg</a:t>
            </a:r>
            <a:r>
              <a:rPr lang="fr-FR" sz="1600" i="1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2019</a:t>
            </a:r>
            <a:endParaRPr lang="fr-FR" sz="1600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9A4C0E2-B6A2-C04E-9111-42B77A74E1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399"/>
          <a:stretch/>
        </p:blipFill>
        <p:spPr>
          <a:xfrm>
            <a:off x="0" y="4855940"/>
            <a:ext cx="5482937" cy="6195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8220983-C0A4-EA40-A40F-5B966A0D4762}"/>
              </a:ext>
            </a:extLst>
          </p:cNvPr>
          <p:cNvSpPr/>
          <p:nvPr/>
        </p:nvSpPr>
        <p:spPr>
          <a:xfrm>
            <a:off x="743798" y="5385625"/>
            <a:ext cx="34190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2B4871"/>
                </a:solidFill>
                <a:latin typeface="+mj-lt"/>
              </a:rPr>
              <a:t>Pooled incidence of 24.5%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7272AE-80F1-E043-8E0A-904BCAA905C0}"/>
              </a:ext>
            </a:extLst>
          </p:cNvPr>
          <p:cNvSpPr/>
          <p:nvPr/>
        </p:nvSpPr>
        <p:spPr>
          <a:xfrm>
            <a:off x="66261" y="4842688"/>
            <a:ext cx="5314122" cy="1312277"/>
          </a:xfrm>
          <a:prstGeom prst="rect">
            <a:avLst/>
          </a:prstGeom>
          <a:noFill/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3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17375E"/>
                </a:solidFill>
              </a:rPr>
              <a:t>SPSG: Prevention of incisional hernia 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F6F0D2-B9CE-1E4B-A52F-AB638C09C4D5}"/>
              </a:ext>
            </a:extLst>
          </p:cNvPr>
          <p:cNvSpPr>
            <a:spLocks noGrp="1"/>
          </p:cNvSpPr>
          <p:nvPr/>
        </p:nvSpPr>
        <p:spPr bwMode="auto">
          <a:xfrm>
            <a:off x="457200" y="1692275"/>
            <a:ext cx="8408504" cy="37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	Prophylactic mesh placement during parietal closure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8" name="Image 7" descr="Une image contenant fermer&#10;&#10;Description générée automatiquement">
            <a:extLst>
              <a:ext uri="{FF2B5EF4-FFF2-40B4-BE49-F238E27FC236}">
                <a16:creationId xmlns:a16="http://schemas.microsoft.com/office/drawing/2014/main" id="{5167B679-E4C8-7649-86B5-C4AC92163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311" y="3966054"/>
            <a:ext cx="1924992" cy="1825614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AFD39B9-08FC-9C40-A2A4-5FA9004401D0}"/>
              </a:ext>
            </a:extLst>
          </p:cNvPr>
          <p:cNvSpPr txBox="1"/>
          <p:nvPr/>
        </p:nvSpPr>
        <p:spPr>
          <a:xfrm>
            <a:off x="1507282" y="5954986"/>
            <a:ext cx="248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17375E"/>
                </a:solidFill>
                <a:latin typeface="+mj-lt"/>
              </a:rPr>
              <a:t>Closure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of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rectus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muscle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posterior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aponeurosis</a:t>
            </a:r>
            <a:endParaRPr lang="fr-FR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12" name="Image 11" descr="IMG_5083.jpeg">
            <a:extLst>
              <a:ext uri="{FF2B5EF4-FFF2-40B4-BE49-F238E27FC236}">
                <a16:creationId xmlns:a16="http://schemas.microsoft.com/office/drawing/2014/main" id="{414CA195-C331-2248-8D0F-514A4D4C75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16426" r="9614"/>
          <a:stretch/>
        </p:blipFill>
        <p:spPr>
          <a:xfrm>
            <a:off x="5042414" y="3966054"/>
            <a:ext cx="1924993" cy="1825614"/>
          </a:xfrm>
          <a:prstGeom prst="rect">
            <a:avLst/>
          </a:prstGeom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84E4B62-3E23-5F4B-96F6-93D4EF87E441}"/>
              </a:ext>
            </a:extLst>
          </p:cNvPr>
          <p:cNvSpPr txBox="1"/>
          <p:nvPr/>
        </p:nvSpPr>
        <p:spPr>
          <a:xfrm>
            <a:off x="4603703" y="5954986"/>
            <a:ext cx="3033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17375E"/>
                </a:solidFill>
                <a:latin typeface="+mj-lt"/>
              </a:rPr>
              <a:t>Retromuscular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mesh</a:t>
            </a:r>
            <a:r>
              <a:rPr lang="fr-FR" dirty="0">
                <a:solidFill>
                  <a:srgbClr val="17375E"/>
                </a:solidFill>
                <a:latin typeface="+mj-lt"/>
              </a:rPr>
              <a:t> patch (6x3 cm), no fixation</a:t>
            </a:r>
          </a:p>
          <a:p>
            <a:pPr algn="ctr"/>
            <a:r>
              <a:rPr lang="fr-FR" dirty="0">
                <a:solidFill>
                  <a:srgbClr val="17375E"/>
                </a:solidFill>
                <a:latin typeface="+mj-lt"/>
              </a:rPr>
              <a:t>1,5-cm </a:t>
            </a:r>
            <a:r>
              <a:rPr lang="fr-FR" dirty="0" err="1">
                <a:solidFill>
                  <a:srgbClr val="17375E"/>
                </a:solidFill>
                <a:latin typeface="+mj-lt"/>
              </a:rPr>
              <a:t>overlap</a:t>
            </a:r>
            <a:endParaRPr lang="fr-FR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32F68A4-F503-D947-86F0-87E76EF8B4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-9502" r="8307" b="10193"/>
          <a:stretch/>
        </p:blipFill>
        <p:spPr>
          <a:xfrm>
            <a:off x="4366961" y="2158040"/>
            <a:ext cx="4211783" cy="1551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FC3822-8906-E64E-B9F8-38D96C611B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3" t="9807" r="-771" b="52893"/>
          <a:stretch/>
        </p:blipFill>
        <p:spPr>
          <a:xfrm>
            <a:off x="548341" y="2158040"/>
            <a:ext cx="3808404" cy="15517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653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600" b="1">
                <a:solidFill>
                  <a:srgbClr val="17375E"/>
                </a:solidFill>
              </a:rPr>
              <a:t>SPSG: Prevention of incisional hernia 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F6F0D2-B9CE-1E4B-A52F-AB638C09C4D5}"/>
              </a:ext>
            </a:extLst>
          </p:cNvPr>
          <p:cNvSpPr>
            <a:spLocks noGrp="1"/>
          </p:cNvSpPr>
          <p:nvPr/>
        </p:nvSpPr>
        <p:spPr bwMode="auto">
          <a:xfrm>
            <a:off x="314739" y="1714776"/>
            <a:ext cx="8514522" cy="431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17375E"/>
                </a:solidFill>
                <a:latin typeface="+mj-lt"/>
              </a:rPr>
              <a:t>Prospective comparative cohort study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17375E"/>
                </a:solidFill>
                <a:latin typeface="+mj-lt"/>
              </a:rPr>
              <a:t>PRISM</a:t>
            </a:r>
            <a:r>
              <a:rPr lang="en-US" sz="2400" dirty="0">
                <a:solidFill>
                  <a:srgbClr val="17375E"/>
                </a:solidFill>
                <a:latin typeface="+mj-lt"/>
              </a:rPr>
              <a:t> (ISRCTN 52462725)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		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B2232B-D347-CC47-8403-48B7CCD09BCC}"/>
              </a:ext>
            </a:extLst>
          </p:cNvPr>
          <p:cNvSpPr txBox="1"/>
          <p:nvPr/>
        </p:nvSpPr>
        <p:spPr>
          <a:xfrm>
            <a:off x="5698797" y="6249681"/>
            <a:ext cx="201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17375E"/>
                </a:solidFill>
                <a:latin typeface="+mj-lt"/>
              </a:rPr>
              <a:t>Tranchart H. In press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92402B-0199-A240-AAAE-1C65D9FD7CFD}"/>
              </a:ext>
            </a:extLst>
          </p:cNvPr>
          <p:cNvSpPr txBox="1"/>
          <p:nvPr/>
        </p:nvSpPr>
        <p:spPr>
          <a:xfrm>
            <a:off x="2862471" y="2825836"/>
            <a:ext cx="323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+mj-lt"/>
              </a:rPr>
              <a:t>SPSG in high-</a:t>
            </a:r>
            <a:r>
              <a:rPr lang="fr-FR" sz="2000" dirty="0" err="1">
                <a:solidFill>
                  <a:schemeClr val="tx2"/>
                </a:solidFill>
                <a:latin typeface="+mj-lt"/>
              </a:rPr>
              <a:t>risk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 patients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0AC944-3C18-8847-8943-C87A9FE6C4FD}"/>
              </a:ext>
            </a:extLst>
          </p:cNvPr>
          <p:cNvSpPr txBox="1"/>
          <p:nvPr/>
        </p:nvSpPr>
        <p:spPr>
          <a:xfrm>
            <a:off x="108084" y="4548175"/>
            <a:ext cx="256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+mj-lt"/>
              </a:rPr>
              <a:t>Suture </a:t>
            </a:r>
            <a:r>
              <a:rPr lang="fr-FR" sz="2000" dirty="0" err="1">
                <a:solidFill>
                  <a:schemeClr val="tx2"/>
                </a:solidFill>
                <a:latin typeface="+mj-lt"/>
              </a:rPr>
              <a:t>without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+mj-lt"/>
              </a:rPr>
              <a:t>mesh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 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FCBF68E-3D10-A64D-8B31-0C5421C44817}"/>
              </a:ext>
            </a:extLst>
          </p:cNvPr>
          <p:cNvSpPr txBox="1"/>
          <p:nvPr/>
        </p:nvSpPr>
        <p:spPr>
          <a:xfrm>
            <a:off x="2862471" y="4539883"/>
            <a:ext cx="323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+mj-lt"/>
              </a:rPr>
              <a:t>Suture </a:t>
            </a:r>
            <a:r>
              <a:rPr lang="fr-FR" sz="2000" dirty="0" err="1">
                <a:solidFill>
                  <a:schemeClr val="tx2"/>
                </a:solidFill>
                <a:latin typeface="+mj-lt"/>
              </a:rPr>
              <a:t>with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 permanent </a:t>
            </a:r>
            <a:r>
              <a:rPr lang="fr-FR" sz="2000" dirty="0" err="1">
                <a:solidFill>
                  <a:schemeClr val="tx2"/>
                </a:solidFill>
                <a:latin typeface="+mj-lt"/>
              </a:rPr>
              <a:t>mesh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 (</a:t>
            </a:r>
            <a:r>
              <a:rPr lang="fr-FR" sz="2000" dirty="0" err="1">
                <a:solidFill>
                  <a:schemeClr val="tx2"/>
                </a:solidFill>
                <a:latin typeface="+mj-lt"/>
              </a:rPr>
              <a:t>polypropylene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) placement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B97610D-7614-304A-B7A3-DBD6685656FA}"/>
              </a:ext>
            </a:extLst>
          </p:cNvPr>
          <p:cNvSpPr txBox="1"/>
          <p:nvPr/>
        </p:nvSpPr>
        <p:spPr>
          <a:xfrm>
            <a:off x="6265172" y="4539883"/>
            <a:ext cx="2697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Suture with absorbable biosynthetic mesh (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BioA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, Gore) placement </a:t>
            </a:r>
            <a:endParaRPr lang="fr-FR" sz="2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6A48C4F-609F-424C-B7BE-30A716B31EA7}"/>
              </a:ext>
            </a:extLst>
          </p:cNvPr>
          <p:cNvCxnSpPr>
            <a:cxnSpLocks/>
            <a:stCxn id="6" idx="2"/>
            <a:endCxn id="20" idx="0"/>
          </p:cNvCxnSpPr>
          <p:nvPr/>
        </p:nvCxnSpPr>
        <p:spPr>
          <a:xfrm flipH="1">
            <a:off x="1389199" y="3225946"/>
            <a:ext cx="3090037" cy="13222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1A425FC-AA38-7442-9E6F-77E1D8F9CD68}"/>
              </a:ext>
            </a:extLst>
          </p:cNvPr>
          <p:cNvCxnSpPr>
            <a:stCxn id="6" idx="2"/>
            <a:endCxn id="21" idx="0"/>
          </p:cNvCxnSpPr>
          <p:nvPr/>
        </p:nvCxnSpPr>
        <p:spPr>
          <a:xfrm>
            <a:off x="4479236" y="3225946"/>
            <a:ext cx="0" cy="13139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74F59BF-4C0D-774E-9056-86D80C19D869}"/>
              </a:ext>
            </a:extLst>
          </p:cNvPr>
          <p:cNvCxnSpPr>
            <a:cxnSpLocks/>
            <a:stCxn id="6" idx="2"/>
            <a:endCxn id="23" idx="0"/>
          </p:cNvCxnSpPr>
          <p:nvPr/>
        </p:nvCxnSpPr>
        <p:spPr>
          <a:xfrm>
            <a:off x="4479236" y="3225946"/>
            <a:ext cx="3134552" cy="13139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>
            <a:extLst>
              <a:ext uri="{FF2B5EF4-FFF2-40B4-BE49-F238E27FC236}">
                <a16:creationId xmlns:a16="http://schemas.microsoft.com/office/drawing/2014/main" id="{24AFE194-C15A-184F-B1B0-54C17B50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86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17375E"/>
                </a:solidFill>
              </a:rPr>
              <a:t>PRISM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F6F0D2-B9CE-1E4B-A52F-AB638C09C4D5}"/>
              </a:ext>
            </a:extLst>
          </p:cNvPr>
          <p:cNvSpPr>
            <a:spLocks noGrp="1"/>
          </p:cNvSpPr>
          <p:nvPr/>
        </p:nvSpPr>
        <p:spPr bwMode="auto">
          <a:xfrm>
            <a:off x="314739" y="1714776"/>
            <a:ext cx="8514522" cy="431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7375E"/>
                </a:solidFill>
                <a:latin typeface="+mj-lt"/>
              </a:rPr>
              <a:t>Primary outcome: </a:t>
            </a:r>
            <a:r>
              <a:rPr lang="en-US" sz="2200" dirty="0">
                <a:solidFill>
                  <a:srgbClr val="17375E"/>
                </a:solidFill>
                <a:latin typeface="+mj-lt"/>
              </a:rPr>
              <a:t>occurrence of incisional hernia during one year of follow-up, assessed by imaging with or without clinical suspicion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7375E"/>
                </a:solidFill>
                <a:latin typeface="+mj-lt"/>
              </a:rPr>
              <a:t>Secondary endpoints:  </a:t>
            </a:r>
            <a:r>
              <a:rPr lang="en-US" sz="2200" dirty="0">
                <a:solidFill>
                  <a:srgbClr val="17375E"/>
                </a:solidFill>
                <a:latin typeface="+mj-lt"/>
              </a:rPr>
              <a:t>operative duration, intraoperative difficulties, hospital stay, morbidity...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B2232B-D347-CC47-8403-48B7CCD09BCC}"/>
              </a:ext>
            </a:extLst>
          </p:cNvPr>
          <p:cNvSpPr txBox="1"/>
          <p:nvPr/>
        </p:nvSpPr>
        <p:spPr>
          <a:xfrm>
            <a:off x="5698797" y="6249681"/>
            <a:ext cx="201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17375E"/>
                </a:solidFill>
                <a:latin typeface="+mj-lt"/>
              </a:rPr>
              <a:t>Tranchart H. In press</a:t>
            </a:r>
          </a:p>
        </p:txBody>
      </p:sp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08ED68AB-8AD8-C94E-A8A9-BAA3A1E11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73963"/>
              </p:ext>
            </p:extLst>
          </p:nvPr>
        </p:nvGraphicFramePr>
        <p:xfrm>
          <a:off x="86139" y="1569193"/>
          <a:ext cx="8971722" cy="1863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457">
                  <a:extLst>
                    <a:ext uri="{9D8B030D-6E8A-4147-A177-3AD203B41FA5}">
                      <a16:colId xmlns:a16="http://schemas.microsoft.com/office/drawing/2014/main" val="1697447127"/>
                    </a:ext>
                  </a:extLst>
                </a:gridCol>
                <a:gridCol w="4509265">
                  <a:extLst>
                    <a:ext uri="{9D8B030D-6E8A-4147-A177-3AD203B41FA5}">
                      <a16:colId xmlns:a16="http://schemas.microsoft.com/office/drawing/2014/main" val="419556317"/>
                    </a:ext>
                  </a:extLst>
                </a:gridCol>
              </a:tblGrid>
              <a:tr h="48913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j-lt"/>
                        </a:rPr>
                        <a:t>Inclusion criteria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chemeClr val="bg1"/>
                          </a:solidFill>
                          <a:latin typeface="+mj-lt"/>
                        </a:rPr>
                        <a:t>Exclusion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403567"/>
                  </a:ext>
                </a:extLst>
              </a:tr>
              <a:tr h="137398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ct val="20000"/>
                        </a:spcBef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High-risk patients (BMI ≥ 45 kg/m</a:t>
                      </a:r>
                      <a:r>
                        <a:rPr lang="en-US" sz="2000" b="1" kern="1200" baseline="300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ct val="20000"/>
                        </a:spcBef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Sleeve gastrectomy as a primary bariatric procedure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ct val="20000"/>
                        </a:spcBef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Age at least 18 years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>
                          <a:solidFill>
                            <a:schemeClr val="tx1"/>
                          </a:solidFill>
                          <a:latin typeface="+mj-lt"/>
                        </a:rPr>
                        <a:t>Previous upper abdominal surgery (laparoscopic cholecystectomy excepted)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latin typeface="+mj-lt"/>
                        </a:rPr>
                        <a:t>Guardianship and trusteeship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>
                          <a:solidFill>
                            <a:schemeClr val="tx1"/>
                          </a:solidFill>
                          <a:latin typeface="+mj-lt"/>
                        </a:rPr>
                        <a:t>Known allergy to mesh component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405775"/>
                  </a:ext>
                </a:extLst>
              </a:tr>
            </a:tbl>
          </a:graphicData>
        </a:graphic>
      </p:graphicFrame>
      <p:pic>
        <p:nvPicPr>
          <p:cNvPr id="10" name="Picture 8">
            <a:extLst>
              <a:ext uri="{FF2B5EF4-FFF2-40B4-BE49-F238E27FC236}">
                <a16:creationId xmlns:a16="http://schemas.microsoft.com/office/drawing/2014/main" id="{6EA3D435-47F9-3347-A76A-8979B299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F6F0D2-B9CE-1E4B-A52F-AB638C09C4D5}"/>
              </a:ext>
            </a:extLst>
          </p:cNvPr>
          <p:cNvSpPr>
            <a:spLocks noGrp="1"/>
          </p:cNvSpPr>
          <p:nvPr/>
        </p:nvSpPr>
        <p:spPr bwMode="auto">
          <a:xfrm>
            <a:off x="314739" y="1158183"/>
            <a:ext cx="8514522" cy="431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Inclusion phase: November 2018-November 2019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7B2232B-D347-CC47-8403-48B7CCD09BCC}"/>
              </a:ext>
            </a:extLst>
          </p:cNvPr>
          <p:cNvSpPr txBox="1"/>
          <p:nvPr/>
        </p:nvSpPr>
        <p:spPr>
          <a:xfrm>
            <a:off x="5698797" y="6249681"/>
            <a:ext cx="201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17375E"/>
                </a:solidFill>
                <a:latin typeface="+mj-lt"/>
              </a:rPr>
              <a:t>Tranchart H. In press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3B9173-19E4-8540-B167-D32A7BC0E037}"/>
              </a:ext>
            </a:extLst>
          </p:cNvPr>
          <p:cNvSpPr txBox="1"/>
          <p:nvPr/>
        </p:nvSpPr>
        <p:spPr>
          <a:xfrm>
            <a:off x="642850" y="2640625"/>
            <a:ext cx="2068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No </a:t>
            </a:r>
            <a:r>
              <a:rPr lang="fr-FR" dirty="0" err="1"/>
              <a:t>mesh</a:t>
            </a:r>
            <a:r>
              <a:rPr lang="fr-FR" dirty="0"/>
              <a:t> technique </a:t>
            </a:r>
          </a:p>
          <a:p>
            <a:pPr algn="ctr"/>
            <a:r>
              <a:rPr lang="fr-FR" i="1" dirty="0"/>
              <a:t>n = 85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B4DA1F-1A87-F64E-BB98-6329CA727770}"/>
              </a:ext>
            </a:extLst>
          </p:cNvPr>
          <p:cNvSpPr txBox="1"/>
          <p:nvPr/>
        </p:nvSpPr>
        <p:spPr>
          <a:xfrm>
            <a:off x="3043204" y="2640625"/>
            <a:ext cx="28364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Permanent </a:t>
            </a:r>
            <a:r>
              <a:rPr lang="fr-FR" dirty="0" err="1"/>
              <a:t>mesh</a:t>
            </a:r>
            <a:r>
              <a:rPr lang="fr-FR" dirty="0"/>
              <a:t> technique </a:t>
            </a:r>
          </a:p>
          <a:p>
            <a:pPr algn="ctr"/>
            <a:r>
              <a:rPr lang="fr-FR" i="1" dirty="0"/>
              <a:t>n = 85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EA8CB23-64D2-7F4B-B647-2F3074F48DF4}"/>
              </a:ext>
            </a:extLst>
          </p:cNvPr>
          <p:cNvSpPr txBox="1"/>
          <p:nvPr/>
        </p:nvSpPr>
        <p:spPr>
          <a:xfrm>
            <a:off x="6211076" y="2640625"/>
            <a:ext cx="28660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Absorbable </a:t>
            </a:r>
            <a:r>
              <a:rPr lang="fr-FR" dirty="0" err="1"/>
              <a:t>mesh</a:t>
            </a:r>
            <a:r>
              <a:rPr lang="fr-FR" dirty="0"/>
              <a:t> technique </a:t>
            </a:r>
          </a:p>
          <a:p>
            <a:pPr algn="ctr"/>
            <a:r>
              <a:rPr lang="fr-FR" i="1" dirty="0"/>
              <a:t>n = 85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C51C62-6133-0745-B9EB-2F2BAA53A2D8}"/>
              </a:ext>
            </a:extLst>
          </p:cNvPr>
          <p:cNvSpPr txBox="1"/>
          <p:nvPr/>
        </p:nvSpPr>
        <p:spPr>
          <a:xfrm>
            <a:off x="2410370" y="4176783"/>
            <a:ext cx="410208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err="1"/>
              <a:t>Follow</a:t>
            </a:r>
            <a:r>
              <a:rPr lang="fr-FR" dirty="0"/>
              <a:t>-up at 1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surgery</a:t>
            </a:r>
            <a:r>
              <a:rPr lang="fr-FR" dirty="0"/>
              <a:t> </a:t>
            </a:r>
            <a:r>
              <a:rPr lang="fr-FR" i="1" dirty="0"/>
              <a:t>n = 255</a:t>
            </a:r>
          </a:p>
          <a:p>
            <a:pPr algn="ctr"/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evaluation</a:t>
            </a:r>
            <a:endParaRPr lang="fr-FR" dirty="0"/>
          </a:p>
          <a:p>
            <a:pPr algn="ctr"/>
            <a:r>
              <a:rPr lang="fr-FR" dirty="0"/>
              <a:t>CT-scan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BB4C43-5CA9-DB42-92AD-E6048D5008B8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4461413" y="3286956"/>
            <a:ext cx="0" cy="889827"/>
          </a:xfrm>
          <a:prstGeom prst="line">
            <a:avLst/>
          </a:prstGeom>
          <a:ln w="28575"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>
            <a:extLst>
              <a:ext uri="{FF2B5EF4-FFF2-40B4-BE49-F238E27FC236}">
                <a16:creationId xmlns:a16="http://schemas.microsoft.com/office/drawing/2014/main" id="{A9AA971A-AC49-464D-886C-76A5486C8226}"/>
              </a:ext>
            </a:extLst>
          </p:cNvPr>
          <p:cNvCxnSpPr>
            <a:stCxn id="16" idx="2"/>
            <a:endCxn id="20" idx="0"/>
          </p:cNvCxnSpPr>
          <p:nvPr/>
        </p:nvCxnSpPr>
        <p:spPr>
          <a:xfrm rot="16200000" flipH="1">
            <a:off x="2624443" y="2339812"/>
            <a:ext cx="889827" cy="278411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>
            <a:extLst>
              <a:ext uri="{FF2B5EF4-FFF2-40B4-BE49-F238E27FC236}">
                <a16:creationId xmlns:a16="http://schemas.microsoft.com/office/drawing/2014/main" id="{46AEB730-698C-2F4A-AD86-68504F1EA812}"/>
              </a:ext>
            </a:extLst>
          </p:cNvPr>
          <p:cNvCxnSpPr>
            <a:cxnSpLocks/>
            <a:endCxn id="20" idx="0"/>
          </p:cNvCxnSpPr>
          <p:nvPr/>
        </p:nvCxnSpPr>
        <p:spPr>
          <a:xfrm rot="5400000">
            <a:off x="5521704" y="2226665"/>
            <a:ext cx="889827" cy="301040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>
            <a:extLst>
              <a:ext uri="{FF2B5EF4-FFF2-40B4-BE49-F238E27FC236}">
                <a16:creationId xmlns:a16="http://schemas.microsoft.com/office/drawing/2014/main" id="{906F2469-1E7A-5948-BB7D-B14758D9B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17375E"/>
                </a:solidFill>
              </a:rPr>
              <a:t>PRISM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BBFB128E-048B-154D-93AE-D97B802B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7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D0E711D-EF95-0A41-B989-A910535EB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30385"/>
              </p:ext>
            </p:extLst>
          </p:nvPr>
        </p:nvGraphicFramePr>
        <p:xfrm>
          <a:off x="-1" y="1023971"/>
          <a:ext cx="9144001" cy="49370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67314">
                  <a:extLst>
                    <a:ext uri="{9D8B030D-6E8A-4147-A177-3AD203B41FA5}">
                      <a16:colId xmlns:a16="http://schemas.microsoft.com/office/drawing/2014/main" val="1638858161"/>
                    </a:ext>
                  </a:extLst>
                </a:gridCol>
                <a:gridCol w="1487598">
                  <a:extLst>
                    <a:ext uri="{9D8B030D-6E8A-4147-A177-3AD203B41FA5}">
                      <a16:colId xmlns:a16="http://schemas.microsoft.com/office/drawing/2014/main" val="106309177"/>
                    </a:ext>
                  </a:extLst>
                </a:gridCol>
                <a:gridCol w="1810931">
                  <a:extLst>
                    <a:ext uri="{9D8B030D-6E8A-4147-A177-3AD203B41FA5}">
                      <a16:colId xmlns:a16="http://schemas.microsoft.com/office/drawing/2014/main" val="265371391"/>
                    </a:ext>
                  </a:extLst>
                </a:gridCol>
                <a:gridCol w="1806516">
                  <a:extLst>
                    <a:ext uri="{9D8B030D-6E8A-4147-A177-3AD203B41FA5}">
                      <a16:colId xmlns:a16="http://schemas.microsoft.com/office/drawing/2014/main" val="3935872216"/>
                    </a:ext>
                  </a:extLst>
                </a:gridCol>
                <a:gridCol w="671642">
                  <a:extLst>
                    <a:ext uri="{9D8B030D-6E8A-4147-A177-3AD203B41FA5}">
                      <a16:colId xmlns:a16="http://schemas.microsoft.com/office/drawing/2014/main" val="1148312272"/>
                    </a:ext>
                  </a:extLst>
                </a:gridCol>
              </a:tblGrid>
              <a:tr h="391076">
                <a:tc gridSpan="5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Baseline </a:t>
                      </a: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Characteristics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of Patients </a:t>
                      </a: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00686"/>
                  </a:ext>
                </a:extLst>
              </a:tr>
              <a:tr h="391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Characteristic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 mesh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 = 85)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Permanent mesh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 = 85)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Absorbable mesh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 = 85)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70225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Gender (female/male)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73/12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57/28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70/15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0.006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39483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Age, y, median (IQR)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39 (27-46)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45 (27-51)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39 (30-51)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0.297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4182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BMI, kg/m</a:t>
                      </a:r>
                      <a:r>
                        <a:rPr lang="en-US" sz="1800" b="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, median (IQR)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49 (47-52)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48 (46-53)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 (46-60)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0.609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77157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Co-morbidities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56572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Diabetes, n (%)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 (19)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17 (20)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27 (32)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0.089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987054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Hypertension, n (%) 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29 (34)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33 (39)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23 (27)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0.261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579796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Dyslipidemia, n (%)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 (11)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 (15)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 (19)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0.318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521529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  OSAS, n (%)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53 (62)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54 (63)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 (59)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0.806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3441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Anti-platelet/-coagulant TTT, n (%)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 (3)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 (11)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(5)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0.126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55160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Tobacco use, n (%)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(11)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(2)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(2)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0.018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017093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F6389208-3074-2745-94F2-F8A800F5A09E}"/>
              </a:ext>
            </a:extLst>
          </p:cNvPr>
          <p:cNvSpPr txBox="1"/>
          <p:nvPr/>
        </p:nvSpPr>
        <p:spPr>
          <a:xfrm>
            <a:off x="6228884" y="6435708"/>
            <a:ext cx="201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17375E"/>
                </a:solidFill>
                <a:latin typeface="+mj-lt"/>
              </a:rPr>
              <a:t>Tranchart H. In press</a:t>
            </a:r>
          </a:p>
        </p:txBody>
      </p:sp>
    </p:spTree>
    <p:extLst>
      <p:ext uri="{BB962C8B-B14F-4D97-AF65-F5344CB8AC3E}">
        <p14:creationId xmlns:p14="http://schemas.microsoft.com/office/powerpoint/2010/main" val="55784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D0E711D-EF95-0A41-B989-A910535EB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4721"/>
              </p:ext>
            </p:extLst>
          </p:nvPr>
        </p:nvGraphicFramePr>
        <p:xfrm>
          <a:off x="-1" y="666106"/>
          <a:ext cx="9144001" cy="56527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62178">
                  <a:extLst>
                    <a:ext uri="{9D8B030D-6E8A-4147-A177-3AD203B41FA5}">
                      <a16:colId xmlns:a16="http://schemas.microsoft.com/office/drawing/2014/main" val="1638858161"/>
                    </a:ext>
                  </a:extLst>
                </a:gridCol>
                <a:gridCol w="1406770">
                  <a:extLst>
                    <a:ext uri="{9D8B030D-6E8A-4147-A177-3AD203B41FA5}">
                      <a16:colId xmlns:a16="http://schemas.microsoft.com/office/drawing/2014/main" val="106309177"/>
                    </a:ext>
                  </a:extLst>
                </a:gridCol>
                <a:gridCol w="1814732">
                  <a:extLst>
                    <a:ext uri="{9D8B030D-6E8A-4147-A177-3AD203B41FA5}">
                      <a16:colId xmlns:a16="http://schemas.microsoft.com/office/drawing/2014/main" val="265371391"/>
                    </a:ext>
                  </a:extLst>
                </a:gridCol>
                <a:gridCol w="1740493">
                  <a:extLst>
                    <a:ext uri="{9D8B030D-6E8A-4147-A177-3AD203B41FA5}">
                      <a16:colId xmlns:a16="http://schemas.microsoft.com/office/drawing/2014/main" val="3935872216"/>
                    </a:ext>
                  </a:extLst>
                </a:gridCol>
                <a:gridCol w="819828">
                  <a:extLst>
                    <a:ext uri="{9D8B030D-6E8A-4147-A177-3AD203B41FA5}">
                      <a16:colId xmlns:a16="http://schemas.microsoft.com/office/drawing/2014/main" val="1148312272"/>
                    </a:ext>
                  </a:extLst>
                </a:gridCol>
              </a:tblGrid>
              <a:tr h="278890">
                <a:tc gridSpan="5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Operative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Postoperative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Outcomes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of Patients </a:t>
                      </a: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00686"/>
                  </a:ext>
                </a:extLst>
              </a:tr>
              <a:tr h="6475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Characteristic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 mesh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 = 85)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Permanent mesh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 = 85)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Absorbable mesh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 = 85)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70225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Operative time, min, median (IQR)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 (64-95)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 (75-110)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 (72-107)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0.045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39483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90-day postop complications, n (%)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(7)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(5)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(13)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0.132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887400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Bleeding, n (%)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77157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Staple-line leak, n (%)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(3)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(1)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56572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Surgical site infection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(1)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579796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Parietal hematoma/seroma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(1)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521529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Length of stay, day, median (IQR)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(2-3)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(3-3)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(3-3)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0.427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3441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Pain medication &gt; 6 w, n (%)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55160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Incisional hernia, n (%)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(20)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(7)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(6)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0.005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017093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Clinical discovery, n (%)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(1)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(1)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76274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CT-scan discovery, n (%)</a:t>
                      </a:r>
                      <a:endParaRPr lang="fr-FR" sz="1800" b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(20)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(6)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(5)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66700"/>
                  </a:ext>
                </a:extLst>
              </a:tr>
              <a:tr h="2788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Return free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phys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act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≤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12 w, n (%)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 (100)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(98)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 (98)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0.362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90823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F6389208-3074-2745-94F2-F8A800F5A09E}"/>
              </a:ext>
            </a:extLst>
          </p:cNvPr>
          <p:cNvSpPr txBox="1"/>
          <p:nvPr/>
        </p:nvSpPr>
        <p:spPr>
          <a:xfrm>
            <a:off x="6228884" y="6435708"/>
            <a:ext cx="201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17375E"/>
                </a:solidFill>
                <a:latin typeface="+mj-lt"/>
              </a:rPr>
              <a:t>Tranchart H. In press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269C837-F7BE-B14E-8118-ED11CFE6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93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D0E711D-EF95-0A41-B989-A910535EB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5963"/>
              </p:ext>
            </p:extLst>
          </p:nvPr>
        </p:nvGraphicFramePr>
        <p:xfrm>
          <a:off x="742950" y="1937694"/>
          <a:ext cx="7658099" cy="18446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15823">
                  <a:extLst>
                    <a:ext uri="{9D8B030D-6E8A-4147-A177-3AD203B41FA5}">
                      <a16:colId xmlns:a16="http://schemas.microsoft.com/office/drawing/2014/main" val="1638858161"/>
                    </a:ext>
                  </a:extLst>
                </a:gridCol>
                <a:gridCol w="1513290">
                  <a:extLst>
                    <a:ext uri="{9D8B030D-6E8A-4147-A177-3AD203B41FA5}">
                      <a16:colId xmlns:a16="http://schemas.microsoft.com/office/drawing/2014/main" val="106309177"/>
                    </a:ext>
                  </a:extLst>
                </a:gridCol>
                <a:gridCol w="1846334">
                  <a:extLst>
                    <a:ext uri="{9D8B030D-6E8A-4147-A177-3AD203B41FA5}">
                      <a16:colId xmlns:a16="http://schemas.microsoft.com/office/drawing/2014/main" val="265371391"/>
                    </a:ext>
                  </a:extLst>
                </a:gridCol>
                <a:gridCol w="1482652">
                  <a:extLst>
                    <a:ext uri="{9D8B030D-6E8A-4147-A177-3AD203B41FA5}">
                      <a16:colId xmlns:a16="http://schemas.microsoft.com/office/drawing/2014/main" val="3935872216"/>
                    </a:ext>
                  </a:extLst>
                </a:gridCol>
              </a:tblGrid>
              <a:tr h="268787">
                <a:tc gridSpan="4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Multivariate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analysis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on the main </a:t>
                      </a: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independent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risk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factors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for </a:t>
                      </a: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incisional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fr-FR" sz="1800" b="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hernia</a:t>
                      </a:r>
                      <a:r>
                        <a:rPr lang="fr-FR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00686"/>
                  </a:ext>
                </a:extLst>
              </a:tr>
              <a:tr h="2687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Factor		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Odd ratio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95%IC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</a:t>
                      </a:r>
                      <a:endParaRPr lang="fr-FR" sz="1800" b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0918" marR="5091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70225"/>
                  </a:ext>
                </a:extLst>
              </a:tr>
              <a:tr h="2687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8.695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[0.831-5.464]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0.115</a:t>
                      </a: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39483"/>
                  </a:ext>
                </a:extLst>
              </a:tr>
              <a:tr h="2687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Tobacco use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2.985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[0.118-2.066]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0.335</a:t>
                      </a: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887400"/>
                  </a:ext>
                </a:extLst>
              </a:tr>
              <a:tr h="2687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Absence of mesh placement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3.802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[1.633-8.849]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77157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F6389208-3074-2745-94F2-F8A800F5A09E}"/>
              </a:ext>
            </a:extLst>
          </p:cNvPr>
          <p:cNvSpPr txBox="1"/>
          <p:nvPr/>
        </p:nvSpPr>
        <p:spPr>
          <a:xfrm>
            <a:off x="6228884" y="6435708"/>
            <a:ext cx="201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17375E"/>
                </a:solidFill>
                <a:latin typeface="+mj-lt"/>
              </a:rPr>
              <a:t>Tranchart H. In press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269C837-F7BE-B14E-8118-ED11CFE6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0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4201" y="2177453"/>
            <a:ext cx="6400800" cy="674904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17375E"/>
                </a:solidFill>
                <a:latin typeface="+mj-lt"/>
              </a:rPr>
              <a:t>Nothing to </a:t>
            </a:r>
            <a:r>
              <a:rPr lang="fr-FR" sz="3600" dirty="0" err="1">
                <a:solidFill>
                  <a:srgbClr val="17375E"/>
                </a:solidFill>
                <a:latin typeface="+mj-lt"/>
              </a:rPr>
              <a:t>disclose</a:t>
            </a:r>
            <a:endParaRPr lang="fr-FR" sz="3600" dirty="0">
              <a:solidFill>
                <a:srgbClr val="17375E"/>
              </a:solidFill>
              <a:latin typeface="+mj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31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rgbClr val="17375E"/>
                </a:solidFill>
              </a:rPr>
              <a:t>Conclusions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A52E212B-0511-5B42-8CDD-4AB5F1160499}"/>
              </a:ext>
            </a:extLst>
          </p:cNvPr>
          <p:cNvSpPr>
            <a:spLocks noGrp="1"/>
          </p:cNvSpPr>
          <p:nvPr/>
        </p:nvSpPr>
        <p:spPr bwMode="auto">
          <a:xfrm>
            <a:off x="457200" y="1692275"/>
            <a:ext cx="8408504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The prophylactic placement of a </a:t>
            </a:r>
            <a:r>
              <a:rPr lang="en-US" sz="2200" dirty="0" err="1">
                <a:solidFill>
                  <a:srgbClr val="17375E"/>
                </a:solidFill>
                <a:latin typeface="+mj-lt"/>
              </a:rPr>
              <a:t>retromuscular</a:t>
            </a:r>
            <a:r>
              <a:rPr lang="en-US" sz="2200" dirty="0">
                <a:solidFill>
                  <a:srgbClr val="17375E"/>
                </a:solidFill>
                <a:latin typeface="+mj-lt"/>
              </a:rPr>
              <a:t> mesh patch significantly decreased the rate of incisional hernia during SPSG.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Mesh placement was always easily performed, only requiring approximately 10 minutes longer operative duration.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The use of the mesh did not increase postoperative morbidity.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7375E"/>
                </a:solidFill>
                <a:latin typeface="+mj-lt"/>
              </a:rPr>
              <a:t>Absorbable mesh doesn’t seem to be superior to permanent mesh (low contaminated surgery with removal of a stapled gastric specimen through a wound protection, very low rate of SSI).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50F4FBF-1848-9D4A-BDFD-C6CD121B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43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28327"/>
            <a:ext cx="9144000" cy="1130007"/>
          </a:xfrm>
        </p:spPr>
        <p:txBody>
          <a:bodyPr>
            <a:normAutofit/>
          </a:bodyPr>
          <a:lstStyle/>
          <a:p>
            <a:r>
              <a:rPr lang="fr-FR" sz="3600" b="1" dirty="0" err="1">
                <a:solidFill>
                  <a:srgbClr val="17375E"/>
                </a:solidFill>
              </a:rPr>
              <a:t>Prevention</a:t>
            </a:r>
            <a:r>
              <a:rPr lang="fr-FR" sz="3600" b="1" dirty="0">
                <a:solidFill>
                  <a:srgbClr val="17375E"/>
                </a:solidFill>
              </a:rPr>
              <a:t> of </a:t>
            </a:r>
            <a:r>
              <a:rPr lang="fr-FR" sz="3600" b="1" dirty="0" err="1">
                <a:solidFill>
                  <a:srgbClr val="17375E"/>
                </a:solidFill>
              </a:rPr>
              <a:t>incisional</a:t>
            </a:r>
            <a:r>
              <a:rPr lang="fr-FR" sz="3600" b="1" dirty="0">
                <a:solidFill>
                  <a:srgbClr val="17375E"/>
                </a:solidFill>
              </a:rPr>
              <a:t> </a:t>
            </a:r>
            <a:r>
              <a:rPr lang="fr-FR" sz="3600" b="1" dirty="0" err="1">
                <a:solidFill>
                  <a:srgbClr val="17375E"/>
                </a:solidFill>
              </a:rPr>
              <a:t>hernia</a:t>
            </a:r>
            <a:r>
              <a:rPr lang="fr-FR" sz="3600" b="1" dirty="0">
                <a:solidFill>
                  <a:srgbClr val="17375E"/>
                </a:solidFill>
              </a:rPr>
              <a:t> </a:t>
            </a:r>
            <a:r>
              <a:rPr lang="fr-FR" sz="3600" b="1" dirty="0" err="1">
                <a:solidFill>
                  <a:srgbClr val="17375E"/>
                </a:solidFill>
              </a:rPr>
              <a:t>after</a:t>
            </a:r>
            <a:r>
              <a:rPr lang="fr-FR" sz="3600" b="1" dirty="0">
                <a:solidFill>
                  <a:srgbClr val="17375E"/>
                </a:solidFill>
              </a:rPr>
              <a:t> single incision </a:t>
            </a:r>
            <a:r>
              <a:rPr lang="fr-FR" sz="3600" b="1" dirty="0" err="1">
                <a:solidFill>
                  <a:srgbClr val="17375E"/>
                </a:solidFill>
              </a:rPr>
              <a:t>laparoscopic</a:t>
            </a:r>
            <a:r>
              <a:rPr lang="fr-FR" sz="3600" b="1" dirty="0">
                <a:solidFill>
                  <a:srgbClr val="17375E"/>
                </a:solidFill>
              </a:rPr>
              <a:t> </a:t>
            </a:r>
            <a:r>
              <a:rPr lang="fr-FR" sz="3600" b="1" dirty="0" err="1">
                <a:solidFill>
                  <a:srgbClr val="17375E"/>
                </a:solidFill>
              </a:rPr>
              <a:t>sleeve</a:t>
            </a:r>
            <a:r>
              <a:rPr lang="fr-FR" sz="3600" b="1" dirty="0">
                <a:solidFill>
                  <a:srgbClr val="17375E"/>
                </a:solidFill>
              </a:rPr>
              <a:t> </a:t>
            </a:r>
            <a:r>
              <a:rPr lang="fr-FR" sz="3600" b="1" dirty="0" err="1">
                <a:solidFill>
                  <a:srgbClr val="17375E"/>
                </a:solidFill>
              </a:rPr>
              <a:t>gastrectomy</a:t>
            </a:r>
            <a:r>
              <a:rPr lang="fr-FR" sz="3600" b="1" dirty="0">
                <a:solidFill>
                  <a:srgbClr val="17375E"/>
                </a:solidFill>
              </a:rPr>
              <a:t> </a:t>
            </a:r>
            <a:endParaRPr lang="fr-FR" sz="2800" i="1" dirty="0">
              <a:solidFill>
                <a:srgbClr val="1F497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68103"/>
            <a:ext cx="6400800" cy="674904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17375E"/>
                </a:solidFill>
                <a:latin typeface="+mj-lt"/>
              </a:rPr>
              <a:t>Dr Hadrien Tranchart</a:t>
            </a:r>
          </a:p>
          <a:p>
            <a:r>
              <a:rPr lang="fr-FR" sz="2000" dirty="0" err="1">
                <a:solidFill>
                  <a:srgbClr val="17375E"/>
                </a:solidFill>
                <a:latin typeface="+mj-lt"/>
              </a:rPr>
              <a:t>Department</a:t>
            </a:r>
            <a:r>
              <a:rPr lang="fr-FR" sz="2000" dirty="0">
                <a:solidFill>
                  <a:srgbClr val="17375E"/>
                </a:solidFill>
                <a:latin typeface="+mj-lt"/>
              </a:rPr>
              <a:t> of </a:t>
            </a:r>
            <a:r>
              <a:rPr lang="fr-FR" sz="2000" dirty="0" err="1">
                <a:solidFill>
                  <a:srgbClr val="17375E"/>
                </a:solidFill>
                <a:latin typeface="+mj-lt"/>
              </a:rPr>
              <a:t>Minimally</a:t>
            </a:r>
            <a:r>
              <a:rPr lang="fr-FR" sz="2000" dirty="0">
                <a:solidFill>
                  <a:srgbClr val="17375E"/>
                </a:solidFill>
                <a:latin typeface="+mj-lt"/>
              </a:rPr>
              <a:t> Invasive Digestive </a:t>
            </a:r>
            <a:r>
              <a:rPr lang="fr-FR" sz="2000" dirty="0" err="1">
                <a:solidFill>
                  <a:srgbClr val="17375E"/>
                </a:solidFill>
                <a:latin typeface="+mj-lt"/>
              </a:rPr>
              <a:t>Surgery</a:t>
            </a:r>
            <a:r>
              <a:rPr lang="fr-FR" sz="2000" dirty="0">
                <a:solidFill>
                  <a:srgbClr val="17375E"/>
                </a:solidFill>
                <a:latin typeface="+mj-lt"/>
              </a:rPr>
              <a:t> </a:t>
            </a:r>
          </a:p>
          <a:p>
            <a:r>
              <a:rPr lang="fr-FR" sz="2000" dirty="0">
                <a:solidFill>
                  <a:srgbClr val="17375E"/>
                </a:solidFill>
                <a:latin typeface="+mj-lt"/>
              </a:rPr>
              <a:t>Antoine Béclère </a:t>
            </a:r>
            <a:r>
              <a:rPr lang="fr-FR" sz="2000" dirty="0" err="1">
                <a:solidFill>
                  <a:srgbClr val="17375E"/>
                </a:solidFill>
                <a:latin typeface="+mj-lt"/>
              </a:rPr>
              <a:t>Hospital</a:t>
            </a:r>
            <a:r>
              <a:rPr lang="fr-FR" sz="2000" dirty="0">
                <a:solidFill>
                  <a:srgbClr val="17375E"/>
                </a:solidFill>
                <a:latin typeface="+mj-lt"/>
              </a:rPr>
              <a:t>, Clamart</a:t>
            </a:r>
            <a:endParaRPr lang="fr-FR" sz="2000" dirty="0"/>
          </a:p>
        </p:txBody>
      </p:sp>
      <p:pic>
        <p:nvPicPr>
          <p:cNvPr id="10" name="Picture 5" descr="PHOTO AB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298" y="4349331"/>
            <a:ext cx="3100922" cy="239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9995"/>
            <a:ext cx="1864118" cy="1172484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2355012" y="2724030"/>
            <a:ext cx="443397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Faculté de médecine  - Université Paris-Saclay">
            <a:extLst>
              <a:ext uri="{FF2B5EF4-FFF2-40B4-BE49-F238E27FC236}">
                <a16:creationId xmlns:a16="http://schemas.microsoft.com/office/drawing/2014/main" id="{B645AB9E-D3CC-264F-ADE7-FDB56245D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" y="5397605"/>
            <a:ext cx="1637431" cy="15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94BB058-675C-0941-995C-4B53C32FFD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431"/>
          <a:stretch/>
        </p:blipFill>
        <p:spPr>
          <a:xfrm>
            <a:off x="0" y="-3905"/>
            <a:ext cx="9144000" cy="123080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6960177-E4E9-254B-9B0A-376426248BD7}"/>
              </a:ext>
            </a:extLst>
          </p:cNvPr>
          <p:cNvSpPr txBox="1"/>
          <p:nvPr/>
        </p:nvSpPr>
        <p:spPr>
          <a:xfrm>
            <a:off x="36127" y="-35359"/>
            <a:ext cx="2679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MESH</a:t>
            </a:r>
          </a:p>
        </p:txBody>
      </p:sp>
    </p:spTree>
    <p:extLst>
      <p:ext uri="{BB962C8B-B14F-4D97-AF65-F5344CB8AC3E}">
        <p14:creationId xmlns:p14="http://schemas.microsoft.com/office/powerpoint/2010/main" val="264377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E0B5603-24EC-5243-8D2C-1478004E1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" t="11590"/>
          <a:stretch/>
        </p:blipFill>
        <p:spPr>
          <a:xfrm>
            <a:off x="4606620" y="1567938"/>
            <a:ext cx="4474476" cy="360505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A382251-BA73-0E48-AE85-1475C3F323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1" t="26991" r="14982"/>
          <a:stretch/>
        </p:blipFill>
        <p:spPr>
          <a:xfrm>
            <a:off x="8005" y="1956229"/>
            <a:ext cx="4474476" cy="3548568"/>
          </a:xfrm>
          <a:prstGeom prst="rect">
            <a:avLst/>
          </a:prstGeom>
        </p:spPr>
      </p:pic>
      <p:pic>
        <p:nvPicPr>
          <p:cNvPr id="10" name="Image 9" descr="Capture d’écran 2018-11-14 à 20.14.3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 b="11752"/>
          <a:stretch/>
        </p:blipFill>
        <p:spPr>
          <a:xfrm>
            <a:off x="7646615" y="5875936"/>
            <a:ext cx="1434481" cy="9468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B07B9A7-42A7-8E46-9003-E8C3B57CB1B9}"/>
              </a:ext>
            </a:extLst>
          </p:cNvPr>
          <p:cNvSpPr txBox="1"/>
          <p:nvPr/>
        </p:nvSpPr>
        <p:spPr>
          <a:xfrm>
            <a:off x="1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err="1">
                <a:solidFill>
                  <a:srgbClr val="31A1B8"/>
                </a:solidFill>
              </a:rPr>
              <a:t>Sleeve</a:t>
            </a:r>
            <a:r>
              <a:rPr lang="fr-FR" sz="4400" b="1" i="1" dirty="0">
                <a:solidFill>
                  <a:srgbClr val="31A1B8"/>
                </a:solidFill>
              </a:rPr>
              <a:t> </a:t>
            </a:r>
            <a:r>
              <a:rPr lang="fr-FR" sz="4400" b="1" i="1" dirty="0" err="1">
                <a:solidFill>
                  <a:srgbClr val="31A1B8"/>
                </a:solidFill>
              </a:rPr>
              <a:t>gastrectomy</a:t>
            </a:r>
            <a:r>
              <a:rPr lang="fr-FR" sz="4400" b="1" i="1" dirty="0">
                <a:solidFill>
                  <a:srgbClr val="31A1B8"/>
                </a:solidFill>
              </a:rPr>
              <a:t>: </a:t>
            </a:r>
            <a:r>
              <a:rPr lang="fr-FR" sz="4400" b="1" i="1" dirty="0" err="1">
                <a:solidFill>
                  <a:srgbClr val="31A1B8"/>
                </a:solidFill>
              </a:rPr>
              <a:t>most</a:t>
            </a:r>
            <a:r>
              <a:rPr lang="fr-FR" sz="4400" b="1" i="1" dirty="0">
                <a:solidFill>
                  <a:srgbClr val="31A1B8"/>
                </a:solidFill>
              </a:rPr>
              <a:t> </a:t>
            </a:r>
            <a:r>
              <a:rPr lang="fr-FR" sz="4400" b="1" i="1" dirty="0" err="1">
                <a:solidFill>
                  <a:srgbClr val="31A1B8"/>
                </a:solidFill>
              </a:rPr>
              <a:t>frequently</a:t>
            </a:r>
            <a:r>
              <a:rPr lang="fr-FR" sz="4400" b="1" i="1" dirty="0">
                <a:solidFill>
                  <a:srgbClr val="31A1B8"/>
                </a:solidFill>
              </a:rPr>
              <a:t> </a:t>
            </a:r>
            <a:r>
              <a:rPr lang="fr-FR" sz="4400" b="1" i="1" dirty="0" err="1">
                <a:solidFill>
                  <a:srgbClr val="31A1B8"/>
                </a:solidFill>
              </a:rPr>
              <a:t>performed</a:t>
            </a:r>
            <a:r>
              <a:rPr lang="fr-FR" sz="4400" b="1" i="1" dirty="0">
                <a:solidFill>
                  <a:srgbClr val="31A1B8"/>
                </a:solidFill>
              </a:rPr>
              <a:t> </a:t>
            </a:r>
            <a:r>
              <a:rPr lang="fr-FR" sz="4400" b="1" i="1" dirty="0" err="1">
                <a:solidFill>
                  <a:srgbClr val="31A1B8"/>
                </a:solidFill>
              </a:rPr>
              <a:t>bariatric</a:t>
            </a:r>
            <a:r>
              <a:rPr lang="fr-FR" sz="4400" b="1" i="1" dirty="0">
                <a:solidFill>
                  <a:srgbClr val="31A1B8"/>
                </a:solidFill>
              </a:rPr>
              <a:t> </a:t>
            </a:r>
            <a:r>
              <a:rPr lang="fr-FR" sz="4400" b="1" i="1" dirty="0" err="1">
                <a:solidFill>
                  <a:srgbClr val="31A1B8"/>
                </a:solidFill>
              </a:rPr>
              <a:t>procedure</a:t>
            </a:r>
            <a:r>
              <a:rPr lang="fr-FR" sz="4400" b="1" i="1" dirty="0">
                <a:solidFill>
                  <a:srgbClr val="31A1B8"/>
                </a:solidFill>
              </a:rPr>
              <a:t> 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3CA54D-3A73-9045-9A2C-F782A41E2269}"/>
              </a:ext>
            </a:extLst>
          </p:cNvPr>
          <p:cNvSpPr txBox="1"/>
          <p:nvPr/>
        </p:nvSpPr>
        <p:spPr>
          <a:xfrm>
            <a:off x="2533924" y="2810904"/>
            <a:ext cx="1149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375EA2"/>
                </a:solidFill>
              </a:rPr>
              <a:t>Sleeve</a:t>
            </a:r>
            <a:endParaRPr lang="fr-FR" sz="1400" dirty="0">
              <a:solidFill>
                <a:srgbClr val="375EA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7DCD7DD-3CA5-3A46-8BDC-277F9243A60B}"/>
              </a:ext>
            </a:extLst>
          </p:cNvPr>
          <p:cNvSpPr txBox="1"/>
          <p:nvPr/>
        </p:nvSpPr>
        <p:spPr>
          <a:xfrm>
            <a:off x="1724892" y="3724444"/>
            <a:ext cx="1149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D26E2A"/>
                </a:solidFill>
              </a:rPr>
              <a:t>RYGB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14ABFA8-E1E0-6946-A826-7DCE243AAF5D}"/>
              </a:ext>
            </a:extLst>
          </p:cNvPr>
          <p:cNvSpPr txBox="1"/>
          <p:nvPr/>
        </p:nvSpPr>
        <p:spPr>
          <a:xfrm>
            <a:off x="1734708" y="4278698"/>
            <a:ext cx="1149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929292"/>
                </a:solidFill>
              </a:rPr>
              <a:t>Band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B9B9861-A03D-EF4B-A39D-B9E1CE82893D}"/>
              </a:ext>
            </a:extLst>
          </p:cNvPr>
          <p:cNvSpPr txBox="1"/>
          <p:nvPr/>
        </p:nvSpPr>
        <p:spPr>
          <a:xfrm>
            <a:off x="401782" y="1892434"/>
            <a:ext cx="2052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Procedure</a:t>
            </a:r>
            <a:r>
              <a:rPr lang="fr-FR" sz="1600" dirty="0"/>
              <a:t> </a:t>
            </a:r>
            <a:r>
              <a:rPr lang="fr-FR" sz="1600" dirty="0" err="1"/>
              <a:t>numbers</a:t>
            </a:r>
            <a:endParaRPr lang="fr-FR" sz="16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5EF562-6029-5046-A9DF-0A786852E3A2}"/>
              </a:ext>
            </a:extLst>
          </p:cNvPr>
          <p:cNvSpPr txBox="1"/>
          <p:nvPr/>
        </p:nvSpPr>
        <p:spPr>
          <a:xfrm>
            <a:off x="4799418" y="2085289"/>
            <a:ext cx="260286" cy="215444"/>
          </a:xfrm>
          <a:prstGeom prst="rect">
            <a:avLst/>
          </a:prstGeom>
          <a:solidFill>
            <a:srgbClr val="FFFCED"/>
          </a:solidFill>
        </p:spPr>
        <p:txBody>
          <a:bodyPr wrap="square" rtlCol="0">
            <a:spAutoFit/>
          </a:bodyPr>
          <a:lstStyle/>
          <a:p>
            <a:r>
              <a:rPr lang="fr-FR" sz="800" dirty="0"/>
              <a:t>%</a:t>
            </a:r>
          </a:p>
        </p:txBody>
      </p:sp>
      <p:pic>
        <p:nvPicPr>
          <p:cNvPr id="1026" name="Picture 2" descr="Drapeau de la France — Wikipédia">
            <a:extLst>
              <a:ext uri="{FF2B5EF4-FFF2-40B4-BE49-F238E27FC236}">
                <a16:creationId xmlns:a16="http://schemas.microsoft.com/office/drawing/2014/main" id="{3C67BA38-96E9-9A41-A957-7253567F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35" y="5350352"/>
            <a:ext cx="1177636" cy="61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5537C8-0D49-6643-8ABF-4DC6F1BF7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59" y="5345548"/>
            <a:ext cx="1177636" cy="6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80D9532-0F02-8346-9373-644323833A03}"/>
              </a:ext>
            </a:extLst>
          </p:cNvPr>
          <p:cNvSpPr txBox="1"/>
          <p:nvPr/>
        </p:nvSpPr>
        <p:spPr>
          <a:xfrm>
            <a:off x="2533663" y="6259527"/>
            <a:ext cx="226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7375E"/>
                </a:solidFill>
                <a:latin typeface="+mj-lt"/>
              </a:rPr>
              <a:t>ASMBS</a:t>
            </a:r>
          </a:p>
          <a:p>
            <a:r>
              <a:rPr lang="fr-FR" sz="1600" i="1" dirty="0">
                <a:solidFill>
                  <a:srgbClr val="17375E"/>
                </a:solidFill>
                <a:latin typeface="+mj-lt"/>
              </a:rPr>
              <a:t>English WJ. SOARD 2020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EADBC88-863E-834B-B550-F83E7ABEC3A9}"/>
              </a:ext>
            </a:extLst>
          </p:cNvPr>
          <p:cNvSpPr txBox="1"/>
          <p:nvPr/>
        </p:nvSpPr>
        <p:spPr>
          <a:xfrm>
            <a:off x="4988917" y="1813554"/>
            <a:ext cx="968539" cy="287103"/>
          </a:xfrm>
          <a:prstGeom prst="rect">
            <a:avLst/>
          </a:prstGeom>
          <a:solidFill>
            <a:srgbClr val="FFFCED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/>
              <a:t>Sleeve</a:t>
            </a:r>
            <a:endParaRPr lang="fr-FR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8C2F5C2-EE95-A84E-B4A2-986ABF0ED785}"/>
              </a:ext>
            </a:extLst>
          </p:cNvPr>
          <p:cNvSpPr txBox="1"/>
          <p:nvPr/>
        </p:nvSpPr>
        <p:spPr>
          <a:xfrm>
            <a:off x="4988917" y="1594166"/>
            <a:ext cx="968539" cy="287103"/>
          </a:xfrm>
          <a:prstGeom prst="rect">
            <a:avLst/>
          </a:prstGeom>
          <a:solidFill>
            <a:srgbClr val="FFFCED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/>
              <a:t>Other</a:t>
            </a:r>
            <a:endParaRPr lang="fr-FR" sz="12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CAA36F5-86EA-1648-AA04-8331B64EAD9F}"/>
              </a:ext>
            </a:extLst>
          </p:cNvPr>
          <p:cNvSpPr txBox="1"/>
          <p:nvPr/>
        </p:nvSpPr>
        <p:spPr>
          <a:xfrm>
            <a:off x="6090357" y="1590653"/>
            <a:ext cx="968539" cy="287103"/>
          </a:xfrm>
          <a:prstGeom prst="rect">
            <a:avLst/>
          </a:prstGeom>
          <a:solidFill>
            <a:srgbClr val="FFFCED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Band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A64D844-90B9-3749-BA39-B9394B3AF859}"/>
              </a:ext>
            </a:extLst>
          </p:cNvPr>
          <p:cNvSpPr txBox="1"/>
          <p:nvPr/>
        </p:nvSpPr>
        <p:spPr>
          <a:xfrm>
            <a:off x="6101565" y="1813554"/>
            <a:ext cx="1090232" cy="287103"/>
          </a:xfrm>
          <a:prstGeom prst="rect">
            <a:avLst/>
          </a:prstGeom>
          <a:solidFill>
            <a:srgbClr val="FFFCED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Bypass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5542CC8-51E1-EF46-A5D9-916CBD3A7393}"/>
              </a:ext>
            </a:extLst>
          </p:cNvPr>
          <p:cNvSpPr txBox="1"/>
          <p:nvPr/>
        </p:nvSpPr>
        <p:spPr>
          <a:xfrm>
            <a:off x="7441193" y="1597823"/>
            <a:ext cx="1517070" cy="461665"/>
          </a:xfrm>
          <a:prstGeom prst="rect">
            <a:avLst/>
          </a:prstGeom>
          <a:solidFill>
            <a:srgbClr val="FFFCED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Vertical </a:t>
            </a:r>
            <a:r>
              <a:rPr lang="fr-FR" sz="1200" dirty="0" err="1"/>
              <a:t>banded</a:t>
            </a:r>
            <a:r>
              <a:rPr lang="fr-FR" sz="1200" dirty="0"/>
              <a:t> </a:t>
            </a:r>
            <a:r>
              <a:rPr lang="fr-FR" sz="1200" dirty="0" err="1"/>
              <a:t>gastroplasty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9162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Sleeve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gastrectomy</a:t>
            </a:r>
            <a:endParaRPr lang="fr-FR" sz="3600" b="1" dirty="0">
              <a:solidFill>
                <a:srgbClr val="2B487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FA52175-BBFA-EC4F-AF6A-99AAA4137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7" y="599223"/>
            <a:ext cx="2303463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F84BAED-7C39-7B4B-B72C-2B11193F6EAD}"/>
              </a:ext>
            </a:extLst>
          </p:cNvPr>
          <p:cNvSpPr>
            <a:spLocks noGrp="1"/>
          </p:cNvSpPr>
          <p:nvPr/>
        </p:nvSpPr>
        <p:spPr bwMode="auto">
          <a:xfrm>
            <a:off x="163443" y="2171708"/>
            <a:ext cx="877735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17375E"/>
                </a:solidFill>
                <a:latin typeface="+mj-lt"/>
              </a:rPr>
              <a:t>Relatively</a:t>
            </a:r>
            <a:r>
              <a:rPr lang="fr-FR" sz="2800" dirty="0">
                <a:solidFill>
                  <a:srgbClr val="17375E"/>
                </a:solidFill>
                <a:latin typeface="+mj-lt"/>
              </a:rPr>
              <a:t> simple </a:t>
            </a:r>
            <a:r>
              <a:rPr lang="fr-FR" sz="2800" dirty="0" err="1">
                <a:solidFill>
                  <a:srgbClr val="17375E"/>
                </a:solidFill>
                <a:latin typeface="+mj-lt"/>
              </a:rPr>
              <a:t>procedure</a:t>
            </a:r>
            <a:r>
              <a:rPr lang="fr-FR" sz="2800" dirty="0">
                <a:solidFill>
                  <a:srgbClr val="17375E"/>
                </a:solidFill>
                <a:latin typeface="+mj-lt"/>
              </a:rPr>
              <a:t> (60 min)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17375E"/>
                </a:solidFill>
                <a:latin typeface="+mj-lt"/>
              </a:rPr>
              <a:t>Maintains</a:t>
            </a:r>
            <a:r>
              <a:rPr lang="fr-FR" sz="2800" dirty="0">
                <a:solidFill>
                  <a:srgbClr val="17375E"/>
                </a:solidFill>
                <a:latin typeface="+mj-lt"/>
              </a:rPr>
              <a:t> intestinal </a:t>
            </a:r>
            <a:r>
              <a:rPr lang="fr-FR" sz="2800" dirty="0" err="1">
                <a:solidFill>
                  <a:srgbClr val="17375E"/>
                </a:solidFill>
                <a:latin typeface="+mj-lt"/>
              </a:rPr>
              <a:t>continuity</a:t>
            </a:r>
            <a:endParaRPr lang="fr-FR" sz="2800" dirty="0">
              <a:solidFill>
                <a:srgbClr val="17375E"/>
              </a:solidFill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7375E"/>
                </a:solidFill>
                <a:latin typeface="+mj-lt"/>
              </a:rPr>
              <a:t>Good </a:t>
            </a:r>
            <a:r>
              <a:rPr lang="fr-FR" sz="2800" dirty="0" err="1">
                <a:solidFill>
                  <a:srgbClr val="17375E"/>
                </a:solidFill>
                <a:latin typeface="+mj-lt"/>
              </a:rPr>
              <a:t>weight</a:t>
            </a:r>
            <a:r>
              <a:rPr lang="fr-FR" sz="2800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sz="2800" dirty="0" err="1">
                <a:solidFill>
                  <a:srgbClr val="17375E"/>
                </a:solidFill>
                <a:latin typeface="+mj-lt"/>
              </a:rPr>
              <a:t>loss</a:t>
            </a:r>
            <a:r>
              <a:rPr lang="fr-FR" sz="2800" dirty="0">
                <a:solidFill>
                  <a:srgbClr val="17375E"/>
                </a:solidFill>
                <a:latin typeface="+mj-lt"/>
              </a:rPr>
              <a:t> and </a:t>
            </a:r>
            <a:r>
              <a:rPr lang="fr-FR" sz="2800" dirty="0" err="1">
                <a:solidFill>
                  <a:srgbClr val="17375E"/>
                </a:solidFill>
                <a:latin typeface="+mj-lt"/>
              </a:rPr>
              <a:t>comorbidities</a:t>
            </a:r>
            <a:r>
              <a:rPr lang="fr-FR" sz="2800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sz="2800" dirty="0" err="1">
                <a:solidFill>
                  <a:srgbClr val="17375E"/>
                </a:solidFill>
                <a:latin typeface="+mj-lt"/>
              </a:rPr>
              <a:t>resolution</a:t>
            </a:r>
            <a:endParaRPr lang="fr-FR" sz="2800" dirty="0">
              <a:solidFill>
                <a:srgbClr val="17375E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800" dirty="0">
                <a:solidFill>
                  <a:srgbClr val="17375E"/>
                </a:solidFill>
                <a:latin typeface="+mj-lt"/>
              </a:rPr>
              <a:t>			(comparable to RYGBP) 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2800" dirty="0">
              <a:solidFill>
                <a:srgbClr val="17375E"/>
              </a:solidFill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17375E"/>
              </a:solidFill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17375E"/>
                </a:solidFill>
                <a:latin typeface="+mj-lt"/>
              </a:rPr>
              <a:t>Low</a:t>
            </a:r>
            <a:r>
              <a:rPr lang="fr-FR" sz="2800" dirty="0">
                <a:solidFill>
                  <a:srgbClr val="17375E"/>
                </a:solidFill>
                <a:latin typeface="+mj-lt"/>
              </a:rPr>
              <a:t> </a:t>
            </a:r>
            <a:r>
              <a:rPr lang="fr-FR" sz="2800" dirty="0" err="1">
                <a:solidFill>
                  <a:srgbClr val="17375E"/>
                </a:solidFill>
                <a:latin typeface="+mj-lt"/>
              </a:rPr>
              <a:t>morbidity</a:t>
            </a:r>
            <a:r>
              <a:rPr lang="fr-FR" sz="2800" dirty="0">
                <a:solidFill>
                  <a:srgbClr val="17375E"/>
                </a:solidFill>
                <a:latin typeface="+mj-lt"/>
              </a:rPr>
              <a:t> (≈9%) (</a:t>
            </a:r>
            <a:r>
              <a:rPr lang="fr-FR" sz="2800" dirty="0" err="1">
                <a:solidFill>
                  <a:srgbClr val="17375E"/>
                </a:solidFill>
                <a:latin typeface="+mj-lt"/>
              </a:rPr>
              <a:t>inferior</a:t>
            </a:r>
            <a:r>
              <a:rPr lang="fr-FR" sz="2800" dirty="0">
                <a:solidFill>
                  <a:srgbClr val="17375E"/>
                </a:solidFill>
                <a:latin typeface="+mj-lt"/>
              </a:rPr>
              <a:t> to RYGBP, OR = 0.5 )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DE9C2A-F634-E346-B2B0-8D4C59134EC9}"/>
              </a:ext>
            </a:extLst>
          </p:cNvPr>
          <p:cNvSpPr txBox="1"/>
          <p:nvPr/>
        </p:nvSpPr>
        <p:spPr>
          <a:xfrm>
            <a:off x="5346365" y="5497461"/>
            <a:ext cx="2428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17375E"/>
                </a:solidFill>
                <a:latin typeface="+mj-lt"/>
              </a:rPr>
              <a:t>Yang P. SOARD 2019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70766D-E11B-DC4A-AA03-46631E6293FE}"/>
              </a:ext>
            </a:extLst>
          </p:cNvPr>
          <p:cNvSpPr txBox="1"/>
          <p:nvPr/>
        </p:nvSpPr>
        <p:spPr>
          <a:xfrm>
            <a:off x="3725332" y="4051134"/>
            <a:ext cx="408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>
                <a:solidFill>
                  <a:srgbClr val="17375E"/>
                </a:solidFill>
                <a:latin typeface="+mj-lt"/>
              </a:rPr>
              <a:t>SM-BOSS trial </a:t>
            </a:r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Perteli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R. JAMA 2018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000" dirty="0">
                <a:solidFill>
                  <a:srgbClr val="17375E"/>
                </a:solidFill>
                <a:latin typeface="+mj-lt"/>
              </a:rPr>
              <a:t>SLEEVEPASS trial </a:t>
            </a:r>
            <a:r>
              <a:rPr lang="fr-FR" sz="1600" i="1" dirty="0" err="1">
                <a:solidFill>
                  <a:srgbClr val="17375E"/>
                </a:solidFill>
                <a:latin typeface="+mj-lt"/>
              </a:rPr>
              <a:t>Salminen</a:t>
            </a:r>
            <a:r>
              <a:rPr lang="fr-FR" sz="1600" i="1" dirty="0">
                <a:solidFill>
                  <a:srgbClr val="17375E"/>
                </a:solidFill>
                <a:latin typeface="+mj-lt"/>
              </a:rPr>
              <a:t> P. JAMA. 2018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2C5BB07-5DD8-8F46-9A10-FF3493AD5F61}"/>
              </a:ext>
            </a:extLst>
          </p:cNvPr>
          <p:cNvSpPr txBox="1"/>
          <p:nvPr/>
        </p:nvSpPr>
        <p:spPr>
          <a:xfrm>
            <a:off x="2903139" y="6046386"/>
            <a:ext cx="3480198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rgbClr val="FF0000"/>
                </a:solidFill>
              </a:rPr>
              <a:t>Incisional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hernia</a:t>
            </a:r>
            <a:r>
              <a:rPr lang="fr-FR" sz="2800" dirty="0">
                <a:solidFill>
                  <a:srgbClr val="FF0000"/>
                </a:solidFill>
              </a:rPr>
              <a:t> rate?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1221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686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Bariatric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surgery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and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incisional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hernia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risk</a:t>
            </a:r>
            <a:endParaRPr lang="fr-FR" sz="3600" b="1" dirty="0">
              <a:solidFill>
                <a:srgbClr val="2B487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3C11D89-A258-0E4B-9F8D-6303116D2969}"/>
              </a:ext>
            </a:extLst>
          </p:cNvPr>
          <p:cNvSpPr txBox="1"/>
          <p:nvPr/>
        </p:nvSpPr>
        <p:spPr>
          <a:xfrm>
            <a:off x="0" y="1304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rgbClr val="31A1B8"/>
                </a:solidFill>
              </a:rPr>
              <a:t>Move, </a:t>
            </a:r>
            <a:r>
              <a:rPr lang="fr-FR" sz="2800" b="1" i="1" dirty="0" err="1">
                <a:solidFill>
                  <a:srgbClr val="31A1B8"/>
                </a:solidFill>
              </a:rPr>
              <a:t>there's</a:t>
            </a:r>
            <a:r>
              <a:rPr lang="fr-FR" sz="2800" b="1" i="1" dirty="0">
                <a:solidFill>
                  <a:srgbClr val="31A1B8"/>
                </a:solidFill>
              </a:rPr>
              <a:t> </a:t>
            </a:r>
            <a:r>
              <a:rPr lang="fr-FR" sz="2800" b="1" i="1" dirty="0" err="1">
                <a:solidFill>
                  <a:srgbClr val="31A1B8"/>
                </a:solidFill>
              </a:rPr>
              <a:t>nothing</a:t>
            </a:r>
            <a:r>
              <a:rPr lang="fr-FR" sz="2800" b="1" i="1" dirty="0">
                <a:solidFill>
                  <a:srgbClr val="31A1B8"/>
                </a:solidFill>
              </a:rPr>
              <a:t> to </a:t>
            </a:r>
            <a:r>
              <a:rPr lang="fr-FR" sz="2800" b="1" i="1" dirty="0" err="1">
                <a:solidFill>
                  <a:srgbClr val="31A1B8"/>
                </a:solidFill>
              </a:rPr>
              <a:t>see</a:t>
            </a:r>
            <a:r>
              <a:rPr lang="fr-FR" sz="2800" b="1" i="1" dirty="0">
                <a:solidFill>
                  <a:srgbClr val="31A1B8"/>
                </a:solidFill>
              </a:rPr>
              <a:t>!</a:t>
            </a: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87F711-8C47-C747-B122-44F1A50F7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06" b="18037"/>
          <a:stretch/>
        </p:blipFill>
        <p:spPr>
          <a:xfrm>
            <a:off x="0" y="2028094"/>
            <a:ext cx="9144000" cy="1938992"/>
          </a:xfrm>
          <a:prstGeom prst="rect">
            <a:avLst/>
          </a:prstGeom>
        </p:spPr>
      </p:pic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5E59F30E-EDDF-A645-9E19-1F9C57D33154}"/>
              </a:ext>
            </a:extLst>
          </p:cNvPr>
          <p:cNvSpPr/>
          <p:nvPr/>
        </p:nvSpPr>
        <p:spPr>
          <a:xfrm>
            <a:off x="5148775" y="3662788"/>
            <a:ext cx="584590" cy="2240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FB4F6A-9237-9542-BDC9-257BE7AD31D9}"/>
              </a:ext>
            </a:extLst>
          </p:cNvPr>
          <p:cNvSpPr txBox="1"/>
          <p:nvPr/>
        </p:nvSpPr>
        <p:spPr>
          <a:xfrm>
            <a:off x="5293540" y="3498081"/>
            <a:ext cx="248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17375E"/>
                </a:solidFill>
                <a:latin typeface="+mj-lt"/>
              </a:rPr>
              <a:t>23 articles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21190-0545-6A44-AFB2-33D4CD05FAAA}"/>
              </a:ext>
            </a:extLst>
          </p:cNvPr>
          <p:cNvSpPr/>
          <p:nvPr/>
        </p:nvSpPr>
        <p:spPr>
          <a:xfrm>
            <a:off x="57730" y="5561384"/>
            <a:ext cx="9028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>
                <a:solidFill>
                  <a:srgbClr val="2B4871"/>
                </a:solidFill>
                <a:latin typeface="+mj-lt"/>
              </a:rPr>
              <a:t>« The </a:t>
            </a:r>
            <a:r>
              <a:rPr lang="fr-FR" sz="2400" i="1" u="sng" dirty="0" err="1">
                <a:solidFill>
                  <a:srgbClr val="2B4871"/>
                </a:solidFill>
                <a:latin typeface="+mj-lt"/>
              </a:rPr>
              <a:t>lowest</a:t>
            </a:r>
            <a:r>
              <a:rPr lang="fr-FR" sz="2400" i="1" u="sng" dirty="0">
                <a:solidFill>
                  <a:srgbClr val="2B4871"/>
                </a:solidFill>
                <a:latin typeface="+mj-lt"/>
              </a:rPr>
              <a:t> incidence</a:t>
            </a:r>
            <a:r>
              <a:rPr lang="fr-FR" sz="2400" i="1" dirty="0">
                <a:solidFill>
                  <a:srgbClr val="2B4871"/>
                </a:solidFill>
                <a:latin typeface="+mj-lt"/>
              </a:rPr>
              <a:t> of port site </a:t>
            </a:r>
            <a:r>
              <a:rPr lang="fr-FR" sz="2400" i="1" dirty="0" err="1">
                <a:solidFill>
                  <a:srgbClr val="2B4871"/>
                </a:solidFill>
                <a:latin typeface="+mj-lt"/>
              </a:rPr>
              <a:t>herniation</a:t>
            </a:r>
            <a:r>
              <a:rPr lang="fr-FR" sz="2400" i="1" dirty="0">
                <a:solidFill>
                  <a:srgbClr val="2B4871"/>
                </a:solidFill>
                <a:latin typeface="+mj-lt"/>
              </a:rPr>
              <a:t> </a:t>
            </a:r>
            <a:r>
              <a:rPr lang="fr-FR" sz="2400" i="1" dirty="0" err="1">
                <a:solidFill>
                  <a:srgbClr val="2B4871"/>
                </a:solidFill>
                <a:latin typeface="+mj-lt"/>
              </a:rPr>
              <a:t>was</a:t>
            </a:r>
            <a:r>
              <a:rPr lang="fr-FR" sz="2400" i="1" dirty="0">
                <a:solidFill>
                  <a:srgbClr val="2B4871"/>
                </a:solidFill>
                <a:latin typeface="+mj-lt"/>
              </a:rPr>
              <a:t> for </a:t>
            </a:r>
            <a:r>
              <a:rPr lang="fr-FR" sz="2400" i="1" u="sng" dirty="0" err="1">
                <a:solidFill>
                  <a:srgbClr val="2B4871"/>
                </a:solidFill>
                <a:latin typeface="+mj-lt"/>
              </a:rPr>
              <a:t>bariatric</a:t>
            </a:r>
            <a:r>
              <a:rPr lang="fr-FR" sz="2400" i="1" u="sng" dirty="0">
                <a:solidFill>
                  <a:srgbClr val="2B4871"/>
                </a:solidFill>
                <a:latin typeface="+mj-lt"/>
              </a:rPr>
              <a:t> </a:t>
            </a:r>
            <a:r>
              <a:rPr lang="fr-FR" sz="2400" i="1" u="sng" dirty="0" err="1">
                <a:solidFill>
                  <a:srgbClr val="2B4871"/>
                </a:solidFill>
                <a:latin typeface="+mj-lt"/>
              </a:rPr>
              <a:t>surgery</a:t>
            </a:r>
            <a:r>
              <a:rPr lang="fr-FR" sz="2400" i="1" u="sng" dirty="0">
                <a:solidFill>
                  <a:srgbClr val="2B4871"/>
                </a:solidFill>
                <a:latin typeface="+mj-lt"/>
              </a:rPr>
              <a:t> </a:t>
            </a:r>
            <a:r>
              <a:rPr lang="fr-FR" sz="2400" i="1" u="sng" dirty="0" err="1">
                <a:solidFill>
                  <a:srgbClr val="2B4871"/>
                </a:solidFill>
                <a:latin typeface="+mj-lt"/>
              </a:rPr>
              <a:t>with</a:t>
            </a:r>
            <a:r>
              <a:rPr lang="fr-FR" sz="2400" i="1" u="sng" dirty="0">
                <a:solidFill>
                  <a:srgbClr val="2B4871"/>
                </a:solidFill>
                <a:latin typeface="+mj-lt"/>
              </a:rPr>
              <a:t> 0.57%</a:t>
            </a:r>
            <a:r>
              <a:rPr lang="fr-FR" sz="2400" i="1" dirty="0">
                <a:solidFill>
                  <a:srgbClr val="2B4871"/>
                </a:solidFill>
                <a:latin typeface="+mj-lt"/>
              </a:rPr>
              <a:t> </a:t>
            </a:r>
            <a:r>
              <a:rPr lang="fr-FR" sz="2400" i="1" dirty="0" err="1">
                <a:solidFill>
                  <a:srgbClr val="2B4871"/>
                </a:solidFill>
                <a:latin typeface="+mj-lt"/>
              </a:rPr>
              <a:t>while</a:t>
            </a:r>
            <a:r>
              <a:rPr lang="fr-FR" sz="2400" i="1" dirty="0">
                <a:solidFill>
                  <a:srgbClr val="2B4871"/>
                </a:solidFill>
                <a:latin typeface="+mj-lt"/>
              </a:rPr>
              <a:t> the </a:t>
            </a:r>
            <a:r>
              <a:rPr lang="fr-FR" sz="2400" i="1" dirty="0" err="1">
                <a:solidFill>
                  <a:srgbClr val="2B4871"/>
                </a:solidFill>
                <a:latin typeface="+mj-lt"/>
              </a:rPr>
              <a:t>highest</a:t>
            </a:r>
            <a:r>
              <a:rPr lang="fr-FR" sz="2400" i="1" dirty="0">
                <a:solidFill>
                  <a:srgbClr val="2B4871"/>
                </a:solidFill>
                <a:latin typeface="+mj-lt"/>
              </a:rPr>
              <a:t> </a:t>
            </a:r>
            <a:r>
              <a:rPr lang="fr-FR" sz="2400" i="1" dirty="0" err="1">
                <a:solidFill>
                  <a:srgbClr val="2B4871"/>
                </a:solidFill>
                <a:latin typeface="+mj-lt"/>
              </a:rPr>
              <a:t>was</a:t>
            </a:r>
            <a:r>
              <a:rPr lang="fr-FR" sz="2400" i="1" dirty="0">
                <a:solidFill>
                  <a:srgbClr val="2B4871"/>
                </a:solidFill>
                <a:latin typeface="+mj-lt"/>
              </a:rPr>
              <a:t> for </a:t>
            </a:r>
            <a:r>
              <a:rPr lang="fr-FR" sz="2400" i="1" dirty="0" err="1">
                <a:solidFill>
                  <a:srgbClr val="2B4871"/>
                </a:solidFill>
                <a:latin typeface="+mj-lt"/>
              </a:rPr>
              <a:t>laparoscopic</a:t>
            </a:r>
            <a:r>
              <a:rPr lang="fr-FR" sz="2400" i="1" dirty="0">
                <a:solidFill>
                  <a:srgbClr val="2B4871"/>
                </a:solidFill>
                <a:latin typeface="+mj-lt"/>
              </a:rPr>
              <a:t> colorectal </a:t>
            </a:r>
            <a:r>
              <a:rPr lang="fr-FR" sz="2400" i="1" dirty="0" err="1">
                <a:solidFill>
                  <a:srgbClr val="2B4871"/>
                </a:solidFill>
                <a:latin typeface="+mj-lt"/>
              </a:rPr>
              <a:t>surgery</a:t>
            </a:r>
            <a:r>
              <a:rPr lang="fr-FR" sz="2400" i="1" dirty="0">
                <a:solidFill>
                  <a:srgbClr val="2B4871"/>
                </a:solidFill>
                <a:latin typeface="+mj-lt"/>
              </a:rPr>
              <a:t> </a:t>
            </a:r>
            <a:r>
              <a:rPr lang="fr-FR" sz="2400" i="1" dirty="0" err="1">
                <a:solidFill>
                  <a:srgbClr val="2B4871"/>
                </a:solidFill>
                <a:latin typeface="+mj-lt"/>
              </a:rPr>
              <a:t>with</a:t>
            </a:r>
            <a:r>
              <a:rPr lang="fr-FR" sz="2400" i="1" dirty="0">
                <a:solidFill>
                  <a:srgbClr val="2B4871"/>
                </a:solidFill>
                <a:latin typeface="+mj-lt"/>
              </a:rPr>
              <a:t> an incidence of 1.47% »</a:t>
            </a:r>
          </a:p>
        </p:txBody>
      </p:sp>
      <p:pic>
        <p:nvPicPr>
          <p:cNvPr id="13" name="Image 12" descr="Capture d’écran 2018-06-20 à 15.37.53.png">
            <a:extLst>
              <a:ext uri="{FF2B5EF4-FFF2-40B4-BE49-F238E27FC236}">
                <a16:creationId xmlns:a16="http://schemas.microsoft.com/office/drawing/2014/main" id="{BEDB711E-FFC1-9945-9275-F76CFCE91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208" b="18802"/>
          <a:stretch/>
        </p:blipFill>
        <p:spPr>
          <a:xfrm>
            <a:off x="0" y="4075515"/>
            <a:ext cx="9144000" cy="13493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B6FAAE8-0407-4946-9609-BDD90973EA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011" y="4365097"/>
            <a:ext cx="1059722" cy="105972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8BFABBA-0F69-9347-86F1-4E5C03EA4600}"/>
              </a:ext>
            </a:extLst>
          </p:cNvPr>
          <p:cNvSpPr txBox="1"/>
          <p:nvPr/>
        </p:nvSpPr>
        <p:spPr>
          <a:xfrm>
            <a:off x="3586415" y="4951230"/>
            <a:ext cx="2428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17375E"/>
                </a:solidFill>
                <a:latin typeface="+mj-lt"/>
              </a:rPr>
              <a:t>Owens M. Surgeon 2011</a:t>
            </a:r>
          </a:p>
        </p:txBody>
      </p:sp>
    </p:spTree>
    <p:extLst>
      <p:ext uri="{BB962C8B-B14F-4D97-AF65-F5344CB8AC3E}">
        <p14:creationId xmlns:p14="http://schemas.microsoft.com/office/powerpoint/2010/main" val="22971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686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Incisional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hernia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definition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?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7303C1B7-4EA6-1948-82EA-8C53C3DE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088E8B7-6FD4-3044-B874-96576013B4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0" y="1562920"/>
            <a:ext cx="2921565" cy="36216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852FA8-BE82-0B41-8135-328BC2E154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8266" y="2841626"/>
            <a:ext cx="2733110" cy="2342966"/>
          </a:xfrm>
          <a:prstGeom prst="rect">
            <a:avLst/>
          </a:prstGeom>
        </p:spPr>
      </p:pic>
      <p:pic>
        <p:nvPicPr>
          <p:cNvPr id="15" name="Image 14" descr="ee.jpg">
            <a:extLst>
              <a:ext uri="{FF2B5EF4-FFF2-40B4-BE49-F238E27FC236}">
                <a16:creationId xmlns:a16="http://schemas.microsoft.com/office/drawing/2014/main" id="{EB855873-0980-1544-98E2-7B63D12B90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820" y="2841626"/>
            <a:ext cx="2946188" cy="234296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13D7104-BE1C-5046-A681-33A59D556B18}"/>
              </a:ext>
            </a:extLst>
          </p:cNvPr>
          <p:cNvSpPr txBox="1"/>
          <p:nvPr/>
        </p:nvSpPr>
        <p:spPr>
          <a:xfrm>
            <a:off x="190500" y="5266977"/>
            <a:ext cx="263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rgbClr val="2B4871"/>
                </a:solidFill>
                <a:latin typeface="+mj-lt"/>
              </a:rPr>
              <a:t>Surgery</a:t>
            </a:r>
            <a:endParaRPr lang="fr-FR" sz="2800" dirty="0">
              <a:solidFill>
                <a:srgbClr val="2B4871"/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C8894C6-A518-7C41-8857-B9BC011B89D8}"/>
              </a:ext>
            </a:extLst>
          </p:cNvPr>
          <p:cNvSpPr txBox="1"/>
          <p:nvPr/>
        </p:nvSpPr>
        <p:spPr>
          <a:xfrm>
            <a:off x="3188266" y="5266977"/>
            <a:ext cx="2906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2B4871"/>
                </a:solidFill>
                <a:latin typeface="+mj-lt"/>
              </a:rPr>
              <a:t>Physical </a:t>
            </a:r>
            <a:r>
              <a:rPr lang="fr-FR" sz="2800" dirty="0" err="1">
                <a:solidFill>
                  <a:srgbClr val="2B4871"/>
                </a:solidFill>
                <a:latin typeface="+mj-lt"/>
              </a:rPr>
              <a:t>examination</a:t>
            </a:r>
            <a:endParaRPr lang="fr-FR" sz="2800" dirty="0">
              <a:solidFill>
                <a:srgbClr val="2B4871"/>
              </a:solidFill>
              <a:latin typeface="+mj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71D20B7-6197-BE4F-95D9-43C12724DFB1}"/>
              </a:ext>
            </a:extLst>
          </p:cNvPr>
          <p:cNvSpPr txBox="1"/>
          <p:nvPr/>
        </p:nvSpPr>
        <p:spPr>
          <a:xfrm>
            <a:off x="6247220" y="5270409"/>
            <a:ext cx="290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2B4871"/>
                </a:solidFill>
                <a:latin typeface="+mj-lt"/>
              </a:rPr>
              <a:t>Imaging</a:t>
            </a:r>
          </a:p>
        </p:txBody>
      </p:sp>
    </p:spTree>
    <p:extLst>
      <p:ext uri="{BB962C8B-B14F-4D97-AF65-F5344CB8AC3E}">
        <p14:creationId xmlns:p14="http://schemas.microsoft.com/office/powerpoint/2010/main" val="274021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 descr="Capture d’écran 2018-06-20 à 16.07.23.png">
            <a:extLst>
              <a:ext uri="{FF2B5EF4-FFF2-40B4-BE49-F238E27FC236}">
                <a16:creationId xmlns:a16="http://schemas.microsoft.com/office/drawing/2014/main" id="{1A8DC6EB-F252-024A-8A3E-36019610B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19938"/>
          </a:xfrm>
          <a:prstGeom prst="rect">
            <a:avLst/>
          </a:prstGeom>
        </p:spPr>
      </p:pic>
      <p:pic>
        <p:nvPicPr>
          <p:cNvPr id="18" name="Image 17" descr="Capture d’écran 2018-06-20 à 16.09.39.png">
            <a:extLst>
              <a:ext uri="{FF2B5EF4-FFF2-40B4-BE49-F238E27FC236}">
                <a16:creationId xmlns:a16="http://schemas.microsoft.com/office/drawing/2014/main" id="{9268CAFD-28E6-0B48-B291-2A96682879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17" y="1819275"/>
            <a:ext cx="3320989" cy="2242245"/>
          </a:xfrm>
          <a:prstGeom prst="rect">
            <a:avLst/>
          </a:prstGeom>
        </p:spPr>
      </p:pic>
      <p:pic>
        <p:nvPicPr>
          <p:cNvPr id="19" name="Image 18" descr="Capture d’écran 2018-06-20 à 16.10.28.png">
            <a:extLst>
              <a:ext uri="{FF2B5EF4-FFF2-40B4-BE49-F238E27FC236}">
                <a16:creationId xmlns:a16="http://schemas.microsoft.com/office/drawing/2014/main" id="{190A4FF1-2A33-834F-B1B8-12CFAED73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17" y="4302125"/>
            <a:ext cx="3173972" cy="2397125"/>
          </a:xfrm>
          <a:prstGeom prst="rect">
            <a:avLst/>
          </a:prstGeom>
        </p:spPr>
      </p:pic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7D0F8BE6-80F1-8C49-811C-F8F0312F062C}"/>
              </a:ext>
            </a:extLst>
          </p:cNvPr>
          <p:cNvSpPr>
            <a:spLocks noGrp="1"/>
          </p:cNvSpPr>
          <p:nvPr/>
        </p:nvSpPr>
        <p:spPr bwMode="auto">
          <a:xfrm>
            <a:off x="4253768" y="1951766"/>
            <a:ext cx="3825876" cy="140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rgbClr val="2B4871"/>
                </a:solidFill>
                <a:latin typeface="+mj-lt"/>
              </a:rPr>
              <a:t>43 hernias (18.8%)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srgbClr val="2B4871"/>
                </a:solidFill>
                <a:latin typeface="+mj-lt"/>
              </a:rPr>
              <a:t>5 symptomatic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srgbClr val="2B4871"/>
                </a:solidFill>
                <a:latin typeface="+mj-lt"/>
              </a:rPr>
              <a:t>38 asymptomatic </a:t>
            </a:r>
          </a:p>
        </p:txBody>
      </p:sp>
      <p:pic>
        <p:nvPicPr>
          <p:cNvPr id="21" name="Image 20" descr="Capture d’écran 2018-06-20 à 16.09.02.png">
            <a:extLst>
              <a:ext uri="{FF2B5EF4-FFF2-40B4-BE49-F238E27FC236}">
                <a16:creationId xmlns:a16="http://schemas.microsoft.com/office/drawing/2014/main" id="{D6176C98-5089-9D4F-AB44-A8775304D2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8331" y="3730587"/>
            <a:ext cx="2704390" cy="188281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994C794-A4E4-7942-9591-A1F8DB7377E4}"/>
              </a:ext>
            </a:extLst>
          </p:cNvPr>
          <p:cNvSpPr txBox="1"/>
          <p:nvPr/>
        </p:nvSpPr>
        <p:spPr>
          <a:xfrm>
            <a:off x="5773945" y="4029054"/>
            <a:ext cx="97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+mj-lt"/>
              </a:rPr>
              <a:t>16.6%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93CFC65-2ABB-924E-8F51-317C6ECCA503}"/>
              </a:ext>
            </a:extLst>
          </p:cNvPr>
          <p:cNvSpPr txBox="1"/>
          <p:nvPr/>
        </p:nvSpPr>
        <p:spPr>
          <a:xfrm>
            <a:off x="5543613" y="6519446"/>
            <a:ext cx="3901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i="1" dirty="0" err="1">
                <a:solidFill>
                  <a:srgbClr val="2B4871"/>
                </a:solidFill>
                <a:latin typeface="+mj-lt"/>
              </a:rPr>
              <a:t>Rebibo</a:t>
            </a:r>
            <a:r>
              <a:rPr lang="fr-FR" sz="1600" i="1" dirty="0">
                <a:solidFill>
                  <a:srgbClr val="2B4871"/>
                </a:solidFill>
                <a:latin typeface="+mj-lt"/>
              </a:rPr>
              <a:t> L. SOARD 2015</a:t>
            </a: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6EE0FA77-1DD9-294B-9F41-1F5D6FE4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6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B06D1D-4855-8847-91FE-76B2B4A43EAA}"/>
              </a:ext>
            </a:extLst>
          </p:cNvPr>
          <p:cNvSpPr/>
          <p:nvPr/>
        </p:nvSpPr>
        <p:spPr>
          <a:xfrm>
            <a:off x="5991674" y="2257922"/>
            <a:ext cx="2711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Karampinis</a:t>
            </a:r>
            <a:r>
              <a:rPr lang="en-US" sz="1600" i="1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I. </a:t>
            </a:r>
            <a:r>
              <a:rPr lang="fr-FR" sz="1600" i="1" dirty="0" err="1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Obes</a:t>
            </a:r>
            <a:r>
              <a:rPr lang="fr-FR" sz="1600" i="1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Surg</a:t>
            </a:r>
            <a:r>
              <a:rPr lang="fr-FR" sz="1600" i="1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2019</a:t>
            </a:r>
            <a:endParaRPr lang="fr-FR" sz="1600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8A76DC7-8566-634C-AF7E-124A8F0F3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99"/>
          <a:stretch/>
        </p:blipFill>
        <p:spPr>
          <a:xfrm>
            <a:off x="0" y="901153"/>
            <a:ext cx="9144000" cy="10332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74EEFB-9FC7-7041-BFE9-152B57ED74DF}"/>
              </a:ext>
            </a:extLst>
          </p:cNvPr>
          <p:cNvSpPr/>
          <p:nvPr/>
        </p:nvSpPr>
        <p:spPr>
          <a:xfrm>
            <a:off x="1413804" y="1873353"/>
            <a:ext cx="4009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B4871"/>
                </a:solidFill>
                <a:latin typeface="+mj-lt"/>
              </a:rPr>
              <a:t>Studies specifically dedicated</a:t>
            </a:r>
          </a:p>
          <a:p>
            <a:pPr algn="ctr"/>
            <a:r>
              <a:rPr lang="en-US" sz="2400" dirty="0">
                <a:solidFill>
                  <a:srgbClr val="2B4871"/>
                </a:solidFill>
                <a:latin typeface="+mj-lt"/>
              </a:rPr>
              <a:t>Imaging (CT scan / ultrasound)</a:t>
            </a:r>
          </a:p>
          <a:p>
            <a:pPr algn="ctr"/>
            <a:r>
              <a:rPr lang="en-US" sz="2400" b="1" dirty="0">
                <a:solidFill>
                  <a:srgbClr val="2B4871"/>
                </a:solidFill>
                <a:latin typeface="+mj-lt"/>
              </a:rPr>
              <a:t>Pooled incidence of 24.5%</a:t>
            </a:r>
          </a:p>
          <a:p>
            <a:pPr algn="ctr"/>
            <a:endParaRPr lang="en-US" sz="2400" dirty="0">
              <a:solidFill>
                <a:srgbClr val="2B4871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rgbClr val="2B4871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A7231D-CE5E-8F4D-9195-2A23DA972AA0}"/>
              </a:ext>
            </a:extLst>
          </p:cNvPr>
          <p:cNvSpPr/>
          <p:nvPr/>
        </p:nvSpPr>
        <p:spPr>
          <a:xfrm>
            <a:off x="5991674" y="5570859"/>
            <a:ext cx="2711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Karampinis</a:t>
            </a:r>
            <a:r>
              <a:rPr lang="en-US" sz="1600" i="1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I. </a:t>
            </a:r>
            <a:r>
              <a:rPr lang="fr-FR" sz="1600" i="1" dirty="0" err="1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Obes</a:t>
            </a:r>
            <a:r>
              <a:rPr lang="fr-FR" sz="1600" i="1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Surg</a:t>
            </a:r>
            <a:r>
              <a:rPr lang="fr-FR" sz="1600" i="1" dirty="0">
                <a:solidFill>
                  <a:schemeClr val="tx2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2020</a:t>
            </a:r>
            <a:endParaRPr lang="fr-FR" sz="1600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A041AE-E475-164D-B4B7-47FF6B60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0658"/>
            <a:ext cx="9144000" cy="11383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34F87AE-7A69-9E48-888D-197BFE4AB2EF}"/>
              </a:ext>
            </a:extLst>
          </p:cNvPr>
          <p:cNvSpPr/>
          <p:nvPr/>
        </p:nvSpPr>
        <p:spPr>
          <a:xfrm>
            <a:off x="309490" y="4883429"/>
            <a:ext cx="6217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B4871"/>
                </a:solidFill>
                <a:latin typeface="+mj-lt"/>
              </a:rPr>
              <a:t>365 Bypass/Sleeve</a:t>
            </a:r>
          </a:p>
          <a:p>
            <a:pPr algn="ctr"/>
            <a:r>
              <a:rPr lang="en-US" sz="2400" dirty="0">
                <a:solidFill>
                  <a:srgbClr val="2B4871"/>
                </a:solidFill>
                <a:latin typeface="+mj-lt"/>
              </a:rPr>
              <a:t>All trocars ≥ 12mm closed </a:t>
            </a:r>
          </a:p>
          <a:p>
            <a:pPr algn="ctr"/>
            <a:r>
              <a:rPr lang="en-US" sz="2400" dirty="0">
                <a:solidFill>
                  <a:srgbClr val="2B4871"/>
                </a:solidFill>
                <a:latin typeface="+mj-lt"/>
              </a:rPr>
              <a:t>Systematic parietal ultrasound </a:t>
            </a:r>
          </a:p>
          <a:p>
            <a:pPr algn="ctr"/>
            <a:r>
              <a:rPr lang="en-US" sz="2000" dirty="0">
                <a:solidFill>
                  <a:srgbClr val="2B4871"/>
                </a:solidFill>
                <a:latin typeface="+mj-lt"/>
              </a:rPr>
              <a:t>(9 months after surgery) </a:t>
            </a:r>
          </a:p>
          <a:p>
            <a:pPr algn="ctr"/>
            <a:r>
              <a:rPr lang="en-US" sz="2400" b="1" dirty="0">
                <a:solidFill>
                  <a:srgbClr val="2B4871"/>
                </a:solidFill>
                <a:latin typeface="+mj-lt"/>
              </a:rPr>
              <a:t>Incidence of 37%</a:t>
            </a:r>
          </a:p>
          <a:p>
            <a:pPr algn="ctr"/>
            <a:endParaRPr lang="en-US" sz="2400" dirty="0">
              <a:solidFill>
                <a:srgbClr val="2B4871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rgbClr val="2B4871"/>
                </a:solidFill>
                <a:latin typeface="+mj-lt"/>
              </a:rPr>
              <a:t>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23F7BD6-56AA-2140-A2A5-B0569369E749}"/>
              </a:ext>
            </a:extLst>
          </p:cNvPr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9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Single-port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sleeve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fr-FR" sz="3600" b="1" dirty="0" err="1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gastrectomy</a:t>
            </a:r>
            <a:r>
              <a:rPr lang="fr-FR" sz="3600" b="1" dirty="0">
                <a:solidFill>
                  <a:srgbClr val="2B4871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947" y="5694947"/>
            <a:ext cx="1163053" cy="11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776A00-BB37-1342-A091-3C62768BE1CE}"/>
              </a:ext>
            </a:extLst>
          </p:cNvPr>
          <p:cNvSpPr/>
          <p:nvPr/>
        </p:nvSpPr>
        <p:spPr>
          <a:xfrm>
            <a:off x="6577012" y="549275"/>
            <a:ext cx="2566987" cy="6308725"/>
          </a:xfrm>
          <a:prstGeom prst="rect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64D6405-2ACD-6C40-AB47-C7F16070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"/>
          <a:stretch>
            <a:fillRect/>
          </a:stretch>
        </p:blipFill>
        <p:spPr bwMode="auto">
          <a:xfrm>
            <a:off x="6767709" y="3538330"/>
            <a:ext cx="2248598" cy="17803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>
            <a:extLst>
              <a:ext uri="{FF2B5EF4-FFF2-40B4-BE49-F238E27FC236}">
                <a16:creationId xmlns:a16="http://schemas.microsoft.com/office/drawing/2014/main" id="{371236BC-210F-2E46-A6AA-FAFE921D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b="28000"/>
          <a:stretch>
            <a:fillRect/>
          </a:stretch>
        </p:blipFill>
        <p:spPr bwMode="auto">
          <a:xfrm>
            <a:off x="6767709" y="1583431"/>
            <a:ext cx="2248598" cy="13116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003A3D4-2DCF-F64F-AE49-5754BAF49F94}"/>
              </a:ext>
            </a:extLst>
          </p:cNvPr>
          <p:cNvSpPr>
            <a:spLocks noGrp="1"/>
          </p:cNvSpPr>
          <p:nvPr/>
        </p:nvSpPr>
        <p:spPr bwMode="auto">
          <a:xfrm>
            <a:off x="163443" y="1581674"/>
            <a:ext cx="8777358" cy="375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7375E"/>
                </a:solidFill>
                <a:latin typeface="+mj-lt"/>
              </a:rPr>
              <a:t>Applicability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17375E"/>
                </a:solidFill>
                <a:latin typeface="+mj-lt"/>
              </a:rPr>
              <a:t>	One abdominal quadrant / Limited movements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17375E"/>
                </a:solidFill>
                <a:latin typeface="+mj-lt"/>
              </a:rPr>
              <a:t>	Requires specimen extraction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17375E"/>
                </a:solidFill>
                <a:latin typeface="+mj-lt"/>
              </a:rPr>
              <a:t>Potential advantages 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17375E"/>
                </a:solidFill>
                <a:latin typeface="+mj-lt"/>
              </a:rPr>
              <a:t>Better cosmetic result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17375E"/>
                </a:solidFill>
                <a:latin typeface="+mj-lt"/>
              </a:rPr>
              <a:t>Less postoperative pain?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17375E"/>
                </a:solidFill>
                <a:latin typeface="+mj-lt"/>
              </a:rPr>
              <a:t>Shorter hospital stay?</a:t>
            </a:r>
          </a:p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17375E"/>
                </a:solidFill>
                <a:latin typeface="+mj-lt"/>
              </a:rPr>
              <a:t>Faster return to normal activity?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solidFill>
                <a:srgbClr val="17375E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b="1" dirty="0">
                <a:solidFill>
                  <a:srgbClr val="17375E"/>
                </a:solidFill>
                <a:latin typeface="+mj-lt"/>
              </a:rPr>
              <a:t>Criticisms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17375E"/>
                </a:solidFill>
                <a:latin typeface="+mj-lt"/>
              </a:rPr>
              <a:t>	Complexity of triangulation / Difficult exposure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17375E"/>
                </a:solidFill>
                <a:latin typeface="+mj-lt"/>
              </a:rPr>
              <a:t>	Suboptimal sleeve construction?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17375E"/>
                </a:solidFill>
                <a:latin typeface="+mj-lt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Incisional hernia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207389A-B0C1-9E48-A37F-0AD553507088}"/>
              </a:ext>
            </a:extLst>
          </p:cNvPr>
          <p:cNvSpPr txBox="1"/>
          <p:nvPr/>
        </p:nvSpPr>
        <p:spPr>
          <a:xfrm>
            <a:off x="-3538330" y="371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4596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{0D6817DA-6024-3149-97F2-435ACF371C44}tf10001076</Template>
  <TotalTime>8773</TotalTime>
  <Words>1272</Words>
  <Application>Microsoft Macintosh PowerPoint</Application>
  <PresentationFormat>Affichage à l'écran (4:3)</PresentationFormat>
  <Paragraphs>349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Prevention of incisional hernia after single incision laparoscopic sleeve gastrectomy </vt:lpstr>
      <vt:lpstr>Présentation PowerPoint</vt:lpstr>
      <vt:lpstr>Présentation PowerPoint</vt:lpstr>
      <vt:lpstr>Sleeve gastrectomy</vt:lpstr>
      <vt:lpstr>Bariatric surgery and incisional hernia risk</vt:lpstr>
      <vt:lpstr>Incisional hernia definition?</vt:lpstr>
      <vt:lpstr>Présentation PowerPoint</vt:lpstr>
      <vt:lpstr>Présentation PowerPoint</vt:lpstr>
      <vt:lpstr>Single-port sleeve gastrectomy </vt:lpstr>
      <vt:lpstr>Single-port surgery and incisional hernia risk</vt:lpstr>
      <vt:lpstr>SPSG: Antoine Béclère experience</vt:lpstr>
      <vt:lpstr>SPSG: Antoine Béclère experience</vt:lpstr>
      <vt:lpstr>SPSG: Prevention of incisional hernia </vt:lpstr>
      <vt:lpstr>SPSG: Prevention of incisional hernia </vt:lpstr>
      <vt:lpstr>PRISM</vt:lpstr>
      <vt:lpstr>PRISM</vt:lpstr>
      <vt:lpstr>Présentation PowerPoint</vt:lpstr>
      <vt:lpstr>Présentation PowerPoint</vt:lpstr>
      <vt:lpstr>Présentation PowerPoint</vt:lpstr>
      <vt:lpstr>Conclusions</vt:lpstr>
      <vt:lpstr>Prevention of incisional hernia after single incision laparoscopic sleeve gastrectomy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Sleeve gastrectomie laparoscopique par trocart unique</dc:title>
  <dc:creator>Hadrien Tranchart</dc:creator>
  <cp:lastModifiedBy>Hadrien Tranchart</cp:lastModifiedBy>
  <cp:revision>601</cp:revision>
  <dcterms:created xsi:type="dcterms:W3CDTF">2015-02-27T15:44:40Z</dcterms:created>
  <dcterms:modified xsi:type="dcterms:W3CDTF">2021-11-29T09:49:51Z</dcterms:modified>
</cp:coreProperties>
</file>