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0" r:id="rId3"/>
    <p:sldId id="261" r:id="rId4"/>
    <p:sldId id="343" r:id="rId5"/>
    <p:sldId id="266" r:id="rId6"/>
    <p:sldId id="262" r:id="rId7"/>
    <p:sldId id="267" r:id="rId8"/>
    <p:sldId id="272" r:id="rId9"/>
    <p:sldId id="263" r:id="rId10"/>
    <p:sldId id="268" r:id="rId11"/>
    <p:sldId id="269" r:id="rId12"/>
    <p:sldId id="270" r:id="rId13"/>
    <p:sldId id="271" r:id="rId14"/>
    <p:sldId id="29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AF48-68E8-47DD-A61D-3781AFB42C2A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7EAB-16E8-4924-B802-E4D259DFD2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5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CBA3B-934A-4CF8-9587-D3D80D61AC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7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Incidence nettement </a:t>
            </a:r>
            <a:r>
              <a:rPr lang="fr-FR" dirty="0" err="1"/>
              <a:t>inf</a:t>
            </a:r>
            <a:r>
              <a:rPr lang="fr-FR" dirty="0"/>
              <a:t> à la médiane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CBA3B-934A-4CF8-9587-D3D80D61AC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CBA3B-934A-4CF8-9587-D3D80D61AC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1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CBA3B-934A-4CF8-9587-D3D80D61AC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1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74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1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2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67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3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6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93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171F-8BC4-4325-BFDB-D4AE5CB14EB3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5B8A-C95B-4670-8347-A468FCE41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93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039" y="5559269"/>
            <a:ext cx="2274941" cy="119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134"/>
            <a:ext cx="2880320" cy="11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399309" y="1862197"/>
            <a:ext cx="9144000" cy="23876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Eventrations latérales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241367" y="5047818"/>
            <a:ext cx="9144000" cy="1655762"/>
          </a:xfrm>
        </p:spPr>
        <p:txBody>
          <a:bodyPr/>
          <a:lstStyle/>
          <a:p>
            <a:r>
              <a:rPr lang="fr-FR" dirty="0" smtClean="0"/>
              <a:t>Tigran </a:t>
            </a:r>
            <a:r>
              <a:rPr lang="fr-FR" dirty="0" err="1" smtClean="0"/>
              <a:t>Poghosyan</a:t>
            </a:r>
            <a:endParaRPr lang="fr-FR" dirty="0" smtClean="0"/>
          </a:p>
          <a:p>
            <a:r>
              <a:rPr lang="fr-FR" dirty="0" smtClean="0"/>
              <a:t>HEGP, Paris </a:t>
            </a:r>
            <a:endParaRPr lang="fr-FR" dirty="0"/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071" y="33396"/>
            <a:ext cx="6896100" cy="14287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0946" y="455383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MESH 2021</a:t>
            </a: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/>
              <a:t>L1-L3: Comment fermer le plan postérieur si perte de substance +++ </a:t>
            </a:r>
          </a:p>
        </p:txBody>
      </p:sp>
      <p:pic>
        <p:nvPicPr>
          <p:cNvPr id="3074" name="Picture 2" descr="C:\Users\3210619\AppData\Local\Microsoft\Windows\Temporary Internet Files\Content.Outlook\GCTG5C8G\IMG_3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3470" y="2946147"/>
            <a:ext cx="4028879" cy="29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3210619\AppData\Local\Microsoft\Windows\Temporary Internet Files\Content.Outlook\GCTG5C8G\IMG_3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7768" y="2924943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210619\AppData\Local\Microsoft\Windows\Temporary Internet Files\Content.Outlook\GCTG5C8G\IMG_3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7836" y="2883737"/>
            <a:ext cx="4002660" cy="30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17911" y="1556793"/>
            <a:ext cx="668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Calibri"/>
              </a:rPr>
              <a:t>Volumineuse éventration L1-L3 après TH: 25x20cm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39817" y="6454498"/>
            <a:ext cx="2973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Calibri"/>
              </a:rPr>
              <a:t>Technique de « bridge »</a:t>
            </a:r>
          </a:p>
        </p:txBody>
      </p:sp>
    </p:spTree>
    <p:extLst>
      <p:ext uri="{BB962C8B-B14F-4D97-AF65-F5344CB8AC3E}">
        <p14:creationId xmlns:p14="http://schemas.microsoft.com/office/powerpoint/2010/main" val="24676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L1-L3: Réparation  </a:t>
            </a:r>
            <a:r>
              <a:rPr lang="fr-FR" b="1" dirty="0" err="1"/>
              <a:t>retromusculaire</a:t>
            </a:r>
            <a:r>
              <a:rPr lang="fr-FR" b="1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28111"/>
            <a:ext cx="691276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54" y="1194179"/>
            <a:ext cx="1235092" cy="15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35748" y="27809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39" y="3717033"/>
            <a:ext cx="4852084" cy="175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1639" y="4005064"/>
            <a:ext cx="4852084" cy="51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9496" y="3501008"/>
            <a:ext cx="63001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Patients n= 61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Sexe masculin 60% (n = 37)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Age: 57 ans (±12)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IMC 28 kg/m2 (±5)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BPCO 20%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Diabète 15%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ATCD de transplantation: 10 % (n=6) </a:t>
            </a:r>
          </a:p>
          <a:p>
            <a:r>
              <a:rPr lang="fr-FR" sz="1700" dirty="0">
                <a:solidFill>
                  <a:prstClr val="black"/>
                </a:solidFill>
                <a:latin typeface="Calibri"/>
              </a:rPr>
              <a:t>       5 rénales and 1 hépatique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ATCD de réparation pariétale: 28 % (n=17)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Temps opératoire : 136 (±69) min</a:t>
            </a:r>
          </a:p>
        </p:txBody>
      </p:sp>
    </p:spTree>
    <p:extLst>
      <p:ext uri="{BB962C8B-B14F-4D97-AF65-F5344CB8AC3E}">
        <p14:creationId xmlns:p14="http://schemas.microsoft.com/office/powerpoint/2010/main" val="21504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L1-L3: Réparation  </a:t>
            </a:r>
            <a:r>
              <a:rPr lang="fr-FR" b="1" dirty="0" err="1"/>
              <a:t>retromusculaire</a:t>
            </a:r>
            <a:r>
              <a:rPr lang="fr-FR" b="1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28111"/>
            <a:ext cx="691276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54" y="1194179"/>
            <a:ext cx="1235092" cy="15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35748" y="27809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9496" y="3501008"/>
            <a:ext cx="63001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Patients n= 61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Sexe masculin 60% (n = 37)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Age: 57 ans (±12)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IMC 28 kg/m2 (±5)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BPCO 20%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Diabète 15%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ATCD de transplantation: 10 % (n=6) </a:t>
            </a:r>
          </a:p>
          <a:p>
            <a:r>
              <a:rPr lang="fr-FR" sz="1700" dirty="0">
                <a:solidFill>
                  <a:prstClr val="black"/>
                </a:solidFill>
                <a:latin typeface="Calibri"/>
              </a:rPr>
              <a:t>       5 rénales and 1 hépatique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ATCD de réparation pariétale: 28 % (n=17)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Temps opératoire : 136 (±69) min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226450"/>
            <a:ext cx="39624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51984" y="3561858"/>
            <a:ext cx="3962401" cy="51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0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L1-L3: Réparation  </a:t>
            </a:r>
            <a:r>
              <a:rPr lang="fr-FR" b="1" dirty="0" err="1"/>
              <a:t>retromusculaire</a:t>
            </a:r>
            <a:r>
              <a:rPr lang="fr-FR" b="1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28111"/>
            <a:ext cx="691276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54" y="1194179"/>
            <a:ext cx="1235092" cy="15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35748" y="27809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76299" y="3501008"/>
            <a:ext cx="26425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/>
              </a:rPr>
              <a:t>Taux global:  18% (n=11)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Hématome: 6,5% (n=4)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prstClr val="black"/>
                </a:solidFill>
                <a:latin typeface="Calibri"/>
              </a:rPr>
              <a:t>Sérome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 3,2%(n=2)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Cruralgie: 1,6% n=1  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Pneumonie: 3,2% (n=2)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EP: 1,6% (n=1)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32786" y="3150262"/>
            <a:ext cx="18394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Calibri"/>
              </a:rPr>
              <a:t>Complications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4073" y="5302370"/>
            <a:ext cx="26545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prstClr val="black"/>
                </a:solidFill>
                <a:latin typeface="Calibri"/>
              </a:rPr>
              <a:t>Récidives: 4,9% (n=3)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9496" y="3501008"/>
            <a:ext cx="63001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Patients n= 61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Sexe masculin 60% (n = 37)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Age: 57 ans (±12)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IMC 28 kg/m2 (±5)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BPCO 20%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Diabète 15%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ATCD de transplantation: 10 % (n=6) </a:t>
            </a:r>
          </a:p>
          <a:p>
            <a:r>
              <a:rPr lang="fr-FR" sz="1700" dirty="0">
                <a:solidFill>
                  <a:prstClr val="black"/>
                </a:solidFill>
                <a:latin typeface="Calibri"/>
              </a:rPr>
              <a:t>       5 rénales and 1 hépatique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ATCD de réparation pariétale: 28 % (n=17)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prstClr val="black"/>
                </a:solidFill>
                <a:latin typeface="Calibri"/>
              </a:rPr>
              <a:t>Temps opératoire : 136 (±69) min</a:t>
            </a:r>
          </a:p>
        </p:txBody>
      </p:sp>
    </p:spTree>
    <p:extLst>
      <p:ext uri="{BB962C8B-B14F-4D97-AF65-F5344CB8AC3E}">
        <p14:creationId xmlns:p14="http://schemas.microsoft.com/office/powerpoint/2010/main" val="11494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948911" y="1484784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fr-FR" sz="2800" b="1" dirty="0">
                <a:solidFill>
                  <a:prstClr val="black"/>
                </a:solidFill>
                <a:latin typeface="Calibri"/>
              </a:rPr>
              <a:t>oie ouverte si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défect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&gt;4 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prstClr val="black"/>
                </a:solidFill>
                <a:latin typeface="Calibri"/>
              </a:rPr>
              <a:t>Privilégier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le plan de decollement entre MOE et MOI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prstClr val="black"/>
                </a:solidFill>
                <a:latin typeface="Calibri"/>
              </a:rPr>
              <a:t>Risque de dénervation si décollement entre MOI et m. transverse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prstClr val="black"/>
                </a:solidFill>
                <a:latin typeface="Calibri"/>
              </a:rPr>
              <a:t>Prothèse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: overlap ≥5cm, fixation au Cooper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prstClr val="black"/>
                </a:solidFill>
                <a:latin typeface="Calibri"/>
              </a:rPr>
              <a:t>Morbidité et % de récidive acceptable à long terme </a:t>
            </a:r>
          </a:p>
        </p:txBody>
      </p:sp>
    </p:spTree>
    <p:extLst>
      <p:ext uri="{BB962C8B-B14F-4D97-AF65-F5344CB8AC3E}">
        <p14:creationId xmlns:p14="http://schemas.microsoft.com/office/powerpoint/2010/main" val="18202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4000" b="1" dirty="0">
                <a:solidFill>
                  <a:prstClr val="black"/>
                </a:solidFill>
              </a:rPr>
              <a:t>Paroi abdominale latérale </a:t>
            </a:r>
            <a:r>
              <a:rPr lang="fr-FR" b="1" dirty="0">
                <a:solidFill>
                  <a:prstClr val="black"/>
                </a:solidFill>
              </a:rPr>
              <a:t/>
            </a:r>
            <a:br>
              <a:rPr lang="fr-FR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prstClr val="black"/>
                </a:solidFill>
              </a:rPr>
              <a:t>rappel anatomique</a:t>
            </a:r>
            <a:endParaRPr lang="fr-F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531479"/>
            <a:ext cx="4032448" cy="51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396278"/>
            <a:ext cx="4270356" cy="54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08272"/>
            <a:ext cx="3888432" cy="48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034557"/>
            <a:ext cx="4177233" cy="46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4000" b="1" dirty="0">
                <a:solidFill>
                  <a:prstClr val="black"/>
                </a:solidFill>
              </a:rPr>
              <a:t>Paroi abdominale latérale </a:t>
            </a:r>
            <a:r>
              <a:rPr lang="fr-FR" b="1" dirty="0">
                <a:solidFill>
                  <a:prstClr val="black"/>
                </a:solidFill>
              </a:rPr>
              <a:t/>
            </a:r>
            <a:br>
              <a:rPr lang="fr-FR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prstClr val="black"/>
                </a:solidFill>
              </a:rPr>
              <a:t>rappel anatomique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3208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/>
              <a:t>Eventrations latérales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13" y="2014314"/>
            <a:ext cx="3895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274369"/>
            <a:ext cx="5649656" cy="1292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18066" y="2636912"/>
            <a:ext cx="2972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prstClr val="black"/>
                </a:solidFill>
                <a:latin typeface="Calibri"/>
              </a:rPr>
              <a:t>Classification EHS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66466" y="6166466"/>
            <a:ext cx="2177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Calibri"/>
              </a:rPr>
              <a:t>Mais peu utilisée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2032" y="31909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alibri"/>
              </a:rPr>
              <a:t>    L1 -  Sous-costale</a:t>
            </a:r>
          </a:p>
          <a:p>
            <a:r>
              <a:rPr lang="fr-FR" sz="2400" b="1" dirty="0">
                <a:solidFill>
                  <a:prstClr val="black"/>
                </a:solidFill>
                <a:latin typeface="Calibri"/>
              </a:rPr>
              <a:t>    L2 -  Flanc</a:t>
            </a:r>
          </a:p>
          <a:p>
            <a:r>
              <a:rPr lang="fr-FR" sz="2400" b="1" dirty="0">
                <a:solidFill>
                  <a:prstClr val="black"/>
                </a:solidFill>
                <a:latin typeface="Calibri"/>
              </a:rPr>
              <a:t>    L3 -  Iliaque</a:t>
            </a:r>
          </a:p>
          <a:p>
            <a:r>
              <a:rPr lang="fr-FR" sz="2400" b="1" dirty="0">
                <a:solidFill>
                  <a:prstClr val="black"/>
                </a:solidFill>
                <a:latin typeface="Calibri"/>
              </a:rPr>
              <a:t>    L4 - Lombaire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79776" y="4941168"/>
            <a:ext cx="64685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Limites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1- en haut: marge costale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2- en bas: région inguinale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3- médialement: le bord latéral de la gaine du m. grand droit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4- latéralement : région lombaire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20" y="1"/>
            <a:ext cx="1362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52914"/>
            <a:ext cx="2088232" cy="2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892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/>
              <a:t>Eventrations latérales: L1-L3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75520" y="1382664"/>
            <a:ext cx="37074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Incidence faible: 1-3%  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9236365" y="2132856"/>
            <a:ext cx="369919" cy="1080654"/>
          </a:xfrm>
          <a:custGeom>
            <a:avLst/>
            <a:gdLst>
              <a:gd name="connsiteX0" fmla="*/ 341745 w 369919"/>
              <a:gd name="connsiteY0" fmla="*/ 0 h 1080654"/>
              <a:gd name="connsiteX1" fmla="*/ 341745 w 369919"/>
              <a:gd name="connsiteY1" fmla="*/ 0 h 1080654"/>
              <a:gd name="connsiteX2" fmla="*/ 277091 w 369919"/>
              <a:gd name="connsiteY2" fmla="*/ 46181 h 1080654"/>
              <a:gd name="connsiteX3" fmla="*/ 267854 w 369919"/>
              <a:gd name="connsiteY3" fmla="*/ 73890 h 1080654"/>
              <a:gd name="connsiteX4" fmla="*/ 240145 w 369919"/>
              <a:gd name="connsiteY4" fmla="*/ 110836 h 1080654"/>
              <a:gd name="connsiteX5" fmla="*/ 175491 w 369919"/>
              <a:gd name="connsiteY5" fmla="*/ 138545 h 1080654"/>
              <a:gd name="connsiteX6" fmla="*/ 129309 w 369919"/>
              <a:gd name="connsiteY6" fmla="*/ 193963 h 1080654"/>
              <a:gd name="connsiteX7" fmla="*/ 110836 w 369919"/>
              <a:gd name="connsiteY7" fmla="*/ 221672 h 1080654"/>
              <a:gd name="connsiteX8" fmla="*/ 83127 w 369919"/>
              <a:gd name="connsiteY8" fmla="*/ 258618 h 1080654"/>
              <a:gd name="connsiteX9" fmla="*/ 73891 w 369919"/>
              <a:gd name="connsiteY9" fmla="*/ 286327 h 1080654"/>
              <a:gd name="connsiteX10" fmla="*/ 46181 w 369919"/>
              <a:gd name="connsiteY10" fmla="*/ 304800 h 1080654"/>
              <a:gd name="connsiteX11" fmla="*/ 0 w 369919"/>
              <a:gd name="connsiteY11" fmla="*/ 360218 h 1080654"/>
              <a:gd name="connsiteX12" fmla="*/ 9236 w 369919"/>
              <a:gd name="connsiteY12" fmla="*/ 387927 h 1080654"/>
              <a:gd name="connsiteX13" fmla="*/ 27709 w 369919"/>
              <a:gd name="connsiteY13" fmla="*/ 424872 h 1080654"/>
              <a:gd name="connsiteX14" fmla="*/ 9236 w 369919"/>
              <a:gd name="connsiteY14" fmla="*/ 591127 h 1080654"/>
              <a:gd name="connsiteX15" fmla="*/ 18472 w 369919"/>
              <a:gd name="connsiteY15" fmla="*/ 785090 h 1080654"/>
              <a:gd name="connsiteX16" fmla="*/ 110836 w 369919"/>
              <a:gd name="connsiteY16" fmla="*/ 831272 h 1080654"/>
              <a:gd name="connsiteX17" fmla="*/ 129309 w 369919"/>
              <a:gd name="connsiteY17" fmla="*/ 858981 h 1080654"/>
              <a:gd name="connsiteX18" fmla="*/ 184727 w 369919"/>
              <a:gd name="connsiteY18" fmla="*/ 905163 h 1080654"/>
              <a:gd name="connsiteX19" fmla="*/ 221672 w 369919"/>
              <a:gd name="connsiteY19" fmla="*/ 960581 h 1080654"/>
              <a:gd name="connsiteX20" fmla="*/ 249381 w 369919"/>
              <a:gd name="connsiteY20" fmla="*/ 979054 h 1080654"/>
              <a:gd name="connsiteX21" fmla="*/ 277091 w 369919"/>
              <a:gd name="connsiteY21" fmla="*/ 1006763 h 1080654"/>
              <a:gd name="connsiteX22" fmla="*/ 304800 w 369919"/>
              <a:gd name="connsiteY22" fmla="*/ 1016000 h 1080654"/>
              <a:gd name="connsiteX23" fmla="*/ 323272 w 369919"/>
              <a:gd name="connsiteY23" fmla="*/ 1043709 h 1080654"/>
              <a:gd name="connsiteX24" fmla="*/ 332509 w 369919"/>
              <a:gd name="connsiteY24" fmla="*/ 1071418 h 1080654"/>
              <a:gd name="connsiteX25" fmla="*/ 360218 w 369919"/>
              <a:gd name="connsiteY25" fmla="*/ 1080654 h 1080654"/>
              <a:gd name="connsiteX26" fmla="*/ 369454 w 369919"/>
              <a:gd name="connsiteY26" fmla="*/ 1052945 h 1080654"/>
              <a:gd name="connsiteX27" fmla="*/ 332509 w 369919"/>
              <a:gd name="connsiteY27" fmla="*/ 979054 h 1080654"/>
              <a:gd name="connsiteX28" fmla="*/ 323272 w 369919"/>
              <a:gd name="connsiteY28" fmla="*/ 951345 h 1080654"/>
              <a:gd name="connsiteX29" fmla="*/ 304800 w 369919"/>
              <a:gd name="connsiteY29" fmla="*/ 923636 h 1080654"/>
              <a:gd name="connsiteX30" fmla="*/ 286327 w 369919"/>
              <a:gd name="connsiteY30" fmla="*/ 886690 h 1080654"/>
              <a:gd name="connsiteX31" fmla="*/ 277091 w 369919"/>
              <a:gd name="connsiteY31" fmla="*/ 683490 h 1080654"/>
              <a:gd name="connsiteX32" fmla="*/ 258618 w 369919"/>
              <a:gd name="connsiteY32" fmla="*/ 628072 h 1080654"/>
              <a:gd name="connsiteX33" fmla="*/ 249381 w 369919"/>
              <a:gd name="connsiteY33" fmla="*/ 369454 h 1080654"/>
              <a:gd name="connsiteX34" fmla="*/ 267854 w 369919"/>
              <a:gd name="connsiteY34" fmla="*/ 166254 h 1080654"/>
              <a:gd name="connsiteX35" fmla="*/ 286327 w 369919"/>
              <a:gd name="connsiteY35" fmla="*/ 110836 h 1080654"/>
              <a:gd name="connsiteX36" fmla="*/ 304800 w 369919"/>
              <a:gd name="connsiteY36" fmla="*/ 83127 h 1080654"/>
              <a:gd name="connsiteX37" fmla="*/ 323272 w 369919"/>
              <a:gd name="connsiteY37" fmla="*/ 27709 h 1080654"/>
              <a:gd name="connsiteX38" fmla="*/ 341745 w 369919"/>
              <a:gd name="connsiteY38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9919" h="1080654">
                <a:moveTo>
                  <a:pt x="341745" y="0"/>
                </a:moveTo>
                <a:lnTo>
                  <a:pt x="341745" y="0"/>
                </a:lnTo>
                <a:cubicBezTo>
                  <a:pt x="320194" y="15394"/>
                  <a:pt x="295818" y="27454"/>
                  <a:pt x="277091" y="46181"/>
                </a:cubicBezTo>
                <a:cubicBezTo>
                  <a:pt x="270207" y="53065"/>
                  <a:pt x="272684" y="65437"/>
                  <a:pt x="267854" y="73890"/>
                </a:cubicBezTo>
                <a:cubicBezTo>
                  <a:pt x="260216" y="87256"/>
                  <a:pt x="251833" y="100818"/>
                  <a:pt x="240145" y="110836"/>
                </a:cubicBezTo>
                <a:cubicBezTo>
                  <a:pt x="225618" y="123288"/>
                  <a:pt x="194253" y="132291"/>
                  <a:pt x="175491" y="138545"/>
                </a:cubicBezTo>
                <a:cubicBezTo>
                  <a:pt x="129626" y="207341"/>
                  <a:pt x="188573" y="122846"/>
                  <a:pt x="129309" y="193963"/>
                </a:cubicBezTo>
                <a:cubicBezTo>
                  <a:pt x="122202" y="202491"/>
                  <a:pt x="117288" y="212639"/>
                  <a:pt x="110836" y="221672"/>
                </a:cubicBezTo>
                <a:cubicBezTo>
                  <a:pt x="101888" y="234199"/>
                  <a:pt x="92363" y="246303"/>
                  <a:pt x="83127" y="258618"/>
                </a:cubicBezTo>
                <a:cubicBezTo>
                  <a:pt x="80048" y="267854"/>
                  <a:pt x="79973" y="278725"/>
                  <a:pt x="73891" y="286327"/>
                </a:cubicBezTo>
                <a:cubicBezTo>
                  <a:pt x="66956" y="294995"/>
                  <a:pt x="54709" y="297693"/>
                  <a:pt x="46181" y="304800"/>
                </a:cubicBezTo>
                <a:cubicBezTo>
                  <a:pt x="19512" y="327024"/>
                  <a:pt x="18163" y="332972"/>
                  <a:pt x="0" y="360218"/>
                </a:cubicBezTo>
                <a:cubicBezTo>
                  <a:pt x="3079" y="369454"/>
                  <a:pt x="5401" y="378978"/>
                  <a:pt x="9236" y="387927"/>
                </a:cubicBezTo>
                <a:cubicBezTo>
                  <a:pt x="14660" y="400582"/>
                  <a:pt x="26945" y="411125"/>
                  <a:pt x="27709" y="424872"/>
                </a:cubicBezTo>
                <a:cubicBezTo>
                  <a:pt x="32318" y="507838"/>
                  <a:pt x="24619" y="529592"/>
                  <a:pt x="9236" y="591127"/>
                </a:cubicBezTo>
                <a:cubicBezTo>
                  <a:pt x="12315" y="655781"/>
                  <a:pt x="1019" y="722760"/>
                  <a:pt x="18472" y="785090"/>
                </a:cubicBezTo>
                <a:cubicBezTo>
                  <a:pt x="26749" y="814652"/>
                  <a:pt x="85344" y="824899"/>
                  <a:pt x="110836" y="831272"/>
                </a:cubicBezTo>
                <a:cubicBezTo>
                  <a:pt x="116994" y="840508"/>
                  <a:pt x="121460" y="851132"/>
                  <a:pt x="129309" y="858981"/>
                </a:cubicBezTo>
                <a:cubicBezTo>
                  <a:pt x="182671" y="912343"/>
                  <a:pt x="131771" y="837076"/>
                  <a:pt x="184727" y="905163"/>
                </a:cubicBezTo>
                <a:cubicBezTo>
                  <a:pt x="198357" y="922688"/>
                  <a:pt x="203199" y="948266"/>
                  <a:pt x="221672" y="960581"/>
                </a:cubicBezTo>
                <a:cubicBezTo>
                  <a:pt x="230908" y="966739"/>
                  <a:pt x="240853" y="971948"/>
                  <a:pt x="249381" y="979054"/>
                </a:cubicBezTo>
                <a:cubicBezTo>
                  <a:pt x="259416" y="987416"/>
                  <a:pt x="266222" y="999517"/>
                  <a:pt x="277091" y="1006763"/>
                </a:cubicBezTo>
                <a:cubicBezTo>
                  <a:pt x="285192" y="1012164"/>
                  <a:pt x="295564" y="1012921"/>
                  <a:pt x="304800" y="1016000"/>
                </a:cubicBezTo>
                <a:cubicBezTo>
                  <a:pt x="310957" y="1025236"/>
                  <a:pt x="318308" y="1033780"/>
                  <a:pt x="323272" y="1043709"/>
                </a:cubicBezTo>
                <a:cubicBezTo>
                  <a:pt x="327626" y="1052417"/>
                  <a:pt x="325625" y="1064534"/>
                  <a:pt x="332509" y="1071418"/>
                </a:cubicBezTo>
                <a:cubicBezTo>
                  <a:pt x="339393" y="1078302"/>
                  <a:pt x="350982" y="1077575"/>
                  <a:pt x="360218" y="1080654"/>
                </a:cubicBezTo>
                <a:cubicBezTo>
                  <a:pt x="363297" y="1071418"/>
                  <a:pt x="372016" y="1062338"/>
                  <a:pt x="369454" y="1052945"/>
                </a:cubicBezTo>
                <a:cubicBezTo>
                  <a:pt x="362208" y="1026378"/>
                  <a:pt x="341218" y="1005178"/>
                  <a:pt x="332509" y="979054"/>
                </a:cubicBezTo>
                <a:cubicBezTo>
                  <a:pt x="329430" y="969818"/>
                  <a:pt x="327626" y="960053"/>
                  <a:pt x="323272" y="951345"/>
                </a:cubicBezTo>
                <a:cubicBezTo>
                  <a:pt x="318308" y="941416"/>
                  <a:pt x="310307" y="933274"/>
                  <a:pt x="304800" y="923636"/>
                </a:cubicBezTo>
                <a:cubicBezTo>
                  <a:pt x="297969" y="911681"/>
                  <a:pt x="292485" y="899005"/>
                  <a:pt x="286327" y="886690"/>
                </a:cubicBezTo>
                <a:cubicBezTo>
                  <a:pt x="283248" y="818957"/>
                  <a:pt x="284314" y="750907"/>
                  <a:pt x="277091" y="683490"/>
                </a:cubicBezTo>
                <a:cubicBezTo>
                  <a:pt x="275017" y="664129"/>
                  <a:pt x="258618" y="628072"/>
                  <a:pt x="258618" y="628072"/>
                </a:cubicBezTo>
                <a:cubicBezTo>
                  <a:pt x="255539" y="541866"/>
                  <a:pt x="249381" y="455715"/>
                  <a:pt x="249381" y="369454"/>
                </a:cubicBezTo>
                <a:cubicBezTo>
                  <a:pt x="249381" y="289840"/>
                  <a:pt x="247431" y="234332"/>
                  <a:pt x="267854" y="166254"/>
                </a:cubicBezTo>
                <a:cubicBezTo>
                  <a:pt x="273449" y="147603"/>
                  <a:pt x="275526" y="127038"/>
                  <a:pt x="286327" y="110836"/>
                </a:cubicBezTo>
                <a:lnTo>
                  <a:pt x="304800" y="83127"/>
                </a:lnTo>
                <a:cubicBezTo>
                  <a:pt x="310957" y="64654"/>
                  <a:pt x="312471" y="43910"/>
                  <a:pt x="323272" y="27709"/>
                </a:cubicBezTo>
                <a:lnTo>
                  <a:pt x="34174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61667" y="1934519"/>
            <a:ext cx="48949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- Incision dans le sens des fibres musculaires</a:t>
            </a:r>
          </a:p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- Peu de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dévascularisation</a:t>
            </a:r>
            <a:endParaRPr lang="fr-FR" sz="2000" b="1" dirty="0">
              <a:solidFill>
                <a:prstClr val="black"/>
              </a:solidFill>
              <a:latin typeface="Calibri"/>
            </a:endParaRPr>
          </a:p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- Peu de dénervation </a:t>
            </a:r>
          </a:p>
          <a:p>
            <a:endParaRPr lang="fr-FR" sz="2000" b="1" dirty="0">
              <a:solidFill>
                <a:prstClr val="black"/>
              </a:solidFill>
              <a:latin typeface="Calibri"/>
            </a:endParaRPr>
          </a:p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10" y="3296799"/>
            <a:ext cx="2385290" cy="298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ZoneTexte 2060"/>
          <p:cNvSpPr txBox="1"/>
          <p:nvPr/>
        </p:nvSpPr>
        <p:spPr>
          <a:xfrm>
            <a:off x="1987417" y="6108692"/>
            <a:ext cx="6458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FdR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 transplanté/ immunosuppression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  BPCO, diabète, tabac, AAA/AOMI, ATCD de cure d’éventration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22" y="2852937"/>
            <a:ext cx="6552728" cy="26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7889" y="3296799"/>
            <a:ext cx="2885683" cy="2148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04124" y="5620598"/>
            <a:ext cx="316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Burger 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et al.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Scand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. J.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Surg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2002</a:t>
            </a:r>
            <a:endParaRPr lang="fr-FR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9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61892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/>
              <a:t>Eventrations latérales: L1-L3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59497" y="1844825"/>
            <a:ext cx="52647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dirty="0">
                <a:solidFill>
                  <a:prstClr val="black"/>
                </a:solidFill>
                <a:latin typeface="Calibri"/>
              </a:rPr>
              <a:t>Peu de données publiées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dirty="0">
                <a:solidFill>
                  <a:prstClr val="black"/>
                </a:solidFill>
                <a:latin typeface="Calibri"/>
              </a:rPr>
              <a:t>Absence de technique standardisée</a:t>
            </a:r>
          </a:p>
          <a:p>
            <a:r>
              <a:rPr lang="fr-FR" sz="2400" dirty="0">
                <a:solidFill>
                  <a:prstClr val="black"/>
                </a:solidFill>
                <a:latin typeface="Calibri"/>
              </a:rPr>
              <a:t>       - voie d’abord 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- laparotomie?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- cœlioscopie?  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- robot?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-  obtenir un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overlap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 satisfaisant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-  position de la prothèse 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 - intrapéritonéale?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 -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retromusculaire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?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        - entre MOE et MOI? 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        - entre MOI et m. transverse?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        - m. transverse et péritoine?   </a:t>
            </a:r>
          </a:p>
          <a:p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endParaRPr lang="fr-F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19537" y="1190562"/>
            <a:ext cx="3006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Comment faire?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6089" y="6237299"/>
            <a:ext cx="52081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Calibri"/>
              </a:rPr>
              <a:t>Véritable « casse-tête » topographique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78" y="3719068"/>
            <a:ext cx="3638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434761" y="6512131"/>
            <a:ext cx="251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Stump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et al.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Hernia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2009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03DB73-D968-4F3A-82B8-EE3257A4D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08" y="1267739"/>
            <a:ext cx="3546081" cy="9088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21" y="2176562"/>
            <a:ext cx="1926145" cy="14572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29" y="2539712"/>
            <a:ext cx="962025" cy="43815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9994E8F-DB51-449E-B3FD-8E2526C7DC07}"/>
              </a:ext>
            </a:extLst>
          </p:cNvPr>
          <p:cNvSpPr/>
          <p:nvPr/>
        </p:nvSpPr>
        <p:spPr>
          <a:xfrm>
            <a:off x="9048329" y="2587838"/>
            <a:ext cx="1088155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103" y="3391186"/>
            <a:ext cx="2733319" cy="20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/>
              <a:t>L1-L3: Réparation </a:t>
            </a:r>
            <a:r>
              <a:rPr lang="fr-FR" sz="4000" b="1" dirty="0" err="1"/>
              <a:t>retromusculaire</a:t>
            </a:r>
            <a:r>
              <a:rPr lang="fr-FR" sz="4000" b="1" dirty="0"/>
              <a:t>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92811" y="2157283"/>
            <a:ext cx="579831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Résection 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du sac d’éventration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Décollement/préparation </a:t>
            </a:r>
          </a:p>
          <a:p>
            <a:pPr marL="285750" indent="-285750"/>
            <a:r>
              <a:rPr lang="fr-FR" sz="2000" dirty="0">
                <a:solidFill>
                  <a:prstClr val="black"/>
                </a:solidFill>
                <a:latin typeface="Calibri"/>
              </a:rPr>
              <a:t>     de l’espace pour insérer la prothèse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Fermeture du plan postérieur / fils résorbable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Etalement de la prothèse non résorbable fixée </a:t>
            </a:r>
          </a:p>
          <a:p>
            <a:pPr marL="285750" indent="-285750"/>
            <a:r>
              <a:rPr lang="fr-FR" sz="2000" dirty="0">
                <a:solidFill>
                  <a:prstClr val="black"/>
                </a:solidFill>
                <a:latin typeface="Calibri"/>
              </a:rPr>
              <a:t>     avec du fils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resorbable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au plan postérieur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prstClr val="black"/>
                </a:solidFill>
                <a:latin typeface="Calibri"/>
              </a:rPr>
              <a:t>Overlap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 ≥5cm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Drainage  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de l’espace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retromusculaire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Fermeture du plan antérieur +/- </a:t>
            </a:r>
            <a:r>
              <a:rPr lang="fr-FR" sz="2000" dirty="0" err="1">
                <a:solidFill>
                  <a:prstClr val="black"/>
                </a:solidFill>
                <a:latin typeface="Calibri"/>
              </a:rPr>
              <a:t>inc</a:t>
            </a:r>
            <a:r>
              <a:rPr lang="fr-FR" sz="2000" dirty="0">
                <a:solidFill>
                  <a:prstClr val="black"/>
                </a:solidFill>
                <a:latin typeface="Calibri"/>
              </a:rPr>
              <a:t>. de décharge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Drainage de l’espace sous-cutané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Fermeture sous-cutanée/cutanée</a:t>
            </a:r>
          </a:p>
          <a:p>
            <a:pPr marL="285750" indent="-285750"/>
            <a:r>
              <a:rPr lang="fr-FR" sz="2000" dirty="0">
                <a:solidFill>
                  <a:prstClr val="black"/>
                </a:solidFill>
                <a:latin typeface="Calibri"/>
              </a:rPr>
              <a:t>   </a:t>
            </a: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        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92811" y="1474040"/>
            <a:ext cx="170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Calibri"/>
              </a:rPr>
              <a:t>Impératifs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1152382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376" y="3962049"/>
            <a:ext cx="2160240" cy="275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422" y="1393307"/>
            <a:ext cx="2463834" cy="1847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741" y="4368350"/>
            <a:ext cx="2493911" cy="18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2780928"/>
            <a:ext cx="658668" cy="6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35560" y="14320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/>
              <a:t>L1-L3: Position de la prothèse?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268761"/>
            <a:ext cx="5976664" cy="1395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1"/>
            <a:ext cx="1362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1" y="3789040"/>
            <a:ext cx="2479276" cy="174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34892" y="2924944"/>
            <a:ext cx="5353197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100" b="1" dirty="0">
                <a:solidFill>
                  <a:prstClr val="black"/>
                </a:solidFill>
                <a:latin typeface="Calibri"/>
              </a:rPr>
              <a:t>Eviter l’espace entre MOI et m. transverse!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1610266"/>
            <a:ext cx="2751098" cy="206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88662" y="3789040"/>
            <a:ext cx="4395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Calibri"/>
              </a:rPr>
              <a:t>Nerfs </a:t>
            </a:r>
          </a:p>
          <a:p>
            <a:r>
              <a:rPr lang="fr-FR" dirty="0">
                <a:solidFill>
                  <a:srgbClr val="0070C0"/>
                </a:solidFill>
                <a:latin typeface="Calibri"/>
              </a:rPr>
              <a:t>           - intercostaux  thoraco-</a:t>
            </a:r>
            <a:r>
              <a:rPr lang="fr-FR" dirty="0" err="1">
                <a:solidFill>
                  <a:srgbClr val="0070C0"/>
                </a:solidFill>
                <a:latin typeface="Calibri"/>
              </a:rPr>
              <a:t>abd</a:t>
            </a:r>
            <a:r>
              <a:rPr lang="fr-FR" dirty="0">
                <a:solidFill>
                  <a:srgbClr val="0070C0"/>
                </a:solidFill>
                <a:latin typeface="Calibri"/>
              </a:rPr>
              <a:t>. T5-T11</a:t>
            </a:r>
          </a:p>
          <a:p>
            <a:r>
              <a:rPr lang="fr-FR" dirty="0">
                <a:solidFill>
                  <a:srgbClr val="0070C0"/>
                </a:solidFill>
                <a:latin typeface="Calibri"/>
              </a:rPr>
              <a:t>           - rameau </a:t>
            </a:r>
            <a:r>
              <a:rPr lang="fr-FR" dirty="0" err="1">
                <a:solidFill>
                  <a:srgbClr val="0070C0"/>
                </a:solidFill>
                <a:latin typeface="Calibri"/>
              </a:rPr>
              <a:t>ant</a:t>
            </a:r>
            <a:r>
              <a:rPr lang="fr-FR" dirty="0">
                <a:solidFill>
                  <a:srgbClr val="0070C0"/>
                </a:solidFill>
                <a:latin typeface="Calibri"/>
              </a:rPr>
              <a:t>. du n. </a:t>
            </a:r>
            <a:r>
              <a:rPr lang="fr-FR" dirty="0" err="1">
                <a:solidFill>
                  <a:srgbClr val="0070C0"/>
                </a:solidFill>
                <a:latin typeface="Calibri"/>
              </a:rPr>
              <a:t>sous-costal</a:t>
            </a:r>
            <a:r>
              <a:rPr lang="fr-FR" dirty="0">
                <a:solidFill>
                  <a:srgbClr val="0070C0"/>
                </a:solidFill>
                <a:latin typeface="Calibri"/>
              </a:rPr>
              <a:t> T12</a:t>
            </a:r>
          </a:p>
          <a:p>
            <a:r>
              <a:rPr lang="fr-FR" dirty="0">
                <a:solidFill>
                  <a:srgbClr val="0070C0"/>
                </a:solidFill>
                <a:latin typeface="Calibri"/>
              </a:rPr>
              <a:t>           - branche </a:t>
            </a:r>
            <a:r>
              <a:rPr lang="fr-FR" dirty="0" err="1">
                <a:solidFill>
                  <a:srgbClr val="0070C0"/>
                </a:solidFill>
                <a:latin typeface="Calibri"/>
              </a:rPr>
              <a:t>ant</a:t>
            </a:r>
            <a:r>
              <a:rPr lang="fr-FR" dirty="0">
                <a:solidFill>
                  <a:srgbClr val="0070C0"/>
                </a:solidFill>
                <a:latin typeface="Calibri"/>
              </a:rPr>
              <a:t>. du n. ilio-hypogastrique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Calibri"/>
              </a:rPr>
              <a:t>Vaisseaux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36" y="3691885"/>
            <a:ext cx="1768142" cy="18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03513" y="3419966"/>
            <a:ext cx="26831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prstClr val="black"/>
                </a:solidFill>
                <a:latin typeface="Calibri"/>
              </a:rPr>
              <a:t>Lieu de cheminement: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91996" y="5805264"/>
            <a:ext cx="3567900" cy="41549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100" b="1" dirty="0">
                <a:solidFill>
                  <a:prstClr val="black"/>
                </a:solidFill>
                <a:latin typeface="Calibri"/>
              </a:rPr>
              <a:t>Décoller entre MOE et MOI</a:t>
            </a:r>
          </a:p>
        </p:txBody>
      </p:sp>
    </p:spTree>
    <p:extLst>
      <p:ext uri="{BB962C8B-B14F-4D97-AF65-F5344CB8AC3E}">
        <p14:creationId xmlns:p14="http://schemas.microsoft.com/office/powerpoint/2010/main" val="2214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13379" y="2403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/>
              <a:t>L1-L3: Obtenir un </a:t>
            </a:r>
            <a:r>
              <a:rPr lang="fr-FR" sz="4000" b="1" dirty="0" err="1"/>
              <a:t>overlap</a:t>
            </a:r>
            <a:r>
              <a:rPr lang="fr-FR" sz="4000" b="1" dirty="0"/>
              <a:t> satisfaisant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87489" y="1412777"/>
            <a:ext cx="4209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prstClr val="black"/>
                </a:solidFill>
                <a:latin typeface="Calibri"/>
              </a:rPr>
              <a:t>Jusqu’où mener la dissection?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87489" y="1988840"/>
            <a:ext cx="3560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 haut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- Décoller entre MOE et MOI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 jusqu’aux côtes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-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Désinsérer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MOI des côtes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- Décoller entre m. transverse et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 les côtes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59724" y="3704836"/>
            <a:ext cx="4080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Médialement: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- Jusqu’à la gaine du muscle grand droit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- Si nécessaire, rejoindre l’espace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retromusculaire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du grand droit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40" y="1268242"/>
            <a:ext cx="5050809" cy="253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40" y="4005064"/>
            <a:ext cx="499585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487489" y="5086926"/>
            <a:ext cx="294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Latéralement: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- Avoir un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overlap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de ≥5cm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61193" y="6021289"/>
            <a:ext cx="320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En bas: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- Jusqu’au ligament de Cooper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9236" y="6034799"/>
            <a:ext cx="2621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/>
              </a:rPr>
              <a:t>Stumpf et al.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Hernia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 2009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F88A52-9C9E-458D-B28D-9E4230A697F4}"/>
              </a:ext>
            </a:extLst>
          </p:cNvPr>
          <p:cNvSpPr txBox="1"/>
          <p:nvPr/>
        </p:nvSpPr>
        <p:spPr>
          <a:xfrm>
            <a:off x="6960097" y="343341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037FDF-1164-4A40-A30F-D7A5D095AB49}"/>
              </a:ext>
            </a:extLst>
          </p:cNvPr>
          <p:cNvSpPr txBox="1"/>
          <p:nvPr/>
        </p:nvSpPr>
        <p:spPr>
          <a:xfrm>
            <a:off x="10158248" y="34485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63BC04-D249-4C6E-BD65-497D83B129A2}"/>
              </a:ext>
            </a:extLst>
          </p:cNvPr>
          <p:cNvSpPr txBox="1"/>
          <p:nvPr/>
        </p:nvSpPr>
        <p:spPr>
          <a:xfrm>
            <a:off x="7608169" y="5435932"/>
            <a:ext cx="26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1DB7AE-B6ED-46D9-A241-2024940E0F88}"/>
              </a:ext>
            </a:extLst>
          </p:cNvPr>
          <p:cNvSpPr txBox="1"/>
          <p:nvPr/>
        </p:nvSpPr>
        <p:spPr>
          <a:xfrm flipH="1">
            <a:off x="10342980" y="54359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525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768</Words>
  <Application>Microsoft Office PowerPoint</Application>
  <PresentationFormat>Grand écran</PresentationFormat>
  <Paragraphs>148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Wingdings</vt:lpstr>
      <vt:lpstr>1_Thème Office</vt:lpstr>
      <vt:lpstr>Eventrations latérales</vt:lpstr>
      <vt:lpstr>Paroi abdominale latérale  rappel anatomique</vt:lpstr>
      <vt:lpstr>Paroi abdominale latérale  rappel anatomique</vt:lpstr>
      <vt:lpstr>Eventrations latérales </vt:lpstr>
      <vt:lpstr>Eventrations latérales: L1-L3</vt:lpstr>
      <vt:lpstr>Eventrations latérales: L1-L3</vt:lpstr>
      <vt:lpstr>L1-L3: Réparation retromusculaire  </vt:lpstr>
      <vt:lpstr>L1-L3: Position de la prothèse?  </vt:lpstr>
      <vt:lpstr>L1-L3: Obtenir un overlap satisfaisant </vt:lpstr>
      <vt:lpstr>L1-L3: Comment fermer le plan postérieur si perte de substance +++ </vt:lpstr>
      <vt:lpstr>L1-L3: Réparation  retromusculaire </vt:lpstr>
      <vt:lpstr>L1-L3: Réparation  retromusculaire </vt:lpstr>
      <vt:lpstr>L1-L3: Réparation  retromusculaire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Eventrations latérales</dc:title>
  <dc:creator>tpoghosyan</dc:creator>
  <cp:lastModifiedBy>POGHOSYAN Tigran</cp:lastModifiedBy>
  <cp:revision>6</cp:revision>
  <dcterms:created xsi:type="dcterms:W3CDTF">2021-01-20T20:20:21Z</dcterms:created>
  <dcterms:modified xsi:type="dcterms:W3CDTF">2021-12-03T12:50:38Z</dcterms:modified>
</cp:coreProperties>
</file>