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66" r:id="rId9"/>
    <p:sldId id="267" r:id="rId10"/>
    <p:sldId id="279" r:id="rId11"/>
    <p:sldId id="259" r:id="rId12"/>
    <p:sldId id="260" r:id="rId13"/>
    <p:sldId id="257" r:id="rId14"/>
    <p:sldId id="280" r:id="rId15"/>
    <p:sldId id="269" r:id="rId16"/>
    <p:sldId id="274" r:id="rId17"/>
    <p:sldId id="271" r:id="rId18"/>
    <p:sldId id="273" r:id="rId19"/>
    <p:sldId id="275" r:id="rId20"/>
    <p:sldId id="276" r:id="rId21"/>
    <p:sldId id="277" r:id="rId22"/>
    <p:sldId id="278" r:id="rId23"/>
    <p:sldId id="281" r:id="rId24"/>
    <p:sldId id="28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3470B-2B3F-44C5-B252-24F5CF6B9F50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1968C-8904-4AE8-98A4-46AC9B63B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26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EEC3-D801-4041-A7E0-D321BADB34DD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6DC-1EB0-47EA-AF56-668A03FC3E3C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EAC7-DF1D-4913-9072-BD67A7A5ECA2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F555-FCD2-43B0-B219-6F1343995B19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0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74F-0B09-4D10-A815-7D69C0328207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77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C57-F7D2-42B6-A27F-547F3FE081D7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9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7B1-7C89-4DAA-97B8-DD4F4EFAB90D}" type="datetime1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8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AE2-A107-415D-BAF2-3BC63DAD55B4}" type="datetime1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11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9A3-D2DE-4C7C-8765-A0CEC7BB2D97}" type="datetime1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99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9E32-39B7-443C-A84A-C4D932D7CC86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1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5D3C-7F1D-424C-B74E-D68991701F0B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11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2BB7-E2DE-44E3-ACDC-D3C516960236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393B-22A9-4874-9C60-29E44C021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6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0299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 Narrow" panose="020B0606020202030204" pitchFamily="34" charset="0"/>
              </a:rPr>
              <a:t>Etude longitudinale de cohorte de la douleur préopératoire en tant que facteur de risque de douleur chronique après cure de hernie inguinale</a:t>
            </a:r>
            <a:endParaRPr lang="fr-FR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7572" y="434483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B. ROMAIN</a:t>
            </a:r>
          </a:p>
          <a:p>
            <a:pPr algn="ctr"/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endParaRPr lang="fr-FR" sz="2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Service </a:t>
            </a:r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de Chirurgie Générale et Digestive</a:t>
            </a:r>
          </a:p>
          <a:p>
            <a:pPr algn="ctr"/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Hôpital de </a:t>
            </a:r>
            <a:r>
              <a:rPr lang="fr-FR" sz="2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Hautepierre</a:t>
            </a:r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 - Strasbourg</a:t>
            </a:r>
          </a:p>
        </p:txBody>
      </p:sp>
      <p:pic>
        <p:nvPicPr>
          <p:cNvPr id="5" name="Picture 1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" b="6578"/>
          <a:stretch/>
        </p:blipFill>
        <p:spPr bwMode="auto">
          <a:xfrm>
            <a:off x="10074337" y="5263319"/>
            <a:ext cx="1441501" cy="13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med.unistra.fr/var/ezwebin_site/storage/images/media/banners/faculte-de-medecine-de-strasbourg/1206-1-fre-FR/Faculte-de-Medecine-de-Strasbourg_bill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33" y="183588"/>
            <a:ext cx="5816959" cy="11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3"/>
          <a:stretch/>
        </p:blipFill>
        <p:spPr>
          <a:xfrm>
            <a:off x="0" y="79705"/>
            <a:ext cx="3760839" cy="131180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5459" y="1413824"/>
            <a:ext cx="1194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 Narrow" panose="020B0606020202030204" pitchFamily="34" charset="0"/>
              </a:rPr>
              <a:t>1) Evaluation de la solidité </a:t>
            </a:r>
          </a:p>
          <a:p>
            <a:r>
              <a:rPr lang="fr-FR" sz="3200" dirty="0" smtClean="0">
                <a:latin typeface="Arial Narrow" panose="020B0606020202030204" pitchFamily="34" charset="0"/>
              </a:rPr>
              <a:t>2) Présence d’une récidive ?</a:t>
            </a:r>
          </a:p>
          <a:p>
            <a:r>
              <a:rPr lang="fr-FR" sz="3200" dirty="0" smtClean="0">
                <a:latin typeface="Arial Narrow" panose="020B0606020202030204" pitchFamily="34" charset="0"/>
              </a:rPr>
              <a:t>3) Présence de douleur</a:t>
            </a:r>
          </a:p>
          <a:p>
            <a:r>
              <a:rPr lang="fr-FR" sz="3200" dirty="0" smtClean="0">
                <a:latin typeface="Arial Narrow" panose="020B0606020202030204" pitchFamily="34" charset="0"/>
              </a:rPr>
              <a:t>4) Le moment des douleurs</a:t>
            </a:r>
          </a:p>
          <a:p>
            <a:r>
              <a:rPr lang="fr-FR" sz="3200" dirty="0" smtClean="0">
                <a:latin typeface="Arial Narrow" panose="020B0606020202030204" pitchFamily="34" charset="0"/>
              </a:rPr>
              <a:t>5) La fréquence dans la journée</a:t>
            </a:r>
          </a:p>
          <a:p>
            <a:r>
              <a:rPr lang="fr-FR" sz="3200" dirty="0" smtClean="0">
                <a:latin typeface="Arial Narrow" panose="020B0606020202030204" pitchFamily="34" charset="0"/>
              </a:rPr>
              <a:t>6) L’impact des douleurs sur la qualité de vie</a:t>
            </a:r>
          </a:p>
          <a:p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7) </a:t>
            </a: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La gêne occasionnée est-elle plus importante que celle qui était occasionnée par la hernie </a:t>
            </a:r>
            <a:r>
              <a:rPr lang="fr-FR" sz="3200" dirty="0">
                <a:solidFill>
                  <a:srgbClr val="31859C"/>
                </a:solidFill>
                <a:latin typeface="Arial Narrow" panose="020B0606020202030204" pitchFamily="34" charset="0"/>
              </a:rPr>
              <a:t>?</a:t>
            </a:r>
          </a:p>
          <a:p>
            <a:r>
              <a:rPr lang="fr-FR" sz="3200" dirty="0" smtClean="0">
                <a:latin typeface="Arial Narrow" panose="020B0606020202030204" pitchFamily="34" charset="0"/>
              </a:rPr>
              <a:t>8) La </a:t>
            </a:r>
            <a:r>
              <a:rPr lang="fr-FR" sz="3200" dirty="0">
                <a:latin typeface="Arial Narrow" panose="020B0606020202030204" pitchFamily="34" charset="0"/>
              </a:rPr>
              <a:t>nécessité d’une </a:t>
            </a:r>
            <a:r>
              <a:rPr lang="fr-FR" sz="3200" dirty="0" err="1">
                <a:latin typeface="Arial Narrow" panose="020B0606020202030204" pitchFamily="34" charset="0"/>
              </a:rPr>
              <a:t>réintervention</a:t>
            </a:r>
            <a:r>
              <a:rPr lang="fr-FR" sz="3200" dirty="0">
                <a:latin typeface="Arial Narrow" panose="020B0606020202030204" pitchFamily="34" charset="0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chirurgicale</a:t>
            </a:r>
          </a:p>
          <a:p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9) Etes-vous satisfait du résultat </a:t>
            </a:r>
            <a:r>
              <a:rPr lang="fr-FR" sz="3200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5485" y="6385977"/>
            <a:ext cx="4572000" cy="380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en-US" sz="1870" dirty="0" smtClean="0">
                <a:latin typeface="Arial Narrow" panose="020B0606020202030204" pitchFamily="34" charset="0"/>
              </a:rPr>
              <a:t>Gillion </a:t>
            </a:r>
            <a:r>
              <a:rPr lang="en-US" sz="1870" dirty="0">
                <a:latin typeface="Arial Narrow" panose="020B0606020202030204" pitchFamily="34" charset="0"/>
              </a:rPr>
              <a:t>JF</a:t>
            </a:r>
            <a:r>
              <a:rPr lang="en-US" sz="1870" dirty="0" smtClean="0">
                <a:latin typeface="Arial Narrow" panose="020B0606020202030204" pitchFamily="34" charset="0"/>
              </a:rPr>
              <a:t>, et al. </a:t>
            </a:r>
            <a:r>
              <a:rPr lang="en-US" sz="1870" dirty="0">
                <a:latin typeface="Arial Narrow" panose="020B0606020202030204" pitchFamily="34" charset="0"/>
              </a:rPr>
              <a:t>Hernia </a:t>
            </a:r>
            <a:r>
              <a:rPr lang="en-US" sz="1870" dirty="0" smtClean="0">
                <a:latin typeface="Arial Narrow" panose="020B0606020202030204" pitchFamily="34" charset="0"/>
              </a:rPr>
              <a:t>2003; 17: 683–692</a:t>
            </a:r>
            <a:endParaRPr lang="fr-FR" sz="187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Patients et Méthode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Questionnaire PROM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27" y="0"/>
            <a:ext cx="3455873" cy="212536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3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1"/>
          <a:stretch/>
        </p:blipFill>
        <p:spPr bwMode="auto">
          <a:xfrm>
            <a:off x="713232" y="1600200"/>
            <a:ext cx="11228831" cy="21031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-27384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Population étudiée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713232" y="1600200"/>
            <a:ext cx="11228831" cy="523951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-27384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Population étudiée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1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6472" y="1179576"/>
            <a:ext cx="758952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1376" y="5279428"/>
            <a:ext cx="11850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Les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douleurs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préopératoires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significatives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modérées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ou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sévères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(VRS)) </a:t>
            </a:r>
            <a:endParaRPr lang="en-US" sz="3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= 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29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%</a:t>
            </a:r>
            <a:endParaRPr lang="en-US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1248" y="3081528"/>
            <a:ext cx="2852928" cy="722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préopératoires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2832" y="2767914"/>
            <a:ext cx="1252152" cy="139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614984" y="3085070"/>
            <a:ext cx="1120346" cy="100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953633" y="3464011"/>
            <a:ext cx="1120346" cy="67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953633" y="2409567"/>
            <a:ext cx="1120346" cy="67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594390" y="2401163"/>
            <a:ext cx="1120346" cy="36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615616" y="2401163"/>
            <a:ext cx="1120346" cy="1020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02080" y="2475472"/>
            <a:ext cx="1140940" cy="267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98184" y="2475472"/>
            <a:ext cx="1140940" cy="267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494062" y="2814597"/>
            <a:ext cx="1140940" cy="267730"/>
          </a:xfrm>
          <a:prstGeom prst="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494062" y="3153722"/>
            <a:ext cx="1140940" cy="2677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494062" y="3492846"/>
            <a:ext cx="1140940" cy="2677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573796" y="2816305"/>
            <a:ext cx="1140940" cy="267730"/>
          </a:xfrm>
          <a:prstGeom prst="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867136" y="3153722"/>
            <a:ext cx="1140940" cy="2677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9681517" y="3492846"/>
            <a:ext cx="1140940" cy="2677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9706232" y="3810005"/>
            <a:ext cx="1120346" cy="37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41376" y="5279428"/>
            <a:ext cx="11850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Les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douleurs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postopératoires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à 2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ans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diminuent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dans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toutes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les categories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préopératoires</a:t>
            </a:r>
            <a:endParaRPr lang="en-US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6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1856" y="3080951"/>
            <a:ext cx="2852928" cy="697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376" y="5279428"/>
            <a:ext cx="11850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Arial Narrow" panose="020B0606020202030204" pitchFamily="34" charset="0"/>
              </a:rPr>
              <a:t>Les </a:t>
            </a:r>
            <a:r>
              <a:rPr lang="en-US" sz="3200" dirty="0" err="1">
                <a:latin typeface="Arial Narrow" panose="020B0606020202030204" pitchFamily="34" charset="0"/>
              </a:rPr>
              <a:t>douleurs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préopératoires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significatives</a:t>
            </a:r>
            <a:r>
              <a:rPr lang="en-US" sz="3200" dirty="0">
                <a:latin typeface="Arial Narrow" panose="020B0606020202030204" pitchFamily="34" charset="0"/>
              </a:rPr>
              <a:t> (</a:t>
            </a:r>
            <a:r>
              <a:rPr lang="en-US" sz="3200" dirty="0" err="1">
                <a:latin typeface="Arial Narrow" panose="020B0606020202030204" pitchFamily="34" charset="0"/>
              </a:rPr>
              <a:t>modérées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ou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sévères</a:t>
            </a:r>
            <a:r>
              <a:rPr lang="en-US" sz="3200" dirty="0">
                <a:latin typeface="Arial Narrow" panose="020B0606020202030204" pitchFamily="34" charset="0"/>
              </a:rPr>
              <a:t> (VRS)) </a:t>
            </a:r>
            <a:endParaRPr lang="en-US" sz="3200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en-US" sz="3200" dirty="0" smtClean="0">
                <a:latin typeface="Arial Narrow" panose="020B0606020202030204" pitchFamily="34" charset="0"/>
              </a:rPr>
              <a:t>= </a:t>
            </a:r>
            <a:r>
              <a:rPr lang="en-US" sz="3200" dirty="0">
                <a:latin typeface="Arial Narrow" panose="020B0606020202030204" pitchFamily="34" charset="0"/>
              </a:rPr>
              <a:t>29% 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vs 4.2% à 2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ans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en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postopératoire</a:t>
            </a:r>
            <a:endParaRPr lang="en-US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4280" y="3080951"/>
            <a:ext cx="1383792" cy="697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1856" y="2414016"/>
            <a:ext cx="1124712" cy="1728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376" y="5608612"/>
            <a:ext cx="11850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4% 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modérées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0.4% 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sévères</a:t>
            </a:r>
            <a:endParaRPr lang="en-US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79864" y="2410968"/>
            <a:ext cx="1124712" cy="1728216"/>
          </a:xfrm>
          <a:prstGeom prst="rect">
            <a:avLst/>
          </a:prstGeom>
          <a:noFill/>
          <a:ln w="571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1856" y="2414016"/>
            <a:ext cx="2852928" cy="722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376" y="5279428"/>
            <a:ext cx="11850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imputables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à la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chirurgie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= 63.5 %</a:t>
            </a:r>
            <a:endParaRPr lang="en-US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0952" y="2478024"/>
            <a:ext cx="2441448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991088" y="2450592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125</a:t>
            </a:r>
            <a:endParaRPr lang="fr-FR" sz="28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006328" y="3700272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196</a:t>
            </a:r>
            <a:endParaRPr lang="fr-FR" sz="28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475" y="1492582"/>
            <a:ext cx="1392075" cy="1580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6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1856" y="3081528"/>
            <a:ext cx="2852928" cy="722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376" y="5279428"/>
            <a:ext cx="11850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liées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à la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persistance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d’une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préopératoire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= 36.5 %</a:t>
            </a:r>
            <a:endParaRPr lang="en-US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0952" y="2478024"/>
            <a:ext cx="2441448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991088" y="3182112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72</a:t>
            </a:r>
            <a:endParaRPr lang="fr-FR" sz="28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006328" y="3700272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196</a:t>
            </a:r>
            <a:endParaRPr lang="fr-FR" sz="28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9864" y="2410968"/>
            <a:ext cx="1124712" cy="1728216"/>
          </a:xfrm>
          <a:prstGeom prst="rect">
            <a:avLst/>
          </a:prstGeom>
          <a:noFill/>
          <a:ln w="571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574715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Narrow" panose="020B0606020202030204" pitchFamily="34" charset="0"/>
              </a:rPr>
              <a:t>Les 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sévères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sont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indépendantes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de la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préopératoire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directement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liées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à la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chirurgie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endParaRPr lang="fr-FR" sz="3200" b="1" dirty="0">
              <a:solidFill>
                <a:srgbClr val="31859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5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71959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 préopératoire </a:t>
            </a:r>
            <a:r>
              <a:rPr lang="fr-FR" sz="3200" dirty="0" smtClean="0">
                <a:latin typeface="Arial Narrow" panose="020B0606020202030204" pitchFamily="34" charset="0"/>
              </a:rPr>
              <a:t>et le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 postopératoire précoce </a:t>
            </a:r>
            <a:r>
              <a:rPr lang="fr-FR" sz="3200" dirty="0" smtClean="0">
                <a:latin typeface="Arial Narrow" panose="020B0606020202030204" pitchFamily="34" charset="0"/>
              </a:rPr>
              <a:t>sont des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facteurs de risque de douleurs postopératoires chroniques</a:t>
            </a:r>
            <a:r>
              <a:rPr lang="fr-FR" sz="3200" dirty="0" smtClean="0">
                <a:latin typeface="Arial Narrow" panose="020B0606020202030204" pitchFamily="34" charset="0"/>
              </a:rPr>
              <a:t> (CPIP)</a:t>
            </a:r>
          </a:p>
          <a:p>
            <a:pPr algn="just"/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27382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Introduction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2096" y="6014734"/>
            <a:ext cx="605028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870" dirty="0" err="1" smtClean="0">
                <a:latin typeface="Arial Narrow" panose="020B0606020202030204" pitchFamily="34" charset="0"/>
              </a:rPr>
              <a:t>Molegraaf</a:t>
            </a:r>
            <a:r>
              <a:rPr lang="en-US" sz="1870" dirty="0" smtClean="0">
                <a:latin typeface="Arial Narrow" panose="020B0606020202030204" pitchFamily="34" charset="0"/>
              </a:rPr>
              <a:t> M, et al. European Surgical Research 2017; 58:1–19</a:t>
            </a:r>
            <a:endParaRPr lang="fr-FR" sz="1870" dirty="0"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853" y="231849"/>
            <a:ext cx="2215979" cy="24877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6" y="1323171"/>
            <a:ext cx="10503123" cy="3770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1856" y="2414016"/>
            <a:ext cx="1124712" cy="1728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529905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CPIP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modérées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latin typeface="Arial Narrow" panose="020B0606020202030204" pitchFamily="34" charset="0"/>
              </a:rPr>
              <a:t>dependent plus de la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préopératoire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endParaRPr lang="en-US" sz="3200" b="1" dirty="0" smtClean="0">
              <a:solidFill>
                <a:srgbClr val="31859C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Augmentation progressive </a:t>
            </a:r>
            <a:r>
              <a:rPr lang="en-US" sz="3200" dirty="0" err="1">
                <a:latin typeface="Arial Narrow" panose="020B0606020202030204" pitchFamily="34" charset="0"/>
              </a:rPr>
              <a:t>en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fonction</a:t>
            </a:r>
            <a:r>
              <a:rPr lang="en-US" sz="3200" dirty="0">
                <a:latin typeface="Arial Narrow" panose="020B0606020202030204" pitchFamily="34" charset="0"/>
              </a:rPr>
              <a:t> de la </a:t>
            </a:r>
            <a:r>
              <a:rPr lang="en-US" sz="3200" dirty="0" err="1">
                <a:latin typeface="Arial Narrow" panose="020B0606020202030204" pitchFamily="34" charset="0"/>
              </a:rPr>
              <a:t>catégorie</a:t>
            </a:r>
            <a:r>
              <a:rPr lang="en-US" sz="3200" dirty="0">
                <a:latin typeface="Arial Narrow" panose="020B0606020202030204" pitchFamily="34" charset="0"/>
              </a:rPr>
              <a:t> de la </a:t>
            </a:r>
            <a:r>
              <a:rPr lang="en-US" sz="3200" dirty="0" err="1">
                <a:latin typeface="Arial Narrow" panose="020B0606020202030204" pitchFamily="34" charset="0"/>
              </a:rPr>
              <a:t>douleur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préopératoire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9354312" y="2688336"/>
            <a:ext cx="27432" cy="1069848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Douleurs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7708" y="1441622"/>
            <a:ext cx="11994292" cy="3954162"/>
            <a:chOff x="406692" y="0"/>
            <a:chExt cx="4744016" cy="140096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b="91070"/>
            <a:stretch/>
          </p:blipFill>
          <p:spPr>
            <a:xfrm>
              <a:off x="406692" y="0"/>
              <a:ext cx="4640064" cy="612396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t="81346" b="8134"/>
            <a:stretch/>
          </p:blipFill>
          <p:spPr>
            <a:xfrm>
              <a:off x="510644" y="679508"/>
              <a:ext cx="4640064" cy="721453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PROM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595" y="3838832"/>
            <a:ext cx="3468129" cy="733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011285" y="3838832"/>
            <a:ext cx="1651700" cy="733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5385242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modérées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ou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sévères</a:t>
            </a:r>
            <a:r>
              <a:rPr lang="en-US" sz="3200" dirty="0" smtClean="0"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postopératoire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moins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importante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que la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préopératoire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dans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71.6% des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cas</a:t>
            </a:r>
            <a:endParaRPr lang="fr-FR" sz="3200" b="1" dirty="0">
              <a:solidFill>
                <a:srgbClr val="31859C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1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494"/>
            <a:ext cx="12192000" cy="40530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PROM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75" y="3480485"/>
            <a:ext cx="1589902" cy="733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176042" y="3484602"/>
            <a:ext cx="1651700" cy="733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385242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CPIP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modérées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ou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sévères</a:t>
            </a:r>
            <a:r>
              <a:rPr lang="en-US" sz="3200" dirty="0" smtClean="0"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Résultats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de la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chirurgie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évalués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comme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bons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ou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excellents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dans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58.4% des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cas</a:t>
            </a:r>
            <a:endParaRPr lang="fr-FR" sz="3200" b="1" dirty="0">
              <a:solidFill>
                <a:srgbClr val="31859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61749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Persistance d’une douleur préopératoire</a:t>
            </a:r>
            <a:r>
              <a:rPr lang="fr-FR" sz="3200" dirty="0">
                <a:latin typeface="Arial Narrow" panose="020B0606020202030204" pitchFamily="34" charset="0"/>
              </a:rPr>
              <a:t>: </a:t>
            </a: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autres étiologies</a:t>
            </a:r>
            <a:r>
              <a:rPr lang="fr-FR" sz="3200" dirty="0">
                <a:latin typeface="Arial Narrow" panose="020B0606020202030204" pitchFamily="34" charset="0"/>
              </a:rPr>
              <a:t> de la douleur (lombalgies, hanches, pubalgie…)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Compte tenu du résultat du PROM, 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VRS surestime probablement la douleur ressentie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Nécessité d’uniformiser l’évaluation de la douleur chronique</a:t>
            </a:r>
            <a:r>
              <a:rPr lang="fr-FR" sz="3200" dirty="0" smtClean="0">
                <a:latin typeface="Arial Narrow" panose="020B0606020202030204" pitchFamily="34" charset="0"/>
              </a:rPr>
              <a:t>: SF-IPQ …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010" y="6081237"/>
            <a:ext cx="4777946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70" dirty="0" err="1">
                <a:latin typeface="Arial Narrow" panose="020B0606020202030204" pitchFamily="34" charset="0"/>
              </a:rPr>
              <a:t>Molegraaf</a:t>
            </a:r>
            <a:r>
              <a:rPr lang="en-US" sz="1870" dirty="0">
                <a:latin typeface="Arial Narrow" panose="020B0606020202030204" pitchFamily="34" charset="0"/>
              </a:rPr>
              <a:t> M, </a:t>
            </a:r>
            <a:r>
              <a:rPr lang="en-US" sz="1870" dirty="0" smtClean="0">
                <a:latin typeface="Arial Narrow" panose="020B0606020202030204" pitchFamily="34" charset="0"/>
              </a:rPr>
              <a:t>et al. </a:t>
            </a:r>
            <a:r>
              <a:rPr lang="en-US" sz="1870" dirty="0" err="1">
                <a:latin typeface="Arial Narrow" panose="020B0606020202030204" pitchFamily="34" charset="0"/>
              </a:rPr>
              <a:t>Eur</a:t>
            </a:r>
            <a:r>
              <a:rPr lang="en-US" sz="1870" dirty="0">
                <a:latin typeface="Arial Narrow" panose="020B0606020202030204" pitchFamily="34" charset="0"/>
              </a:rPr>
              <a:t> </a:t>
            </a:r>
            <a:r>
              <a:rPr lang="en-US" sz="1870" dirty="0" err="1">
                <a:latin typeface="Arial Narrow" panose="020B0606020202030204" pitchFamily="34" charset="0"/>
              </a:rPr>
              <a:t>Surg</a:t>
            </a:r>
            <a:r>
              <a:rPr lang="en-US" sz="1870" dirty="0">
                <a:latin typeface="Arial Narrow" panose="020B0606020202030204" pitchFamily="34" charset="0"/>
              </a:rPr>
              <a:t> </a:t>
            </a:r>
            <a:r>
              <a:rPr lang="en-US" sz="1870" dirty="0" smtClean="0">
                <a:latin typeface="Arial Narrow" panose="020B0606020202030204" pitchFamily="34" charset="0"/>
              </a:rPr>
              <a:t>Res 2017; 58:1–19</a:t>
            </a:r>
            <a:endParaRPr lang="fr-FR" sz="187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27384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Discussion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70917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4.2% de CPIP modérées ou sévères en postopératoire </a:t>
            </a:r>
            <a:r>
              <a:rPr lang="fr-FR" sz="3200" dirty="0" smtClean="0">
                <a:latin typeface="Arial Narrow" panose="020B0606020202030204" pitchFamily="34" charset="0"/>
              </a:rPr>
              <a:t>dont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63.5%</a:t>
            </a:r>
            <a:r>
              <a:rPr lang="fr-FR" sz="3200" dirty="0" smtClean="0">
                <a:latin typeface="Arial Narrow" panose="020B0606020202030204" pitchFamily="34" charset="0"/>
              </a:rPr>
              <a:t> sont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imputables à la chirurgie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 Narrow" panose="020B0606020202030204" pitchFamily="34" charset="0"/>
              </a:rPr>
              <a:t>et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36.5%</a:t>
            </a:r>
            <a:r>
              <a:rPr lang="fr-FR" sz="3200" dirty="0" smtClean="0">
                <a:latin typeface="Arial Narrow" panose="020B0606020202030204" pitchFamily="34" charset="0"/>
              </a:rPr>
              <a:t> liées à 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persistance de douleurs déjà présentes en préopératoire</a:t>
            </a:r>
          </a:p>
          <a:p>
            <a:endParaRPr lang="fr-FR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0.4% de CPIP sévères indépendantes des douleurs préopératoires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Nécessité de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repérer les patients à risque de CPIP </a:t>
            </a:r>
            <a:r>
              <a:rPr lang="fr-FR" sz="3200" dirty="0" smtClean="0">
                <a:latin typeface="Arial Narrow" panose="020B0606020202030204" pitchFamily="34" charset="0"/>
              </a:rPr>
              <a:t>lors de la consultation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préopératoire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Prévenir la douleur postopératoire</a:t>
            </a:r>
            <a:endParaRPr lang="fr-FR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-27384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02096" y="6014734"/>
            <a:ext cx="605028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870" dirty="0" err="1" smtClean="0">
                <a:latin typeface="Arial Narrow" panose="020B0606020202030204" pitchFamily="34" charset="0"/>
              </a:rPr>
              <a:t>Molegraaf</a:t>
            </a:r>
            <a:r>
              <a:rPr lang="en-US" sz="1870" dirty="0" smtClean="0">
                <a:latin typeface="Arial Narrow" panose="020B0606020202030204" pitchFamily="34" charset="0"/>
              </a:rPr>
              <a:t> M, et al. European Surgical Research 2017; 58:1–19</a:t>
            </a:r>
            <a:endParaRPr lang="fr-FR" sz="187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27382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Introduction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719599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 préopératoire </a:t>
            </a:r>
            <a:r>
              <a:rPr lang="fr-FR" sz="3200" dirty="0" smtClean="0">
                <a:latin typeface="Arial Narrow" panose="020B0606020202030204" pitchFamily="34" charset="0"/>
              </a:rPr>
              <a:t>et 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 postopératoire précoce </a:t>
            </a:r>
            <a:r>
              <a:rPr lang="fr-FR" sz="3200" dirty="0" smtClean="0">
                <a:latin typeface="Arial Narrow" panose="020B0606020202030204" pitchFamily="34" charset="0"/>
              </a:rPr>
              <a:t>sont des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facteurs de risque de douleurs postopératoires chroniques</a:t>
            </a:r>
            <a:r>
              <a:rPr lang="fr-FR" sz="3200" dirty="0" smtClean="0">
                <a:latin typeface="Arial Narrow" panose="020B0606020202030204" pitchFamily="34" charset="0"/>
              </a:rPr>
              <a:t> (CPIP)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3200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Pathogénie multifactorielle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: technique chirurgicale, expertise chirurgicale, complications postopératoires, douleurs pré- et post-opératoires…</a:t>
            </a:r>
          </a:p>
          <a:p>
            <a:pPr lvl="0" algn="just"/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3200" dirty="0" smtClean="0">
              <a:latin typeface="Arial Narrow" panose="020B0606020202030204" pitchFamily="34" charset="0"/>
            </a:endParaRPr>
          </a:p>
          <a:p>
            <a:pPr algn="just"/>
            <a:endParaRPr lang="fr-FR" sz="3200" dirty="0">
              <a:latin typeface="Arial Narrow" panose="020B0606020202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853" y="231849"/>
            <a:ext cx="2215979" cy="248775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008" y="123444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Peu d’études ont étudié 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corrélation entre l’intensité de la douleur préopératoire et son évolution en postopératoire </a:t>
            </a:r>
            <a:r>
              <a:rPr lang="fr-FR" sz="3200" b="1" baseline="30000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1</a:t>
            </a:r>
          </a:p>
          <a:p>
            <a:pPr marL="742950" lvl="1" indent="-285750">
              <a:buFontTx/>
              <a:buChar char="-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Préopératoire:</a:t>
            </a:r>
            <a:r>
              <a:rPr lang="fr-FR" sz="3200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douleurs au mouvement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modérées</a:t>
            </a:r>
            <a:r>
              <a:rPr lang="fr-FR" sz="3200" dirty="0" smtClean="0">
                <a:latin typeface="Arial Narrow" panose="020B0606020202030204" pitchFamily="34" charset="0"/>
              </a:rPr>
              <a:t> (EVA 1-5) ou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sévères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(EVA&gt;5):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50.2% </a:t>
            </a:r>
          </a:p>
          <a:p>
            <a:pPr marL="742950" lvl="1" indent="-285750" algn="just">
              <a:buFontTx/>
              <a:buChar char="-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Postopératoire à 1 an: </a:t>
            </a:r>
            <a:r>
              <a:rPr lang="fr-FR" sz="3200" dirty="0" smtClean="0">
                <a:latin typeface="Arial Narrow" panose="020B0606020202030204" pitchFamily="34" charset="0"/>
              </a:rPr>
              <a:t>22.4%</a:t>
            </a:r>
          </a:p>
          <a:p>
            <a:pPr marL="285750" indent="-285750" algn="just">
              <a:buFontTx/>
              <a:buChar char="-"/>
            </a:pP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8984" y="6014734"/>
            <a:ext cx="605028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fr-FR" sz="1870" dirty="0" smtClean="0">
                <a:latin typeface="Arial Narrow" panose="020B0606020202030204" pitchFamily="34" charset="0"/>
              </a:rPr>
              <a:t>Page B, et al. Br J </a:t>
            </a:r>
            <a:r>
              <a:rPr lang="fr-FR" sz="1870" dirty="0" err="1" smtClean="0">
                <a:latin typeface="Arial Narrow" panose="020B0606020202030204" pitchFamily="34" charset="0"/>
              </a:rPr>
              <a:t>Surg</a:t>
            </a:r>
            <a:r>
              <a:rPr lang="fr-FR" sz="1870" dirty="0" smtClean="0">
                <a:latin typeface="Arial Narrow" panose="020B0606020202030204" pitchFamily="34" charset="0"/>
              </a:rPr>
              <a:t> 2002; 89:1315–1318. </a:t>
            </a:r>
          </a:p>
          <a:p>
            <a:pPr marL="228600" indent="-228600">
              <a:buAutoNum type="arabicPeriod"/>
            </a:pPr>
            <a:r>
              <a:rPr lang="fr-FR" sz="1870" dirty="0" err="1" smtClean="0">
                <a:latin typeface="Arial Narrow" panose="020B0606020202030204" pitchFamily="34" charset="0"/>
              </a:rPr>
              <a:t>Magnusson</a:t>
            </a:r>
            <a:r>
              <a:rPr lang="fr-FR" sz="1870" dirty="0" smtClean="0">
                <a:latin typeface="Arial Narrow" panose="020B0606020202030204" pitchFamily="34" charset="0"/>
              </a:rPr>
              <a:t> J, et al. </a:t>
            </a:r>
            <a:r>
              <a:rPr lang="fr-FR" sz="1870" dirty="0" err="1" smtClean="0">
                <a:latin typeface="Arial Narrow" panose="020B0606020202030204" pitchFamily="34" charset="0"/>
              </a:rPr>
              <a:t>Hernia</a:t>
            </a:r>
            <a:r>
              <a:rPr lang="fr-FR" sz="1870" dirty="0" smtClean="0">
                <a:latin typeface="Arial Narrow" panose="020B0606020202030204" pitchFamily="34" charset="0"/>
              </a:rPr>
              <a:t> 2019; 23:583–591.</a:t>
            </a:r>
            <a:endParaRPr lang="fr-FR" sz="187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27382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Introduction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3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008" y="123444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Peu d’études ont étudié la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corrélation entre l’intensité de la douleur préopératoire et son évolution en postopératoire </a:t>
            </a:r>
            <a:r>
              <a:rPr lang="fr-FR" sz="3200" b="1" baseline="30000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1</a:t>
            </a:r>
          </a:p>
          <a:p>
            <a:pPr marL="742950" lvl="1" indent="-285750">
              <a:buFontTx/>
              <a:buChar char="-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Préopératoire:</a:t>
            </a:r>
            <a:r>
              <a:rPr lang="fr-FR" sz="3200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douleurs au mouvement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modérées</a:t>
            </a:r>
            <a:r>
              <a:rPr lang="fr-FR" sz="3200" dirty="0" smtClean="0">
                <a:latin typeface="Arial Narrow" panose="020B0606020202030204" pitchFamily="34" charset="0"/>
              </a:rPr>
              <a:t> (EVA 1-5) ou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sévères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(EVA&gt;5):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50.2% </a:t>
            </a:r>
          </a:p>
          <a:p>
            <a:pPr marL="742950" lvl="1" indent="-285750" algn="just">
              <a:buFontTx/>
              <a:buChar char="-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Postopératoire à 1 an: </a:t>
            </a:r>
            <a:r>
              <a:rPr lang="fr-FR" sz="3200" dirty="0" smtClean="0">
                <a:latin typeface="Arial Narrow" panose="020B0606020202030204" pitchFamily="34" charset="0"/>
              </a:rPr>
              <a:t>22.4%</a:t>
            </a:r>
          </a:p>
          <a:p>
            <a:pPr marL="285750" indent="-285750" algn="just">
              <a:buFontTx/>
              <a:buChar char="-"/>
            </a:pPr>
            <a:endParaRPr lang="fr-FR" sz="32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Les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douleurs postopératoires diminuent avec le temps </a:t>
            </a:r>
            <a:r>
              <a:rPr lang="fr-FR" sz="3200" b="1" baseline="30000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2</a:t>
            </a:r>
          </a:p>
          <a:p>
            <a:pPr lvl="1" algn="just"/>
            <a:r>
              <a:rPr lang="fr-FR" sz="3200" dirty="0" smtClean="0">
                <a:latin typeface="Arial Narrow" panose="020B0606020202030204" pitchFamily="34" charset="0"/>
              </a:rPr>
              <a:t>64% avec EVA (0.9-5.4) en préopératoire </a:t>
            </a:r>
          </a:p>
          <a:p>
            <a:pPr lvl="1" algn="just"/>
            <a:r>
              <a:rPr lang="fr-FR" sz="3200" dirty="0" smtClean="0">
                <a:latin typeface="Arial Narrow" panose="020B0606020202030204" pitchFamily="34" charset="0"/>
              </a:rPr>
              <a:t>14% à 1 an, 12% à 2 ans et 7% à 3 ans après la chirurgie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8984" y="6014734"/>
            <a:ext cx="605028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fr-FR" sz="1870" dirty="0" smtClean="0">
                <a:latin typeface="Arial Narrow" panose="020B0606020202030204" pitchFamily="34" charset="0"/>
              </a:rPr>
              <a:t>Page B, et al. Br J </a:t>
            </a:r>
            <a:r>
              <a:rPr lang="fr-FR" sz="1870" dirty="0" err="1" smtClean="0">
                <a:latin typeface="Arial Narrow" panose="020B0606020202030204" pitchFamily="34" charset="0"/>
              </a:rPr>
              <a:t>Surg</a:t>
            </a:r>
            <a:r>
              <a:rPr lang="fr-FR" sz="1870" dirty="0" smtClean="0">
                <a:latin typeface="Arial Narrow" panose="020B0606020202030204" pitchFamily="34" charset="0"/>
              </a:rPr>
              <a:t> 2002; 89:1315–1318. </a:t>
            </a:r>
          </a:p>
          <a:p>
            <a:pPr marL="228600" indent="-228600">
              <a:buAutoNum type="arabicPeriod"/>
            </a:pPr>
            <a:r>
              <a:rPr lang="fr-FR" sz="1870" dirty="0" err="1" smtClean="0">
                <a:latin typeface="Arial Narrow" panose="020B0606020202030204" pitchFamily="34" charset="0"/>
              </a:rPr>
              <a:t>Magnusson</a:t>
            </a:r>
            <a:r>
              <a:rPr lang="fr-FR" sz="1870" dirty="0" smtClean="0">
                <a:latin typeface="Arial Narrow" panose="020B0606020202030204" pitchFamily="34" charset="0"/>
              </a:rPr>
              <a:t> J, et al. </a:t>
            </a:r>
            <a:r>
              <a:rPr lang="fr-FR" sz="1870" dirty="0" err="1" smtClean="0">
                <a:latin typeface="Arial Narrow" panose="020B0606020202030204" pitchFamily="34" charset="0"/>
              </a:rPr>
              <a:t>Hernia</a:t>
            </a:r>
            <a:r>
              <a:rPr lang="fr-FR" sz="1870" dirty="0" smtClean="0">
                <a:latin typeface="Arial Narrow" panose="020B0606020202030204" pitchFamily="34" charset="0"/>
              </a:rPr>
              <a:t> 2019; 23:583–591.</a:t>
            </a:r>
            <a:endParaRPr lang="fr-FR" sz="187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27382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Introduction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352" y="1802029"/>
            <a:ext cx="11466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Evaluer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le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taux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de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chroniques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(CPIP) à 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2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ans</a:t>
            </a:r>
            <a:endParaRPr lang="en-US" sz="3200" b="1" dirty="0" smtClean="0">
              <a:solidFill>
                <a:srgbClr val="31859C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Arial Narrow" panose="020B0606020202030204" pitchFamily="34" charset="0"/>
              </a:rPr>
              <a:t>Evaluer</a:t>
            </a:r>
            <a:r>
              <a:rPr lang="en-US" sz="3200" dirty="0" smtClean="0">
                <a:latin typeface="Arial Narrow" panose="020B0606020202030204" pitchFamily="34" charset="0"/>
              </a:rPr>
              <a:t> le </a:t>
            </a:r>
            <a:r>
              <a:rPr lang="en-US" sz="3200" dirty="0" err="1" smtClean="0">
                <a:latin typeface="Arial Narrow" panose="020B0606020202030204" pitchFamily="34" charset="0"/>
              </a:rPr>
              <a:t>taux</a:t>
            </a:r>
            <a:r>
              <a:rPr lang="en-US" sz="3200" dirty="0" smtClean="0">
                <a:latin typeface="Arial Narrow" panose="020B0606020202030204" pitchFamily="34" charset="0"/>
              </a:rPr>
              <a:t> de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chroniques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possiblement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attribuables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à la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chirurgie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à 2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ans</a:t>
            </a:r>
            <a:endParaRPr lang="en-US" sz="3200" b="1" dirty="0" smtClean="0">
              <a:solidFill>
                <a:srgbClr val="31859C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Arial Narrow" panose="020B0606020202030204" pitchFamily="34" charset="0"/>
              </a:rPr>
              <a:t>Evaluer</a:t>
            </a:r>
            <a:r>
              <a:rPr lang="en-US" sz="3200" dirty="0" smtClean="0">
                <a:latin typeface="Arial Narrow" panose="020B0606020202030204" pitchFamily="34" charset="0"/>
              </a:rPr>
              <a:t> le </a:t>
            </a:r>
            <a:r>
              <a:rPr lang="en-US" sz="3200" dirty="0" err="1" smtClean="0">
                <a:latin typeface="Arial Narrow" panose="020B0606020202030204" pitchFamily="34" charset="0"/>
              </a:rPr>
              <a:t>taux</a:t>
            </a:r>
            <a:r>
              <a:rPr lang="en-US" sz="3200" dirty="0" smtClean="0">
                <a:latin typeface="Arial Narrow" panose="020B0606020202030204" pitchFamily="34" charset="0"/>
              </a:rPr>
              <a:t> de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chroniques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liées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à la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persitance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de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douleurs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inguinales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préexistantes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en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préopératoire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à 2 </a:t>
            </a:r>
            <a:r>
              <a:rPr lang="en-US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ans</a:t>
            </a:r>
            <a:endParaRPr lang="fr-FR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-27382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Objectifs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5195"/>
          <a:stretch/>
        </p:blipFill>
        <p:spPr>
          <a:xfrm>
            <a:off x="10216112" y="0"/>
            <a:ext cx="1585105" cy="173394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0392" y="1444752"/>
            <a:ext cx="9326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Inclusion de Septembre 2011 à Novembre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90% </a:t>
            </a:r>
            <a:r>
              <a:rPr lang="en-US" sz="3200" dirty="0" err="1" smtClean="0">
                <a:latin typeface="Arial Narrow" panose="020B0606020202030204" pitchFamily="34" charset="0"/>
              </a:rPr>
              <a:t>d’hommes</a:t>
            </a:r>
            <a:endParaRPr lang="en-US" sz="3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Age </a:t>
            </a:r>
            <a:r>
              <a:rPr lang="en-US" sz="3200" dirty="0" err="1" smtClean="0">
                <a:latin typeface="Arial Narrow" panose="020B0606020202030204" pitchFamily="34" charset="0"/>
              </a:rPr>
              <a:t>moyen</a:t>
            </a:r>
            <a:r>
              <a:rPr lang="en-US" sz="3200" dirty="0" smtClean="0">
                <a:latin typeface="Arial Narrow" panose="020B0606020202030204" pitchFamily="34" charset="0"/>
              </a:rPr>
              <a:t>: 64.05 ± 1.9 </a:t>
            </a:r>
            <a:r>
              <a:rPr lang="en-US" sz="3200" dirty="0" err="1" smtClean="0">
                <a:latin typeface="Arial Narrow" panose="020B0606020202030204" pitchFamily="34" charset="0"/>
              </a:rPr>
              <a:t>ans</a:t>
            </a:r>
            <a:endParaRPr lang="en-US" sz="3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IMC </a:t>
            </a:r>
            <a:r>
              <a:rPr lang="en-US" sz="3200" dirty="0" err="1" smtClean="0">
                <a:latin typeface="Arial Narrow" panose="020B0606020202030204" pitchFamily="34" charset="0"/>
              </a:rPr>
              <a:t>moyen</a:t>
            </a:r>
            <a:r>
              <a:rPr lang="en-US" sz="3200" dirty="0" smtClean="0">
                <a:latin typeface="Arial Narrow" panose="020B0606020202030204" pitchFamily="34" charset="0"/>
              </a:rPr>
              <a:t>: 25.2 ± 0.25 kg/m²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ASA1 (45%), ASA2 (39%), ASA3 (13.8%), ASA4 (0.09%)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-27384"/>
            <a:ext cx="12192000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Patients et Méthode</a:t>
            </a:r>
            <a:endParaRPr lang="fr-FR" sz="4267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6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Patients et Méthode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Evaluation de la douleur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4480" y="2353562"/>
            <a:ext cx="10149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Correspondances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VRS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-4 et 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NRS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-11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médiane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; IQR) </a:t>
            </a: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Pas de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0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; 0-0),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légère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; 0-2),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modérée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; 1-4),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Douleur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sévère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5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; 3-7)</a:t>
            </a:r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8048"/>
          <a:stretch/>
        </p:blipFill>
        <p:spPr>
          <a:xfrm>
            <a:off x="9877168" y="85472"/>
            <a:ext cx="2058428" cy="126519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8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27384"/>
            <a:ext cx="12192000" cy="13337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90"/>
            <a:r>
              <a:rPr lang="fr-FR" sz="4267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Patients et Méthode</a:t>
            </a:r>
          </a:p>
          <a:p>
            <a:pPr algn="ctr" defTabSz="1218990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Questionnaire PROM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01744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Patient </a:t>
            </a:r>
            <a:r>
              <a:rPr lang="fr-FR" sz="3200" dirty="0" err="1" smtClean="0">
                <a:latin typeface="Arial Narrow" panose="020B0606020202030204" pitchFamily="34" charset="0"/>
              </a:rPr>
              <a:t>Related</a:t>
            </a:r>
            <a:r>
              <a:rPr lang="fr-FR" sz="3200" dirty="0" smtClean="0">
                <a:latin typeface="Arial Narrow" panose="020B0606020202030204" pitchFamily="34" charset="0"/>
              </a:rPr>
              <a:t> </a:t>
            </a:r>
            <a:r>
              <a:rPr lang="fr-FR" sz="3200" dirty="0" err="1" smtClean="0">
                <a:latin typeface="Arial Narrow" panose="020B0606020202030204" pitchFamily="34" charset="0"/>
              </a:rPr>
              <a:t>Outcomes</a:t>
            </a:r>
            <a:r>
              <a:rPr lang="fr-FR" sz="3200" dirty="0" smtClean="0">
                <a:latin typeface="Arial Narrow" panose="020B0606020202030204" pitchFamily="34" charset="0"/>
              </a:rPr>
              <a:t> </a:t>
            </a:r>
            <a:r>
              <a:rPr lang="fr-FR" sz="3200" dirty="0" err="1" smtClean="0">
                <a:latin typeface="Arial Narrow" panose="020B0606020202030204" pitchFamily="34" charset="0"/>
              </a:rPr>
              <a:t>Measurement</a:t>
            </a:r>
            <a:r>
              <a:rPr lang="fr-FR" sz="3200" dirty="0" smtClean="0">
                <a:latin typeface="Arial Narrow" panose="020B0606020202030204" pitchFamily="34" charset="0"/>
              </a:rPr>
              <a:t> </a:t>
            </a:r>
            <a:endParaRPr lang="fr-FR" sz="3200" baseline="300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Evaluation de l’impact de la douleur chronique dans l’activité quotidienne des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Appel des patients à 2 ans </a:t>
            </a:r>
            <a:r>
              <a:rPr lang="fr-FR" sz="3200" dirty="0">
                <a:latin typeface="Arial Narrow" panose="020B0606020202030204" pitchFamily="34" charset="0"/>
              </a:rPr>
              <a:t>par une </a:t>
            </a:r>
            <a:r>
              <a:rPr lang="fr-FR" sz="3200" dirty="0" smtClean="0">
                <a:latin typeface="Arial Narrow" panose="020B0606020202030204" pitchFamily="34" charset="0"/>
              </a:rPr>
              <a:t>ARC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27" y="0"/>
            <a:ext cx="3455873" cy="212536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93B-22A9-4874-9C60-29E44C021B57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25485" y="6385977"/>
            <a:ext cx="4572000" cy="380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en-US" sz="1870" dirty="0" smtClean="0">
                <a:latin typeface="Arial Narrow" panose="020B0606020202030204" pitchFamily="34" charset="0"/>
              </a:rPr>
              <a:t>Gillion </a:t>
            </a:r>
            <a:r>
              <a:rPr lang="en-US" sz="1870" dirty="0">
                <a:latin typeface="Arial Narrow" panose="020B0606020202030204" pitchFamily="34" charset="0"/>
              </a:rPr>
              <a:t>JF</a:t>
            </a:r>
            <a:r>
              <a:rPr lang="en-US" sz="1870" dirty="0" smtClean="0">
                <a:latin typeface="Arial Narrow" panose="020B0606020202030204" pitchFamily="34" charset="0"/>
              </a:rPr>
              <a:t>, et al. </a:t>
            </a:r>
            <a:r>
              <a:rPr lang="en-US" sz="1870" dirty="0">
                <a:latin typeface="Arial Narrow" panose="020B0606020202030204" pitchFamily="34" charset="0"/>
              </a:rPr>
              <a:t>Hernia </a:t>
            </a:r>
            <a:r>
              <a:rPr lang="en-US" sz="1870" dirty="0" smtClean="0">
                <a:latin typeface="Arial Narrow" panose="020B0606020202030204" pitchFamily="34" charset="0"/>
              </a:rPr>
              <a:t>2003; 17: 683–692</a:t>
            </a:r>
            <a:endParaRPr lang="fr-FR" sz="187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875</Words>
  <Application>Microsoft Office PowerPoint</Application>
  <PresentationFormat>Grand écran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ROMAIN</dc:creator>
  <cp:lastModifiedBy>Benoît ROMAIN</cp:lastModifiedBy>
  <cp:revision>39</cp:revision>
  <dcterms:created xsi:type="dcterms:W3CDTF">2021-11-06T11:16:35Z</dcterms:created>
  <dcterms:modified xsi:type="dcterms:W3CDTF">2021-11-28T21:15:48Z</dcterms:modified>
</cp:coreProperties>
</file>