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60" r:id="rId3"/>
    <p:sldId id="265" r:id="rId4"/>
    <p:sldId id="287" r:id="rId5"/>
    <p:sldId id="288" r:id="rId6"/>
    <p:sldId id="283" r:id="rId7"/>
    <p:sldId id="267" r:id="rId8"/>
    <p:sldId id="284" r:id="rId9"/>
    <p:sldId id="286" r:id="rId10"/>
    <p:sldId id="274" r:id="rId11"/>
    <p:sldId id="285" r:id="rId12"/>
    <p:sldId id="275" r:id="rId13"/>
    <p:sldId id="276" r:id="rId14"/>
    <p:sldId id="257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885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03T14:26:3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1984 0 0,'-20'16'88'0'0,"-20"-21"16"0"0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4E53C-0775-4D6A-9E60-AB614CD1EC40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C6142-9A99-4D76-9D31-5FE4066EA8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89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C6142-9A99-4D76-9D31-5FE4066EA82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77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72AD242-F299-4F13-88DB-0313B76069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1C668D2-6ABC-44E7-8360-01B63B47D7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>
              <a:ea typeface="ＭＳ Ｐゴシック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5ACA76-21BD-4DE9-A624-4E3456F191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24B9F6-5CDE-4747-8E70-BFE9FA33EC21}" type="slidenum">
              <a:rPr lang="fr-FR" altLang="ru-RU"/>
              <a:pPr eaLnBrk="1" hangingPunct="1">
                <a:spcBef>
                  <a:spcPct val="0"/>
                </a:spcBef>
              </a:pPr>
              <a:t>6</a:t>
            </a:fld>
            <a:endParaRPr lang="fr-FR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72AD242-F299-4F13-88DB-0313B76069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1C668D2-6ABC-44E7-8360-01B63B47D7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>
              <a:ea typeface="ＭＳ Ｐゴシック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5ACA76-21BD-4DE9-A624-4E3456F191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24B9F6-5CDE-4747-8E70-BFE9FA33EC21}" type="slidenum">
              <a:rPr lang="fr-FR" altLang="ru-RU"/>
              <a:pPr eaLnBrk="1" hangingPunct="1">
                <a:spcBef>
                  <a:spcPct val="0"/>
                </a:spcBef>
              </a:pPr>
              <a:t>8</a:t>
            </a:fld>
            <a:endParaRPr lang="fr-FR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72AD242-F299-4F13-88DB-0313B76069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1C668D2-6ABC-44E7-8360-01B63B47D7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>
              <a:ea typeface="ＭＳ Ｐゴシック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5ACA76-21BD-4DE9-A624-4E3456F191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24B9F6-5CDE-4747-8E70-BFE9FA33EC21}" type="slidenum">
              <a:rPr lang="fr-FR" altLang="ru-RU"/>
              <a:pPr eaLnBrk="1" hangingPunct="1">
                <a:spcBef>
                  <a:spcPct val="0"/>
                </a:spcBef>
              </a:pPr>
              <a:t>11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396382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ABA-CA83-499E-9C9E-1C8445215209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2389-0A4A-4C12-8884-354EA9B8D7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ABA-CA83-499E-9C9E-1C8445215209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2389-0A4A-4C12-8884-354EA9B8D7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ABA-CA83-499E-9C9E-1C8445215209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2389-0A4A-4C12-8884-354EA9B8D7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ABA-CA83-499E-9C9E-1C8445215209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2389-0A4A-4C12-8884-354EA9B8D7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ABA-CA83-499E-9C9E-1C8445215209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2389-0A4A-4C12-8884-354EA9B8D7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ABA-CA83-499E-9C9E-1C8445215209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2389-0A4A-4C12-8884-354EA9B8D7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ABA-CA83-499E-9C9E-1C8445215209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2389-0A4A-4C12-8884-354EA9B8D7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ABA-CA83-499E-9C9E-1C8445215209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2389-0A4A-4C12-8884-354EA9B8D7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ABA-CA83-499E-9C9E-1C8445215209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2389-0A4A-4C12-8884-354EA9B8D7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ABA-CA83-499E-9C9E-1C8445215209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2389-0A4A-4C12-8884-354EA9B8D7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ABA-CA83-499E-9C9E-1C8445215209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2389-0A4A-4C12-8884-354EA9B8D7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8ABA-CA83-499E-9C9E-1C8445215209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62389-0A4A-4C12-8884-354EA9B8D7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benoit.romain@chru-strasbourg.fr" TargetMode="External"/><Relationship Id="rId13" Type="http://schemas.openxmlformats.org/officeDocument/2006/relationships/image" Target="../media/image10.png"/><Relationship Id="rId3" Type="http://schemas.openxmlformats.org/officeDocument/2006/relationships/hyperlink" Target="mailto:yrenard@chu-reims.fr" TargetMode="External"/><Relationship Id="rId7" Type="http://schemas.openxmlformats.org/officeDocument/2006/relationships/hyperlink" Target="mailto:cperrenot@chu-reims.fr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guillaume.passot@chu-lyon.fr" TargetMode="External"/><Relationship Id="rId11" Type="http://schemas.openxmlformats.org/officeDocument/2006/relationships/image" Target="../media/image8.png"/><Relationship Id="rId5" Type="http://schemas.openxmlformats.org/officeDocument/2006/relationships/hyperlink" Target="mailto:pablo.ortega-deballon@chu-dijon.fr" TargetMode="External"/><Relationship Id="rId10" Type="http://schemas.openxmlformats.org/officeDocument/2006/relationships/image" Target="../media/image7.png"/><Relationship Id="rId4" Type="http://schemas.openxmlformats.org/officeDocument/2006/relationships/hyperlink" Target="mailto:david.moszkowicz@aphp.fr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mailto:fmc@univ-reims.f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Image 4" descr="logo et affiche DIU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2600" y="1128713"/>
            <a:ext cx="8178799" cy="460057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mcetv.fr/wp-content/uploads/2014/07/1225831188908a4293b66e40201376b6-e1404488963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3154271" cy="181625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ZoneTexte 5"/>
          <p:cNvSpPr txBox="1"/>
          <p:nvPr/>
        </p:nvSpPr>
        <p:spPr>
          <a:xfrm>
            <a:off x="2987824" y="0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 Sessions pratiques</a:t>
            </a:r>
          </a:p>
          <a:p>
            <a:pPr algn="ctr"/>
            <a:r>
              <a:rPr lang="fr-FR" sz="2800" b="1" dirty="0">
                <a:solidFill>
                  <a:srgbClr val="FF0000"/>
                </a:solidFill>
              </a:rPr>
              <a:t>Tables rondes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76056" y="2204864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Faculté de médecine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539552" y="3140968"/>
          <a:ext cx="8208912" cy="2696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Mercredi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Jeudi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Vendredi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139"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Matin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Tables rondes</a:t>
                      </a:r>
                    </a:p>
                    <a:p>
                      <a:pPr algn="ctr"/>
                      <a:r>
                        <a:rPr lang="fr-FR" dirty="0"/>
                        <a:t>Experts</a:t>
                      </a:r>
                    </a:p>
                    <a:p>
                      <a:pPr algn="ctr"/>
                      <a:r>
                        <a:rPr lang="fr-FR" sz="1400" b="1" dirty="0"/>
                        <a:t>Sujets débattus imposés, sujets libres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Tables rondes</a:t>
                      </a:r>
                    </a:p>
                    <a:p>
                      <a:pPr algn="ctr"/>
                      <a:r>
                        <a:rPr lang="fr-FR" dirty="0"/>
                        <a:t>Experts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Sujets débattus imposés, sujets libres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Tables rondes</a:t>
                      </a:r>
                    </a:p>
                    <a:p>
                      <a:pPr algn="ctr"/>
                      <a:r>
                        <a:rPr lang="fr-FR" dirty="0"/>
                        <a:t>Experts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Sujets débattus imposés, sujets libres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F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Repas offert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Repas offert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Repas offert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139"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Après-midi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Pratique laboratoire anatomie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/>
                        <a:t>Laparo</a:t>
                      </a:r>
                      <a:r>
                        <a:rPr lang="fr-FR" sz="1400" b="1" dirty="0"/>
                        <a:t>, </a:t>
                      </a:r>
                      <a:r>
                        <a:rPr lang="fr-FR" sz="1400" b="1" dirty="0" err="1"/>
                        <a:t>coelio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Pratique laboratoire anatomie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/>
                        <a:t>Laparo</a:t>
                      </a:r>
                      <a:r>
                        <a:rPr lang="fr-FR" sz="1400" b="1" dirty="0"/>
                        <a:t>, </a:t>
                      </a:r>
                      <a:r>
                        <a:rPr lang="fr-FR" sz="1400" b="1" dirty="0" err="1"/>
                        <a:t>coelio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(Examen)</a:t>
                      </a:r>
                    </a:p>
                    <a:p>
                      <a:pPr algn="ctr"/>
                      <a:r>
                        <a:rPr lang="fr-FR" dirty="0"/>
                        <a:t>Maxi 14h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79512" y="6093296"/>
            <a:ext cx="432048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è"/>
            </a:pPr>
            <a:r>
              <a:rPr lang="fr-FR" b="1" dirty="0">
                <a:solidFill>
                  <a:srgbClr val="FF0000"/>
                </a:solidFill>
                <a:sym typeface="Wingdings" pitchFamily="2" charset="2"/>
              </a:rPr>
              <a:t>Questions à poser à l’avance ++ par mail</a:t>
            </a:r>
          </a:p>
          <a:p>
            <a:pPr algn="ctr">
              <a:buFont typeface="Wingdings" pitchFamily="2" charset="2"/>
              <a:buChar char="è"/>
            </a:pPr>
            <a:r>
              <a:rPr lang="fr-FR" b="1" dirty="0">
                <a:solidFill>
                  <a:srgbClr val="FF0000"/>
                </a:solidFill>
                <a:sym typeface="Wingdings" pitchFamily="2" charset="2"/>
              </a:rPr>
              <a:t>Cas cliniques ?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44008" y="5877272"/>
            <a:ext cx="4392488" cy="86177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/>
              <a:t>Session 1 : cas clinique écrit, 1h</a:t>
            </a:r>
          </a:p>
          <a:p>
            <a:r>
              <a:rPr lang="fr-FR" sz="1600" dirty="0"/>
              <a:t>Session 2 : cas clinique écrit, le jeudi soir </a:t>
            </a:r>
          </a:p>
          <a:p>
            <a:r>
              <a:rPr lang="fr-FR" sz="1600" dirty="0"/>
              <a:t>+ poster le vendredi</a:t>
            </a:r>
          </a:p>
        </p:txBody>
      </p:sp>
      <p:sp>
        <p:nvSpPr>
          <p:cNvPr id="12" name="Ellipse 11"/>
          <p:cNvSpPr/>
          <p:nvPr/>
        </p:nvSpPr>
        <p:spPr>
          <a:xfrm>
            <a:off x="6876256" y="4941168"/>
            <a:ext cx="1368152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>
            <a:endCxn id="11" idx="0"/>
          </p:cNvCxnSpPr>
          <p:nvPr/>
        </p:nvCxnSpPr>
        <p:spPr>
          <a:xfrm flipH="1">
            <a:off x="6840252" y="5661248"/>
            <a:ext cx="756084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100392" y="5877272"/>
            <a:ext cx="1043608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Note /20, 35%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66" name="AutoShape 34" descr="942867_070116colourback28">
            <a:extLst>
              <a:ext uri="{FF2B5EF4-FFF2-40B4-BE49-F238E27FC236}">
                <a16:creationId xmlns:a16="http://schemas.microsoft.com/office/drawing/2014/main" id="{25073E6F-7127-4558-9FA4-2D0E87777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460" y="4062262"/>
            <a:ext cx="4990827" cy="2151163"/>
          </a:xfrm>
          <a:prstGeom prst="roundRect">
            <a:avLst>
              <a:gd name="adj" fmla="val 16667"/>
            </a:avLst>
          </a:prstGeom>
          <a:solidFill>
            <a:schemeClr val="bg2">
              <a:lumMod val="60000"/>
              <a:lumOff val="40000"/>
              <a:alpha val="44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6">
              <a:latin typeface="Arial" charset="0"/>
              <a:ea typeface="ＭＳ Ｐゴシック" charset="0"/>
            </a:endParaRPr>
          </a:p>
        </p:txBody>
      </p:sp>
      <p:sp>
        <p:nvSpPr>
          <p:cNvPr id="44095" name="Text Box 63">
            <a:extLst>
              <a:ext uri="{FF2B5EF4-FFF2-40B4-BE49-F238E27FC236}">
                <a16:creationId xmlns:a16="http://schemas.microsoft.com/office/drawing/2014/main" id="{4F0F9659-153D-4B35-8256-D7B8F05AE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730" y="6023681"/>
            <a:ext cx="2286000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4321175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 defTabSz="43211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defTabSz="43211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defTabSz="43211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defTabSz="43211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defTabSz="4321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defTabSz="4321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defTabSz="4321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defTabSz="4321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>
              <a:defRPr/>
            </a:pPr>
            <a:endParaRPr lang="en-US" sz="254">
              <a:latin typeface="Calibri" charset="0"/>
            </a:endParaRPr>
          </a:p>
          <a:p>
            <a:pPr marL="0" lvl="2" indent="0">
              <a:defRPr/>
            </a:pPr>
            <a:endParaRPr lang="en-US" sz="571" b="1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9" name="Text Box 19">
            <a:extLst>
              <a:ext uri="{FF2B5EF4-FFF2-40B4-BE49-F238E27FC236}">
                <a16:creationId xmlns:a16="http://schemas.microsoft.com/office/drawing/2014/main" id="{78518E6C-0D79-4FFE-8CE1-A1130EA7F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153" y="3465642"/>
            <a:ext cx="46977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21175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43211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3211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3211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3211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4321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4321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4321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4321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altLang="en-US" b="1" dirty="0">
                <a:latin typeface="+mj-lt"/>
              </a:rPr>
              <a:t>RENCONTRE AVEC LES EXPERTS</a:t>
            </a:r>
          </a:p>
          <a:p>
            <a:pPr algn="ctr">
              <a:defRPr/>
            </a:pPr>
            <a:r>
              <a:rPr lang="fr-FR" altLang="en-US" sz="1000" b="1" dirty="0">
                <a:latin typeface="+mj-lt"/>
              </a:rPr>
              <a:t>Dates libres </a:t>
            </a:r>
            <a:r>
              <a:rPr lang="fr-FR" altLang="en-US" sz="1000" b="1" dirty="0">
                <a:solidFill>
                  <a:srgbClr val="FF0000"/>
                </a:solidFill>
                <a:latin typeface="+mj-lt"/>
              </a:rPr>
              <a:t>avant fin Octobre 2021</a:t>
            </a:r>
          </a:p>
        </p:txBody>
      </p:sp>
      <p:sp>
        <p:nvSpPr>
          <p:cNvPr id="90" name="Text Box 37">
            <a:extLst>
              <a:ext uri="{FF2B5EF4-FFF2-40B4-BE49-F238E27FC236}">
                <a16:creationId xmlns:a16="http://schemas.microsoft.com/office/drawing/2014/main" id="{781E0FA2-F401-4407-8904-51A1D13E8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829" y="4258677"/>
            <a:ext cx="1897440" cy="10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21175" eaLnBrk="0" hangingPunct="0"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defTabSz="4321175" eaLnBrk="0" hangingPunct="0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321175" eaLnBrk="0" hangingPunct="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321175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321175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100" b="1" dirty="0" err="1">
                <a:solidFill>
                  <a:srgbClr val="800000"/>
                </a:solidFill>
                <a:latin typeface="Calibri" pitchFamily="34" charset="0"/>
              </a:rPr>
              <a:t>Congrès</a:t>
            </a:r>
            <a:r>
              <a:rPr lang="en-US" altLang="en-US" sz="1100" b="1" dirty="0">
                <a:solidFill>
                  <a:srgbClr val="800000"/>
                </a:solidFill>
                <a:latin typeface="Calibri" pitchFamily="34" charset="0"/>
              </a:rPr>
              <a:t> de </a:t>
            </a:r>
            <a:r>
              <a:rPr lang="en-US" altLang="en-US" sz="1100" b="1" dirty="0" err="1">
                <a:solidFill>
                  <a:srgbClr val="800000"/>
                </a:solidFill>
                <a:latin typeface="Calibri" pitchFamily="34" charset="0"/>
              </a:rPr>
              <a:t>chirurgie</a:t>
            </a:r>
            <a:r>
              <a:rPr lang="en-US" altLang="en-US" sz="1100" b="1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altLang="en-US" sz="1100" b="1" dirty="0" err="1">
                <a:solidFill>
                  <a:srgbClr val="800000"/>
                </a:solidFill>
                <a:latin typeface="Calibri" pitchFamily="34" charset="0"/>
              </a:rPr>
              <a:t>pariétale</a:t>
            </a:r>
            <a:endParaRPr lang="en-US" altLang="en-US" sz="1100" b="1" dirty="0">
              <a:solidFill>
                <a:srgbClr val="8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900" b="1" dirty="0">
              <a:solidFill>
                <a:srgbClr val="262626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en-US" sz="1050" b="1" dirty="0">
                <a:solidFill>
                  <a:srgbClr val="262626"/>
                </a:solidFill>
              </a:rPr>
              <a:t>National ou International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en-US" sz="1050" b="1" dirty="0">
                <a:solidFill>
                  <a:srgbClr val="262626"/>
                </a:solidFill>
              </a:rPr>
              <a:t> Participation ou poster ou communication orale</a:t>
            </a:r>
          </a:p>
        </p:txBody>
      </p:sp>
      <p:sp>
        <p:nvSpPr>
          <p:cNvPr id="91" name="Text Box 37">
            <a:extLst>
              <a:ext uri="{FF2B5EF4-FFF2-40B4-BE49-F238E27FC236}">
                <a16:creationId xmlns:a16="http://schemas.microsoft.com/office/drawing/2014/main" id="{237066BE-B4E3-4771-A41E-40748DF68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686" y="4195431"/>
            <a:ext cx="1974187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321175" eaLnBrk="0" hangingPunct="0"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defTabSz="4321175" eaLnBrk="0" hangingPunct="0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321175" eaLnBrk="0" hangingPunct="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321175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321175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en-US" sz="1100" b="1" dirty="0">
                <a:solidFill>
                  <a:srgbClr val="800000"/>
                </a:solidFill>
                <a:latin typeface="Calibri" pitchFamily="34" charset="0"/>
              </a:rPr>
              <a:t>Immersion au bloc opératoire (1 ou 2 journées)</a:t>
            </a:r>
            <a:endParaRPr lang="en-US" altLang="en-US" sz="1100" b="1" dirty="0">
              <a:solidFill>
                <a:srgbClr val="8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900" b="1" dirty="0">
              <a:solidFill>
                <a:srgbClr val="262626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050" b="1" dirty="0">
                <a:solidFill>
                  <a:srgbClr val="262626"/>
                </a:solidFill>
              </a:rPr>
              <a:t> </a:t>
            </a:r>
            <a:r>
              <a:rPr lang="fr-FR" altLang="en-US" sz="1050" b="1" dirty="0">
                <a:solidFill>
                  <a:srgbClr val="262626"/>
                </a:solidFill>
              </a:rPr>
              <a:t>Etude théorique et pratique de cas des experts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en-US" sz="1050" b="1" dirty="0">
                <a:solidFill>
                  <a:srgbClr val="262626"/>
                </a:solidFill>
              </a:rPr>
              <a:t> Avec le soutien des membres du Club-Hernie  </a:t>
            </a:r>
          </a:p>
          <a:p>
            <a:pPr eaLnBrk="1" hangingPunct="1">
              <a:spcBef>
                <a:spcPct val="0"/>
              </a:spcBef>
              <a:defRPr/>
            </a:pPr>
            <a:endParaRPr lang="fr-FR" altLang="en-US" sz="1050" b="1" dirty="0">
              <a:solidFill>
                <a:srgbClr val="26262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50" b="1" dirty="0">
              <a:solidFill>
                <a:srgbClr val="262626"/>
              </a:solidFill>
            </a:endParaRPr>
          </a:p>
        </p:txBody>
      </p:sp>
      <p:sp>
        <p:nvSpPr>
          <p:cNvPr id="100" name="ZoneTexte 5">
            <a:extLst>
              <a:ext uri="{FF2B5EF4-FFF2-40B4-BE49-F238E27FC236}">
                <a16:creationId xmlns:a16="http://schemas.microsoft.com/office/drawing/2014/main" id="{595A2620-6FF0-48DE-BA1B-75F509233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39" y="5640120"/>
            <a:ext cx="3641423" cy="19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72558" lvl="1" indent="0" eaLnBrk="1" hangingPunct="1">
              <a:spcBef>
                <a:spcPts val="0"/>
              </a:spcBef>
              <a:buNone/>
              <a:tabLst>
                <a:tab pos="340114" algn="l"/>
              </a:tabLst>
              <a:defRPr/>
            </a:pPr>
            <a:r>
              <a:rPr lang="fr-FR" altLang="en-US" sz="635" b="1" i="1">
                <a:latin typeface="Calibri" pitchFamily="34" charset="0"/>
                <a:ea typeface="MS PGothic" pitchFamily="34" charset="-128"/>
                <a:cs typeface="+mn-cs"/>
              </a:rPr>
              <a:t>Tarif </a:t>
            </a:r>
            <a:r>
              <a:rPr lang="fr-FR" altLang="en-US" sz="698" b="1">
                <a:latin typeface="Calibri" pitchFamily="34" charset="0"/>
                <a:ea typeface="MS PGothic" pitchFamily="34" charset="-128"/>
                <a:cs typeface="+mn-cs"/>
              </a:rPr>
              <a:t>:   Internes ou chirurgiens seniors </a:t>
            </a:r>
            <a:r>
              <a:rPr lang="fr-FR" altLang="en-US" sz="635">
                <a:latin typeface="Calibri" pitchFamily="34" charset="0"/>
                <a:ea typeface="MS PGothic" pitchFamily="34" charset="-128"/>
                <a:cs typeface="+mn-cs"/>
              </a:rPr>
              <a:t> :  650 € (+ part admin.) </a:t>
            </a:r>
          </a:p>
        </p:txBody>
      </p:sp>
      <p:sp>
        <p:nvSpPr>
          <p:cNvPr id="2083" name="ZoneTexte 3">
            <a:extLst>
              <a:ext uri="{FF2B5EF4-FFF2-40B4-BE49-F238E27FC236}">
                <a16:creationId xmlns:a16="http://schemas.microsoft.com/office/drawing/2014/main" id="{B6FC2E2A-8B61-4CFB-8569-44DB908F1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401" y="5450005"/>
            <a:ext cx="1758058" cy="16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5457825" algn="l"/>
              </a:tabLst>
              <a:defRPr sz="1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457825" algn="l"/>
              </a:tabLst>
              <a:defRPr sz="1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457825" algn="l"/>
              </a:tabLst>
              <a:defRPr sz="113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457825" algn="l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457825" algn="l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57825" algn="l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57825" algn="l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57825" algn="l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57825" algn="l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FR" altLang="en-US" sz="444" b="1" dirty="0">
                <a:latin typeface="Calibri"/>
                <a:ea typeface="MS PGothic"/>
                <a:cs typeface="Arial"/>
              </a:rPr>
              <a:t>LISTE DES EXPERTS : liste bientôt disponible</a:t>
            </a:r>
            <a:endParaRPr lang="fr-FR" altLang="en-US" sz="444" dirty="0">
              <a:latin typeface="Calibri"/>
              <a:ea typeface="MS PGothic"/>
              <a:cs typeface="Arial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CBF47BB-5496-4CBD-AA85-9DE340126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611" y="5482764"/>
            <a:ext cx="17580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5457825" algn="l"/>
              </a:tabLst>
              <a:defRPr sz="1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457825" algn="l"/>
              </a:tabLst>
              <a:defRPr sz="1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457825" algn="l"/>
              </a:tabLst>
              <a:defRPr sz="113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457825" algn="l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457825" algn="l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57825" algn="l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57825" algn="l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57825" algn="l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57825" algn="l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900" b="1" dirty="0">
                <a:latin typeface="Calibri" panose="020F0502020204030204" pitchFamily="34" charset="0"/>
              </a:rPr>
              <a:t>LISTE DES CONGRES (non exhaustive)</a:t>
            </a:r>
            <a:r>
              <a:rPr lang="fr-FR" altLang="en-US" sz="900" dirty="0">
                <a:latin typeface="Calibri" panose="020F0502020204030204" pitchFamily="34" charset="0"/>
              </a:rPr>
              <a:t> : IHS, EHS, MESH, AFC session paroi, … présence obligatoire à au moins 1 congrès</a:t>
            </a:r>
            <a:endParaRPr lang="en-US" altLang="en-US" sz="2400" i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24BA856-1869-4457-BED9-17D77ADD4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9057"/>
            <a:ext cx="4022464" cy="220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Une image contenant objet, horloge&#10;&#10;Description générée automatiquement">
            <a:extLst>
              <a:ext uri="{FF2B5EF4-FFF2-40B4-BE49-F238E27FC236}">
                <a16:creationId xmlns:a16="http://schemas.microsoft.com/office/drawing/2014/main" id="{ED2548F9-0868-4232-B026-FF754F79A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47042" y="9603768"/>
            <a:ext cx="881902" cy="3478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607EE0-608C-4643-BDBA-F9729B64809E}"/>
              </a:ext>
            </a:extLst>
          </p:cNvPr>
          <p:cNvSpPr/>
          <p:nvPr/>
        </p:nvSpPr>
        <p:spPr>
          <a:xfrm rot="20644650">
            <a:off x="696733" y="1128414"/>
            <a:ext cx="2614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Merci ….</a:t>
            </a:r>
          </a:p>
        </p:txBody>
      </p:sp>
    </p:spTree>
    <p:extLst>
      <p:ext uri="{BB962C8B-B14F-4D97-AF65-F5344CB8AC3E}">
        <p14:creationId xmlns:p14="http://schemas.microsoft.com/office/powerpoint/2010/main" val="3669408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31840" y="0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 Immersion au bloc opératoire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2321695" cy="151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3131840" y="1412776"/>
            <a:ext cx="5580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Envoi en janvier d’un document avec tous les chirurgiens français qui ont accepté d’accueillir les étudiants</a:t>
            </a:r>
          </a:p>
          <a:p>
            <a:r>
              <a:rPr lang="fr-FR" dirty="0"/>
              <a:t>28 chirurgiens</a:t>
            </a:r>
          </a:p>
          <a:p>
            <a:r>
              <a:rPr lang="fr-FR" dirty="0"/>
              <a:t>Assurance obligatoire +++</a:t>
            </a:r>
          </a:p>
          <a:p>
            <a:r>
              <a:rPr lang="fr-FR" dirty="0"/>
              <a:t>Pas d’obligation ++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99592" y="3356992"/>
            <a:ext cx="4104456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u="sng" dirty="0"/>
              <a:t>A voir préférentiellement</a:t>
            </a:r>
          </a:p>
          <a:p>
            <a:pPr algn="ctr"/>
            <a:r>
              <a:rPr lang="fr-FR" dirty="0"/>
              <a:t>-Hernie inguinale : Lichtenstein</a:t>
            </a:r>
          </a:p>
          <a:p>
            <a:pPr algn="ctr"/>
            <a:r>
              <a:rPr lang="fr-FR" dirty="0"/>
              <a:t>-Hernie inguinale : TEP</a:t>
            </a:r>
          </a:p>
          <a:p>
            <a:pPr algn="ctr"/>
            <a:r>
              <a:rPr lang="fr-FR" dirty="0"/>
              <a:t>-Hernie inguinale : TAPP</a:t>
            </a:r>
          </a:p>
          <a:p>
            <a:pPr algn="ctr"/>
            <a:r>
              <a:rPr lang="fr-FR" dirty="0"/>
              <a:t>-Eventration : RIVES</a:t>
            </a:r>
          </a:p>
          <a:p>
            <a:pPr algn="ctr"/>
            <a:r>
              <a:rPr lang="fr-FR" dirty="0"/>
              <a:t>-Eventration : COMPONENT SEPARATION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64088" y="3356992"/>
            <a:ext cx="33843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sym typeface="Wingdings" pitchFamily="2" charset="2"/>
              </a:rPr>
              <a:t>2 journées si possible</a:t>
            </a:r>
          </a:p>
          <a:p>
            <a:pPr algn="ctr"/>
            <a:r>
              <a:rPr lang="fr-FR" b="1" dirty="0">
                <a:solidFill>
                  <a:srgbClr val="FF0000"/>
                </a:solidFill>
                <a:sym typeface="Wingdings" pitchFamily="2" charset="2"/>
              </a:rPr>
              <a:t>Aide financière si possible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148064" y="5085184"/>
            <a:ext cx="3816424" cy="132343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Prendre notes / photos</a:t>
            </a:r>
          </a:p>
          <a:p>
            <a:pPr algn="ctr"/>
            <a:r>
              <a:rPr lang="fr-FR" sz="1600" dirty="0"/>
              <a:t>Création d’un poster sur un point précis, une technique</a:t>
            </a:r>
          </a:p>
          <a:p>
            <a:pPr algn="ctr"/>
            <a:r>
              <a:rPr lang="fr-FR" sz="1600" dirty="0"/>
              <a:t>Poster présenté à la dernière session</a:t>
            </a:r>
          </a:p>
          <a:p>
            <a:pPr algn="ctr"/>
            <a:r>
              <a:rPr lang="fr-FR" sz="1600" dirty="0"/>
              <a:t>Poster exposé à MESH</a:t>
            </a:r>
          </a:p>
        </p:txBody>
      </p:sp>
      <p:cxnSp>
        <p:nvCxnSpPr>
          <p:cNvPr id="18" name="Connecteur droit avec flèche 17"/>
          <p:cNvCxnSpPr>
            <a:stCxn id="16" idx="2"/>
            <a:endCxn id="17" idx="0"/>
          </p:cNvCxnSpPr>
          <p:nvPr/>
        </p:nvCxnSpPr>
        <p:spPr>
          <a:xfrm>
            <a:off x="7056276" y="4003323"/>
            <a:ext cx="0" cy="10818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23928" y="5517232"/>
            <a:ext cx="1043608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Note /20, 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95736" y="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Congrès de chirurgie pariétale</a:t>
            </a: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1475201" cy="12782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836712"/>
            <a:ext cx="1633364" cy="11705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563" name="Picture 11" descr="https://afc.chirurgie-viscerale.org/sites/afc.chirurgie-viscerale.org/files/inline-images/logoBaseline2_2.png"/>
          <p:cNvPicPr>
            <a:picLocks noChangeAspect="1" noChangeArrowheads="1"/>
          </p:cNvPicPr>
          <p:nvPr/>
        </p:nvPicPr>
        <p:blipFill>
          <a:blip r:embed="rId4" cstate="print"/>
          <a:srcRect r="76885"/>
          <a:stretch>
            <a:fillRect/>
          </a:stretch>
        </p:blipFill>
        <p:spPr bwMode="auto">
          <a:xfrm>
            <a:off x="3851920" y="836712"/>
            <a:ext cx="1224136" cy="971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9698" name="Picture 2" descr="https://swissherniadays.com/wp-content/uploads/2020/02/SHD-slider-cancel-1200x67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564904"/>
            <a:ext cx="1889448" cy="1062815"/>
          </a:xfrm>
          <a:prstGeom prst="rect">
            <a:avLst/>
          </a:prstGeom>
          <a:noFill/>
        </p:spPr>
      </p:pic>
      <p:pic>
        <p:nvPicPr>
          <p:cNvPr id="29700" name="Picture 4" descr="https://www.rhd.com.ro/themes/rhd/images/rh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2276872"/>
            <a:ext cx="1673424" cy="1678072"/>
          </a:xfrm>
          <a:prstGeom prst="rect">
            <a:avLst/>
          </a:prstGeom>
          <a:noFill/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5301208"/>
            <a:ext cx="1944215" cy="136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221088"/>
            <a:ext cx="2016224" cy="145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4941168"/>
            <a:ext cx="1944216" cy="159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/>
        </p:nvSpPr>
        <p:spPr>
          <a:xfrm>
            <a:off x="6516216" y="1268760"/>
            <a:ext cx="2448272" cy="33855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Validation par équipe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516216" y="1772816"/>
            <a:ext cx="2448272" cy="33855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Note / 20, 20%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11960" y="2636912"/>
            <a:ext cx="4806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400" b="1" dirty="0"/>
              <a:t>Communication orale à un congrès international : 20 points</a:t>
            </a:r>
          </a:p>
          <a:p>
            <a:pPr lvl="0"/>
            <a:r>
              <a:rPr lang="fr-FR" sz="1400" b="1" dirty="0"/>
              <a:t>Communication affichée à un congrès international : 16 points</a:t>
            </a:r>
          </a:p>
          <a:p>
            <a:pPr lvl="0"/>
            <a:r>
              <a:rPr lang="fr-FR" sz="1400" b="1" dirty="0"/>
              <a:t>Communication orale à un congrès national: 18 points</a:t>
            </a:r>
          </a:p>
          <a:p>
            <a:pPr lvl="0"/>
            <a:r>
              <a:rPr lang="fr-FR" sz="1400" b="1" u="sng" dirty="0"/>
              <a:t>Communication affichée à un congrès national : 14 points</a:t>
            </a:r>
          </a:p>
          <a:p>
            <a:pPr lvl="0"/>
            <a:r>
              <a:rPr lang="fr-FR" sz="1400" b="1" dirty="0"/>
              <a:t>Présence à un congrès international : 12 points</a:t>
            </a:r>
          </a:p>
          <a:p>
            <a:r>
              <a:rPr lang="fr-FR" sz="1400" b="1" dirty="0"/>
              <a:t>Présence à un congrès national : 10 points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482" y="2552700"/>
            <a:ext cx="3715226" cy="480060"/>
          </a:xfr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vert="horz" lIns="68580" tIns="34290" rIns="68580" bIns="34290" rtlCol="0" anchor="ctr">
            <a:normAutofit fontScale="55000" lnSpcReduction="20000"/>
          </a:bodyPr>
          <a:lstStyle/>
          <a:p>
            <a:pPr lvl="0" algn="l">
              <a:buSzTx/>
            </a:pPr>
            <a:r>
              <a:rPr lang="fr-FR" altLang="en-US">
                <a:sym typeface="+mn-ea"/>
              </a:rPr>
              <a:t>Tables rondes avec les experts</a:t>
            </a:r>
          </a:p>
          <a:p>
            <a:pPr lvl="0" algn="l">
              <a:buSzTx/>
            </a:pPr>
            <a:r>
              <a:rPr lang="fr-FR" altLang="en-US" b="0">
                <a:sym typeface="+mn-ea"/>
              </a:rPr>
              <a:t>	</a:t>
            </a:r>
            <a:r>
              <a:rPr lang="fr-FR" altLang="en-US">
                <a:sym typeface="+mn-ea"/>
              </a:rPr>
              <a:t>→ </a:t>
            </a:r>
            <a:r>
              <a:rPr lang="fr-FR" altLang="en-US" b="0">
                <a:sym typeface="+mn-ea"/>
              </a:rPr>
              <a:t>2 séminaires</a:t>
            </a:r>
            <a:endParaRPr lang="fr-FR" altLang="en-US">
              <a:sym typeface="+mn-e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3939" y="2413159"/>
            <a:ext cx="3497580" cy="759143"/>
          </a:xfr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vert="horz" lIns="68580" tIns="34290" rIns="68580" bIns="34290" rtlCol="0" anchor="ctr">
            <a:normAutofit fontScale="55000" lnSpcReduction="20000"/>
          </a:bodyPr>
          <a:lstStyle/>
          <a:p>
            <a:pPr lvl="0" algn="l">
              <a:buSzTx/>
            </a:pPr>
            <a:r>
              <a:rPr lang="fr-FR" altLang="en-US">
                <a:sym typeface="+mn-ea"/>
              </a:rPr>
              <a:t>Formation pratique</a:t>
            </a:r>
          </a:p>
          <a:p>
            <a:pPr lvl="0" algn="l">
              <a:buSzTx/>
            </a:pPr>
            <a:r>
              <a:rPr lang="fr-FR" altLang="en-US">
                <a:sym typeface="+mn-ea"/>
              </a:rPr>
              <a:t>	→</a:t>
            </a:r>
            <a:r>
              <a:rPr lang="fr-FR" altLang="en-US" b="0">
                <a:sym typeface="+mn-ea"/>
              </a:rPr>
              <a:t> En laboratoire d'Anatomie</a:t>
            </a:r>
          </a:p>
          <a:p>
            <a:pPr lvl="0" algn="l">
              <a:buSzTx/>
            </a:pPr>
            <a:r>
              <a:rPr lang="fr-FR" altLang="en-US" b="0">
                <a:sym typeface="+mn-ea"/>
              </a:rPr>
              <a:t>	→ 2 séminaires</a:t>
            </a:r>
          </a:p>
        </p:txBody>
      </p:sp>
      <p:sp>
        <p:nvSpPr>
          <p:cNvPr id="7" name="Text Placeholder 2"/>
          <p:cNvSpPr>
            <a:spLocks noGrp="1"/>
          </p:cNvSpPr>
          <p:nvPr/>
        </p:nvSpPr>
        <p:spPr>
          <a:xfrm>
            <a:off x="802005" y="1339215"/>
            <a:ext cx="7539990" cy="818198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vert="horz" lIns="68580" tIns="34290" rIns="68580" bIns="34290" rtlCol="0" anchor="ctr">
            <a:normAutofit fontScale="92500" lnSpcReduction="10000"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</a:pPr>
            <a:r>
              <a:rPr lang="fr-FR" altLang="en-US" sz="1425" b="1">
                <a:sym typeface="+mn-ea"/>
              </a:rPr>
              <a:t>E-Learning pour la formation théorique</a:t>
            </a:r>
            <a:br>
              <a:rPr lang="fr-FR" altLang="en-US" sz="1425" b="1">
                <a:sym typeface="+mn-ea"/>
              </a:rPr>
            </a:br>
            <a:r>
              <a:rPr lang="fr-FR" altLang="en-US" sz="1425" b="1">
                <a:sym typeface="+mn-ea"/>
              </a:rPr>
              <a:t>	→</a:t>
            </a:r>
            <a:r>
              <a:rPr lang="fr-FR" altLang="en-US" sz="1425">
                <a:sym typeface="+mn-ea"/>
              </a:rPr>
              <a:t> Recommendations</a:t>
            </a:r>
            <a:br>
              <a:rPr lang="fr-FR" altLang="en-US" sz="1425">
                <a:sym typeface="+mn-ea"/>
              </a:rPr>
            </a:br>
            <a:r>
              <a:rPr lang="fr-FR" altLang="en-US" sz="1425">
                <a:sym typeface="+mn-ea"/>
              </a:rPr>
              <a:t>	→ Les meilleures références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</a:pPr>
            <a:r>
              <a:rPr lang="fr-FR" altLang="en-US" sz="1425">
                <a:sym typeface="+mn-ea"/>
              </a:rPr>
              <a:t>	→ Vidéos, publications</a:t>
            </a:r>
          </a:p>
        </p:txBody>
      </p:sp>
      <p:sp>
        <p:nvSpPr>
          <p:cNvPr id="9" name="Text Placeholder 2"/>
          <p:cNvSpPr>
            <a:spLocks noGrp="1"/>
          </p:cNvSpPr>
          <p:nvPr/>
        </p:nvSpPr>
        <p:spPr>
          <a:xfrm>
            <a:off x="802481" y="3423761"/>
            <a:ext cx="3715703" cy="94869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9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SzTx/>
            </a:pPr>
            <a:r>
              <a:rPr lang="fr-FR" altLang="en-US" sz="1425">
                <a:sym typeface="+mn-ea"/>
              </a:rPr>
              <a:t>Immersion complète chez les chirurgiens experts</a:t>
            </a:r>
          </a:p>
          <a:p>
            <a:pPr lvl="0" algn="l">
              <a:buSzTx/>
            </a:pPr>
            <a:r>
              <a:rPr lang="fr-FR" altLang="en-US" sz="1425">
                <a:sym typeface="+mn-ea"/>
              </a:rPr>
              <a:t>	→ </a:t>
            </a:r>
            <a:r>
              <a:rPr lang="fr-FR" altLang="en-US" sz="1425" b="0">
                <a:sym typeface="+mn-ea"/>
              </a:rPr>
              <a:t>2 journées</a:t>
            </a:r>
          </a:p>
          <a:p>
            <a:pPr lvl="0" algn="l">
              <a:buSzTx/>
            </a:pPr>
            <a:r>
              <a:rPr lang="fr-FR" altLang="en-US" sz="1425" b="0">
                <a:sym typeface="+mn-ea"/>
              </a:rPr>
              <a:t>	</a:t>
            </a:r>
            <a:r>
              <a:rPr lang="fr-FR" altLang="en-US" sz="1425">
                <a:sym typeface="+mn-ea"/>
              </a:rPr>
              <a:t>→ </a:t>
            </a:r>
            <a:r>
              <a:rPr lang="fr-FR" altLang="en-US" sz="1425" b="0">
                <a:sym typeface="+mn-ea"/>
              </a:rPr>
              <a:t>acquisitions des techniques</a:t>
            </a:r>
          </a:p>
        </p:txBody>
      </p:sp>
      <p:sp>
        <p:nvSpPr>
          <p:cNvPr id="10" name="Text Placeholder 2"/>
          <p:cNvSpPr>
            <a:spLocks noGrp="1"/>
          </p:cNvSpPr>
          <p:nvPr/>
        </p:nvSpPr>
        <p:spPr>
          <a:xfrm>
            <a:off x="4843939" y="3423761"/>
            <a:ext cx="3497580" cy="842963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9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SzTx/>
            </a:pPr>
            <a:r>
              <a:rPr lang="fr-FR" altLang="en-US" sz="1425">
                <a:sym typeface="+mn-ea"/>
              </a:rPr>
              <a:t>Participation aux congrès nationaux</a:t>
            </a:r>
          </a:p>
          <a:p>
            <a:pPr lvl="0" algn="l">
              <a:buSzTx/>
            </a:pPr>
            <a:r>
              <a:rPr lang="fr-FR" altLang="en-US" sz="1425">
                <a:sym typeface="+mn-ea"/>
              </a:rPr>
              <a:t>	→ </a:t>
            </a:r>
            <a:r>
              <a:rPr lang="fr-FR" altLang="en-US" sz="1425" b="0">
                <a:sym typeface="+mn-ea"/>
              </a:rPr>
              <a:t>Présentation de poster</a:t>
            </a:r>
          </a:p>
          <a:p>
            <a:pPr lvl="0" algn="l">
              <a:buSzTx/>
            </a:pPr>
            <a:r>
              <a:rPr lang="fr-FR" altLang="en-US" sz="1425" b="0">
                <a:sym typeface="+mn-ea"/>
              </a:rPr>
              <a:t>	</a:t>
            </a:r>
            <a:r>
              <a:rPr lang="fr-FR" altLang="en-US" sz="1425">
                <a:sym typeface="+mn-ea"/>
              </a:rPr>
              <a:t>→ </a:t>
            </a:r>
            <a:r>
              <a:rPr lang="fr-FR" altLang="en-US" sz="1425" b="0">
                <a:sym typeface="+mn-ea"/>
              </a:rPr>
              <a:t>Communication orale</a:t>
            </a:r>
            <a:endParaRPr lang="fr-FR" altLang="en-US" sz="1425">
              <a:sym typeface="+mn-ea"/>
            </a:endParaRPr>
          </a:p>
        </p:txBody>
      </p:sp>
      <p:sp>
        <p:nvSpPr>
          <p:cNvPr id="11" name="Text Placeholder 2"/>
          <p:cNvSpPr>
            <a:spLocks noGrp="1"/>
          </p:cNvSpPr>
          <p:nvPr/>
        </p:nvSpPr>
        <p:spPr>
          <a:xfrm>
            <a:off x="2823210" y="4598671"/>
            <a:ext cx="3497580" cy="533876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9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SzTx/>
            </a:pPr>
            <a:r>
              <a:rPr lang="fr-FR" altLang="en-US" sz="1425">
                <a:sym typeface="+mn-ea"/>
              </a:rPr>
              <a:t>Validation des acquis et compétences</a:t>
            </a:r>
          </a:p>
          <a:p>
            <a:pPr lvl="0" algn="ctr">
              <a:buSzTx/>
            </a:pPr>
            <a:r>
              <a:rPr lang="fr-FR" altLang="en-US" sz="1425">
                <a:sym typeface="+mn-ea"/>
              </a:rPr>
              <a:t>Visioconférences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71800" y="0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INTRODUCTION … on l’attendait depuis 10 ans … 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33950" t="28344" r="33397" b="39172"/>
          <a:stretch>
            <a:fillRect/>
          </a:stretch>
        </p:blipFill>
        <p:spPr bwMode="auto">
          <a:xfrm>
            <a:off x="827584" y="1111433"/>
            <a:ext cx="4248472" cy="23762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 l="29523" t="22438" r="28970" b="50984"/>
          <a:stretch>
            <a:fillRect/>
          </a:stretch>
        </p:blipFill>
        <p:spPr bwMode="auto">
          <a:xfrm>
            <a:off x="79368" y="3645024"/>
            <a:ext cx="5400600" cy="19442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543600" y="1916832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Facultés de Médecine</a:t>
            </a:r>
          </a:p>
          <a:p>
            <a:pPr algn="ctr"/>
            <a:r>
              <a:rPr lang="fr-FR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Reims</a:t>
            </a:r>
          </a:p>
          <a:p>
            <a:pPr algn="ctr"/>
            <a:r>
              <a:rPr lang="fr-FR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Dijon</a:t>
            </a:r>
          </a:p>
          <a:p>
            <a:pPr algn="ctr"/>
            <a:r>
              <a:rPr lang="fr-FR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Strasbourg</a:t>
            </a:r>
          </a:p>
          <a:p>
            <a:pPr algn="ctr"/>
            <a:r>
              <a:rPr lang="fr-FR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Lyon</a:t>
            </a:r>
          </a:p>
          <a:p>
            <a:pPr algn="ctr"/>
            <a:r>
              <a:rPr lang="fr-FR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Paris</a:t>
            </a:r>
          </a:p>
          <a:p>
            <a:pPr algn="ctr"/>
            <a:endParaRPr lang="fr-FR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fr-FR" sz="4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2021</a:t>
            </a:r>
          </a:p>
        </p:txBody>
      </p:sp>
      <p:sp>
        <p:nvSpPr>
          <p:cNvPr id="9" name="Rectangle 8"/>
          <p:cNvSpPr/>
          <p:nvPr/>
        </p:nvSpPr>
        <p:spPr>
          <a:xfrm>
            <a:off x="5580112" y="1484784"/>
            <a:ext cx="3384376" cy="52565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BBDD9E-41E6-4B0A-9882-F8971AA38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540" y="5157192"/>
            <a:ext cx="3269527" cy="1335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771800" y="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EQUIPE PEDAGOGIQUE</a:t>
            </a:r>
          </a:p>
        </p:txBody>
      </p:sp>
      <p:pic>
        <p:nvPicPr>
          <p:cNvPr id="2053" name="Picture 5" descr="https://i.pinimg.com/originals/5d/2d/31/5d2d312ef46f628f540f1bf84c525df4.jpg"/>
          <p:cNvPicPr>
            <a:picLocks noChangeAspect="1" noChangeArrowheads="1"/>
          </p:cNvPicPr>
          <p:nvPr/>
        </p:nvPicPr>
        <p:blipFill>
          <a:blip r:embed="rId2" cstate="print"/>
          <a:srcRect l="4186" t="4188" r="15443" b="1575"/>
          <a:stretch>
            <a:fillRect/>
          </a:stretch>
        </p:blipFill>
        <p:spPr bwMode="auto">
          <a:xfrm>
            <a:off x="2448028" y="1916832"/>
            <a:ext cx="4104456" cy="384792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465474" y="1052736"/>
            <a:ext cx="2880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ea typeface="Times New Roman" pitchFamily="18" charset="0"/>
                <a:cs typeface="Times New Roman" pitchFamily="18" charset="0"/>
              </a:rPr>
              <a:t>Dr Yohann RENARD, MCU-PH</a:t>
            </a:r>
            <a:endParaRPr lang="fr-FR" sz="1200" dirty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ea typeface="Times New Roman" pitchFamily="18" charset="0"/>
                <a:cs typeface="Times New Roman" pitchFamily="18" charset="0"/>
                <a:hlinkClick r:id="rId3"/>
              </a:rPr>
              <a:t>yrenard@chu-reims.fr</a:t>
            </a:r>
            <a:endParaRPr lang="fr-FR" sz="1200" dirty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ea typeface="Times New Roman" pitchFamily="18" charset="0"/>
                <a:cs typeface="Times New Roman" pitchFamily="18" charset="0"/>
              </a:rPr>
              <a:t>Université de Reims, Champagne-Ardenne</a:t>
            </a:r>
            <a:endParaRPr lang="fr-FR" sz="1200" dirty="0">
              <a:cs typeface="Arial" pitchFamily="34" charset="0"/>
            </a:endParaRPr>
          </a:p>
        </p:txBody>
      </p:sp>
      <p:cxnSp>
        <p:nvCxnSpPr>
          <p:cNvPr id="8" name="Connecteur droit avec flèche 7"/>
          <p:cNvCxnSpPr>
            <a:stCxn id="6" idx="2"/>
          </p:cNvCxnSpPr>
          <p:nvPr/>
        </p:nvCxnSpPr>
        <p:spPr>
          <a:xfrm>
            <a:off x="4905474" y="1699067"/>
            <a:ext cx="413158" cy="1153869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7768" y="2394218"/>
            <a:ext cx="223224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Dr David MOSZKOWICZ, PHU</a:t>
            </a:r>
            <a:endParaRPr lang="fr-FR" sz="1200" b="1" dirty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  <a:hlinkClick r:id="rId4"/>
              </a:rPr>
              <a:t>david.moszkowicz@aphp.fr</a:t>
            </a:r>
            <a:endParaRPr lang="fr-FR" sz="1200" b="1" dirty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Université Paris-Diderot</a:t>
            </a:r>
          </a:p>
        </p:txBody>
      </p:sp>
      <p:cxnSp>
        <p:nvCxnSpPr>
          <p:cNvPr id="12" name="Connecteur droit avec flèche 11"/>
          <p:cNvCxnSpPr>
            <a:stCxn id="11" idx="3"/>
          </p:cNvCxnSpPr>
          <p:nvPr/>
        </p:nvCxnSpPr>
        <p:spPr>
          <a:xfrm>
            <a:off x="2340016" y="2717384"/>
            <a:ext cx="2448272" cy="252898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868144" y="5877272"/>
            <a:ext cx="2484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Pr Pablo ORTEGA-DEBALLON, PU-PH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  <a:hlinkClick r:id="rId5"/>
              </a:rPr>
              <a:t>pablo.ortega-deballon@chu-dijon.fr</a:t>
            </a:r>
            <a:endParaRPr lang="fr-FR" sz="1200" b="1" dirty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Université de Bourgogne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03648" y="3933056"/>
            <a:ext cx="2123728" cy="828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Pr Guillaume PASSOT, PU-PH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  <a:hlinkClick r:id="rId6"/>
              </a:rPr>
              <a:t>guillaume.passot@chu-lyon.fr</a:t>
            </a:r>
            <a:endParaRPr lang="fr-FR" sz="1200" b="1" dirty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Université de Lyon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42904" y="1848634"/>
            <a:ext cx="2880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Dr Cyril PERRENOT, MCU-PH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  <a:hlinkClick r:id="rId7"/>
              </a:rPr>
              <a:t>cperrenot@chu-reims.fr</a:t>
            </a:r>
            <a:endParaRPr lang="fr-FR" sz="1200" b="1" dirty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Université de Reims, Champagne-Ardenne </a:t>
            </a:r>
          </a:p>
        </p:txBody>
      </p:sp>
      <p:cxnSp>
        <p:nvCxnSpPr>
          <p:cNvPr id="24" name="Connecteur droit avec flèche 23"/>
          <p:cNvCxnSpPr>
            <a:stCxn id="23" idx="2"/>
          </p:cNvCxnSpPr>
          <p:nvPr/>
        </p:nvCxnSpPr>
        <p:spPr>
          <a:xfrm flipH="1">
            <a:off x="5322824" y="2494965"/>
            <a:ext cx="2160080" cy="361781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588488" y="3618354"/>
            <a:ext cx="2376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Dr Benoit ROMAIN, MCU-PH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  <a:hlinkClick r:id="rId8"/>
              </a:rPr>
              <a:t>benoit.romain@chru-strasbourg.fr</a:t>
            </a:r>
            <a:endParaRPr lang="fr-FR" sz="1200" b="1" dirty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Université de Strasbourg</a:t>
            </a:r>
          </a:p>
        </p:txBody>
      </p:sp>
      <p:cxnSp>
        <p:nvCxnSpPr>
          <p:cNvPr id="30" name="Connecteur droit avec flèche 29"/>
          <p:cNvCxnSpPr>
            <a:stCxn id="29" idx="0"/>
          </p:cNvCxnSpPr>
          <p:nvPr/>
        </p:nvCxnSpPr>
        <p:spPr>
          <a:xfrm flipH="1" flipV="1">
            <a:off x="6228448" y="2970282"/>
            <a:ext cx="1548040" cy="648072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22" idx="3"/>
          </p:cNvCxnSpPr>
          <p:nvPr/>
        </p:nvCxnSpPr>
        <p:spPr>
          <a:xfrm flipV="1">
            <a:off x="3527376" y="4149080"/>
            <a:ext cx="1980728" cy="197976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21" idx="0"/>
          </p:cNvCxnSpPr>
          <p:nvPr/>
        </p:nvCxnSpPr>
        <p:spPr>
          <a:xfrm flipH="1" flipV="1">
            <a:off x="5508104" y="3501008"/>
            <a:ext cx="1602040" cy="2376264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620688"/>
            <a:ext cx="1797571" cy="11023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4365104"/>
            <a:ext cx="1380555" cy="7468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1700808"/>
            <a:ext cx="1919858" cy="5838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7984" y="5949280"/>
            <a:ext cx="1284164" cy="6522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15591" y="4862484"/>
            <a:ext cx="1656209" cy="5827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carte de visite, capture d’écran&#10;&#10;Description générée automatiquement">
            <a:extLst>
              <a:ext uri="{FF2B5EF4-FFF2-40B4-BE49-F238E27FC236}">
                <a16:creationId xmlns:a16="http://schemas.microsoft.com/office/drawing/2014/main" id="{AF9CF1C4-3396-45B3-8D5A-2DE948F64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210500"/>
            <a:ext cx="8178799" cy="443699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0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90351BE-29FF-418D-A650-9F8B63F75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33" y="643467"/>
            <a:ext cx="8162732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37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3">
            <a:extLst>
              <a:ext uri="{FF2B5EF4-FFF2-40B4-BE49-F238E27FC236}">
                <a16:creationId xmlns:a16="http://schemas.microsoft.com/office/drawing/2014/main" id="{AA6A8827-5C38-4F05-974E-ADA13A90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14401"/>
            <a:ext cx="3429000" cy="719919"/>
          </a:xfrm>
          <a:prstGeom prst="roundRect">
            <a:avLst>
              <a:gd name="adj" fmla="val 16667"/>
            </a:avLst>
          </a:prstGeom>
          <a:blipFill dpi="0" rotWithShape="1">
            <a:blip r:embed="rId3">
              <a:lum contrast="-24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6">
              <a:latin typeface="Arial" charset="0"/>
              <a:ea typeface="ＭＳ Ｐゴシック" charset="0"/>
            </a:endParaRP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AB4A449F-3B72-48F3-BBED-329D7A001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7674" y="173617"/>
            <a:ext cx="4880681" cy="996093"/>
          </a:xfrm>
        </p:spPr>
        <p:txBody>
          <a:bodyPr/>
          <a:lstStyle/>
          <a:p>
            <a:pPr eaLnBrk="1" hangingPunct="1">
              <a:lnSpc>
                <a:spcPct val="135000"/>
              </a:lnSpc>
              <a:defRPr/>
            </a:pPr>
            <a:br>
              <a:rPr lang="en-US" sz="1524">
                <a:solidFill>
                  <a:srgbClr val="D3D4D2"/>
                </a:solidFill>
              </a:rPr>
            </a:br>
            <a:br>
              <a:rPr lang="en-US" sz="1159">
                <a:solidFill>
                  <a:schemeClr val="bg1"/>
                </a:solidFill>
              </a:rPr>
            </a:br>
            <a:endParaRPr lang="en-US" sz="1159">
              <a:solidFill>
                <a:schemeClr val="bg1"/>
              </a:solidFill>
            </a:endParaRPr>
          </a:p>
        </p:txBody>
      </p:sp>
      <p:sp>
        <p:nvSpPr>
          <p:cNvPr id="44045" name="AutoShape 13" descr="942867_070116colourback28">
            <a:extLst>
              <a:ext uri="{FF2B5EF4-FFF2-40B4-BE49-F238E27FC236}">
                <a16:creationId xmlns:a16="http://schemas.microsoft.com/office/drawing/2014/main" id="{4C042843-B720-4051-894F-BDAED1692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2785952"/>
            <a:ext cx="6912768" cy="1918553"/>
          </a:xfrm>
          <a:prstGeom prst="roundRect">
            <a:avLst>
              <a:gd name="adj" fmla="val 16667"/>
            </a:avLst>
          </a:prstGeom>
          <a:solidFill>
            <a:schemeClr val="bg2">
              <a:lumMod val="60000"/>
              <a:lumOff val="40000"/>
              <a:alpha val="44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6">
              <a:latin typeface="Arial" charset="0"/>
              <a:ea typeface="ＭＳ Ｐゴシック" charset="0"/>
            </a:endParaRPr>
          </a:p>
        </p:txBody>
      </p:sp>
      <p:sp>
        <p:nvSpPr>
          <p:cNvPr id="44046" name="AutoShape 14">
            <a:extLst>
              <a:ext uri="{FF2B5EF4-FFF2-40B4-BE49-F238E27FC236}">
                <a16:creationId xmlns:a16="http://schemas.microsoft.com/office/drawing/2014/main" id="{2A5944C1-E49C-4C61-80FA-B7348A868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5" y="1074460"/>
            <a:ext cx="8208910" cy="1303809"/>
          </a:xfrm>
          <a:prstGeom prst="roundRect">
            <a:avLst>
              <a:gd name="adj" fmla="val 16667"/>
            </a:avLst>
          </a:prstGeom>
          <a:solidFill>
            <a:schemeClr val="bg2">
              <a:lumMod val="60000"/>
              <a:lumOff val="40000"/>
              <a:alpha val="44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52" i="1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51" name="Text Box 19">
            <a:extLst>
              <a:ext uri="{FF2B5EF4-FFF2-40B4-BE49-F238E27FC236}">
                <a16:creationId xmlns:a16="http://schemas.microsoft.com/office/drawing/2014/main" id="{E8E99666-03FD-4432-97A9-76F1D7EB0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873653"/>
            <a:ext cx="7776864" cy="161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321175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43211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3211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3211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3211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4321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4321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4321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4321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altLang="en-US" sz="1600" b="1" dirty="0">
                <a:latin typeface="+mj-lt"/>
              </a:rPr>
              <a:t>THEORIE (E-Learning)</a:t>
            </a:r>
          </a:p>
          <a:p>
            <a:pPr algn="ctr">
              <a:defRPr/>
            </a:pPr>
            <a:r>
              <a:rPr lang="fr-FR" altLang="en-US" sz="1100" b="1" dirty="0">
                <a:latin typeface="+mj-lt"/>
              </a:rPr>
              <a:t>Réunion de rentrée le </a:t>
            </a:r>
            <a:r>
              <a:rPr lang="fr-FR" altLang="en-US" sz="1100" b="1" dirty="0">
                <a:solidFill>
                  <a:srgbClr val="FF0000"/>
                </a:solidFill>
                <a:latin typeface="+mj-lt"/>
              </a:rPr>
              <a:t>26 Octobre 2020 à 18h00 </a:t>
            </a:r>
            <a:r>
              <a:rPr lang="fr-FR" altLang="en-US" sz="1100" b="1" dirty="0">
                <a:latin typeface="+mj-lt"/>
              </a:rPr>
              <a:t>(Zoom)</a:t>
            </a:r>
          </a:p>
          <a:p>
            <a:pPr algn="ctr">
              <a:defRPr/>
            </a:pPr>
            <a:endParaRPr lang="fr-FR" altLang="en-US" sz="1100" b="1" dirty="0">
              <a:latin typeface="+mj-lt"/>
            </a:endParaRPr>
          </a:p>
          <a:p>
            <a:pPr algn="ctr">
              <a:defRPr/>
            </a:pPr>
            <a:r>
              <a:rPr lang="fr-FR" altLang="en-US" sz="1100" b="1" dirty="0">
                <a:latin typeface="+mj-lt"/>
              </a:rPr>
              <a:t>Libre accès au cours sur la plateforme MOODLE avec un format interactif et ludique associant: </a:t>
            </a:r>
          </a:p>
          <a:p>
            <a:pPr algn="ctr">
              <a:defRPr/>
            </a:pPr>
            <a:r>
              <a:rPr lang="fr-FR" altLang="en-US" sz="1100" b="1" dirty="0">
                <a:latin typeface="+mj-lt"/>
              </a:rPr>
              <a:t>des </a:t>
            </a:r>
            <a:r>
              <a:rPr lang="fr-FR" altLang="en-US" sz="1100" b="1" dirty="0" err="1">
                <a:latin typeface="+mj-lt"/>
              </a:rPr>
              <a:t>powerpoints</a:t>
            </a:r>
            <a:r>
              <a:rPr lang="fr-FR" altLang="en-US" sz="1100" b="1" dirty="0">
                <a:latin typeface="+mj-lt"/>
              </a:rPr>
              <a:t> courts sonorisées pour les techniques de bases</a:t>
            </a:r>
          </a:p>
          <a:p>
            <a:pPr algn="ctr">
              <a:defRPr/>
            </a:pPr>
            <a:r>
              <a:rPr lang="fr-FR" altLang="en-US" sz="1100" b="1" dirty="0">
                <a:latin typeface="+mj-lt"/>
              </a:rPr>
              <a:t>des sessions « recommandations / bibliographie » pour comprendre la littérature</a:t>
            </a:r>
          </a:p>
          <a:p>
            <a:pPr algn="ctr">
              <a:defRPr/>
            </a:pPr>
            <a:r>
              <a:rPr lang="fr-FR" altLang="en-US" sz="1100" b="1" dirty="0">
                <a:latin typeface="+mj-lt"/>
              </a:rPr>
              <a:t>des sessions vidéos et des QCM de validation </a:t>
            </a:r>
          </a:p>
          <a:p>
            <a:pPr algn="ctr">
              <a:defRPr/>
            </a:pPr>
            <a:r>
              <a:rPr lang="fr-FR" altLang="en-US" sz="1100" b="1" dirty="0">
                <a:latin typeface="+mj-lt"/>
              </a:rPr>
              <a:t>Enseignements interactifs en visioconférence puis archivés sur la plateforme MOODLE</a:t>
            </a:r>
          </a:p>
          <a:p>
            <a:pPr algn="ctr">
              <a:defRPr/>
            </a:pPr>
            <a:endParaRPr lang="fr-FR" altLang="en-US" sz="571" b="1" dirty="0">
              <a:latin typeface="+mj-lt"/>
            </a:endParaRPr>
          </a:p>
        </p:txBody>
      </p:sp>
      <p:sp>
        <p:nvSpPr>
          <p:cNvPr id="44069" name="Text Box 37">
            <a:extLst>
              <a:ext uri="{FF2B5EF4-FFF2-40B4-BE49-F238E27FC236}">
                <a16:creationId xmlns:a16="http://schemas.microsoft.com/office/drawing/2014/main" id="{E0950187-0D32-4AB8-B6F3-2889E2651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160" y="4780590"/>
            <a:ext cx="1403530" cy="158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>
            <a:lvl1pPr defTabSz="4321175" eaLnBrk="0" hangingPunct="0"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defTabSz="4321175" eaLnBrk="0" hangingPunct="0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321175" eaLnBrk="0" hangingPunct="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321175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321175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 b="1" dirty="0">
                <a:solidFill>
                  <a:srgbClr val="800000"/>
                </a:solidFill>
                <a:latin typeface="Calibri"/>
                <a:ea typeface="MS PGothic"/>
                <a:cs typeface="Arial"/>
              </a:rPr>
              <a:t>Session 1 (20h) </a:t>
            </a:r>
            <a:r>
              <a:rPr lang="en-US" altLang="en-US" sz="1050" b="1" dirty="0" err="1">
                <a:solidFill>
                  <a:srgbClr val="800000"/>
                </a:solidFill>
                <a:latin typeface="Calibri"/>
                <a:ea typeface="MS PGothic"/>
                <a:cs typeface="Arial"/>
              </a:rPr>
              <a:t>hernies</a:t>
            </a:r>
            <a:r>
              <a:rPr lang="en-US" altLang="en-US" sz="1050" b="1" dirty="0">
                <a:solidFill>
                  <a:srgbClr val="800000"/>
                </a:solidFill>
                <a:latin typeface="Calibri"/>
                <a:ea typeface="MS PGothic"/>
                <a:cs typeface="Arial"/>
              </a:rPr>
              <a:t> de </a:t>
            </a:r>
            <a:r>
              <a:rPr lang="en-US" altLang="en-US" sz="1050" b="1" dirty="0" err="1">
                <a:solidFill>
                  <a:srgbClr val="800000"/>
                </a:solidFill>
                <a:latin typeface="Calibri"/>
                <a:ea typeface="MS PGothic"/>
                <a:cs typeface="Arial"/>
              </a:rPr>
              <a:t>l’aine</a:t>
            </a:r>
            <a:r>
              <a:rPr lang="en-US" altLang="en-US" sz="1050" b="1" dirty="0">
                <a:solidFill>
                  <a:srgbClr val="800000"/>
                </a:solidFill>
                <a:latin typeface="Calibri"/>
                <a:ea typeface="MS PGothic"/>
                <a:cs typeface="Arial"/>
              </a:rPr>
              <a:t> (</a:t>
            </a:r>
            <a:r>
              <a:rPr lang="en-US" altLang="en-US" sz="1050" b="1" dirty="0" err="1">
                <a:solidFill>
                  <a:srgbClr val="800000"/>
                </a:solidFill>
                <a:latin typeface="Calibri"/>
                <a:ea typeface="MS PGothic"/>
                <a:cs typeface="Arial"/>
              </a:rPr>
              <a:t>crurale</a:t>
            </a:r>
            <a:r>
              <a:rPr lang="en-US" altLang="en-US" sz="1050" b="1" dirty="0">
                <a:solidFill>
                  <a:srgbClr val="800000"/>
                </a:solidFill>
                <a:latin typeface="Calibri"/>
                <a:ea typeface="MS PGothic"/>
                <a:cs typeface="Arial"/>
              </a:rPr>
              <a:t> et inguinale)</a:t>
            </a:r>
          </a:p>
          <a:p>
            <a:r>
              <a:rPr lang="fr-FR" sz="800" dirty="0"/>
              <a:t>Techniques prothétiques et non prothétiques</a:t>
            </a:r>
          </a:p>
          <a:p>
            <a:r>
              <a:rPr lang="fr-FR" sz="800" dirty="0"/>
              <a:t>Infections / Complications </a:t>
            </a:r>
          </a:p>
          <a:p>
            <a:r>
              <a:rPr lang="fr-FR" sz="800" dirty="0"/>
              <a:t>Imagerie </a:t>
            </a:r>
          </a:p>
          <a:p>
            <a:r>
              <a:rPr lang="fr-FR" sz="800" dirty="0"/>
              <a:t>Récidives </a:t>
            </a:r>
          </a:p>
          <a:p>
            <a:r>
              <a:rPr lang="fr-FR" sz="800" dirty="0"/>
              <a:t>….</a:t>
            </a:r>
          </a:p>
          <a:p>
            <a:pPr>
              <a:buNone/>
            </a:pPr>
            <a:endParaRPr lang="en-US" sz="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EC5E726-1276-4B1F-8512-29BBC57298B6}"/>
              </a:ext>
            </a:extLst>
          </p:cNvPr>
          <p:cNvSpPr txBox="1"/>
          <p:nvPr/>
        </p:nvSpPr>
        <p:spPr>
          <a:xfrm>
            <a:off x="3635896" y="4780590"/>
            <a:ext cx="1584640" cy="249914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800000"/>
                </a:solidFill>
                <a:latin typeface="Calibri"/>
                <a:ea typeface="ＭＳ Ｐゴシック"/>
                <a:cs typeface="ＭＳ Ｐゴシック" charset="0"/>
              </a:rPr>
              <a:t>Session 2 et 3 (40h) </a:t>
            </a:r>
            <a:r>
              <a:rPr lang="en-US" sz="1050" b="1" dirty="0" err="1">
                <a:solidFill>
                  <a:srgbClr val="800000"/>
                </a:solidFill>
                <a:latin typeface="Calibri"/>
                <a:ea typeface="ＭＳ Ｐゴシック"/>
                <a:cs typeface="ＭＳ Ｐゴシック" charset="0"/>
              </a:rPr>
              <a:t>hernies</a:t>
            </a:r>
            <a:r>
              <a:rPr lang="en-US" sz="1050" b="1" dirty="0">
                <a:solidFill>
                  <a:srgbClr val="800000"/>
                </a:solidFill>
                <a:latin typeface="Calibri"/>
                <a:ea typeface="ＭＳ Ｐゴシック"/>
                <a:cs typeface="ＭＳ Ｐゴシック" charset="0"/>
              </a:rPr>
              <a:t> </a:t>
            </a:r>
            <a:r>
              <a:rPr lang="en-US" sz="1050" b="1" dirty="0" err="1">
                <a:solidFill>
                  <a:srgbClr val="800000"/>
                </a:solidFill>
                <a:latin typeface="Calibri"/>
                <a:ea typeface="ＭＳ Ｐゴシック"/>
                <a:cs typeface="ＭＳ Ｐゴシック" charset="0"/>
              </a:rPr>
              <a:t>abdominales</a:t>
            </a:r>
            <a:r>
              <a:rPr lang="en-US" sz="1050" b="1" dirty="0">
                <a:solidFill>
                  <a:srgbClr val="800000"/>
                </a:solidFill>
                <a:latin typeface="Calibri"/>
                <a:ea typeface="ＭＳ Ｐゴシック"/>
                <a:cs typeface="ＭＳ Ｐゴシック" charset="0"/>
              </a:rPr>
              <a:t> </a:t>
            </a:r>
            <a:r>
              <a:rPr lang="en-US" sz="1050" b="1" dirty="0" err="1">
                <a:solidFill>
                  <a:srgbClr val="800000"/>
                </a:solidFill>
                <a:latin typeface="Calibri"/>
                <a:ea typeface="ＭＳ Ｐゴシック"/>
                <a:cs typeface="ＭＳ Ｐゴシック" charset="0"/>
              </a:rPr>
              <a:t>primaires</a:t>
            </a:r>
            <a:r>
              <a:rPr lang="en-US" sz="1050" b="1" dirty="0">
                <a:solidFill>
                  <a:srgbClr val="800000"/>
                </a:solidFill>
                <a:latin typeface="Calibri"/>
                <a:ea typeface="ＭＳ Ｐゴシック"/>
                <a:cs typeface="ＭＳ Ｐゴシック" charset="0"/>
              </a:rPr>
              <a:t> et </a:t>
            </a:r>
            <a:r>
              <a:rPr lang="en-US" sz="1050" b="1" dirty="0" err="1">
                <a:solidFill>
                  <a:srgbClr val="800000"/>
                </a:solidFill>
                <a:latin typeface="Calibri"/>
                <a:ea typeface="ＭＳ Ｐゴシック"/>
                <a:cs typeface="ＭＳ Ｐゴシック" charset="0"/>
              </a:rPr>
              <a:t>incisionelles</a:t>
            </a:r>
            <a:r>
              <a:rPr lang="en-US" sz="1050" b="1" dirty="0">
                <a:solidFill>
                  <a:srgbClr val="800000"/>
                </a:solidFill>
                <a:latin typeface="Calibri"/>
                <a:ea typeface="ＭＳ Ｐゴシック"/>
                <a:cs typeface="ＭＳ Ｐゴシック" charset="0"/>
              </a:rPr>
              <a:t> </a:t>
            </a:r>
            <a:endParaRPr lang="en-US" sz="1050" b="1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90697" indent="-90697" defTabSz="685770" eaLnBrk="0" hangingPunct="0">
              <a:spcBef>
                <a:spcPct val="20000"/>
              </a:spcBef>
              <a:buChar char="•"/>
            </a:pPr>
            <a:r>
              <a:rPr lang="fr-FR" sz="800" dirty="0">
                <a:latin typeface="Arial" charset="0"/>
                <a:cs typeface="Arial" charset="0"/>
              </a:rPr>
              <a:t>Prévention, Diagnostic, Classification </a:t>
            </a:r>
          </a:p>
          <a:p>
            <a:pPr marL="90697" indent="-90697" defTabSz="685770" eaLnBrk="0" hangingPunct="0">
              <a:spcBef>
                <a:spcPct val="20000"/>
              </a:spcBef>
              <a:buChar char="•"/>
            </a:pPr>
            <a:r>
              <a:rPr lang="fr-FR" sz="800" dirty="0">
                <a:latin typeface="Arial" charset="0"/>
                <a:cs typeface="Arial" charset="0"/>
              </a:rPr>
              <a:t>Situations difficiles : obésité, perte de droit de cité, éventrations péristomiales, éventration sur trocart, …</a:t>
            </a:r>
          </a:p>
          <a:p>
            <a:pPr marL="90697" indent="-90697" defTabSz="685770" eaLnBrk="0" hangingPunct="0">
              <a:spcBef>
                <a:spcPct val="20000"/>
              </a:spcBef>
              <a:buFontTx/>
              <a:buChar char="•"/>
            </a:pPr>
            <a:r>
              <a:rPr lang="fr-FR" sz="800" dirty="0">
                <a:latin typeface="Arial"/>
                <a:ea typeface="MS PGothic"/>
                <a:cs typeface="Arial"/>
              </a:rPr>
              <a:t>Cas complexes : Rives, Botox, </a:t>
            </a:r>
            <a:r>
              <a:rPr lang="fr-FR" sz="800" dirty="0" err="1">
                <a:latin typeface="Arial"/>
                <a:ea typeface="MS PGothic"/>
                <a:cs typeface="Arial"/>
              </a:rPr>
              <a:t>Goni</a:t>
            </a:r>
            <a:r>
              <a:rPr lang="fr-FR" sz="800" dirty="0">
                <a:latin typeface="Arial"/>
                <a:ea typeface="MS PGothic"/>
                <a:cs typeface="Arial"/>
              </a:rPr>
              <a:t>-Moreno, Component </a:t>
            </a:r>
            <a:r>
              <a:rPr lang="fr-FR" sz="800" dirty="0" err="1">
                <a:latin typeface="Arial"/>
                <a:ea typeface="MS PGothic"/>
                <a:cs typeface="Arial"/>
              </a:rPr>
              <a:t>Separation</a:t>
            </a:r>
            <a:r>
              <a:rPr lang="fr-FR" sz="800" dirty="0">
                <a:latin typeface="Arial"/>
                <a:ea typeface="MS PGothic"/>
                <a:cs typeface="Arial"/>
              </a:rPr>
              <a:t>, TAR, …</a:t>
            </a:r>
          </a:p>
          <a:p>
            <a:pPr marL="90697" indent="-90697" defTabSz="685770" eaLnBrk="0" hangingPunct="0">
              <a:spcBef>
                <a:spcPct val="20000"/>
              </a:spcBef>
              <a:buChar char="•"/>
            </a:pPr>
            <a:endParaRPr lang="fr-FR" sz="800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en-US" sz="1000" b="1" i="1" dirty="0">
              <a:solidFill>
                <a:srgbClr val="262626"/>
              </a:solidFill>
              <a:latin typeface="Arial"/>
              <a:ea typeface="ＭＳ Ｐゴシック" charset="0"/>
            </a:endParaRPr>
          </a:p>
          <a:p>
            <a:pPr marL="181394" indent="-181394">
              <a:buFont typeface="Arial"/>
              <a:buChar char="•"/>
              <a:defRPr/>
            </a:pPr>
            <a:endParaRPr lang="en-US" sz="1000" b="1" dirty="0">
              <a:solidFill>
                <a:srgbClr val="262626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FE7989-CAFE-4312-9C03-6CC4C180007A}"/>
              </a:ext>
            </a:extLst>
          </p:cNvPr>
          <p:cNvSpPr/>
          <p:nvPr/>
        </p:nvSpPr>
        <p:spPr>
          <a:xfrm>
            <a:off x="2816745" y="220483"/>
            <a:ext cx="3481161" cy="56143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olSlan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524" b="1" cap="all">
                <a:ln w="0"/>
                <a:solidFill>
                  <a:srgbClr val="C0C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Cambria" pitchFamily="18" charset="0"/>
                <a:ea typeface="+mj-ea"/>
              </a:rPr>
              <a:t>Diplôme Inter Universitaire de </a:t>
            </a:r>
            <a:br>
              <a:rPr lang="en-US" sz="1524" b="1" cap="all">
                <a:ln w="0"/>
                <a:solidFill>
                  <a:srgbClr val="C0C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Cambria" pitchFamily="18" charset="0"/>
                <a:ea typeface="+mj-ea"/>
              </a:rPr>
            </a:br>
            <a:r>
              <a:rPr lang="en-US" sz="1524" b="1" cap="all" err="1">
                <a:ln w="0"/>
                <a:solidFill>
                  <a:srgbClr val="C0C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Cambria" pitchFamily="18" charset="0"/>
                <a:ea typeface="+mj-ea"/>
              </a:rPr>
              <a:t>Chirurgie</a:t>
            </a:r>
            <a:r>
              <a:rPr lang="en-US" sz="1524" b="1" cap="all">
                <a:ln w="0"/>
                <a:solidFill>
                  <a:srgbClr val="C0C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Cambria" pitchFamily="18" charset="0"/>
                <a:ea typeface="+mj-ea"/>
              </a:rPr>
              <a:t> PARIETALE</a:t>
            </a:r>
            <a:endParaRPr lang="en-US" sz="1524" b="1" cap="all">
              <a:ln w="0"/>
              <a:solidFill>
                <a:srgbClr val="C0C0C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65488B-6A15-4C9E-B24A-BAE29E5E4651}"/>
              </a:ext>
            </a:extLst>
          </p:cNvPr>
          <p:cNvSpPr/>
          <p:nvPr/>
        </p:nvSpPr>
        <p:spPr>
          <a:xfrm rot="284954">
            <a:off x="6390700" y="321224"/>
            <a:ext cx="1716322" cy="3731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1825" b="1" dirty="0">
                <a:ln w="11430"/>
                <a:solidFill>
                  <a:srgbClr val="3333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2020 2021</a:t>
            </a:r>
            <a:endParaRPr lang="en-US" sz="1825" b="1" dirty="0">
              <a:ln w="11430"/>
              <a:solidFill>
                <a:srgbClr val="3333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69" name="ZoneTexte 3">
            <a:extLst>
              <a:ext uri="{FF2B5EF4-FFF2-40B4-BE49-F238E27FC236}">
                <a16:creationId xmlns:a16="http://schemas.microsoft.com/office/drawing/2014/main" id="{BF608E2B-52D5-49C1-A2B6-AA8F556BF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212565"/>
            <a:ext cx="8064895" cy="108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en-US" sz="400" b="1" dirty="0">
                <a:latin typeface="Calibri" panose="020F0502020204030204" pitchFamily="34" charset="0"/>
              </a:rPr>
              <a:t>		</a:t>
            </a:r>
            <a:r>
              <a:rPr lang="fr-FR" altLang="en-US" sz="1100" dirty="0">
                <a:latin typeface="Calibri" panose="020F0502020204030204" pitchFamily="34" charset="0"/>
              </a:rPr>
              <a:t>Le </a:t>
            </a:r>
            <a:r>
              <a:rPr lang="fr-FR" altLang="en-US" sz="1100" b="1" dirty="0">
                <a:latin typeface="Calibri" panose="020F0502020204030204" pitchFamily="34" charset="0"/>
              </a:rPr>
              <a:t>D</a:t>
            </a:r>
            <a:r>
              <a:rPr lang="fr-FR" altLang="en-US" sz="1100" dirty="0">
                <a:latin typeface="Calibri" panose="020F0502020204030204" pitchFamily="34" charset="0"/>
              </a:rPr>
              <a:t>iplôme </a:t>
            </a:r>
            <a:r>
              <a:rPr lang="fr-FR" altLang="en-US" sz="1100" b="1" dirty="0" err="1">
                <a:latin typeface="Calibri" panose="020F0502020204030204" pitchFamily="34" charset="0"/>
              </a:rPr>
              <a:t>I</a:t>
            </a:r>
            <a:r>
              <a:rPr lang="fr-FR" altLang="en-US" sz="1100" dirty="0" err="1">
                <a:latin typeface="Calibri" panose="020F0502020204030204" pitchFamily="34" charset="0"/>
              </a:rPr>
              <a:t>nter</a:t>
            </a:r>
            <a:r>
              <a:rPr lang="fr-FR" altLang="en-US" sz="1100" b="1" dirty="0" err="1">
                <a:latin typeface="Calibri" panose="020F0502020204030204" pitchFamily="34" charset="0"/>
              </a:rPr>
              <a:t>U</a:t>
            </a:r>
            <a:r>
              <a:rPr lang="fr-FR" altLang="en-US" sz="1100" dirty="0" err="1">
                <a:latin typeface="Calibri" panose="020F0502020204030204" pitchFamily="34" charset="0"/>
              </a:rPr>
              <a:t>niversitaire</a:t>
            </a:r>
            <a:r>
              <a:rPr lang="fr-FR" altLang="en-US" sz="1100" dirty="0">
                <a:latin typeface="Calibri" panose="020F0502020204030204" pitchFamily="34" charset="0"/>
              </a:rPr>
              <a:t> de Chirurgie Pariétale a pour but d’apporter une formation approfondie aux internes et aux chirurgiens digestifs en chirurgie pariétale simple et complexe</a:t>
            </a:r>
            <a:endParaRPr lang="en-US" altLang="en-US" sz="11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en-US" sz="1100" dirty="0">
                <a:latin typeface="Calibri" panose="020F0502020204030204" pitchFamily="34" charset="0"/>
              </a:rPr>
              <a:t> 		Le programme de l’enseignement est multimodal, il associe théorie, pratique sur cadavre et stage en immersion afin d’acquérir les connaissances et  les compétences indispensables pour devenir expert de la paroi abdominale … </a:t>
            </a:r>
            <a:endParaRPr lang="en-US" altLang="en-US" sz="1100" dirty="0">
              <a:latin typeface="Calibri" panose="020F0502020204030204" pitchFamily="34" charset="0"/>
            </a:endParaRPr>
          </a:p>
        </p:txBody>
      </p:sp>
      <p:sp>
        <p:nvSpPr>
          <p:cNvPr id="93" name="Text Box 35">
            <a:extLst>
              <a:ext uri="{FF2B5EF4-FFF2-40B4-BE49-F238E27FC236}">
                <a16:creationId xmlns:a16="http://schemas.microsoft.com/office/drawing/2014/main" id="{0644C258-D9BC-477E-9341-0A62D3C3D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44624" y="1136480"/>
            <a:ext cx="5069202" cy="26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321175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43211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3211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3211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3211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4321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4321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4321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4321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111" b="1" dirty="0">
                <a:latin typeface="+mj-lt"/>
              </a:rPr>
              <a:t>OBJECTIFS DE LA FORMATION</a:t>
            </a:r>
            <a:endParaRPr lang="en-US" sz="1111" dirty="0"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F095A7-A319-4D66-8D16-2B0A6372F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44" y="261872"/>
            <a:ext cx="815648" cy="4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79AE0D-9B36-435A-9CA2-9FD91B85E25D}"/>
              </a:ext>
            </a:extLst>
          </p:cNvPr>
          <p:cNvSpPr txBox="1"/>
          <p:nvPr/>
        </p:nvSpPr>
        <p:spPr>
          <a:xfrm>
            <a:off x="5978703" y="4822213"/>
            <a:ext cx="1444838" cy="238680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800000"/>
                </a:solidFill>
                <a:latin typeface="Calibri"/>
                <a:ea typeface="ＭＳ Ｐゴシック"/>
                <a:cs typeface="ＭＳ Ｐゴシック" charset="0"/>
              </a:rPr>
              <a:t>Session 4 (20h) Situations </a:t>
            </a:r>
            <a:r>
              <a:rPr lang="en-US" sz="1050" b="1" dirty="0" err="1">
                <a:solidFill>
                  <a:srgbClr val="800000"/>
                </a:solidFill>
                <a:latin typeface="Calibri"/>
                <a:ea typeface="ＭＳ Ｐゴシック"/>
                <a:cs typeface="ＭＳ Ｐゴシック" charset="0"/>
              </a:rPr>
              <a:t>particulières</a:t>
            </a:r>
            <a:endParaRPr lang="en-US" sz="1050" b="1" dirty="0">
              <a:solidFill>
                <a:srgbClr val="800000"/>
              </a:solidFill>
              <a:latin typeface="Calibri"/>
              <a:ea typeface="ＭＳ Ｐゴシック"/>
              <a:cs typeface="ＭＳ Ｐゴシック" charset="0"/>
            </a:endParaRPr>
          </a:p>
          <a:p>
            <a:pPr marL="90697" indent="-90697" defTabSz="685770" eaLnBrk="0" hangingPunct="0">
              <a:spcBef>
                <a:spcPct val="20000"/>
              </a:spcBef>
              <a:buChar char="•"/>
            </a:pPr>
            <a:r>
              <a:rPr lang="fr-FR" sz="800" dirty="0">
                <a:latin typeface="Arial" charset="0"/>
                <a:cs typeface="Arial" charset="0"/>
              </a:rPr>
              <a:t>Infection de prothèses, tumeurs de la paroi abdominale</a:t>
            </a:r>
          </a:p>
          <a:p>
            <a:pPr marL="90697" indent="-90697" defTabSz="685770" eaLnBrk="0" hangingPunct="0">
              <a:spcBef>
                <a:spcPct val="20000"/>
              </a:spcBef>
              <a:buChar char="•"/>
            </a:pPr>
            <a:r>
              <a:rPr lang="fr-FR" sz="800" dirty="0">
                <a:latin typeface="Arial" charset="0"/>
                <a:cs typeface="Arial" charset="0"/>
              </a:rPr>
              <a:t>Soins post-opératoires et gestion des complications</a:t>
            </a:r>
          </a:p>
          <a:p>
            <a:pPr marL="90697" indent="-90697" defTabSz="685770" eaLnBrk="0" hangingPunct="0">
              <a:spcBef>
                <a:spcPct val="20000"/>
              </a:spcBef>
              <a:buChar char="•"/>
            </a:pPr>
            <a:r>
              <a:rPr lang="fr-FR" sz="800" dirty="0">
                <a:latin typeface="Arial" charset="0"/>
                <a:cs typeface="Arial" charset="0"/>
              </a:rPr>
              <a:t>Hernie du cirrhotique </a:t>
            </a:r>
          </a:p>
          <a:p>
            <a:pPr marL="90697" indent="-90697" defTabSz="685770" eaLnBrk="0" hangingPunct="0">
              <a:spcBef>
                <a:spcPct val="20000"/>
              </a:spcBef>
              <a:buChar char="•"/>
            </a:pPr>
            <a:r>
              <a:rPr lang="fr-FR" sz="800" dirty="0">
                <a:latin typeface="Arial" charset="0"/>
                <a:cs typeface="Arial" charset="0"/>
              </a:rPr>
              <a:t>Dénervation de la paroi abdominale </a:t>
            </a:r>
          </a:p>
          <a:p>
            <a:pPr marL="90697" indent="-90697" defTabSz="685770" eaLnBrk="0" hangingPunct="0">
              <a:spcBef>
                <a:spcPct val="20000"/>
              </a:spcBef>
              <a:buChar char="•"/>
            </a:pPr>
            <a:r>
              <a:rPr lang="fr-FR" sz="800" dirty="0">
                <a:latin typeface="Arial" charset="0"/>
                <a:cs typeface="Arial" charset="0"/>
              </a:rPr>
              <a:t>….</a:t>
            </a:r>
          </a:p>
          <a:p>
            <a:pPr marL="90697" indent="-90697" defTabSz="685770" eaLnBrk="0" hangingPunct="0">
              <a:spcBef>
                <a:spcPct val="20000"/>
              </a:spcBef>
              <a:buChar char="•"/>
            </a:pPr>
            <a:endParaRPr lang="fr-FR" sz="800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en-US" sz="1000" b="1" i="1" dirty="0">
              <a:solidFill>
                <a:srgbClr val="262626"/>
              </a:solidFill>
              <a:latin typeface="Arial"/>
              <a:ea typeface="ＭＳ Ｐゴシック" charset="0"/>
            </a:endParaRPr>
          </a:p>
          <a:p>
            <a:pPr marL="181394" indent="-181394">
              <a:buFont typeface="Arial"/>
              <a:buChar char="•"/>
              <a:defRPr/>
            </a:pPr>
            <a:endParaRPr lang="en-US" sz="1000" b="1" dirty="0">
              <a:solidFill>
                <a:srgbClr val="262626"/>
              </a:solidFill>
              <a:latin typeface="Arial"/>
              <a:ea typeface="ＭＳ Ｐゴシック" charset="0"/>
            </a:endParaRPr>
          </a:p>
        </p:txBody>
      </p:sp>
      <p:pic>
        <p:nvPicPr>
          <p:cNvPr id="1030" name="Picture 6" descr="Moodle - Open-source learning platform | Moodle.org">
            <a:extLst>
              <a:ext uri="{FF2B5EF4-FFF2-40B4-BE49-F238E27FC236}">
                <a16:creationId xmlns:a16="http://schemas.microsoft.com/office/drawing/2014/main" id="{F819B785-323C-431E-AC0A-E9BD0C01E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0394">
            <a:off x="707057" y="2671623"/>
            <a:ext cx="2222450" cy="48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Une image contenant objet, horloge&#10;&#10;Description générée automatiquement">
            <a:extLst>
              <a:ext uri="{FF2B5EF4-FFF2-40B4-BE49-F238E27FC236}">
                <a16:creationId xmlns:a16="http://schemas.microsoft.com/office/drawing/2014/main" id="{ED2548F9-0868-4232-B026-FF754F79A8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47042" y="9603768"/>
            <a:ext cx="881902" cy="3478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3520391" cy="14401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00808"/>
            <a:ext cx="1286966" cy="32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3203848" y="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E-Learning.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92080" y="1052736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Pb accès / inscription</a:t>
            </a:r>
          </a:p>
          <a:p>
            <a:pPr algn="ctr"/>
            <a:r>
              <a:rPr lang="fr-FR" dirty="0"/>
              <a:t> </a:t>
            </a:r>
            <a:r>
              <a:rPr lang="fr-FR" b="1" dirty="0">
                <a:hlinkClick r:id="rId4"/>
              </a:rPr>
              <a:t>fmc@univ-reims.fr</a:t>
            </a:r>
            <a:endParaRPr lang="fr-FR" b="1" dirty="0"/>
          </a:p>
          <a:p>
            <a:pPr algn="ctr"/>
            <a:r>
              <a:rPr lang="fr-FR" b="1" dirty="0"/>
              <a:t>03 26 91 37 47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551873" y="2636912"/>
            <a:ext cx="280831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/>
              <a:t>https://cours.univ-reims.fr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64241" y="2636912"/>
            <a:ext cx="273209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dirty="0"/>
              <a:t>https://www.univ-reims.fr/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5536" y="3284984"/>
            <a:ext cx="6840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SESSION 1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Hernie de l’aine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95536" y="3903439"/>
            <a:ext cx="6840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SESSION 2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Principes généraux dans la prise en charge des hernies primaires et incisionnelles de la paroi abdominale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95536" y="4509120"/>
            <a:ext cx="6840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SESSION 3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Techniques de réparation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95536" y="5157192"/>
            <a:ext cx="6840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SESSION 4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Considérations particulières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5805264"/>
            <a:ext cx="1638300" cy="5238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7414440" y="3356992"/>
            <a:ext cx="1045992" cy="3385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Décembre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54254" y="3954542"/>
            <a:ext cx="766364" cy="3385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Janvier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55376" y="4581128"/>
            <a:ext cx="764120" cy="3385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Février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16216" y="6093296"/>
            <a:ext cx="2092048" cy="3385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CERTAINS EN DIRECT !!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87824" y="6372036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Note /20, 25%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65488B-6A15-4C9E-B24A-BAE29E5E4651}"/>
              </a:ext>
            </a:extLst>
          </p:cNvPr>
          <p:cNvSpPr/>
          <p:nvPr/>
        </p:nvSpPr>
        <p:spPr>
          <a:xfrm rot="284954">
            <a:off x="7693894" y="440323"/>
            <a:ext cx="888506" cy="65402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1825" b="1" dirty="0">
                <a:ln w="11430"/>
                <a:solidFill>
                  <a:srgbClr val="3333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2020 2021</a:t>
            </a:r>
            <a:endParaRPr lang="en-US" sz="1825" b="1" dirty="0">
              <a:ln w="11430"/>
              <a:solidFill>
                <a:srgbClr val="3333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6" name="AutoShape 13" descr="942867_070116colourback28">
            <a:extLst>
              <a:ext uri="{FF2B5EF4-FFF2-40B4-BE49-F238E27FC236}">
                <a16:creationId xmlns:a16="http://schemas.microsoft.com/office/drawing/2014/main" id="{962A7BD4-2507-4357-B193-68159C259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2261946"/>
            <a:ext cx="5112568" cy="1978521"/>
          </a:xfrm>
          <a:prstGeom prst="roundRect">
            <a:avLst>
              <a:gd name="adj" fmla="val 16667"/>
            </a:avLst>
          </a:prstGeom>
          <a:solidFill>
            <a:schemeClr val="bg2">
              <a:lumMod val="60000"/>
              <a:lumOff val="40000"/>
              <a:alpha val="44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700">
              <a:highlight>
                <a:srgbClr val="FFFF00"/>
              </a:highlight>
              <a:latin typeface="Arial" charset="0"/>
              <a:ea typeface="ＭＳ Ｐゴシック" charset="0"/>
            </a:endParaRPr>
          </a:p>
        </p:txBody>
      </p:sp>
      <p:sp>
        <p:nvSpPr>
          <p:cNvPr id="71" name="Text Box 19">
            <a:extLst>
              <a:ext uri="{FF2B5EF4-FFF2-40B4-BE49-F238E27FC236}">
                <a16:creationId xmlns:a16="http://schemas.microsoft.com/office/drawing/2014/main" id="{FF2ABCE9-52BE-4C35-A35F-DB1916426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906" y="404664"/>
            <a:ext cx="46977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21175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43211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3211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3211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3211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4321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4321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4321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4321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altLang="en-US" b="1" dirty="0">
                <a:latin typeface="+mj-lt"/>
              </a:rPr>
              <a:t>SESSION PRATIQUE ET TABLES RONDES</a:t>
            </a:r>
          </a:p>
          <a:p>
            <a:pPr algn="ctr">
              <a:defRPr/>
            </a:pPr>
            <a:r>
              <a:rPr lang="fr-FR" altLang="en-US" sz="1000" b="1" dirty="0">
                <a:latin typeface="+mj-lt"/>
              </a:rPr>
              <a:t>2 Séminaires de 3 jours            </a:t>
            </a:r>
            <a:r>
              <a:rPr lang="fr-FR" altLang="en-US" sz="1000" b="1" dirty="0">
                <a:solidFill>
                  <a:srgbClr val="FF0000"/>
                </a:solidFill>
                <a:latin typeface="+mj-lt"/>
              </a:rPr>
              <a:t>13-14-15 JANVIER 2021</a:t>
            </a:r>
            <a:r>
              <a:rPr lang="fr-FR" altLang="en-US" sz="1000" b="1" dirty="0">
                <a:latin typeface="+mj-lt"/>
              </a:rPr>
              <a:t>    et        </a:t>
            </a:r>
            <a:r>
              <a:rPr lang="fr-FR" altLang="en-US" sz="1000" b="1" dirty="0">
                <a:solidFill>
                  <a:srgbClr val="FF0000"/>
                </a:solidFill>
                <a:latin typeface="+mj-lt"/>
              </a:rPr>
              <a:t>2-3-4 Juin 2021</a:t>
            </a:r>
          </a:p>
        </p:txBody>
      </p:sp>
      <p:sp>
        <p:nvSpPr>
          <p:cNvPr id="77" name="Text Box 37">
            <a:extLst>
              <a:ext uri="{FF2B5EF4-FFF2-40B4-BE49-F238E27FC236}">
                <a16:creationId xmlns:a16="http://schemas.microsoft.com/office/drawing/2014/main" id="{2D438DD1-90AC-4E68-BCAC-0BBF56D83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2535627"/>
            <a:ext cx="1908780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21175" eaLnBrk="0" hangingPunct="0"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defTabSz="4321175" eaLnBrk="0" hangingPunct="0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321175" eaLnBrk="0" hangingPunct="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321175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321175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 b="1" dirty="0">
                <a:solidFill>
                  <a:srgbClr val="800000"/>
                </a:solidFill>
                <a:latin typeface="Calibri" pitchFamily="34" charset="0"/>
              </a:rPr>
              <a:t>Tables rondes avec les Experts  (20h)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800" b="1" dirty="0">
              <a:solidFill>
                <a:srgbClr val="262626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800" b="1" dirty="0">
              <a:solidFill>
                <a:srgbClr val="262626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000" b="1" dirty="0">
                <a:solidFill>
                  <a:srgbClr val="262626"/>
                </a:solidFill>
              </a:rPr>
              <a:t> Discussion des indications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000" b="1" dirty="0">
                <a:solidFill>
                  <a:srgbClr val="262626"/>
                </a:solidFill>
              </a:rPr>
              <a:t> </a:t>
            </a:r>
            <a:r>
              <a:rPr lang="en-US" altLang="en-US" sz="1000" b="1" dirty="0" err="1">
                <a:solidFill>
                  <a:srgbClr val="262626"/>
                </a:solidFill>
              </a:rPr>
              <a:t>Echanges</a:t>
            </a:r>
            <a:r>
              <a:rPr lang="en-US" altLang="en-US" sz="1000" b="1" dirty="0">
                <a:solidFill>
                  <a:srgbClr val="262626"/>
                </a:solidFill>
              </a:rPr>
              <a:t> de pratiques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000" b="1" dirty="0">
                <a:solidFill>
                  <a:srgbClr val="262626"/>
                </a:solidFill>
              </a:rPr>
              <a:t> </a:t>
            </a:r>
            <a:r>
              <a:rPr lang="en-US" altLang="en-US" sz="1000" b="1" dirty="0" err="1">
                <a:solidFill>
                  <a:srgbClr val="262626"/>
                </a:solidFill>
              </a:rPr>
              <a:t>Analyse</a:t>
            </a:r>
            <a:r>
              <a:rPr lang="en-US" altLang="en-US" sz="1000" b="1" dirty="0">
                <a:solidFill>
                  <a:srgbClr val="262626"/>
                </a:solidFill>
              </a:rPr>
              <a:t> critique des guidelines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en-US" sz="1000" b="1" dirty="0">
              <a:solidFill>
                <a:srgbClr val="262626"/>
              </a:solidFill>
              <a:highlight>
                <a:srgbClr val="FFFF00"/>
              </a:highlight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72E0DA60-8CA8-40F0-AE57-24555C375FD7}"/>
              </a:ext>
            </a:extLst>
          </p:cNvPr>
          <p:cNvSpPr txBox="1"/>
          <p:nvPr/>
        </p:nvSpPr>
        <p:spPr>
          <a:xfrm>
            <a:off x="4486595" y="2492896"/>
            <a:ext cx="2514478" cy="1469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Simulation sur </a:t>
            </a:r>
            <a:r>
              <a:rPr lang="en-US" sz="1050" b="1" dirty="0" err="1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modèle</a:t>
            </a:r>
            <a:r>
              <a:rPr lang="en-US" sz="1050" b="1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050" b="1" dirty="0" err="1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anatomique</a:t>
            </a:r>
            <a:r>
              <a:rPr lang="en-US" sz="1050" b="1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050" b="1" dirty="0" err="1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cadavre</a:t>
            </a:r>
            <a:r>
              <a:rPr lang="en-US" sz="1050" b="1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050" b="1" dirty="0" err="1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perfusé</a:t>
            </a:r>
            <a:r>
              <a:rPr lang="en-US" sz="1050" b="1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P4P (LABORATOIRE ANATOMIE de Reims)  (20h)</a:t>
            </a:r>
          </a:p>
          <a:p>
            <a:pPr>
              <a:defRPr/>
            </a:pPr>
            <a:endParaRPr lang="en-US" sz="800" b="1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349" indent="-45349">
              <a:buFont typeface="Arial"/>
              <a:buChar char="•"/>
              <a:defRPr/>
            </a:pPr>
            <a:r>
              <a:rPr lang="fr-FR" sz="1000" b="1" dirty="0">
                <a:solidFill>
                  <a:srgbClr val="262626"/>
                </a:solidFill>
                <a:latin typeface="Arial"/>
                <a:ea typeface="ＭＳ Ｐゴシック" charset="0"/>
              </a:rPr>
              <a:t>Chirurgie ouverture : Rives, Component </a:t>
            </a:r>
            <a:r>
              <a:rPr lang="fr-FR" sz="1000" b="1" dirty="0" err="1">
                <a:solidFill>
                  <a:srgbClr val="262626"/>
                </a:solidFill>
                <a:latin typeface="Arial"/>
                <a:ea typeface="ＭＳ Ｐゴシック" charset="0"/>
              </a:rPr>
              <a:t>separation</a:t>
            </a:r>
            <a:r>
              <a:rPr lang="fr-FR" sz="1000" b="1" dirty="0">
                <a:solidFill>
                  <a:srgbClr val="262626"/>
                </a:solidFill>
                <a:latin typeface="Arial"/>
                <a:ea typeface="ＭＳ Ｐゴシック" charset="0"/>
              </a:rPr>
              <a:t>, </a:t>
            </a:r>
            <a:r>
              <a:rPr lang="fr-FR" sz="1000" b="1" dirty="0" err="1">
                <a:solidFill>
                  <a:srgbClr val="262626"/>
                </a:solidFill>
                <a:latin typeface="Arial"/>
                <a:ea typeface="ＭＳ Ｐゴシック" charset="0"/>
              </a:rPr>
              <a:t>Liechenstein</a:t>
            </a:r>
            <a:endParaRPr lang="fr-FR" sz="1000" b="1" dirty="0">
              <a:solidFill>
                <a:srgbClr val="262626"/>
              </a:solidFill>
              <a:latin typeface="Arial"/>
              <a:ea typeface="ＭＳ Ｐゴシック" charset="0"/>
            </a:endParaRPr>
          </a:p>
          <a:p>
            <a:pPr marL="45349" indent="-45349">
              <a:buFont typeface="Arial"/>
              <a:buChar char="•"/>
              <a:defRPr/>
            </a:pPr>
            <a:r>
              <a:rPr lang="fr-FR" sz="1000" b="1" dirty="0">
                <a:solidFill>
                  <a:srgbClr val="262626"/>
                </a:solidFill>
                <a:latin typeface="Arial"/>
                <a:ea typeface="ＭＳ Ｐゴシック" charset="0"/>
              </a:rPr>
              <a:t>Chirurgie coelioscopique : TAPP, TEP, V-TEP, …</a:t>
            </a:r>
          </a:p>
          <a:p>
            <a:pPr marL="45349" indent="-45349">
              <a:buFont typeface="Arial"/>
              <a:buChar char="•"/>
              <a:defRPr/>
            </a:pPr>
            <a:r>
              <a:rPr lang="fr-FR" sz="1000" b="1" dirty="0">
                <a:solidFill>
                  <a:srgbClr val="262626"/>
                </a:solidFill>
                <a:latin typeface="Arial"/>
                <a:ea typeface="ＭＳ Ｐゴシック" charset="0"/>
              </a:rPr>
              <a:t>Evaluation pratique en fin de session</a:t>
            </a:r>
          </a:p>
        </p:txBody>
      </p:sp>
      <p:pic>
        <p:nvPicPr>
          <p:cNvPr id="7" name="Image 6" descr="Une image contenant objet, horloge&#10;&#10;Description générée automatiquement">
            <a:extLst>
              <a:ext uri="{FF2B5EF4-FFF2-40B4-BE49-F238E27FC236}">
                <a16:creationId xmlns:a16="http://schemas.microsoft.com/office/drawing/2014/main" id="{ED2548F9-0868-4232-B026-FF754F79A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7042" y="9603768"/>
            <a:ext cx="881902" cy="347890"/>
          </a:xfrm>
          <a:prstGeom prst="rect">
            <a:avLst/>
          </a:prstGeom>
        </p:spPr>
      </p:pic>
      <p:pic>
        <p:nvPicPr>
          <p:cNvPr id="17" name="Picture 2" descr="Université de Reims Champagne Ardenne">
            <a:extLst>
              <a:ext uri="{FF2B5EF4-FFF2-40B4-BE49-F238E27FC236}">
                <a16:creationId xmlns:a16="http://schemas.microsoft.com/office/drawing/2014/main" id="{D7ED5714-F5E7-487B-A56E-40FA0CDA4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2680"/>
          <a:stretch>
            <a:fillRect/>
          </a:stretch>
        </p:blipFill>
        <p:spPr bwMode="auto">
          <a:xfrm>
            <a:off x="2591783" y="1126863"/>
            <a:ext cx="4135986" cy="936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6" name="Picture 2" descr="Simedys - Home | Facebook">
            <a:extLst>
              <a:ext uri="{FF2B5EF4-FFF2-40B4-BE49-F238E27FC236}">
                <a16:creationId xmlns:a16="http://schemas.microsoft.com/office/drawing/2014/main" id="{8D7DBF0B-55C1-4A4B-866D-052D5BC6B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46" y="4365102"/>
            <a:ext cx="2188743" cy="218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Schema of global vascular and aeric accesses of SimLife and the... |  Download Scientific Diagram">
            <a:extLst>
              <a:ext uri="{FF2B5EF4-FFF2-40B4-BE49-F238E27FC236}">
                <a16:creationId xmlns:a16="http://schemas.microsoft.com/office/drawing/2014/main" id="{C44D7282-1814-40C2-9E98-C0D2C241E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818" y="4365102"/>
            <a:ext cx="2317553" cy="231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89CCF8-A597-40F5-96AC-2F0F56117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pratique +++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24D9A0-FDBD-48B9-8E55-AA6FD26F87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7C26A29D-425B-4F44-AF28-840B336DF0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45812"/>
            <a:ext cx="4038600" cy="3634739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3C361A8-0BFA-4543-A72D-DF9B0FDFC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85" y="1600200"/>
            <a:ext cx="3962429" cy="44434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684153B4-4C71-421D-A559-0779983010CF}"/>
                  </a:ext>
                </a:extLst>
              </p14:cNvPr>
              <p14:cNvContentPartPr/>
              <p14:nvPr/>
            </p14:nvContentPartPr>
            <p14:xfrm>
              <a:off x="1139357" y="4628400"/>
              <a:ext cx="22320" cy="6120"/>
            </p14:xfrm>
          </p:contentPart>
        </mc:Choice>
        <mc:Fallback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684153B4-4C71-421D-A559-0779983010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0717" y="4619400"/>
                <a:ext cx="39960" cy="2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42367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963</Words>
  <Application>Microsoft Office PowerPoint</Application>
  <PresentationFormat>Affichage à l'écran (4:3)</PresentationFormat>
  <Paragraphs>186</Paragraphs>
  <Slides>14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Garamond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</vt:lpstr>
      <vt:lpstr>Présentation PowerPoint</vt:lpstr>
      <vt:lpstr>Présentation PowerPoint</vt:lpstr>
      <vt:lpstr>Evaluation pratique +++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 du Club Hernie</dc:title>
  <dc:creator>yohann renard</dc:creator>
  <cp:lastModifiedBy>Cyril Perrenot</cp:lastModifiedBy>
  <cp:revision>12</cp:revision>
  <dcterms:created xsi:type="dcterms:W3CDTF">2018-06-14T11:52:58Z</dcterms:created>
  <dcterms:modified xsi:type="dcterms:W3CDTF">2021-12-03T14:55:51Z</dcterms:modified>
</cp:coreProperties>
</file>