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1773" r:id="rId3"/>
    <p:sldId id="1805" r:id="rId4"/>
    <p:sldId id="1766" r:id="rId5"/>
    <p:sldId id="1772" r:id="rId6"/>
    <p:sldId id="1771" r:id="rId7"/>
    <p:sldId id="1767" r:id="rId8"/>
    <p:sldId id="1776" r:id="rId9"/>
    <p:sldId id="1780" r:id="rId10"/>
    <p:sldId id="1782" r:id="rId11"/>
    <p:sldId id="1775" r:id="rId12"/>
    <p:sldId id="1784" r:id="rId13"/>
    <p:sldId id="1785" r:id="rId14"/>
    <p:sldId id="1792" r:id="rId15"/>
    <p:sldId id="1790" r:id="rId16"/>
    <p:sldId id="1791" r:id="rId17"/>
    <p:sldId id="1793" r:id="rId18"/>
    <p:sldId id="1794" r:id="rId19"/>
    <p:sldId id="1795" r:id="rId20"/>
    <p:sldId id="1796" r:id="rId21"/>
    <p:sldId id="1797" r:id="rId22"/>
    <p:sldId id="1800" r:id="rId23"/>
    <p:sldId id="1801" r:id="rId24"/>
    <p:sldId id="1803" r:id="rId25"/>
    <p:sldId id="180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E3668-D117-D144-BD3C-513C36B69ADA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309A6-B6A9-2041-AAE5-92BE547A6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609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43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Et que le MDR c’est tout sauf marrant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15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 profiter pour distribuer Cravates, calots </a:t>
            </a:r>
            <a:r>
              <a:rPr lang="fr-FR" dirty="0" err="1"/>
              <a:t>logotés</a:t>
            </a:r>
            <a:r>
              <a:rPr lang="fr-FR" dirty="0"/>
              <a:t> et vérifier cotisations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706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 profiter pour distribuer Cravates, calots </a:t>
            </a:r>
            <a:r>
              <a:rPr lang="fr-FR" dirty="0" err="1"/>
              <a:t>logotés</a:t>
            </a:r>
            <a:r>
              <a:rPr lang="fr-FR" dirty="0"/>
              <a:t> et vérifier cotisations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30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 profiter pour distribuer Cravates, calots </a:t>
            </a:r>
            <a:r>
              <a:rPr lang="fr-FR" dirty="0" err="1"/>
              <a:t>logotés</a:t>
            </a:r>
            <a:r>
              <a:rPr lang="fr-FR" dirty="0"/>
              <a:t> et vérifier cotisations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21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 profiter pour distribuer Cravates, calots </a:t>
            </a:r>
            <a:r>
              <a:rPr lang="fr-FR" dirty="0" err="1"/>
              <a:t>logotés</a:t>
            </a:r>
            <a:r>
              <a:rPr lang="fr-FR" dirty="0"/>
              <a:t> et vérifier cotisations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16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993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200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848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05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63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71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Actualiser leurs connaissances et leurs compétences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Renforcer la qualité des pratiques professionnelles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Améliorer la relation avec leurs patients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Mieux prendre en compte leur santé personnelle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410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Actualiser leurs connaissances et leurs compétences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Renforcer la qualité des pratiques professionnelles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Améliorer la relation avec leurs patients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Mieux prendre en compte leur santé personnelle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24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80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Actualiser leurs connaissances et leurs compétences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Renforcer la qualité des pratiques professionnelles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Améliorer la relation avec leurs patients</a:t>
            </a:r>
          </a:p>
          <a:p>
            <a:pPr lvl="1">
              <a:defRPr/>
            </a:pP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Mieux prendre en compte leur santé personnelle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812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9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Ainsi, </a:t>
            </a:r>
            <a:r>
              <a:rPr lang="fr-FR" sz="1200" b="1" dirty="0"/>
              <a:t>les CNP produiront des référentiels de certification </a:t>
            </a:r>
            <a:r>
              <a:rPr lang="fr-FR" sz="1200" dirty="0"/>
              <a:t>adaptés à la diversité des situations professionnelles rencontrées dans le champ de la spécialité ou de la profession (exercice de conseil, de contrôle ou d’inspection, etc.) </a:t>
            </a:r>
            <a:r>
              <a:rPr lang="fr-FR" sz="1200" b="1" dirty="0"/>
              <a:t>sur la base des recommandations méthodologiques transversales édictées, sur proposition de la HAS, par le conseil national de la certification périodique</a:t>
            </a:r>
            <a:r>
              <a:rPr lang="fr-FR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 place depuis plus de 10 ans (libéraux)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6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On peut le déplorer ou l’ignorer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Adhérer pleinement, ou ‘faire avec’, les dés sont jetés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Il faut s’organiser dirait Jugnot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17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Il faut s’organiser dirait Jugnot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739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 profiter pour distribuer Cravates, calots </a:t>
            </a:r>
            <a:r>
              <a:rPr lang="fr-FR" dirty="0" err="1"/>
              <a:t>logotés</a:t>
            </a:r>
            <a:r>
              <a:rPr lang="fr-FR" dirty="0"/>
              <a:t> et vérifier cotisations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086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 profiter pour distribuer Cravates, calots </a:t>
            </a:r>
            <a:r>
              <a:rPr lang="fr-FR" dirty="0" err="1"/>
              <a:t>logotés</a:t>
            </a:r>
            <a:r>
              <a:rPr lang="fr-FR" dirty="0"/>
              <a:t> et vérifier cotisations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66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 profiter pour distribuer Cravates, calots </a:t>
            </a:r>
            <a:r>
              <a:rPr lang="fr-FR" dirty="0" err="1"/>
              <a:t>logotés</a:t>
            </a:r>
            <a:r>
              <a:rPr lang="fr-FR" dirty="0"/>
              <a:t> et vérifier cotisations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880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14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D3FE8-DA7D-4D4D-9A70-AA151A90E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356736-FE07-574C-864D-983FA0D5A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0820EF-2BD9-7B48-BE10-C52E4A2BC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0F4A65-B826-014A-BD96-A1561FD6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FC3DB1-38E0-A64E-89F5-D81631D1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26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1C413-180C-D74E-9AF0-D81438A4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75FC38-A58C-A349-8265-2103C4031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DB2222-53C5-E34E-845C-0D7FB4DA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84E3C9-018C-3545-9C87-9BC754EE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249182-0BDB-9647-848D-473808AD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37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31E0A2-B76B-BC46-953A-7AA492209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5B3F7F-5038-B94A-8808-0682D3977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1E160B-E873-4E46-80A0-C5AF3541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5EB4C9-BA6D-9640-BACA-001BEBC2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FD42E7-44F3-D84F-A3BA-8121A48B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01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98001-6109-EF40-B79D-0877A64A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B17247-F18D-8646-9BC9-C4BED42EC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52252A-DA06-474A-B449-04D7EFA46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5002AC-FF1C-144E-B810-01463D76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BACCD2-5C4C-134E-BBEA-C93AE1C5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79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CDC42-365A-FA48-8A8B-B354308E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5C02A2-EF01-824B-9BB7-F922A6B63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79D300-4A54-0249-B31A-7595ABC0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79B4D0-FC7A-F541-A90E-A3EE83E5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7964-4A92-8943-889B-C0B5843C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86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3DD0FF-E76B-1948-84F1-077688BC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007615-78A5-4A4B-B66B-1B0A55B52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16C52F-4692-8148-A2CB-1D07F6D42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9D2CEE-3383-E744-8228-7157811E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955B08-8F4B-1F48-A5A2-1C4F93FC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26121E-3B4E-0943-8F32-0D6505AD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99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2B86C-C20D-3C43-A0D2-A056BC97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FB405A-3868-7F41-8C0D-88FB38405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7376CE-32AA-9248-A622-264C3E6D6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AEC648-588F-5541-BEC2-0D7E669363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79FFF95-E509-AF4D-B597-D27D4A3BA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326AE82-EA29-5F49-ABE4-24DDD916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60F928D-EF4B-1049-A107-51180F99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776A9C-9132-2541-AE5E-855C5C7D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32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EA7DA-7186-1548-9BAA-B6FA424B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9FCFF5-6DF6-F94A-B17D-5E95A186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BE51D6-4CC3-DC4B-82E0-DAB3D761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2B8DBC-4B78-7E42-A319-2384D7A3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45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EA2BE0-78A4-7C4B-969B-8272AE05C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7DE594-D013-B847-8B7A-E07CA789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505E75-823B-A344-984E-1F08A5A4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30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B6D80-8B8B-E04F-B328-874275B91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0F0E82-7A63-4447-8131-93F186CC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6FF494-6F39-994E-98A8-41F81B155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5824DB-69AD-E848-8590-CA63429D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6D0C02-F038-0443-9E9F-6B579C98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4E4A9D-6318-E942-B8F7-EBAD10ED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56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0AF97-683C-9948-8CA2-64D5E8EA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3F1ADE-58B9-604A-AB06-BC701F503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BBE68E-CA03-B147-B083-CE43DDAFF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76861E-BAEC-C74F-A70D-AFA2E79B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1F33D6-9276-CD40-9732-32BA2D79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700E7E-BB24-2A45-91E2-887EA8F7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49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72DEDA7-4597-8A42-A7C8-FE51F443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00F60F-EEDF-604E-8E86-C22E96651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91BE2B-E8A8-024E-9718-EF141C6A9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0B1A9-2566-E742-BB8D-9B87F1CE34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E063EA-787B-6A4C-82E6-29140B0AA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02D7BC-8223-6147-A123-FB156B458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D1A0-E105-D842-9BB2-00A138D16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11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4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86FF27-0CA1-774C-A35C-DB4D35A9D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" t="17640"/>
          <a:stretch/>
        </p:blipFill>
        <p:spPr>
          <a:xfrm>
            <a:off x="0" y="536713"/>
            <a:ext cx="12191999" cy="24031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A63625-9843-2C4B-8542-0ED4B4D17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8" y="1143661"/>
            <a:ext cx="2159809" cy="5946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1D1F93-618F-384C-B269-6F9B373D4982}"/>
              </a:ext>
            </a:extLst>
          </p:cNvPr>
          <p:cNvSpPr/>
          <p:nvPr/>
        </p:nvSpPr>
        <p:spPr>
          <a:xfrm>
            <a:off x="4572000" y="2494722"/>
            <a:ext cx="1524000" cy="3279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16B037-4235-D346-9AA3-1E3F849862AD}"/>
              </a:ext>
            </a:extLst>
          </p:cNvPr>
          <p:cNvSpPr/>
          <p:nvPr/>
        </p:nvSpPr>
        <p:spPr>
          <a:xfrm>
            <a:off x="6096000" y="2486897"/>
            <a:ext cx="1666461" cy="33581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CEC78D-6BAD-4A47-BDB4-628260A1B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" t="51359" r="45976" b="20729"/>
          <a:stretch/>
        </p:blipFill>
        <p:spPr>
          <a:xfrm>
            <a:off x="1" y="3640756"/>
            <a:ext cx="12192000" cy="66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0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Tailorisation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?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E8F40C-3597-E546-A755-8A78A4DD04AA}"/>
              </a:ext>
            </a:extLst>
          </p:cNvPr>
          <p:cNvSpPr txBox="1"/>
          <p:nvPr/>
        </p:nvSpPr>
        <p:spPr>
          <a:xfrm>
            <a:off x="847564" y="1272960"/>
            <a:ext cx="1046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 descr="Une image contenant texte, personne, homme, intérieur&#10;&#10;Description générée automatiquement">
            <a:extLst>
              <a:ext uri="{FF2B5EF4-FFF2-40B4-BE49-F238E27FC236}">
                <a16:creationId xmlns:a16="http://schemas.microsoft.com/office/drawing/2014/main" id="{72A5C5B6-AE2E-F543-90A7-D21410183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23" y="1272960"/>
            <a:ext cx="10864913" cy="530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 d’autant que notre spécialité s’est ‘complexifiée’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aussi pour le choix des prothèses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 descr="45edb311fb58668557b69dc280b5b3e0">
            <a:extLst>
              <a:ext uri="{FF2B5EF4-FFF2-40B4-BE49-F238E27FC236}">
                <a16:creationId xmlns:a16="http://schemas.microsoft.com/office/drawing/2014/main" id="{EA315DFA-D080-5248-8543-72DBA35BEA3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2015836" y="1182214"/>
            <a:ext cx="7471064" cy="5603299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</p:txBody>
      </p:sp>
      <p:pic>
        <p:nvPicPr>
          <p:cNvPr id="12" name="Image 11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27B045F-D489-AB4C-9EDB-560F9B2156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0" t="6814" r="3723" b="19024"/>
          <a:stretch/>
        </p:blipFill>
        <p:spPr>
          <a:xfrm>
            <a:off x="9755973" y="1272960"/>
            <a:ext cx="2137662" cy="1528329"/>
          </a:xfrm>
          <a:prstGeom prst="rect">
            <a:avLst/>
          </a:prstGeom>
        </p:spPr>
      </p:pic>
      <p:pic>
        <p:nvPicPr>
          <p:cNvPr id="13" name="Image 12" descr="Une image contenant dessin, alimentation&#10;&#10;Description générée automatiquement">
            <a:extLst>
              <a:ext uri="{FF2B5EF4-FFF2-40B4-BE49-F238E27FC236}">
                <a16:creationId xmlns:a16="http://schemas.microsoft.com/office/drawing/2014/main" id="{4E9480D2-0E92-DC47-8853-78DC06B4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66" b="5335"/>
          <a:stretch/>
        </p:blipFill>
        <p:spPr>
          <a:xfrm>
            <a:off x="9927770" y="3703860"/>
            <a:ext cx="1828801" cy="120738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682E4A8-1E8B-5948-8272-AD489B6B2A79}"/>
              </a:ext>
            </a:extLst>
          </p:cNvPr>
          <p:cNvSpPr txBox="1"/>
          <p:nvPr/>
        </p:nvSpPr>
        <p:spPr>
          <a:xfrm>
            <a:off x="10515601" y="2984386"/>
            <a:ext cx="511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⍯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ce fait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332508" y="1272960"/>
            <a:ext cx="36839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les jeunes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cursus d’interne / CCA est trop court pour apprendre et maitriser toutes ces techniques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DIU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Stages en immersion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Rencontres avec les experts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les moins jeunes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EPP / DPC / congrès (MESH)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proctorisées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Participation au registre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certification périodique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FB628F6-5667-5444-B747-53B68DEA9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182" y="3283484"/>
            <a:ext cx="3297382" cy="24730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B5D85BE-0DBB-4349-A221-AC00FE821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333"/>
          <a:stretch/>
        </p:blipFill>
        <p:spPr>
          <a:xfrm>
            <a:off x="4016449" y="826380"/>
            <a:ext cx="6251718" cy="22162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70F59E-D8FF-DF4D-BCF6-7C62CF96D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507" y="3042675"/>
            <a:ext cx="2590801" cy="3453724"/>
          </a:xfrm>
          <a:prstGeom prst="rect">
            <a:avLst/>
          </a:prstGeom>
        </p:spPr>
      </p:pic>
      <p:pic>
        <p:nvPicPr>
          <p:cNvPr id="16" name="Espace réservé du contenu 6">
            <a:extLst>
              <a:ext uri="{FF2B5EF4-FFF2-40B4-BE49-F238E27FC236}">
                <a16:creationId xmlns:a16="http://schemas.microsoft.com/office/drawing/2014/main" id="{85627CF2-94FA-2C49-B6AD-8135120B7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0" y="5768375"/>
            <a:ext cx="1471304" cy="720219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E7C118-1557-8744-8BFD-C1443493CA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798" r="53737"/>
          <a:stretch/>
        </p:blipFill>
        <p:spPr>
          <a:xfrm>
            <a:off x="2383972" y="5763098"/>
            <a:ext cx="1254228" cy="7254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4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ce fait la chirurgie pariétale est maintenant reconnue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comme une surspécialité  de la CVD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857955" y="1272960"/>
            <a:ext cx="10464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chirurgie pariétale siège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 CNP-CVD depuis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Aux côtés des autres surspécialités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Hépato-biliaire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Colorectal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Bariatrique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à l’UEMS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636EC8-2C66-5E4A-810B-BF851C6A51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56" r="11146" b="19269"/>
          <a:stretch/>
        </p:blipFill>
        <p:spPr>
          <a:xfrm>
            <a:off x="6184300" y="2940627"/>
            <a:ext cx="5150833" cy="3304309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8687EC7-F893-1145-96D8-E0A352FBBA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798" r="53737"/>
          <a:stretch/>
        </p:blipFill>
        <p:spPr>
          <a:xfrm>
            <a:off x="6184300" y="1225884"/>
            <a:ext cx="2447539" cy="14157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11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ce fait s’est fait jour la nécessité d’une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accréditation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des centres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(Allemagne)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857955" y="1272960"/>
            <a:ext cx="1046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F8B345-B2B6-7244-9557-479273FE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015" b="35455"/>
          <a:stretch/>
        </p:blipFill>
        <p:spPr>
          <a:xfrm>
            <a:off x="4361034" y="1272961"/>
            <a:ext cx="7718025" cy="43693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0890FD-BF73-374B-9AEB-57CA358613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44" t="3418" r="39658" b="92462"/>
          <a:stretch/>
        </p:blipFill>
        <p:spPr>
          <a:xfrm>
            <a:off x="124690" y="2379518"/>
            <a:ext cx="4384963" cy="16833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B9B15B-7972-A843-913C-B7D532DCB616}"/>
              </a:ext>
            </a:extLst>
          </p:cNvPr>
          <p:cNvSpPr/>
          <p:nvPr/>
        </p:nvSpPr>
        <p:spPr>
          <a:xfrm>
            <a:off x="4727864" y="2348344"/>
            <a:ext cx="2254827" cy="21820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98BE1-64A5-8F47-A22A-6D053D07B5F5}"/>
              </a:ext>
            </a:extLst>
          </p:cNvPr>
          <p:cNvSpPr/>
          <p:nvPr/>
        </p:nvSpPr>
        <p:spPr>
          <a:xfrm>
            <a:off x="4727863" y="2594261"/>
            <a:ext cx="6826827" cy="39832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ce fait s’est fait jour la nécessité d’une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accréditation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des centres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(Allemagne)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597A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857955" y="1272960"/>
            <a:ext cx="1046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6DBF7C-1064-944C-9D51-E6E90BE82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050" b="20472"/>
          <a:stretch/>
        </p:blipFill>
        <p:spPr>
          <a:xfrm>
            <a:off x="4199259" y="1174173"/>
            <a:ext cx="8043391" cy="56838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4898940-C418-BA40-B7C5-A9CD4BA244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44" t="3418" r="39658" b="92462"/>
          <a:stretch/>
        </p:blipFill>
        <p:spPr>
          <a:xfrm>
            <a:off x="124690" y="2379518"/>
            <a:ext cx="4384963" cy="16833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43D926-85EE-4B40-85CA-F73CDD76A194}"/>
              </a:ext>
            </a:extLst>
          </p:cNvPr>
          <p:cNvSpPr/>
          <p:nvPr/>
        </p:nvSpPr>
        <p:spPr>
          <a:xfrm>
            <a:off x="4644736" y="3886201"/>
            <a:ext cx="3206221" cy="23899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E8C91-AD98-7E48-BF4C-193EF41006A4}"/>
              </a:ext>
            </a:extLst>
          </p:cNvPr>
          <p:cNvSpPr/>
          <p:nvPr/>
        </p:nvSpPr>
        <p:spPr>
          <a:xfrm>
            <a:off x="4644736" y="6547299"/>
            <a:ext cx="5174673" cy="23899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2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ce fait s’est fait jour la nécessité d’une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accréditation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des centres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(Allemagne)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597A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857955" y="1272960"/>
            <a:ext cx="1046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36C7FBE-712F-3048-B956-03D37B269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3" r="3587" b="21544"/>
          <a:stretch/>
        </p:blipFill>
        <p:spPr>
          <a:xfrm>
            <a:off x="4527863" y="1289659"/>
            <a:ext cx="7633936" cy="2877095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D2C9A81-1D32-9847-B651-967A7787C9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348" r="2415" b="4208"/>
          <a:stretch/>
        </p:blipFill>
        <p:spPr>
          <a:xfrm>
            <a:off x="0" y="5005224"/>
            <a:ext cx="11897591" cy="10630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CB0EC6-4B57-FE4B-B9A6-FE10F3859661}"/>
              </a:ext>
            </a:extLst>
          </p:cNvPr>
          <p:cNvSpPr/>
          <p:nvPr/>
        </p:nvSpPr>
        <p:spPr>
          <a:xfrm>
            <a:off x="294409" y="4919113"/>
            <a:ext cx="11218718" cy="106306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DAC140-6170-9746-9845-A31BF1B9C4E6}"/>
              </a:ext>
            </a:extLst>
          </p:cNvPr>
          <p:cNvSpPr/>
          <p:nvPr/>
        </p:nvSpPr>
        <p:spPr>
          <a:xfrm>
            <a:off x="294409" y="5000302"/>
            <a:ext cx="1669473" cy="45034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1848BE7-274A-A843-BB92-099EA4736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44" t="3418" r="39658" b="92462"/>
          <a:stretch/>
        </p:blipFill>
        <p:spPr>
          <a:xfrm>
            <a:off x="124690" y="2379518"/>
            <a:ext cx="4384963" cy="16833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3FC974-29BB-B548-ABEB-0CCB5D11D36A}"/>
              </a:ext>
            </a:extLst>
          </p:cNvPr>
          <p:cNvSpPr/>
          <p:nvPr/>
        </p:nvSpPr>
        <p:spPr>
          <a:xfrm>
            <a:off x="4821381" y="2057714"/>
            <a:ext cx="5943601" cy="1948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ce fait s’est fait jour la nécessité d’une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accréditation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des centres et des chirurgiens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(Italie)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597A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857955" y="1272960"/>
            <a:ext cx="1046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D4FEDA-903B-594F-A0E6-9ABF894E13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79"/>
          <a:stretch/>
        </p:blipFill>
        <p:spPr>
          <a:xfrm>
            <a:off x="180623" y="1311095"/>
            <a:ext cx="5149913" cy="2143414"/>
          </a:xfrm>
          <a:prstGeom prst="rect">
            <a:avLst/>
          </a:prstGeom>
        </p:spPr>
      </p:pic>
      <p:pic>
        <p:nvPicPr>
          <p:cNvPr id="11" name="Image 10" descr="Une image contenant table&#10;&#10;Description générée automatiquement">
            <a:extLst>
              <a:ext uri="{FF2B5EF4-FFF2-40B4-BE49-F238E27FC236}">
                <a16:creationId xmlns:a16="http://schemas.microsoft.com/office/drawing/2014/main" id="{C933AF3B-737E-8C46-BACF-1B3ED9A3C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7918" y="1160574"/>
            <a:ext cx="3618635" cy="56974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706FCA-C3A8-6241-87B6-B58190BA93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55"/>
          <a:stretch/>
        </p:blipFill>
        <p:spPr>
          <a:xfrm>
            <a:off x="446812" y="3565067"/>
            <a:ext cx="7328414" cy="29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ce fait s’est fait jour la nécessité d’une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accréditation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des centres et des chirurgiens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(Europe)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597A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857955" y="1272960"/>
            <a:ext cx="1046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AD24FE0-EF4F-D145-BAA7-506358E4A9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6" t="1588" r="3576" b="73492"/>
          <a:stretch/>
        </p:blipFill>
        <p:spPr>
          <a:xfrm>
            <a:off x="1249706" y="1042486"/>
            <a:ext cx="5548878" cy="19799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D1988-CA52-7049-8003-BB930AAC06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3" t="50496" r="6942" b="27663"/>
          <a:stretch/>
        </p:blipFill>
        <p:spPr>
          <a:xfrm>
            <a:off x="1236194" y="3069802"/>
            <a:ext cx="10348270" cy="34699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AB9B50-7474-5047-B453-6743AF5EBB60}"/>
              </a:ext>
            </a:extLst>
          </p:cNvPr>
          <p:cNvSpPr/>
          <p:nvPr/>
        </p:nvSpPr>
        <p:spPr>
          <a:xfrm>
            <a:off x="3983181" y="4365486"/>
            <a:ext cx="6336476" cy="217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9772901-6B0E-D34A-AAD8-3B13065E2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2" t="32496" r="1688" b="17269"/>
          <a:stretch/>
        </p:blipFill>
        <p:spPr>
          <a:xfrm>
            <a:off x="7190335" y="1282212"/>
            <a:ext cx="3488582" cy="16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et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des chirurgiens :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UEMS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Carte à points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597A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857955" y="1272960"/>
            <a:ext cx="1046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CEA3C3-F826-1A42-B763-C04829B4D5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127"/>
          <a:stretch/>
        </p:blipFill>
        <p:spPr>
          <a:xfrm>
            <a:off x="175608" y="1085991"/>
            <a:ext cx="6681415" cy="5813798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9D8EA6-84C6-A740-9E21-DD234FEE5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811" y="1108879"/>
            <a:ext cx="4465732" cy="574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Bas les masques 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Pas encore !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EC2C379-8D81-A74A-A8DF-FCB7D2D870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3"/>
          <a:stretch/>
        </p:blipFill>
        <p:spPr>
          <a:xfrm>
            <a:off x="3831772" y="1349827"/>
            <a:ext cx="3624256" cy="52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et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des chirurgiens :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UEMS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Carte à points = payante !!!  ⍯ du DIU 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597A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345C-DE18-A14D-9CAA-997CD7A63220}"/>
              </a:ext>
            </a:extLst>
          </p:cNvPr>
          <p:cNvSpPr txBox="1"/>
          <p:nvPr/>
        </p:nvSpPr>
        <p:spPr>
          <a:xfrm>
            <a:off x="857955" y="1272960"/>
            <a:ext cx="1046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B95C77B-E8E0-F248-BFB4-239DC4223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56" y="2721429"/>
            <a:ext cx="5763986" cy="3842657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AA94A4-8D68-2543-B28A-EE7B651F6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81072"/>
            <a:ext cx="12192000" cy="15349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F75E81-4BE8-CD4F-9199-4678F8E2D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957" y="2850580"/>
            <a:ext cx="2590801" cy="34537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AC7683E-684B-124A-82A2-09EC012CCF5C}"/>
              </a:ext>
            </a:extLst>
          </p:cNvPr>
          <p:cNvSpPr/>
          <p:nvPr/>
        </p:nvSpPr>
        <p:spPr>
          <a:xfrm>
            <a:off x="857955" y="3712341"/>
            <a:ext cx="5020331" cy="55485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On a donc tout intérêt à s’organiser !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À rassembler ce qu’on fait déjà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68E87F97-42F6-5044-946E-C12FC485F6D6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333261"/>
          <a:ext cx="10112022" cy="522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6011">
                  <a:extLst>
                    <a:ext uri="{9D8B030D-6E8A-4147-A177-3AD203B41FA5}">
                      <a16:colId xmlns:a16="http://schemas.microsoft.com/office/drawing/2014/main" val="519312617"/>
                    </a:ext>
                  </a:extLst>
                </a:gridCol>
                <a:gridCol w="5056011">
                  <a:extLst>
                    <a:ext uri="{9D8B030D-6E8A-4147-A177-3AD203B41FA5}">
                      <a16:colId xmlns:a16="http://schemas.microsoft.com/office/drawing/2014/main" val="590538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Certification périodique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SFCP-CH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9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Actualiser connaissances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DPC-</a:t>
                      </a:r>
                      <a:r>
                        <a:rPr lang="fr-FR" dirty="0" err="1"/>
                        <a:t>Mesh</a:t>
                      </a:r>
                      <a:endParaRPr lang="fr-FR" dirty="0"/>
                    </a:p>
                    <a:p>
                      <a:r>
                        <a:rPr lang="fr-FR" dirty="0"/>
                        <a:t>Congrès (EHS, </a:t>
                      </a:r>
                      <a:r>
                        <a:rPr lang="fr-FR" dirty="0" err="1"/>
                        <a:t>Mesh</a:t>
                      </a:r>
                      <a:r>
                        <a:rPr lang="fr-FR" dirty="0"/>
                        <a:t> ...)</a:t>
                      </a:r>
                    </a:p>
                    <a:p>
                      <a:r>
                        <a:rPr lang="fr-FR" dirty="0">
                          <a:solidFill>
                            <a:srgbClr val="0070C0"/>
                          </a:solidFill>
                        </a:rPr>
                        <a:t>club-hernie-</a:t>
                      </a:r>
                      <a:r>
                        <a:rPr lang="fr-FR" dirty="0" err="1">
                          <a:solidFill>
                            <a:srgbClr val="0070C0"/>
                          </a:solidFill>
                        </a:rPr>
                        <a:t>mesh.com</a:t>
                      </a:r>
                      <a:r>
                        <a:rPr lang="fr-FR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/>
                        <a:t>(</a:t>
                      </a:r>
                      <a:r>
                        <a:rPr lang="fr-FR" dirty="0" err="1"/>
                        <a:t>replay</a:t>
                      </a:r>
                      <a:r>
                        <a:rPr lang="fr-FR" dirty="0"/>
                        <a:t>/podcast)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152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Actualiser compétences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Interventions </a:t>
                      </a:r>
                      <a:r>
                        <a:rPr lang="fr-FR" dirty="0" err="1"/>
                        <a:t>proctorisées</a:t>
                      </a:r>
                      <a:r>
                        <a:rPr lang="fr-FR" dirty="0"/>
                        <a:t> (ex. Robot)</a:t>
                      </a:r>
                    </a:p>
                    <a:p>
                      <a:r>
                        <a:rPr lang="fr-FR" dirty="0"/>
                        <a:t>Prescription des anticoagulants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434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Qualité des pratiques professionnelles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EPP</a:t>
                      </a:r>
                    </a:p>
                    <a:p>
                      <a:r>
                        <a:rPr lang="fr-FR" dirty="0"/>
                        <a:t>Fonction auto-évaluation du registre paroi</a:t>
                      </a:r>
                    </a:p>
                    <a:p>
                      <a:r>
                        <a:rPr lang="fr-FR" dirty="0"/>
                        <a:t>RCP nationale online</a:t>
                      </a:r>
                    </a:p>
                    <a:p>
                      <a:r>
                        <a:rPr lang="fr-FR" dirty="0"/>
                        <a:t>Gestion des risques en chirurgie pariétale</a:t>
                      </a:r>
                    </a:p>
                    <a:p>
                      <a:r>
                        <a:rPr lang="fr-FR" dirty="0"/>
                        <a:t>Accréditation</a:t>
                      </a:r>
                    </a:p>
                    <a:p>
                      <a:r>
                        <a:rPr lang="fr-FR" dirty="0"/>
                        <a:t>E </a:t>
                      </a:r>
                      <a:r>
                        <a:rPr lang="fr-FR" dirty="0" err="1"/>
                        <a:t>learnings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240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Relations avec les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Fiches d’information</a:t>
                      </a:r>
                    </a:p>
                    <a:p>
                      <a:r>
                        <a:rPr lang="fr-FR" dirty="0">
                          <a:solidFill>
                            <a:srgbClr val="0070C0"/>
                          </a:solidFill>
                        </a:rPr>
                        <a:t>club-</a:t>
                      </a:r>
                      <a:r>
                        <a:rPr lang="fr-FR" dirty="0" err="1">
                          <a:solidFill>
                            <a:srgbClr val="0070C0"/>
                          </a:solidFill>
                        </a:rPr>
                        <a:t>hernie.com</a:t>
                      </a:r>
                      <a:r>
                        <a:rPr lang="fr-FR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/>
                        <a:t>(Page tout publics)</a:t>
                      </a:r>
                    </a:p>
                    <a:p>
                      <a:r>
                        <a:rPr lang="fr-FR" dirty="0"/>
                        <a:t>Fiches de satisfaction</a:t>
                      </a:r>
                    </a:p>
                    <a:p>
                      <a:r>
                        <a:rPr lang="fr-FR" dirty="0"/>
                        <a:t>PROM du registre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388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Santé personnelle du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Les 35 heures :=)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853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4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Projet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 labellisation de la SFCP-CH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A5582F77-009E-E94C-9CBD-4FD0CDBE0092}"/>
              </a:ext>
            </a:extLst>
          </p:cNvPr>
          <p:cNvGraphicFramePr>
            <a:graphicFrameLocks noGrp="1"/>
          </p:cNvGraphicFramePr>
          <p:nvPr/>
        </p:nvGraphicFramePr>
        <p:xfrm>
          <a:off x="1915885" y="1857735"/>
          <a:ext cx="7805056" cy="2877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632">
                  <a:extLst>
                    <a:ext uri="{9D8B030D-6E8A-4147-A177-3AD203B41FA5}">
                      <a16:colId xmlns:a16="http://schemas.microsoft.com/office/drawing/2014/main" val="3970478871"/>
                    </a:ext>
                  </a:extLst>
                </a:gridCol>
                <a:gridCol w="975632">
                  <a:extLst>
                    <a:ext uri="{9D8B030D-6E8A-4147-A177-3AD203B41FA5}">
                      <a16:colId xmlns:a16="http://schemas.microsoft.com/office/drawing/2014/main" val="55549754"/>
                    </a:ext>
                  </a:extLst>
                </a:gridCol>
                <a:gridCol w="975632">
                  <a:extLst>
                    <a:ext uri="{9D8B030D-6E8A-4147-A177-3AD203B41FA5}">
                      <a16:colId xmlns:a16="http://schemas.microsoft.com/office/drawing/2014/main" val="1774496952"/>
                    </a:ext>
                  </a:extLst>
                </a:gridCol>
                <a:gridCol w="975632">
                  <a:extLst>
                    <a:ext uri="{9D8B030D-6E8A-4147-A177-3AD203B41FA5}">
                      <a16:colId xmlns:a16="http://schemas.microsoft.com/office/drawing/2014/main" val="1100954739"/>
                    </a:ext>
                  </a:extLst>
                </a:gridCol>
                <a:gridCol w="975632">
                  <a:extLst>
                    <a:ext uri="{9D8B030D-6E8A-4147-A177-3AD203B41FA5}">
                      <a16:colId xmlns:a16="http://schemas.microsoft.com/office/drawing/2014/main" val="143878170"/>
                    </a:ext>
                  </a:extLst>
                </a:gridCol>
                <a:gridCol w="975632">
                  <a:extLst>
                    <a:ext uri="{9D8B030D-6E8A-4147-A177-3AD203B41FA5}">
                      <a16:colId xmlns:a16="http://schemas.microsoft.com/office/drawing/2014/main" val="1399763241"/>
                    </a:ext>
                  </a:extLst>
                </a:gridCol>
                <a:gridCol w="975632">
                  <a:extLst>
                    <a:ext uri="{9D8B030D-6E8A-4147-A177-3AD203B41FA5}">
                      <a16:colId xmlns:a16="http://schemas.microsoft.com/office/drawing/2014/main" val="1907288226"/>
                    </a:ext>
                  </a:extLst>
                </a:gridCol>
                <a:gridCol w="975632">
                  <a:extLst>
                    <a:ext uri="{9D8B030D-6E8A-4147-A177-3AD203B41FA5}">
                      <a16:colId xmlns:a16="http://schemas.microsoft.com/office/drawing/2014/main" val="1804163470"/>
                    </a:ext>
                  </a:extLst>
                </a:gridCol>
              </a:tblGrid>
              <a:tr h="26226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Repose sur un principe de mise en place de moyens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6283017"/>
                  </a:ext>
                </a:extLst>
              </a:tr>
              <a:tr h="26226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Dans une démarche de gestion des risques appliquée à la chirurgie pariétale.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5788775"/>
                  </a:ext>
                </a:extLst>
              </a:tr>
              <a:tr h="26226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Ce n'est ni un examen du chirurgien, ni un contrôle du centre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2145302"/>
                  </a:ext>
                </a:extLst>
              </a:tr>
              <a:tr h="484374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mais une démarche volontaire et valorisante du chirurgien et du centre chirurgical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725021"/>
                  </a:ext>
                </a:extLst>
              </a:tr>
              <a:tr h="26226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adossée à un registre national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834561"/>
                  </a:ext>
                </a:extLst>
              </a:tr>
              <a:tr h="26226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7255391"/>
                  </a:ext>
                </a:extLst>
              </a:tr>
              <a:tr h="26226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La certification SFCP-CH du chirurgien se fait en 3 niveaux (S1; S2; S3)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8611020"/>
                  </a:ext>
                </a:extLst>
              </a:tr>
              <a:tr h="295050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Elle est valable 6 ans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1069655"/>
                  </a:ext>
                </a:extLst>
              </a:tr>
              <a:tr h="26226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La certification SFCP-CH des centres se fait en 3 niveaux (C1; C2; C3)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7648962"/>
                  </a:ext>
                </a:extLst>
              </a:tr>
              <a:tr h="26226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Elle est valable 6 ans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6767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6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Projet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 labellisation de la SFCP-CH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CA848E5-46B6-C24E-9A63-C86AA256A0C2}"/>
              </a:ext>
            </a:extLst>
          </p:cNvPr>
          <p:cNvGraphicFramePr>
            <a:graphicFrameLocks noGrp="1"/>
          </p:cNvGraphicFramePr>
          <p:nvPr/>
        </p:nvGraphicFramePr>
        <p:xfrm>
          <a:off x="315686" y="1152750"/>
          <a:ext cx="10515596" cy="2549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114">
                  <a:extLst>
                    <a:ext uri="{9D8B030D-6E8A-4147-A177-3AD203B41FA5}">
                      <a16:colId xmlns:a16="http://schemas.microsoft.com/office/drawing/2014/main" val="1464117857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878775050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4073770766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872634797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85501798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984272129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428449714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320882608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660322546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969477455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151657837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483589868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7850840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916285967"/>
                    </a:ext>
                  </a:extLst>
                </a:gridCol>
              </a:tblGrid>
              <a:tr h="20280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fr-FR" sz="1300" u="none" strike="noStrike" dirty="0">
                          <a:effectLst/>
                        </a:rPr>
                        <a:t> A. </a:t>
                      </a:r>
                      <a:r>
                        <a:rPr lang="fr-FR" sz="1300" u="none" strike="noStrike" dirty="0" err="1">
                          <a:effectLst/>
                        </a:rPr>
                        <a:t>Labelisation</a:t>
                      </a:r>
                      <a:r>
                        <a:rPr lang="fr-FR" sz="1300" u="none" strike="noStrike" dirty="0">
                          <a:effectLst/>
                        </a:rPr>
                        <a:t> individuelle du chirurgien de la SFCP-CH 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262948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2156304770"/>
                  </a:ext>
                </a:extLst>
              </a:tr>
              <a:tr h="84067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Certification individuelle (Surgeon) de la SFCP-CH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S1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S2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S3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2637853321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174575310"/>
                  </a:ext>
                </a:extLst>
              </a:tr>
              <a:tr h="1848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1. Technicité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261033487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Maitrise de 1 technique antérieure </a:t>
                      </a:r>
                      <a:r>
                        <a:rPr lang="fr-FR" sz="1100" u="sng" strike="noStrike" dirty="0">
                          <a:effectLst/>
                        </a:rPr>
                        <a:t>ET</a:t>
                      </a:r>
                      <a:r>
                        <a:rPr lang="fr-FR" sz="1100" u="none" strike="noStrike" dirty="0">
                          <a:effectLst/>
                        </a:rPr>
                        <a:t> de 1 postérieure de cure des hernies inguinales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371881735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Large éventail de techniques autorisant le 'sur mesure' selon les souhaits du patient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3797014741"/>
                  </a:ext>
                </a:extLst>
              </a:tr>
              <a:tr h="208001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Coelio </a:t>
                      </a:r>
                      <a:r>
                        <a:rPr lang="fr-FR" sz="1100" u="sng" strike="noStrike">
                          <a:effectLst/>
                        </a:rPr>
                        <a:t>OU</a:t>
                      </a:r>
                      <a:r>
                        <a:rPr lang="fr-FR" sz="1100" u="none" strike="noStrike">
                          <a:effectLst/>
                        </a:rPr>
                        <a:t> Robot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275741580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Eventrations larges et/ou complexes, </a:t>
                      </a:r>
                      <a:r>
                        <a:rPr lang="fr-FR" sz="1100" u="none" strike="noStrike" dirty="0" err="1">
                          <a:effectLst/>
                        </a:rPr>
                        <a:t>laparostomies</a:t>
                      </a:r>
                      <a:r>
                        <a:rPr lang="fr-FR" sz="1100" u="none" strike="noStrike" dirty="0">
                          <a:effectLst/>
                        </a:rPr>
                        <a:t>, participation RCP paroi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136832104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2074572733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517E8D5-9575-C14E-B4D6-48854A6A8776}"/>
              </a:ext>
            </a:extLst>
          </p:cNvPr>
          <p:cNvGraphicFramePr>
            <a:graphicFrameLocks noGrp="1"/>
          </p:cNvGraphicFramePr>
          <p:nvPr/>
        </p:nvGraphicFramePr>
        <p:xfrm>
          <a:off x="315686" y="3794814"/>
          <a:ext cx="10515596" cy="982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114">
                  <a:extLst>
                    <a:ext uri="{9D8B030D-6E8A-4147-A177-3AD203B41FA5}">
                      <a16:colId xmlns:a16="http://schemas.microsoft.com/office/drawing/2014/main" val="4123329801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398826830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965308139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877976790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478444188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654033499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370527313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507507029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4292948657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412581326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65863114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334901130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676554880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430486193"/>
                    </a:ext>
                  </a:extLst>
                </a:gridCol>
              </a:tblGrid>
              <a:tr h="219556"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 dirty="0">
                          <a:effectLst/>
                        </a:rPr>
                        <a:t> </a:t>
                      </a:r>
                      <a:endParaRPr lang="fr-F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B. Labelisation du centre chirurgical (C)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u="none" strike="noStrike">
                          <a:effectLst/>
                        </a:rPr>
                        <a:t> </a:t>
                      </a:r>
                      <a:endParaRPr lang="fr-F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2975715567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3047720977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Label C1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Label C2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Label C3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539100214"/>
                  </a:ext>
                </a:extLst>
              </a:tr>
              <a:tr h="208001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973840332"/>
                  </a:ext>
                </a:extLst>
              </a:tr>
              <a:tr h="184890"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1. Nombre minimal requis de chirurgiens séniors certifiés Sx par la  SFCP-CH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3445490681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B3BEB9CD-07B8-C54A-AE6E-EE9B48DE99DE}"/>
              </a:ext>
            </a:extLst>
          </p:cNvPr>
          <p:cNvGraphicFramePr>
            <a:graphicFrameLocks noGrp="1"/>
          </p:cNvGraphicFramePr>
          <p:nvPr/>
        </p:nvGraphicFramePr>
        <p:xfrm>
          <a:off x="332821" y="4878161"/>
          <a:ext cx="10515596" cy="1848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114">
                  <a:extLst>
                    <a:ext uri="{9D8B030D-6E8A-4147-A177-3AD203B41FA5}">
                      <a16:colId xmlns:a16="http://schemas.microsoft.com/office/drawing/2014/main" val="825513119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248469595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016305412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760490313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671746187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4028701205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273792743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4157202883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593200480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109897692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619581209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740086776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942730825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351778530"/>
                    </a:ext>
                  </a:extLst>
                </a:gridCol>
              </a:tblGrid>
              <a:tr h="184890"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4. Activité annuelle </a:t>
                      </a:r>
                      <a:r>
                        <a:rPr lang="fr-FR" sz="1100" u="sng" strike="noStrike">
                          <a:effectLst/>
                        </a:rPr>
                        <a:t>enregistrée dans le registre</a:t>
                      </a:r>
                      <a:r>
                        <a:rPr lang="fr-FR" sz="1100" u="none" strike="noStrike">
                          <a:effectLst/>
                        </a:rPr>
                        <a:t> de SFCP-CH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2202573398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Le centre fournit du temps d'ARC dédié pour aide à saisie des data dans le registre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42879876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Accès internet au bloc opératoire et/ou bureau du chirurgien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3954720243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Accès internet pour Visio conférence (RCP Paroi)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2741449195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695792819"/>
                  </a:ext>
                </a:extLst>
              </a:tr>
              <a:tr h="184890"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5. Technicité / Mise à disposition de moyens matériels et humains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586302622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Colonnes coelio disponibles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593297395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Robot(s) avec vacations pour chirurgie pariétale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2533793249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Accès aux prothèses onéreuses pour le traitement de ces cas complexes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1268305579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Possibilité d'actes combinés avec un chirurgien plasticien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Non 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REQUIS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b"/>
                </a:tc>
                <a:extLst>
                  <a:ext uri="{0D108BD9-81ED-4DB2-BD59-A6C34878D82A}">
                    <a16:rowId xmlns:a16="http://schemas.microsoft.com/office/drawing/2014/main" val="3189169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1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Conclusion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80E60E-F7EB-9644-961C-3797446C14BB}"/>
              </a:ext>
            </a:extLst>
          </p:cNvPr>
          <p:cNvSpPr txBox="1"/>
          <p:nvPr/>
        </p:nvSpPr>
        <p:spPr>
          <a:xfrm>
            <a:off x="2220686" y="1465849"/>
            <a:ext cx="68253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labellisation SFCP-CH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Répond au cahier des charges de la certification périodique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pourra donc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Sous réserve de validation par CNP-CVD /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Être un bon moyen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(proche de nos activités quotidiennes)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valider notre obligation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certification périodique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228D914C-5778-C64C-9C33-A3EDFEB3A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758" y="1107271"/>
            <a:ext cx="2902001" cy="1527042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AB2B50A0-654B-8741-BC0D-10F540859E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798" r="53737"/>
          <a:stretch/>
        </p:blipFill>
        <p:spPr>
          <a:xfrm>
            <a:off x="10797228" y="3094950"/>
            <a:ext cx="1333857" cy="7715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D21B6B-E3DD-004D-85CA-4693D0D2F0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7" t="4538" r="6902" b="3208"/>
          <a:stretch/>
        </p:blipFill>
        <p:spPr>
          <a:xfrm>
            <a:off x="9341279" y="3183633"/>
            <a:ext cx="753974" cy="771556"/>
          </a:xfrm>
          <a:prstGeom prst="rect">
            <a:avLst/>
          </a:prstGeom>
        </p:spPr>
      </p:pic>
      <p:sp>
        <p:nvSpPr>
          <p:cNvPr id="12" name="Double flèche horizontale 11">
            <a:extLst>
              <a:ext uri="{FF2B5EF4-FFF2-40B4-BE49-F238E27FC236}">
                <a16:creationId xmlns:a16="http://schemas.microsoft.com/office/drawing/2014/main" id="{6F127EEA-5AAB-E549-8A76-3DCECF351BD8}"/>
              </a:ext>
            </a:extLst>
          </p:cNvPr>
          <p:cNvSpPr/>
          <p:nvPr/>
        </p:nvSpPr>
        <p:spPr>
          <a:xfrm>
            <a:off x="10278243" y="3322893"/>
            <a:ext cx="628614" cy="4930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Inscriptions à SFCP-CH 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guillaume.passot@chu-lyon.fr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Participation au registre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jfgillion@wanadoo.fr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5EDEBC-2F61-144C-B668-77D818CC0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044" y="1272960"/>
            <a:ext cx="8674861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 certification périodique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TOUS les médecins est actée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8FB7E0-A459-154F-B4CF-300E9E521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43" b="68151"/>
          <a:stretch/>
        </p:blipFill>
        <p:spPr>
          <a:xfrm>
            <a:off x="6699746" y="1179774"/>
            <a:ext cx="5347013" cy="21493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019FB8F-155A-AE4F-8845-46B37BA7C55A}"/>
              </a:ext>
            </a:extLst>
          </p:cNvPr>
          <p:cNvSpPr txBox="1"/>
          <p:nvPr/>
        </p:nvSpPr>
        <p:spPr>
          <a:xfrm>
            <a:off x="847564" y="1272960"/>
            <a:ext cx="1046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Obligations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Actualiser leurs connaissances et leurs compétences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Renforcer la qualité des pratiques professionnelles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Améliorer la relation avec leurs patients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Mieux prendre en compte leur santé personnelle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1BC886-A84E-AB4C-8308-E3BDCBFD49FE}"/>
              </a:ext>
            </a:extLst>
          </p:cNvPr>
          <p:cNvSpPr/>
          <p:nvPr/>
        </p:nvSpPr>
        <p:spPr>
          <a:xfrm>
            <a:off x="7491158" y="2836648"/>
            <a:ext cx="3821206" cy="3555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5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 certification périodique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TOUS les médecins est actée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8FB7E0-A459-154F-B4CF-300E9E521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43" b="68151"/>
          <a:stretch/>
        </p:blipFill>
        <p:spPr>
          <a:xfrm>
            <a:off x="6699746" y="1179774"/>
            <a:ext cx="5347013" cy="21493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019FB8F-155A-AE4F-8845-46B37BA7C55A}"/>
              </a:ext>
            </a:extLst>
          </p:cNvPr>
          <p:cNvSpPr txBox="1"/>
          <p:nvPr/>
        </p:nvSpPr>
        <p:spPr>
          <a:xfrm>
            <a:off x="847564" y="1272960"/>
            <a:ext cx="104648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Obligations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Actualiser leurs connaissances et leurs compétences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Renforcer la qualité des pratiques professionnelles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Améliorer la relation avec leurs patients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Mieux prendre en compte leur santé personnelle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actions sont ‘librement choisies’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 le médecin (‘le cas échéant en lien avec son employeur...’)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Parmi une liste figurant dans un référentiel national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 proposition de HAS et de nos CNP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actions de DPC, FMC et de l’Accréditation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sont prises en compte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(ça ressemble effectivement de très près à l’accréditation)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Cycles de 6 ans, débutent dès janvier 2023 !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les jeunes diplômés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Dans un an !</a:t>
            </a:r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0F8D3FF-C34A-5744-AAD1-D6EDB72A1D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798" r="53737"/>
          <a:stretch/>
        </p:blipFill>
        <p:spPr>
          <a:xfrm>
            <a:off x="9380734" y="4114931"/>
            <a:ext cx="1825837" cy="10561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CF263B-738C-BB44-A64C-FA15E78564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7" t="4538" r="6902" b="3208"/>
          <a:stretch/>
        </p:blipFill>
        <p:spPr>
          <a:xfrm>
            <a:off x="7491158" y="4156771"/>
            <a:ext cx="953034" cy="975258"/>
          </a:xfrm>
          <a:prstGeom prst="rect">
            <a:avLst/>
          </a:prstGeom>
        </p:spPr>
      </p:pic>
      <p:sp>
        <p:nvSpPr>
          <p:cNvPr id="17" name="Double flèche horizontale 16">
            <a:extLst>
              <a:ext uri="{FF2B5EF4-FFF2-40B4-BE49-F238E27FC236}">
                <a16:creationId xmlns:a16="http://schemas.microsoft.com/office/drawing/2014/main" id="{29789FEE-BE53-434A-A665-0999BF7A2C06}"/>
              </a:ext>
            </a:extLst>
          </p:cNvPr>
          <p:cNvSpPr/>
          <p:nvPr/>
        </p:nvSpPr>
        <p:spPr>
          <a:xfrm>
            <a:off x="8721356" y="4435291"/>
            <a:ext cx="891778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747CFAC-FFBE-324B-8E0D-353FCB206D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4" t="6186" r="2406"/>
          <a:stretch/>
        </p:blipFill>
        <p:spPr>
          <a:xfrm>
            <a:off x="8559200" y="3422674"/>
            <a:ext cx="1305159" cy="78456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1BC886-A84E-AB4C-8308-E3BDCBFD49FE}"/>
              </a:ext>
            </a:extLst>
          </p:cNvPr>
          <p:cNvSpPr/>
          <p:nvPr/>
        </p:nvSpPr>
        <p:spPr>
          <a:xfrm>
            <a:off x="7491158" y="2836648"/>
            <a:ext cx="3821206" cy="3555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les dés sont jetés !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19FB8F-155A-AE4F-8845-46B37BA7C55A}"/>
              </a:ext>
            </a:extLst>
          </p:cNvPr>
          <p:cNvSpPr txBox="1"/>
          <p:nvPr/>
        </p:nvSpPr>
        <p:spPr>
          <a:xfrm>
            <a:off x="857955" y="1272960"/>
            <a:ext cx="10464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peut le déplorer ou l’ignorer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Adhérer pleinement, ou ‘faire avec’,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on veut, ne pas se faire imposer les ‘détails’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faire ‘Encadrer’ ou recadrer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Ex. textes contraignants pour cures de prolapsus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B3B7E98-50B7-7E4A-9D21-33904931A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514" y="1104467"/>
            <a:ext cx="5438486" cy="2490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411333-105F-924E-B5F6-69DF50AC6F1D}"/>
              </a:ext>
            </a:extLst>
          </p:cNvPr>
          <p:cNvSpPr/>
          <p:nvPr/>
        </p:nvSpPr>
        <p:spPr>
          <a:xfrm>
            <a:off x="7159336" y="2916311"/>
            <a:ext cx="4634345" cy="45034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9CA83BE-E457-EA4B-97FA-7FCCD99BC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357" y="1208377"/>
            <a:ext cx="817995" cy="1132609"/>
          </a:xfrm>
          <a:prstGeom prst="rect">
            <a:avLst/>
          </a:prstGeom>
        </p:spPr>
      </p:pic>
      <p:sp>
        <p:nvSpPr>
          <p:cNvPr id="17" name="Flèche à angle droit 16">
            <a:extLst>
              <a:ext uri="{FF2B5EF4-FFF2-40B4-BE49-F238E27FC236}">
                <a16:creationId xmlns:a16="http://schemas.microsoft.com/office/drawing/2014/main" id="{F3F49D99-5066-3A4F-867E-A9EA43602D91}"/>
              </a:ext>
            </a:extLst>
          </p:cNvPr>
          <p:cNvSpPr/>
          <p:nvPr/>
        </p:nvSpPr>
        <p:spPr>
          <a:xfrm>
            <a:off x="6265428" y="3366655"/>
            <a:ext cx="3200689" cy="436198"/>
          </a:xfrm>
          <a:prstGeom prst="bentUpArrow">
            <a:avLst>
              <a:gd name="adj1" fmla="val 1789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86F9E24-7CEF-A24D-90C6-A02B2FF433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98" t="5171" r="5209" b="29003"/>
          <a:stretch/>
        </p:blipFill>
        <p:spPr>
          <a:xfrm>
            <a:off x="10058766" y="3935450"/>
            <a:ext cx="1698612" cy="12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019FB8F-155A-AE4F-8845-46B37BA7C55A}"/>
              </a:ext>
            </a:extLst>
          </p:cNvPr>
          <p:cNvSpPr txBox="1"/>
          <p:nvPr/>
        </p:nvSpPr>
        <p:spPr>
          <a:xfrm>
            <a:off x="857955" y="1272960"/>
            <a:ext cx="10464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peut le déplorer ou l’ignorer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Adhérer pleinement, ou ‘faire avec’,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on veut ne pas se faire imposer les ‘détails’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Ex. textes contraignants pour cures de prolapsus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vaut mieux anticiper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participer au choix du référentiel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proposant nos propres critères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‘bonnes pratiques’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liaison avec notre CNP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les tutelles auront alors tendance à avaliser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CA83BE-E457-EA4B-97FA-7FCCD99B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357" y="1208377"/>
            <a:ext cx="817995" cy="1132609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374DC7-F9F2-134F-9C80-FEB78994B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185" y="3949643"/>
            <a:ext cx="1886655" cy="1940559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3601BA-5C7D-2A44-A1C0-201BC6D759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798" r="53737"/>
          <a:stretch/>
        </p:blipFill>
        <p:spPr>
          <a:xfrm>
            <a:off x="9380734" y="4114931"/>
            <a:ext cx="1825837" cy="10561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27D9B8-89F5-0340-BED2-19BE99A674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57" t="4538" r="6902" b="3208"/>
          <a:stretch/>
        </p:blipFill>
        <p:spPr>
          <a:xfrm>
            <a:off x="7491158" y="4156771"/>
            <a:ext cx="953034" cy="97525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les dés sont jetés !</a:t>
            </a:r>
          </a:p>
        </p:txBody>
      </p:sp>
      <p:sp>
        <p:nvSpPr>
          <p:cNvPr id="24" name="Double flèche horizontale 23">
            <a:extLst>
              <a:ext uri="{FF2B5EF4-FFF2-40B4-BE49-F238E27FC236}">
                <a16:creationId xmlns:a16="http://schemas.microsoft.com/office/drawing/2014/main" id="{4EDF6910-5DAD-764F-B6C3-8EC615192365}"/>
              </a:ext>
            </a:extLst>
          </p:cNvPr>
          <p:cNvSpPr/>
          <p:nvPr/>
        </p:nvSpPr>
        <p:spPr>
          <a:xfrm>
            <a:off x="8721356" y="4435291"/>
            <a:ext cx="891778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Espace réservé du contenu 6">
            <a:extLst>
              <a:ext uri="{FF2B5EF4-FFF2-40B4-BE49-F238E27FC236}">
                <a16:creationId xmlns:a16="http://schemas.microsoft.com/office/drawing/2014/main" id="{C345BDA9-4A4C-5F43-B35B-30D8D3D15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17" y="5147243"/>
            <a:ext cx="1471304" cy="720219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5014316-EC62-6C45-94E3-E0BAFC9B89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64" t="6186" r="2406"/>
          <a:stretch/>
        </p:blipFill>
        <p:spPr>
          <a:xfrm>
            <a:off x="8559200" y="3422674"/>
            <a:ext cx="1305159" cy="7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 d’autant que notre spécialité s’est ‘complexifiée’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Aussi bien pour la cure des éventrations,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E8F40C-3597-E546-A755-8A78A4DD04AA}"/>
              </a:ext>
            </a:extLst>
          </p:cNvPr>
          <p:cNvSpPr txBox="1"/>
          <p:nvPr/>
        </p:nvSpPr>
        <p:spPr>
          <a:xfrm>
            <a:off x="180624" y="1272960"/>
            <a:ext cx="18629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Grâce aux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Ramirez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PPP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Botox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Réhabilitation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opère des patients qu’on n’opérait pas avant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Lesquels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RCP nationale online</a:t>
            </a:r>
          </a:p>
        </p:txBody>
      </p:sp>
      <p:pic>
        <p:nvPicPr>
          <p:cNvPr id="10" name="Image 9" descr="Une image contenant intérieur, plusieurs, foule&#10;&#10;Description générée automatiquement">
            <a:extLst>
              <a:ext uri="{FF2B5EF4-FFF2-40B4-BE49-F238E27FC236}">
                <a16:creationId xmlns:a16="http://schemas.microsoft.com/office/drawing/2014/main" id="{3BA199B1-1755-8340-BD26-DF27556228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755" b="8201"/>
          <a:stretch/>
        </p:blipFill>
        <p:spPr>
          <a:xfrm>
            <a:off x="2154382" y="1121035"/>
            <a:ext cx="10027227" cy="56594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9026E0-B56A-9646-A365-A36935368134}"/>
              </a:ext>
            </a:extLst>
          </p:cNvPr>
          <p:cNvSpPr txBox="1"/>
          <p:nvPr/>
        </p:nvSpPr>
        <p:spPr>
          <a:xfrm>
            <a:off x="9923321" y="6442364"/>
            <a:ext cx="236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Fischer USA</a:t>
            </a:r>
          </a:p>
        </p:txBody>
      </p:sp>
    </p:spTree>
    <p:extLst>
      <p:ext uri="{BB962C8B-B14F-4D97-AF65-F5344CB8AC3E}">
        <p14:creationId xmlns:p14="http://schemas.microsoft.com/office/powerpoint/2010/main" val="233698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 pour la cure des hernies ventrales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E8F40C-3597-E546-A755-8A78A4DD04AA}"/>
              </a:ext>
            </a:extLst>
          </p:cNvPr>
          <p:cNvSpPr txBox="1"/>
          <p:nvPr/>
        </p:nvSpPr>
        <p:spPr>
          <a:xfrm>
            <a:off x="180623" y="1272960"/>
            <a:ext cx="28431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Avec des techniques toujours plus sophistiquées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MILOS, e-MILOS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R-TAR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V-TEP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.../...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E316DB-D03D-1A45-B0F2-4FDAD9F7C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813" y="1138136"/>
            <a:ext cx="3702351" cy="277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Une image contenant alimentation, dessert&#10;&#10;Description générée automatiquement">
            <a:extLst>
              <a:ext uri="{FF2B5EF4-FFF2-40B4-BE49-F238E27FC236}">
                <a16:creationId xmlns:a16="http://schemas.microsoft.com/office/drawing/2014/main" id="{CDD6BFF5-854E-894E-B1D2-2575C8D70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799" y="1115302"/>
            <a:ext cx="3999015" cy="2776764"/>
          </a:xfrm>
          <a:prstGeom prst="rect">
            <a:avLst/>
          </a:prstGeom>
        </p:spPr>
      </p:pic>
      <p:pic>
        <p:nvPicPr>
          <p:cNvPr id="17" name="Espace réservé du contenu 3" descr="RSRR_101809_F006.jpg">
            <a:extLst>
              <a:ext uri="{FF2B5EF4-FFF2-40B4-BE49-F238E27FC236}">
                <a16:creationId xmlns:a16="http://schemas.microsoft.com/office/drawing/2014/main" id="{2348757F-F9C5-9B4F-8B24-C3EECA01E8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8912" r="-8912"/>
          <a:stretch>
            <a:fillRect/>
          </a:stretch>
        </p:blipFill>
        <p:spPr>
          <a:xfrm>
            <a:off x="3184562" y="4034826"/>
            <a:ext cx="4182633" cy="23002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6E7C0CD-5B42-4645-BDB9-4A15214EB3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9" t="9019" r="15565" b="16247"/>
          <a:stretch/>
        </p:blipFill>
        <p:spPr>
          <a:xfrm>
            <a:off x="7725799" y="3632298"/>
            <a:ext cx="3911030" cy="281006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76DEB5-7F3C-4A49-91F9-78F50005E271}"/>
              </a:ext>
            </a:extLst>
          </p:cNvPr>
          <p:cNvSpPr txBox="1"/>
          <p:nvPr/>
        </p:nvSpPr>
        <p:spPr>
          <a:xfrm>
            <a:off x="9923321" y="6442364"/>
            <a:ext cx="2268679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JP Cossa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2E6FC9-45B0-2A43-B9C8-37C780F8BF16}"/>
              </a:ext>
            </a:extLst>
          </p:cNvPr>
          <p:cNvSpPr txBox="1">
            <a:spLocks/>
          </p:cNvSpPr>
          <p:nvPr/>
        </p:nvSpPr>
        <p:spPr>
          <a:xfrm>
            <a:off x="180623" y="300310"/>
            <a:ext cx="10464800" cy="789552"/>
          </a:xfrm>
          <a:prstGeom prst="rect">
            <a:avLst/>
          </a:prstGeom>
          <a:gradFill>
            <a:gsLst>
              <a:gs pos="0">
                <a:srgbClr val="4FA9B5"/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XXXXXX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 pour la cure des hernies de l’aine,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597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technique unique ? ou bien ...</a:t>
            </a:r>
          </a:p>
        </p:txBody>
      </p:sp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78" y="318210"/>
            <a:ext cx="828656" cy="4815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E7B02C-FF2D-0A44-A789-D1BA15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10645422" y="295632"/>
            <a:ext cx="1401337" cy="79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E8F40C-3597-E546-A755-8A78A4DD04AA}"/>
              </a:ext>
            </a:extLst>
          </p:cNvPr>
          <p:cNvSpPr txBox="1"/>
          <p:nvPr/>
        </p:nvSpPr>
        <p:spPr>
          <a:xfrm>
            <a:off x="847564" y="1272960"/>
            <a:ext cx="1046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C:\Users\Jean-François\Pictures\2007-09-30 HERNIE TEP\HERNIE TEP 001.jpg">
            <a:extLst>
              <a:ext uri="{FF2B5EF4-FFF2-40B4-BE49-F238E27FC236}">
                <a16:creationId xmlns:a16="http://schemas.microsoft.com/office/drawing/2014/main" id="{4B42ECE5-1DD3-DA45-A41C-BECAB7C5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6586" t="2525" r="43488" b="69722"/>
          <a:stretch>
            <a:fillRect/>
          </a:stretch>
        </p:blipFill>
        <p:spPr bwMode="auto">
          <a:xfrm>
            <a:off x="8050444" y="2846682"/>
            <a:ext cx="2219621" cy="169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59EBAE-F4BD-A14E-A9C0-FE037D85B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21" r="49189"/>
          <a:stretch/>
        </p:blipFill>
        <p:spPr>
          <a:xfrm>
            <a:off x="223615" y="1272960"/>
            <a:ext cx="5426034" cy="53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1392</Words>
  <Application>Microsoft Macintosh PowerPoint</Application>
  <PresentationFormat>Grand écran</PresentationFormat>
  <Paragraphs>328</Paragraphs>
  <Slides>25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GILLION</dc:creator>
  <cp:lastModifiedBy>JEAN GILLION</cp:lastModifiedBy>
  <cp:revision>3</cp:revision>
  <dcterms:created xsi:type="dcterms:W3CDTF">2021-12-01T16:47:38Z</dcterms:created>
  <dcterms:modified xsi:type="dcterms:W3CDTF">2021-12-01T16:51:57Z</dcterms:modified>
</cp:coreProperties>
</file>