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comments/comment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0"/>
  </p:notesMasterIdLst>
  <p:sldIdLst>
    <p:sldId id="256" r:id="rId2"/>
    <p:sldId id="263" r:id="rId3"/>
    <p:sldId id="370" r:id="rId4"/>
    <p:sldId id="330" r:id="rId5"/>
    <p:sldId id="331" r:id="rId6"/>
    <p:sldId id="277" r:id="rId7"/>
    <p:sldId id="324" r:id="rId8"/>
    <p:sldId id="366" r:id="rId9"/>
    <p:sldId id="327" r:id="rId10"/>
    <p:sldId id="329" r:id="rId11"/>
    <p:sldId id="328" r:id="rId12"/>
    <p:sldId id="264" r:id="rId13"/>
    <p:sldId id="326" r:id="rId14"/>
    <p:sldId id="369" r:id="rId15"/>
    <p:sldId id="388" r:id="rId16"/>
    <p:sldId id="389" r:id="rId17"/>
    <p:sldId id="394" r:id="rId18"/>
    <p:sldId id="258" r:id="rId19"/>
    <p:sldId id="376" r:id="rId20"/>
    <p:sldId id="377" r:id="rId21"/>
    <p:sldId id="378" r:id="rId22"/>
    <p:sldId id="260" r:id="rId23"/>
    <p:sldId id="261" r:id="rId24"/>
    <p:sldId id="338" r:id="rId25"/>
    <p:sldId id="340" r:id="rId26"/>
    <p:sldId id="339" r:id="rId27"/>
    <p:sldId id="372" r:id="rId28"/>
    <p:sldId id="341" r:id="rId29"/>
    <p:sldId id="379" r:id="rId30"/>
    <p:sldId id="380" r:id="rId31"/>
    <p:sldId id="402" r:id="rId32"/>
    <p:sldId id="383" r:id="rId33"/>
    <p:sldId id="403" r:id="rId34"/>
    <p:sldId id="335" r:id="rId35"/>
    <p:sldId id="266" r:id="rId36"/>
    <p:sldId id="332" r:id="rId37"/>
    <p:sldId id="336" r:id="rId38"/>
    <p:sldId id="373" r:id="rId39"/>
    <p:sldId id="375" r:id="rId40"/>
    <p:sldId id="381" r:id="rId41"/>
    <p:sldId id="374" r:id="rId42"/>
    <p:sldId id="384" r:id="rId43"/>
    <p:sldId id="282" r:id="rId44"/>
    <p:sldId id="392" r:id="rId45"/>
    <p:sldId id="283" r:id="rId46"/>
    <p:sldId id="286" r:id="rId47"/>
    <p:sldId id="345" r:id="rId48"/>
    <p:sldId id="385" r:id="rId49"/>
    <p:sldId id="349" r:id="rId50"/>
    <p:sldId id="348" r:id="rId51"/>
    <p:sldId id="393" r:id="rId52"/>
    <p:sldId id="401" r:id="rId53"/>
    <p:sldId id="347" r:id="rId54"/>
    <p:sldId id="390" r:id="rId55"/>
    <p:sldId id="391" r:id="rId56"/>
    <p:sldId id="404" r:id="rId57"/>
    <p:sldId id="365" r:id="rId58"/>
    <p:sldId id="343" r:id="rId59"/>
    <p:sldId id="395" r:id="rId60"/>
    <p:sldId id="396" r:id="rId61"/>
    <p:sldId id="397" r:id="rId62"/>
    <p:sldId id="398" r:id="rId63"/>
    <p:sldId id="399" r:id="rId64"/>
    <p:sldId id="400" r:id="rId65"/>
    <p:sldId id="319" r:id="rId66"/>
    <p:sldId id="342" r:id="rId67"/>
    <p:sldId id="386" r:id="rId68"/>
    <p:sldId id="371" r:id="rId6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BF8FB765-E8FD-9340-BC8B-47F64F6735CF}">
          <p14:sldIdLst>
            <p14:sldId id="256"/>
            <p14:sldId id="263"/>
            <p14:sldId id="370"/>
            <p14:sldId id="330"/>
            <p14:sldId id="331"/>
            <p14:sldId id="277"/>
            <p14:sldId id="324"/>
            <p14:sldId id="366"/>
            <p14:sldId id="327"/>
            <p14:sldId id="329"/>
            <p14:sldId id="328"/>
            <p14:sldId id="264"/>
            <p14:sldId id="326"/>
            <p14:sldId id="369"/>
            <p14:sldId id="388"/>
            <p14:sldId id="389"/>
            <p14:sldId id="394"/>
            <p14:sldId id="258"/>
            <p14:sldId id="376"/>
            <p14:sldId id="377"/>
            <p14:sldId id="378"/>
            <p14:sldId id="260"/>
            <p14:sldId id="261"/>
            <p14:sldId id="338"/>
            <p14:sldId id="340"/>
            <p14:sldId id="339"/>
            <p14:sldId id="372"/>
            <p14:sldId id="341"/>
            <p14:sldId id="379"/>
            <p14:sldId id="380"/>
            <p14:sldId id="402"/>
            <p14:sldId id="383"/>
            <p14:sldId id="403"/>
            <p14:sldId id="335"/>
            <p14:sldId id="266"/>
            <p14:sldId id="332"/>
            <p14:sldId id="336"/>
            <p14:sldId id="373"/>
            <p14:sldId id="375"/>
            <p14:sldId id="381"/>
            <p14:sldId id="374"/>
            <p14:sldId id="384"/>
            <p14:sldId id="282"/>
            <p14:sldId id="392"/>
            <p14:sldId id="283"/>
            <p14:sldId id="286"/>
            <p14:sldId id="345"/>
            <p14:sldId id="385"/>
            <p14:sldId id="349"/>
            <p14:sldId id="348"/>
            <p14:sldId id="393"/>
            <p14:sldId id="401"/>
            <p14:sldId id="347"/>
            <p14:sldId id="390"/>
            <p14:sldId id="391"/>
            <p14:sldId id="404"/>
            <p14:sldId id="365"/>
            <p14:sldId id="343"/>
            <p14:sldId id="395"/>
            <p14:sldId id="396"/>
            <p14:sldId id="397"/>
            <p14:sldId id="398"/>
            <p14:sldId id="399"/>
            <p14:sldId id="400"/>
            <p14:sldId id="319"/>
            <p14:sldId id="342"/>
            <p14:sldId id="386"/>
            <p14:sldId id="37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hieubeck mathieubeck" initials="mm" lastIdx="1" clrIdx="0">
    <p:extLst>
      <p:ext uri="{19B8F6BF-5375-455C-9EA6-DF929625EA0E}">
        <p15:presenceInfo xmlns:p15="http://schemas.microsoft.com/office/powerpoint/2012/main" userId="ffffeddc9269c1b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331"/>
    <p:restoredTop sz="86458"/>
  </p:normalViewPr>
  <p:slideViewPr>
    <p:cSldViewPr snapToGrid="0" snapToObjects="1">
      <p:cViewPr varScale="1">
        <p:scale>
          <a:sx n="70" d="100"/>
          <a:sy n="70" d="100"/>
        </p:scale>
        <p:origin x="216" y="568"/>
      </p:cViewPr>
      <p:guideLst/>
    </p:cSldViewPr>
  </p:slideViewPr>
  <p:outlineViewPr>
    <p:cViewPr>
      <p:scale>
        <a:sx n="33" d="100"/>
        <a:sy n="33" d="100"/>
      </p:scale>
      <p:origin x="0" y="-47456"/>
    </p:cViewPr>
  </p:outlineViewPr>
  <p:notesTextViewPr>
    <p:cViewPr>
      <p:scale>
        <a:sx n="1" d="1"/>
        <a:sy n="1" d="1"/>
      </p:scale>
      <p:origin x="0" y="0"/>
    </p:cViewPr>
  </p:notesTextViewPr>
  <p:sorterViewPr>
    <p:cViewPr>
      <p:scale>
        <a:sx n="93" d="100"/>
        <a:sy n="93" d="100"/>
      </p:scale>
      <p:origin x="0" y="0"/>
    </p:cViewPr>
  </p:sorterViewPr>
  <p:notesViewPr>
    <p:cSldViewPr snapToGrid="0" snapToObjects="1">
      <p:cViewPr varScale="1">
        <p:scale>
          <a:sx n="80" d="100"/>
          <a:sy n="80" d="100"/>
        </p:scale>
        <p:origin x="3352" y="2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6-08T17:45:52.625" idx="1">
    <p:pos x="5153" y="1401"/>
    <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2-06-08T17:45:52.625" idx="1">
    <p:pos x="5153" y="1401"/>
    <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62B739-78A2-324F-AF23-E17B9C60A4B5}" type="datetimeFigureOut">
              <a:rPr lang="fr-FR" smtClean="0"/>
              <a:t>17/06/2022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CEC217-15E6-544C-888B-B6FFBD397EBB}" type="slidenum">
              <a:rPr lang="fr-FR" smtClean="0"/>
              <a:t>‹N°›</a:t>
            </a:fld>
            <a:endParaRPr lang="fr-FR"/>
          </a:p>
        </p:txBody>
      </p:sp>
    </p:spTree>
    <p:extLst>
      <p:ext uri="{BB962C8B-B14F-4D97-AF65-F5344CB8AC3E}">
        <p14:creationId xmlns:p14="http://schemas.microsoft.com/office/powerpoint/2010/main" val="1559399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CCEC217-15E6-544C-888B-B6FFBD397EBB}" type="slidenum">
              <a:rPr lang="fr-FR" smtClean="0"/>
              <a:t>47</a:t>
            </a:fld>
            <a:endParaRPr lang="fr-FR"/>
          </a:p>
        </p:txBody>
      </p:sp>
    </p:spTree>
    <p:extLst>
      <p:ext uri="{BB962C8B-B14F-4D97-AF65-F5344CB8AC3E}">
        <p14:creationId xmlns:p14="http://schemas.microsoft.com/office/powerpoint/2010/main" val="473746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CCEC217-15E6-544C-888B-B6FFBD397EBB}" type="slidenum">
              <a:rPr lang="fr-FR" smtClean="0"/>
              <a:t>48</a:t>
            </a:fld>
            <a:endParaRPr lang="fr-FR"/>
          </a:p>
        </p:txBody>
      </p:sp>
    </p:spTree>
    <p:extLst>
      <p:ext uri="{BB962C8B-B14F-4D97-AF65-F5344CB8AC3E}">
        <p14:creationId xmlns:p14="http://schemas.microsoft.com/office/powerpoint/2010/main" val="37136172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801BF9-9012-2F49-9170-B2D2B76219EC}"/>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30F6FA7B-B577-6449-A92E-4DFB94089E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D2637B37-DE9A-8C4B-8D44-D06572C75982}"/>
              </a:ext>
            </a:extLst>
          </p:cNvPr>
          <p:cNvSpPr>
            <a:spLocks noGrp="1"/>
          </p:cNvSpPr>
          <p:nvPr>
            <p:ph type="dt" sz="half" idx="10"/>
          </p:nvPr>
        </p:nvSpPr>
        <p:spPr/>
        <p:txBody>
          <a:bodyPr/>
          <a:lstStyle/>
          <a:p>
            <a:fld id="{EE56C349-B6E6-7B4B-8BCA-5459B3FC4A33}" type="datetimeFigureOut">
              <a:rPr lang="fr-FR" smtClean="0"/>
              <a:t>17/06/2022</a:t>
            </a:fld>
            <a:endParaRPr lang="fr-FR"/>
          </a:p>
        </p:txBody>
      </p:sp>
      <p:sp>
        <p:nvSpPr>
          <p:cNvPr id="5" name="Espace réservé du pied de page 4">
            <a:extLst>
              <a:ext uri="{FF2B5EF4-FFF2-40B4-BE49-F238E27FC236}">
                <a16:creationId xmlns:a16="http://schemas.microsoft.com/office/drawing/2014/main" id="{9DCE202A-C3E9-5C42-9E88-4FABC5EB22F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2A115C7-9E4E-7C49-97BB-229B844C259E}"/>
              </a:ext>
            </a:extLst>
          </p:cNvPr>
          <p:cNvSpPr>
            <a:spLocks noGrp="1"/>
          </p:cNvSpPr>
          <p:nvPr>
            <p:ph type="sldNum" sz="quarter" idx="12"/>
          </p:nvPr>
        </p:nvSpPr>
        <p:spPr/>
        <p:txBody>
          <a:bodyPr/>
          <a:lstStyle/>
          <a:p>
            <a:fld id="{99724DF2-62BA-434E-98F5-7DAA250792A3}" type="slidenum">
              <a:rPr lang="fr-FR" smtClean="0"/>
              <a:t>‹N°›</a:t>
            </a:fld>
            <a:endParaRPr lang="fr-FR"/>
          </a:p>
        </p:txBody>
      </p:sp>
    </p:spTree>
    <p:extLst>
      <p:ext uri="{BB962C8B-B14F-4D97-AF65-F5344CB8AC3E}">
        <p14:creationId xmlns:p14="http://schemas.microsoft.com/office/powerpoint/2010/main" val="2682801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39014E-83DE-AA4C-BBBE-48C082B86AB6}"/>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D7095359-2942-724C-98CC-12984A40F71F}"/>
              </a:ext>
            </a:extLst>
          </p:cNvPr>
          <p:cNvSpPr>
            <a:spLocks noGrp="1"/>
          </p:cNvSpPr>
          <p:nvPr>
            <p:ph type="body" orient="vert" idx="1"/>
          </p:nvPr>
        </p:nvSpPr>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1CF5C899-1141-5040-8BAA-D5A11635719C}"/>
              </a:ext>
            </a:extLst>
          </p:cNvPr>
          <p:cNvSpPr>
            <a:spLocks noGrp="1"/>
          </p:cNvSpPr>
          <p:nvPr>
            <p:ph type="dt" sz="half" idx="10"/>
          </p:nvPr>
        </p:nvSpPr>
        <p:spPr/>
        <p:txBody>
          <a:bodyPr/>
          <a:lstStyle/>
          <a:p>
            <a:fld id="{EE56C349-B6E6-7B4B-8BCA-5459B3FC4A33}" type="datetimeFigureOut">
              <a:rPr lang="fr-FR" smtClean="0"/>
              <a:t>17/06/2022</a:t>
            </a:fld>
            <a:endParaRPr lang="fr-FR"/>
          </a:p>
        </p:txBody>
      </p:sp>
      <p:sp>
        <p:nvSpPr>
          <p:cNvPr id="5" name="Espace réservé du pied de page 4">
            <a:extLst>
              <a:ext uri="{FF2B5EF4-FFF2-40B4-BE49-F238E27FC236}">
                <a16:creationId xmlns:a16="http://schemas.microsoft.com/office/drawing/2014/main" id="{7888041C-57A5-CB4C-A7FD-48AE8F564E2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3555882-C1BF-3342-AE0B-E992C732D85F}"/>
              </a:ext>
            </a:extLst>
          </p:cNvPr>
          <p:cNvSpPr>
            <a:spLocks noGrp="1"/>
          </p:cNvSpPr>
          <p:nvPr>
            <p:ph type="sldNum" sz="quarter" idx="12"/>
          </p:nvPr>
        </p:nvSpPr>
        <p:spPr/>
        <p:txBody>
          <a:bodyPr/>
          <a:lstStyle/>
          <a:p>
            <a:fld id="{99724DF2-62BA-434E-98F5-7DAA250792A3}" type="slidenum">
              <a:rPr lang="fr-FR" smtClean="0"/>
              <a:t>‹N°›</a:t>
            </a:fld>
            <a:endParaRPr lang="fr-FR"/>
          </a:p>
        </p:txBody>
      </p:sp>
    </p:spTree>
    <p:extLst>
      <p:ext uri="{BB962C8B-B14F-4D97-AF65-F5344CB8AC3E}">
        <p14:creationId xmlns:p14="http://schemas.microsoft.com/office/powerpoint/2010/main" val="3504603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61995782-B15A-9A47-AD70-048A106FB1D7}"/>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08D35638-BE4E-9B48-B898-DEC8BCA32ADA}"/>
              </a:ext>
            </a:extLst>
          </p:cNvPr>
          <p:cNvSpPr>
            <a:spLocks noGrp="1"/>
          </p:cNvSpPr>
          <p:nvPr>
            <p:ph type="body" orient="vert" idx="1"/>
          </p:nvPr>
        </p:nvSpPr>
        <p:spPr>
          <a:xfrm>
            <a:off x="838200" y="365125"/>
            <a:ext cx="7734300" cy="5811838"/>
          </a:xfrm>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B46CCEDC-41C1-014C-950F-B1D0B0962872}"/>
              </a:ext>
            </a:extLst>
          </p:cNvPr>
          <p:cNvSpPr>
            <a:spLocks noGrp="1"/>
          </p:cNvSpPr>
          <p:nvPr>
            <p:ph type="dt" sz="half" idx="10"/>
          </p:nvPr>
        </p:nvSpPr>
        <p:spPr/>
        <p:txBody>
          <a:bodyPr/>
          <a:lstStyle/>
          <a:p>
            <a:fld id="{EE56C349-B6E6-7B4B-8BCA-5459B3FC4A33}" type="datetimeFigureOut">
              <a:rPr lang="fr-FR" smtClean="0"/>
              <a:t>17/06/2022</a:t>
            </a:fld>
            <a:endParaRPr lang="fr-FR"/>
          </a:p>
        </p:txBody>
      </p:sp>
      <p:sp>
        <p:nvSpPr>
          <p:cNvPr id="5" name="Espace réservé du pied de page 4">
            <a:extLst>
              <a:ext uri="{FF2B5EF4-FFF2-40B4-BE49-F238E27FC236}">
                <a16:creationId xmlns:a16="http://schemas.microsoft.com/office/drawing/2014/main" id="{480788BB-E1DF-314C-AA00-4D61B02A940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4CFEA7F-5AEC-8246-8086-15857E1753C7}"/>
              </a:ext>
            </a:extLst>
          </p:cNvPr>
          <p:cNvSpPr>
            <a:spLocks noGrp="1"/>
          </p:cNvSpPr>
          <p:nvPr>
            <p:ph type="sldNum" sz="quarter" idx="12"/>
          </p:nvPr>
        </p:nvSpPr>
        <p:spPr/>
        <p:txBody>
          <a:bodyPr/>
          <a:lstStyle/>
          <a:p>
            <a:fld id="{99724DF2-62BA-434E-98F5-7DAA250792A3}" type="slidenum">
              <a:rPr lang="fr-FR" smtClean="0"/>
              <a:t>‹N°›</a:t>
            </a:fld>
            <a:endParaRPr lang="fr-FR"/>
          </a:p>
        </p:txBody>
      </p:sp>
    </p:spTree>
    <p:extLst>
      <p:ext uri="{BB962C8B-B14F-4D97-AF65-F5344CB8AC3E}">
        <p14:creationId xmlns:p14="http://schemas.microsoft.com/office/powerpoint/2010/main" val="3134146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8B0623-84E4-0C49-8F78-F97891911EE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051E161-0A2F-6C48-AFAE-A27A4A762B5D}"/>
              </a:ext>
            </a:extLst>
          </p:cNvPr>
          <p:cNvSpPr>
            <a:spLocks noGrp="1"/>
          </p:cNvSpPr>
          <p:nvPr>
            <p:ph idx="1"/>
          </p:nvPr>
        </p:nvSpPr>
        <p:spPr/>
        <p:txBody>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B4366763-2E86-1A42-ACE6-781A0807B8E8}"/>
              </a:ext>
            </a:extLst>
          </p:cNvPr>
          <p:cNvSpPr>
            <a:spLocks noGrp="1"/>
          </p:cNvSpPr>
          <p:nvPr>
            <p:ph type="dt" sz="half" idx="10"/>
          </p:nvPr>
        </p:nvSpPr>
        <p:spPr/>
        <p:txBody>
          <a:bodyPr/>
          <a:lstStyle/>
          <a:p>
            <a:fld id="{EE56C349-B6E6-7B4B-8BCA-5459B3FC4A33}" type="datetimeFigureOut">
              <a:rPr lang="fr-FR" smtClean="0"/>
              <a:t>17/06/2022</a:t>
            </a:fld>
            <a:endParaRPr lang="fr-FR"/>
          </a:p>
        </p:txBody>
      </p:sp>
      <p:sp>
        <p:nvSpPr>
          <p:cNvPr id="5" name="Espace réservé du pied de page 4">
            <a:extLst>
              <a:ext uri="{FF2B5EF4-FFF2-40B4-BE49-F238E27FC236}">
                <a16:creationId xmlns:a16="http://schemas.microsoft.com/office/drawing/2014/main" id="{61248A12-EF03-E847-AC2D-0FB93770132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EB52546-2A89-FF46-9212-80B535ED5DEA}"/>
              </a:ext>
            </a:extLst>
          </p:cNvPr>
          <p:cNvSpPr>
            <a:spLocks noGrp="1"/>
          </p:cNvSpPr>
          <p:nvPr>
            <p:ph type="sldNum" sz="quarter" idx="12"/>
          </p:nvPr>
        </p:nvSpPr>
        <p:spPr/>
        <p:txBody>
          <a:bodyPr/>
          <a:lstStyle/>
          <a:p>
            <a:fld id="{99724DF2-62BA-434E-98F5-7DAA250792A3}" type="slidenum">
              <a:rPr lang="fr-FR" smtClean="0"/>
              <a:t>‹N°›</a:t>
            </a:fld>
            <a:endParaRPr lang="fr-FR"/>
          </a:p>
        </p:txBody>
      </p:sp>
    </p:spTree>
    <p:extLst>
      <p:ext uri="{BB962C8B-B14F-4D97-AF65-F5344CB8AC3E}">
        <p14:creationId xmlns:p14="http://schemas.microsoft.com/office/powerpoint/2010/main" val="174993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D2AC74-750D-F34C-916E-01D89922E183}"/>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208454B5-DD9E-DA41-BE02-42D146257F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29BEF345-9840-7045-B8DB-03368FDE9A42}"/>
              </a:ext>
            </a:extLst>
          </p:cNvPr>
          <p:cNvSpPr>
            <a:spLocks noGrp="1"/>
          </p:cNvSpPr>
          <p:nvPr>
            <p:ph type="dt" sz="half" idx="10"/>
          </p:nvPr>
        </p:nvSpPr>
        <p:spPr/>
        <p:txBody>
          <a:bodyPr/>
          <a:lstStyle/>
          <a:p>
            <a:fld id="{EE56C349-B6E6-7B4B-8BCA-5459B3FC4A33}" type="datetimeFigureOut">
              <a:rPr lang="fr-FR" smtClean="0"/>
              <a:t>17/06/2022</a:t>
            </a:fld>
            <a:endParaRPr lang="fr-FR"/>
          </a:p>
        </p:txBody>
      </p:sp>
      <p:sp>
        <p:nvSpPr>
          <p:cNvPr id="5" name="Espace réservé du pied de page 4">
            <a:extLst>
              <a:ext uri="{FF2B5EF4-FFF2-40B4-BE49-F238E27FC236}">
                <a16:creationId xmlns:a16="http://schemas.microsoft.com/office/drawing/2014/main" id="{05501FCF-C407-E24A-86DF-1FB26B865CA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359E624-D431-BF4D-A0CF-0A617334DE6C}"/>
              </a:ext>
            </a:extLst>
          </p:cNvPr>
          <p:cNvSpPr>
            <a:spLocks noGrp="1"/>
          </p:cNvSpPr>
          <p:nvPr>
            <p:ph type="sldNum" sz="quarter" idx="12"/>
          </p:nvPr>
        </p:nvSpPr>
        <p:spPr/>
        <p:txBody>
          <a:bodyPr/>
          <a:lstStyle/>
          <a:p>
            <a:fld id="{99724DF2-62BA-434E-98F5-7DAA250792A3}" type="slidenum">
              <a:rPr lang="fr-FR" smtClean="0"/>
              <a:t>‹N°›</a:t>
            </a:fld>
            <a:endParaRPr lang="fr-FR"/>
          </a:p>
        </p:txBody>
      </p:sp>
    </p:spTree>
    <p:extLst>
      <p:ext uri="{BB962C8B-B14F-4D97-AF65-F5344CB8AC3E}">
        <p14:creationId xmlns:p14="http://schemas.microsoft.com/office/powerpoint/2010/main" val="2803932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36B46C-581E-1044-87DF-8D2E335BD5F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DD4AB81-8BBB-534F-A72E-F2FD59C8F37B}"/>
              </a:ext>
            </a:extLst>
          </p:cNvPr>
          <p:cNvSpPr>
            <a:spLocks noGrp="1"/>
          </p:cNvSpPr>
          <p:nvPr>
            <p:ph sz="half" idx="1"/>
          </p:nvPr>
        </p:nvSpPr>
        <p:spPr>
          <a:xfrm>
            <a:off x="838200" y="1825625"/>
            <a:ext cx="5181600" cy="4351338"/>
          </a:xfrm>
        </p:spPr>
        <p:txBody>
          <a:body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3C7CC528-67FB-C946-8FD6-D8495A459F6B}"/>
              </a:ext>
            </a:extLst>
          </p:cNvPr>
          <p:cNvSpPr>
            <a:spLocks noGrp="1"/>
          </p:cNvSpPr>
          <p:nvPr>
            <p:ph sz="half" idx="2"/>
          </p:nvPr>
        </p:nvSpPr>
        <p:spPr>
          <a:xfrm>
            <a:off x="6172200" y="1825625"/>
            <a:ext cx="5181600" cy="4351338"/>
          </a:xfrm>
        </p:spPr>
        <p:txBody>
          <a:body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F1657CBB-D544-F24E-B337-4EC3A548C174}"/>
              </a:ext>
            </a:extLst>
          </p:cNvPr>
          <p:cNvSpPr>
            <a:spLocks noGrp="1"/>
          </p:cNvSpPr>
          <p:nvPr>
            <p:ph type="dt" sz="half" idx="10"/>
          </p:nvPr>
        </p:nvSpPr>
        <p:spPr/>
        <p:txBody>
          <a:bodyPr/>
          <a:lstStyle/>
          <a:p>
            <a:fld id="{EE56C349-B6E6-7B4B-8BCA-5459B3FC4A33}" type="datetimeFigureOut">
              <a:rPr lang="fr-FR" smtClean="0"/>
              <a:t>17/06/2022</a:t>
            </a:fld>
            <a:endParaRPr lang="fr-FR"/>
          </a:p>
        </p:txBody>
      </p:sp>
      <p:sp>
        <p:nvSpPr>
          <p:cNvPr id="6" name="Espace réservé du pied de page 5">
            <a:extLst>
              <a:ext uri="{FF2B5EF4-FFF2-40B4-BE49-F238E27FC236}">
                <a16:creationId xmlns:a16="http://schemas.microsoft.com/office/drawing/2014/main" id="{1012B38E-2BCE-AB40-A9F3-8505E9E9A6C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560BB38-DA42-A743-8507-B297C466FBC2}"/>
              </a:ext>
            </a:extLst>
          </p:cNvPr>
          <p:cNvSpPr>
            <a:spLocks noGrp="1"/>
          </p:cNvSpPr>
          <p:nvPr>
            <p:ph type="sldNum" sz="quarter" idx="12"/>
          </p:nvPr>
        </p:nvSpPr>
        <p:spPr/>
        <p:txBody>
          <a:bodyPr/>
          <a:lstStyle/>
          <a:p>
            <a:fld id="{99724DF2-62BA-434E-98F5-7DAA250792A3}" type="slidenum">
              <a:rPr lang="fr-FR" smtClean="0"/>
              <a:t>‹N°›</a:t>
            </a:fld>
            <a:endParaRPr lang="fr-FR"/>
          </a:p>
        </p:txBody>
      </p:sp>
    </p:spTree>
    <p:extLst>
      <p:ext uri="{BB962C8B-B14F-4D97-AF65-F5344CB8AC3E}">
        <p14:creationId xmlns:p14="http://schemas.microsoft.com/office/powerpoint/2010/main" val="1456860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BB062E-62F6-254B-AB75-B9F648F3890F}"/>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2F82E929-3A6F-AB42-B53D-0DB806C2A6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477E28FF-AD49-3C47-B697-D69743D7C1E6}"/>
              </a:ext>
            </a:extLst>
          </p:cNvPr>
          <p:cNvSpPr>
            <a:spLocks noGrp="1"/>
          </p:cNvSpPr>
          <p:nvPr>
            <p:ph sz="half" idx="2"/>
          </p:nvPr>
        </p:nvSpPr>
        <p:spPr>
          <a:xfrm>
            <a:off x="839788" y="2505075"/>
            <a:ext cx="5157787" cy="3684588"/>
          </a:xfrm>
        </p:spPr>
        <p:txBody>
          <a:bodyPr/>
          <a:lstStyle/>
          <a:p>
            <a:r>
              <a:rPr lang="fr-FR"/>
              <a:t>Modifier les styles du texte du masque
Deuxième niveau
Troisième niveau
Quatrième niveau
Cinquième niveau</a:t>
            </a:r>
          </a:p>
        </p:txBody>
      </p:sp>
      <p:sp>
        <p:nvSpPr>
          <p:cNvPr id="5" name="Espace réservé du texte 4">
            <a:extLst>
              <a:ext uri="{FF2B5EF4-FFF2-40B4-BE49-F238E27FC236}">
                <a16:creationId xmlns:a16="http://schemas.microsoft.com/office/drawing/2014/main" id="{40270171-7FA0-4543-9DEC-FD251454F0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6" name="Espace réservé du contenu 5">
            <a:extLst>
              <a:ext uri="{FF2B5EF4-FFF2-40B4-BE49-F238E27FC236}">
                <a16:creationId xmlns:a16="http://schemas.microsoft.com/office/drawing/2014/main" id="{847E5942-F4C5-7546-AC96-7AC092E164D8}"/>
              </a:ext>
            </a:extLst>
          </p:cNvPr>
          <p:cNvSpPr>
            <a:spLocks noGrp="1"/>
          </p:cNvSpPr>
          <p:nvPr>
            <p:ph sz="quarter" idx="4"/>
          </p:nvPr>
        </p:nvSpPr>
        <p:spPr>
          <a:xfrm>
            <a:off x="6172200" y="2505075"/>
            <a:ext cx="5183188" cy="3684588"/>
          </a:xfrm>
        </p:spPr>
        <p:txBody>
          <a:bodyPr/>
          <a:lstStyle/>
          <a:p>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4410AF4F-A81A-8041-A3AE-AFFD3A5A3CB9}"/>
              </a:ext>
            </a:extLst>
          </p:cNvPr>
          <p:cNvSpPr>
            <a:spLocks noGrp="1"/>
          </p:cNvSpPr>
          <p:nvPr>
            <p:ph type="dt" sz="half" idx="10"/>
          </p:nvPr>
        </p:nvSpPr>
        <p:spPr/>
        <p:txBody>
          <a:bodyPr/>
          <a:lstStyle/>
          <a:p>
            <a:fld id="{EE56C349-B6E6-7B4B-8BCA-5459B3FC4A33}" type="datetimeFigureOut">
              <a:rPr lang="fr-FR" smtClean="0"/>
              <a:t>17/06/2022</a:t>
            </a:fld>
            <a:endParaRPr lang="fr-FR"/>
          </a:p>
        </p:txBody>
      </p:sp>
      <p:sp>
        <p:nvSpPr>
          <p:cNvPr id="8" name="Espace réservé du pied de page 7">
            <a:extLst>
              <a:ext uri="{FF2B5EF4-FFF2-40B4-BE49-F238E27FC236}">
                <a16:creationId xmlns:a16="http://schemas.microsoft.com/office/drawing/2014/main" id="{789453EB-B71A-9B4E-9856-E2D7235099A6}"/>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0ADF63CF-4204-264D-A97D-205B9D52237C}"/>
              </a:ext>
            </a:extLst>
          </p:cNvPr>
          <p:cNvSpPr>
            <a:spLocks noGrp="1"/>
          </p:cNvSpPr>
          <p:nvPr>
            <p:ph type="sldNum" sz="quarter" idx="12"/>
          </p:nvPr>
        </p:nvSpPr>
        <p:spPr/>
        <p:txBody>
          <a:bodyPr/>
          <a:lstStyle/>
          <a:p>
            <a:fld id="{99724DF2-62BA-434E-98F5-7DAA250792A3}" type="slidenum">
              <a:rPr lang="fr-FR" smtClean="0"/>
              <a:t>‹N°›</a:t>
            </a:fld>
            <a:endParaRPr lang="fr-FR"/>
          </a:p>
        </p:txBody>
      </p:sp>
    </p:spTree>
    <p:extLst>
      <p:ext uri="{BB962C8B-B14F-4D97-AF65-F5344CB8AC3E}">
        <p14:creationId xmlns:p14="http://schemas.microsoft.com/office/powerpoint/2010/main" val="1272984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85C957-FA51-5544-A725-E435105E0B91}"/>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BB3EF15E-6514-F44B-9150-0DB91E0F1D6E}"/>
              </a:ext>
            </a:extLst>
          </p:cNvPr>
          <p:cNvSpPr>
            <a:spLocks noGrp="1"/>
          </p:cNvSpPr>
          <p:nvPr>
            <p:ph type="dt" sz="half" idx="10"/>
          </p:nvPr>
        </p:nvSpPr>
        <p:spPr/>
        <p:txBody>
          <a:bodyPr/>
          <a:lstStyle/>
          <a:p>
            <a:fld id="{EE56C349-B6E6-7B4B-8BCA-5459B3FC4A33}" type="datetimeFigureOut">
              <a:rPr lang="fr-FR" smtClean="0"/>
              <a:t>17/06/2022</a:t>
            </a:fld>
            <a:endParaRPr lang="fr-FR"/>
          </a:p>
        </p:txBody>
      </p:sp>
      <p:sp>
        <p:nvSpPr>
          <p:cNvPr id="4" name="Espace réservé du pied de page 3">
            <a:extLst>
              <a:ext uri="{FF2B5EF4-FFF2-40B4-BE49-F238E27FC236}">
                <a16:creationId xmlns:a16="http://schemas.microsoft.com/office/drawing/2014/main" id="{E9C55E98-083E-0849-B8E6-EFC289B8371E}"/>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FC85ED8F-BDF2-DC4B-95CB-FED7B111424C}"/>
              </a:ext>
            </a:extLst>
          </p:cNvPr>
          <p:cNvSpPr>
            <a:spLocks noGrp="1"/>
          </p:cNvSpPr>
          <p:nvPr>
            <p:ph type="sldNum" sz="quarter" idx="12"/>
          </p:nvPr>
        </p:nvSpPr>
        <p:spPr/>
        <p:txBody>
          <a:bodyPr/>
          <a:lstStyle/>
          <a:p>
            <a:fld id="{99724DF2-62BA-434E-98F5-7DAA250792A3}" type="slidenum">
              <a:rPr lang="fr-FR" smtClean="0"/>
              <a:t>‹N°›</a:t>
            </a:fld>
            <a:endParaRPr lang="fr-FR"/>
          </a:p>
        </p:txBody>
      </p:sp>
    </p:spTree>
    <p:extLst>
      <p:ext uri="{BB962C8B-B14F-4D97-AF65-F5344CB8AC3E}">
        <p14:creationId xmlns:p14="http://schemas.microsoft.com/office/powerpoint/2010/main" val="3286522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0323ADD-69DC-9C42-BC37-53DD11C985F2}"/>
              </a:ext>
            </a:extLst>
          </p:cNvPr>
          <p:cNvSpPr>
            <a:spLocks noGrp="1"/>
          </p:cNvSpPr>
          <p:nvPr>
            <p:ph type="dt" sz="half" idx="10"/>
          </p:nvPr>
        </p:nvSpPr>
        <p:spPr/>
        <p:txBody>
          <a:bodyPr/>
          <a:lstStyle/>
          <a:p>
            <a:fld id="{EE56C349-B6E6-7B4B-8BCA-5459B3FC4A33}" type="datetimeFigureOut">
              <a:rPr lang="fr-FR" smtClean="0"/>
              <a:t>17/06/2022</a:t>
            </a:fld>
            <a:endParaRPr lang="fr-FR"/>
          </a:p>
        </p:txBody>
      </p:sp>
      <p:sp>
        <p:nvSpPr>
          <p:cNvPr id="3" name="Espace réservé du pied de page 2">
            <a:extLst>
              <a:ext uri="{FF2B5EF4-FFF2-40B4-BE49-F238E27FC236}">
                <a16:creationId xmlns:a16="http://schemas.microsoft.com/office/drawing/2014/main" id="{21A409E4-B868-5843-807A-6B21A2C7277C}"/>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BEEC9C97-11DE-9041-87B5-BC79E9EA57E9}"/>
              </a:ext>
            </a:extLst>
          </p:cNvPr>
          <p:cNvSpPr>
            <a:spLocks noGrp="1"/>
          </p:cNvSpPr>
          <p:nvPr>
            <p:ph type="sldNum" sz="quarter" idx="12"/>
          </p:nvPr>
        </p:nvSpPr>
        <p:spPr/>
        <p:txBody>
          <a:bodyPr/>
          <a:lstStyle/>
          <a:p>
            <a:fld id="{99724DF2-62BA-434E-98F5-7DAA250792A3}" type="slidenum">
              <a:rPr lang="fr-FR" smtClean="0"/>
              <a:t>‹N°›</a:t>
            </a:fld>
            <a:endParaRPr lang="fr-FR"/>
          </a:p>
        </p:txBody>
      </p:sp>
    </p:spTree>
    <p:extLst>
      <p:ext uri="{BB962C8B-B14F-4D97-AF65-F5344CB8AC3E}">
        <p14:creationId xmlns:p14="http://schemas.microsoft.com/office/powerpoint/2010/main" val="675297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87410C-BA68-E747-87CC-5EB23E61511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7E17530B-0032-F749-9808-AD35978C21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r-FR"/>
              <a:t>Modifier les styles du texte du masque
Deuxième niveau
Troisième niveau
Quatrième niveau
Cinquième niveau</a:t>
            </a:r>
          </a:p>
        </p:txBody>
      </p:sp>
      <p:sp>
        <p:nvSpPr>
          <p:cNvPr id="4" name="Espace réservé du texte 3">
            <a:extLst>
              <a:ext uri="{FF2B5EF4-FFF2-40B4-BE49-F238E27FC236}">
                <a16:creationId xmlns:a16="http://schemas.microsoft.com/office/drawing/2014/main" id="{393AE7D7-8C41-D541-B661-103973D3C3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77F36F35-865C-704A-8ABA-E37CCF5391D3}"/>
              </a:ext>
            </a:extLst>
          </p:cNvPr>
          <p:cNvSpPr>
            <a:spLocks noGrp="1"/>
          </p:cNvSpPr>
          <p:nvPr>
            <p:ph type="dt" sz="half" idx="10"/>
          </p:nvPr>
        </p:nvSpPr>
        <p:spPr/>
        <p:txBody>
          <a:bodyPr/>
          <a:lstStyle/>
          <a:p>
            <a:fld id="{EE56C349-B6E6-7B4B-8BCA-5459B3FC4A33}" type="datetimeFigureOut">
              <a:rPr lang="fr-FR" smtClean="0"/>
              <a:t>17/06/2022</a:t>
            </a:fld>
            <a:endParaRPr lang="fr-FR"/>
          </a:p>
        </p:txBody>
      </p:sp>
      <p:sp>
        <p:nvSpPr>
          <p:cNvPr id="6" name="Espace réservé du pied de page 5">
            <a:extLst>
              <a:ext uri="{FF2B5EF4-FFF2-40B4-BE49-F238E27FC236}">
                <a16:creationId xmlns:a16="http://schemas.microsoft.com/office/drawing/2014/main" id="{6F03B777-8D42-4644-8CFA-09ED09AB500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AED243E-B1A9-D243-8A98-5411EC847EBE}"/>
              </a:ext>
            </a:extLst>
          </p:cNvPr>
          <p:cNvSpPr>
            <a:spLocks noGrp="1"/>
          </p:cNvSpPr>
          <p:nvPr>
            <p:ph type="sldNum" sz="quarter" idx="12"/>
          </p:nvPr>
        </p:nvSpPr>
        <p:spPr/>
        <p:txBody>
          <a:bodyPr/>
          <a:lstStyle/>
          <a:p>
            <a:fld id="{99724DF2-62BA-434E-98F5-7DAA250792A3}" type="slidenum">
              <a:rPr lang="fr-FR" smtClean="0"/>
              <a:t>‹N°›</a:t>
            </a:fld>
            <a:endParaRPr lang="fr-FR"/>
          </a:p>
        </p:txBody>
      </p:sp>
    </p:spTree>
    <p:extLst>
      <p:ext uri="{BB962C8B-B14F-4D97-AF65-F5344CB8AC3E}">
        <p14:creationId xmlns:p14="http://schemas.microsoft.com/office/powerpoint/2010/main" val="3242296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19EAB5-7AD4-074C-9E2A-B56F75E0CB7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210FD05B-DA06-0248-88F2-C553C03B1B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9075B488-D0C3-1E41-AE66-E35BA2DA66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D748C780-BCB5-5145-AF42-B0ED9C86D861}"/>
              </a:ext>
            </a:extLst>
          </p:cNvPr>
          <p:cNvSpPr>
            <a:spLocks noGrp="1"/>
          </p:cNvSpPr>
          <p:nvPr>
            <p:ph type="dt" sz="half" idx="10"/>
          </p:nvPr>
        </p:nvSpPr>
        <p:spPr/>
        <p:txBody>
          <a:bodyPr/>
          <a:lstStyle/>
          <a:p>
            <a:fld id="{EE56C349-B6E6-7B4B-8BCA-5459B3FC4A33}" type="datetimeFigureOut">
              <a:rPr lang="fr-FR" smtClean="0"/>
              <a:t>17/06/2022</a:t>
            </a:fld>
            <a:endParaRPr lang="fr-FR"/>
          </a:p>
        </p:txBody>
      </p:sp>
      <p:sp>
        <p:nvSpPr>
          <p:cNvPr id="6" name="Espace réservé du pied de page 5">
            <a:extLst>
              <a:ext uri="{FF2B5EF4-FFF2-40B4-BE49-F238E27FC236}">
                <a16:creationId xmlns:a16="http://schemas.microsoft.com/office/drawing/2014/main" id="{FF39C1CB-3234-2B4F-B9AB-1E52689AA14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8B58691-BB77-A743-9032-EB3C7B995078}"/>
              </a:ext>
            </a:extLst>
          </p:cNvPr>
          <p:cNvSpPr>
            <a:spLocks noGrp="1"/>
          </p:cNvSpPr>
          <p:nvPr>
            <p:ph type="sldNum" sz="quarter" idx="12"/>
          </p:nvPr>
        </p:nvSpPr>
        <p:spPr/>
        <p:txBody>
          <a:bodyPr/>
          <a:lstStyle/>
          <a:p>
            <a:fld id="{99724DF2-62BA-434E-98F5-7DAA250792A3}" type="slidenum">
              <a:rPr lang="fr-FR" smtClean="0"/>
              <a:t>‹N°›</a:t>
            </a:fld>
            <a:endParaRPr lang="fr-FR"/>
          </a:p>
        </p:txBody>
      </p:sp>
    </p:spTree>
    <p:extLst>
      <p:ext uri="{BB962C8B-B14F-4D97-AF65-F5344CB8AC3E}">
        <p14:creationId xmlns:p14="http://schemas.microsoft.com/office/powerpoint/2010/main" val="667603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915B0BA-25DC-1249-B335-859207B252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9B2AD9D1-B30B-8440-94E4-8402447AD8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6DFF42A5-C8E6-8141-9A68-3609B51470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56C349-B6E6-7B4B-8BCA-5459B3FC4A33}" type="datetimeFigureOut">
              <a:rPr lang="fr-FR" smtClean="0"/>
              <a:t>17/06/2022</a:t>
            </a:fld>
            <a:endParaRPr lang="fr-FR"/>
          </a:p>
        </p:txBody>
      </p:sp>
      <p:sp>
        <p:nvSpPr>
          <p:cNvPr id="5" name="Espace réservé du pied de page 4">
            <a:extLst>
              <a:ext uri="{FF2B5EF4-FFF2-40B4-BE49-F238E27FC236}">
                <a16:creationId xmlns:a16="http://schemas.microsoft.com/office/drawing/2014/main" id="{856E12C5-4331-A749-8C5B-A42D277A08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FC1AB519-E7F4-F14C-A922-BA4F9C16DE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724DF2-62BA-434E-98F5-7DAA250792A3}" type="slidenum">
              <a:rPr lang="fr-FR" smtClean="0"/>
              <a:t>‹N°›</a:t>
            </a:fld>
            <a:endParaRPr lang="fr-FR"/>
          </a:p>
        </p:txBody>
      </p:sp>
    </p:spTree>
    <p:extLst>
      <p:ext uri="{BB962C8B-B14F-4D97-AF65-F5344CB8AC3E}">
        <p14:creationId xmlns:p14="http://schemas.microsoft.com/office/powerpoint/2010/main" val="1127974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51558-386E-F14F-80A4-0CAC1E7120F8}"/>
              </a:ext>
            </a:extLst>
          </p:cNvPr>
          <p:cNvSpPr>
            <a:spLocks noGrp="1"/>
          </p:cNvSpPr>
          <p:nvPr>
            <p:ph type="ctrTitle"/>
          </p:nvPr>
        </p:nvSpPr>
        <p:spPr/>
        <p:txBody>
          <a:bodyPr>
            <a:normAutofit fontScale="90000"/>
          </a:bodyPr>
          <a:lstStyle/>
          <a:p>
            <a:r>
              <a:rPr lang="fr-FR" b="1" dirty="0"/>
              <a:t>L’ÉCHOGRAPHIE DANS LES HERNIES</a:t>
            </a:r>
            <a:br>
              <a:rPr lang="fr-FR" b="1" dirty="0"/>
            </a:br>
            <a:r>
              <a:rPr lang="fr-FR" b="1" dirty="0"/>
              <a:t>INUTILE OU NUISIBLE?</a:t>
            </a:r>
          </a:p>
        </p:txBody>
      </p:sp>
      <p:sp>
        <p:nvSpPr>
          <p:cNvPr id="3" name="Sous-titre 2">
            <a:extLst>
              <a:ext uri="{FF2B5EF4-FFF2-40B4-BE49-F238E27FC236}">
                <a16:creationId xmlns:a16="http://schemas.microsoft.com/office/drawing/2014/main" id="{46F961E5-9FCE-A041-8293-3B2778C08FDE}"/>
              </a:ext>
            </a:extLst>
          </p:cNvPr>
          <p:cNvSpPr>
            <a:spLocks noGrp="1"/>
          </p:cNvSpPr>
          <p:nvPr>
            <p:ph type="subTitle" idx="1"/>
          </p:nvPr>
        </p:nvSpPr>
        <p:spPr/>
        <p:txBody>
          <a:bodyPr>
            <a:normAutofit/>
          </a:bodyPr>
          <a:lstStyle/>
          <a:p>
            <a:endParaRPr lang="fr-FR" sz="3200" dirty="0"/>
          </a:p>
          <a:p>
            <a:r>
              <a:rPr lang="fr-FR" sz="3200" b="1" dirty="0"/>
              <a:t>Mathieu BECK</a:t>
            </a:r>
          </a:p>
        </p:txBody>
      </p:sp>
      <p:sp>
        <p:nvSpPr>
          <p:cNvPr id="4" name="ZoneTexte 3">
            <a:extLst>
              <a:ext uri="{FF2B5EF4-FFF2-40B4-BE49-F238E27FC236}">
                <a16:creationId xmlns:a16="http://schemas.microsoft.com/office/drawing/2014/main" id="{ACA153CA-C265-D84A-9995-663982C78000}"/>
              </a:ext>
            </a:extLst>
          </p:cNvPr>
          <p:cNvSpPr txBox="1"/>
          <p:nvPr/>
        </p:nvSpPr>
        <p:spPr>
          <a:xfrm>
            <a:off x="8677834" y="5755341"/>
            <a:ext cx="1619546" cy="461665"/>
          </a:xfrm>
          <a:prstGeom prst="rect">
            <a:avLst/>
          </a:prstGeom>
          <a:noFill/>
        </p:spPr>
        <p:txBody>
          <a:bodyPr wrap="none" rtlCol="0">
            <a:spAutoFit/>
          </a:bodyPr>
          <a:lstStyle/>
          <a:p>
            <a:r>
              <a:rPr lang="fr-FR" sz="2400" dirty="0"/>
              <a:t>MESH 2022</a:t>
            </a:r>
          </a:p>
        </p:txBody>
      </p:sp>
      <p:pic>
        <p:nvPicPr>
          <p:cNvPr id="6" name="Image 5">
            <a:extLst>
              <a:ext uri="{FF2B5EF4-FFF2-40B4-BE49-F238E27FC236}">
                <a16:creationId xmlns:a16="http://schemas.microsoft.com/office/drawing/2014/main" id="{E4D5FD06-9682-2C41-8199-6297AB7465C8}"/>
              </a:ext>
            </a:extLst>
          </p:cNvPr>
          <p:cNvPicPr>
            <a:picLocks noChangeAspect="1"/>
          </p:cNvPicPr>
          <p:nvPr/>
        </p:nvPicPr>
        <p:blipFill>
          <a:blip r:embed="rId2"/>
          <a:stretch>
            <a:fillRect/>
          </a:stretch>
        </p:blipFill>
        <p:spPr>
          <a:xfrm>
            <a:off x="524933" y="4546663"/>
            <a:ext cx="3454399" cy="1727200"/>
          </a:xfrm>
          <a:prstGeom prst="rect">
            <a:avLst/>
          </a:prstGeom>
        </p:spPr>
      </p:pic>
    </p:spTree>
    <p:extLst>
      <p:ext uri="{BB962C8B-B14F-4D97-AF65-F5344CB8AC3E}">
        <p14:creationId xmlns:p14="http://schemas.microsoft.com/office/powerpoint/2010/main" val="36386931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a:extLst>
              <a:ext uri="{FF2B5EF4-FFF2-40B4-BE49-F238E27FC236}">
                <a16:creationId xmlns:a16="http://schemas.microsoft.com/office/drawing/2014/main" id="{7006EAC3-C802-BE40-BF1E-64B496C7688B}"/>
              </a:ext>
            </a:extLst>
          </p:cNvPr>
          <p:cNvSpPr>
            <a:spLocks noChangeArrowheads="1"/>
          </p:cNvSpPr>
          <p:nvPr/>
        </p:nvSpPr>
        <p:spPr bwMode="auto">
          <a:xfrm>
            <a:off x="717176" y="860612"/>
            <a:ext cx="10775577"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fr-FR" sz="2000" b="1" dirty="0"/>
              <a:t>Wasteful </a:t>
            </a:r>
            <a:r>
              <a:rPr lang="fr-FR" altLang="fr-FR" sz="2000" b="1" dirty="0" err="1"/>
              <a:t>overinvestigation</a:t>
            </a:r>
            <a:r>
              <a:rPr lang="fr-FR" altLang="fr-FR" sz="2000" b="1" dirty="0"/>
              <a:t> — </a:t>
            </a:r>
            <a:r>
              <a:rPr lang="fr-FR" altLang="fr-FR" sz="2000" b="1" dirty="0" err="1"/>
              <a:t>ultrasound</a:t>
            </a:r>
            <a:r>
              <a:rPr lang="fr-FR" altLang="fr-FR" sz="2000" b="1" dirty="0"/>
              <a:t> in groin </a:t>
            </a:r>
            <a:r>
              <a:rPr lang="fr-FR" altLang="fr-FR" sz="2000" b="1" dirty="0" err="1"/>
              <a:t>hernias</a:t>
            </a:r>
            <a:r>
              <a:rPr lang="fr-FR" altLang="fr-FR" sz="2000" b="1" dirty="0"/>
              <a:t> and groin pain</a:t>
            </a:r>
          </a:p>
          <a:p>
            <a:r>
              <a:rPr lang="fr-FR" altLang="fr-FR" sz="2000" b="1" dirty="0"/>
              <a:t>David Phillips</a:t>
            </a:r>
          </a:p>
          <a:p>
            <a:r>
              <a:rPr lang="fr-FR" altLang="fr-FR" sz="2000" b="1" dirty="0"/>
              <a:t>Med J </a:t>
            </a:r>
            <a:r>
              <a:rPr lang="fr-FR" altLang="fr-FR" sz="2000" b="1" dirty="0" err="1"/>
              <a:t>Aust</a:t>
            </a:r>
            <a:r>
              <a:rPr lang="fr-FR" altLang="fr-FR" sz="2000" b="1" dirty="0"/>
              <a:t> 2015; 202 (4): 180-181.</a:t>
            </a:r>
          </a:p>
          <a:p>
            <a:endParaRPr lang="fr-FR" altLang="fr-FR" sz="2000" dirty="0"/>
          </a:p>
          <a:p>
            <a:endParaRPr lang="fr-FR" altLang="fr-FR" sz="2000" dirty="0"/>
          </a:p>
          <a:p>
            <a:r>
              <a:rPr lang="fr-FR" altLang="fr-FR" sz="2000" dirty="0"/>
              <a:t>To the Editor: </a:t>
            </a:r>
          </a:p>
          <a:p>
            <a:endParaRPr lang="fr-FR" altLang="fr-FR" sz="2000" dirty="0"/>
          </a:p>
          <a:p>
            <a:r>
              <a:rPr lang="fr-FR" altLang="fr-FR" sz="2000" dirty="0">
                <a:solidFill>
                  <a:srgbClr val="FF0000"/>
                </a:solidFill>
              </a:rPr>
              <a:t>Surgeons </a:t>
            </a:r>
            <a:r>
              <a:rPr lang="fr-FR" altLang="fr-FR" sz="2000" dirty="0" err="1">
                <a:solidFill>
                  <a:srgbClr val="FF0000"/>
                </a:solidFill>
              </a:rPr>
              <a:t>detest</a:t>
            </a:r>
            <a:r>
              <a:rPr lang="fr-FR" altLang="fr-FR" sz="2000" dirty="0">
                <a:solidFill>
                  <a:srgbClr val="FF0000"/>
                </a:solidFill>
              </a:rPr>
              <a:t> the </a:t>
            </a:r>
            <a:r>
              <a:rPr lang="fr-FR" altLang="fr-FR" sz="2000" dirty="0" err="1">
                <a:solidFill>
                  <a:srgbClr val="FF0000"/>
                </a:solidFill>
              </a:rPr>
              <a:t>waste</a:t>
            </a:r>
            <a:r>
              <a:rPr lang="fr-FR" altLang="fr-FR" sz="2000" dirty="0">
                <a:solidFill>
                  <a:srgbClr val="FF0000"/>
                </a:solidFill>
              </a:rPr>
              <a:t> </a:t>
            </a:r>
            <a:r>
              <a:rPr lang="fr-FR" altLang="fr-FR" sz="2000" dirty="0" err="1">
                <a:solidFill>
                  <a:srgbClr val="FF0000"/>
                </a:solidFill>
              </a:rPr>
              <a:t>involved</a:t>
            </a:r>
            <a:r>
              <a:rPr lang="fr-FR" altLang="fr-FR" sz="2000" dirty="0">
                <a:solidFill>
                  <a:srgbClr val="FF0000"/>
                </a:solidFill>
              </a:rPr>
              <a:t> in routine </a:t>
            </a:r>
            <a:r>
              <a:rPr lang="fr-FR" altLang="fr-FR" sz="2000" dirty="0" err="1">
                <a:solidFill>
                  <a:srgbClr val="FF0000"/>
                </a:solidFill>
              </a:rPr>
              <a:t>ultrasounds</a:t>
            </a:r>
            <a:r>
              <a:rPr lang="fr-FR" altLang="fr-FR" sz="2000" dirty="0"/>
              <a:t> for all patients </a:t>
            </a:r>
            <a:r>
              <a:rPr lang="fr-FR" altLang="fr-FR" sz="2000" dirty="0" err="1"/>
              <a:t>with</a:t>
            </a:r>
            <a:r>
              <a:rPr lang="fr-FR" altLang="fr-FR" sz="2000" dirty="0"/>
              <a:t> </a:t>
            </a:r>
            <a:r>
              <a:rPr lang="fr-FR" altLang="fr-FR" sz="2000" dirty="0">
                <a:solidFill>
                  <a:srgbClr val="FF0000"/>
                </a:solidFill>
              </a:rPr>
              <a:t>groin </a:t>
            </a:r>
            <a:r>
              <a:rPr lang="fr-FR" altLang="fr-FR" sz="2000" dirty="0" err="1">
                <a:solidFill>
                  <a:srgbClr val="FF0000"/>
                </a:solidFill>
              </a:rPr>
              <a:t>hernias</a:t>
            </a:r>
            <a:r>
              <a:rPr lang="fr-FR" altLang="fr-FR" sz="2000" dirty="0">
                <a:solidFill>
                  <a:srgbClr val="FF0000"/>
                </a:solidFill>
              </a:rPr>
              <a:t> and </a:t>
            </a:r>
            <a:r>
              <a:rPr lang="fr-FR" altLang="fr-FR" sz="2000" dirty="0" err="1">
                <a:solidFill>
                  <a:srgbClr val="FF0000"/>
                </a:solidFill>
              </a:rPr>
              <a:t>those</a:t>
            </a:r>
            <a:r>
              <a:rPr lang="fr-FR" altLang="fr-FR" sz="2000" dirty="0">
                <a:solidFill>
                  <a:srgbClr val="FF0000"/>
                </a:solidFill>
              </a:rPr>
              <a:t> </a:t>
            </a:r>
            <a:r>
              <a:rPr lang="fr-FR" altLang="fr-FR" sz="2000" dirty="0" err="1">
                <a:solidFill>
                  <a:srgbClr val="FF0000"/>
                </a:solidFill>
              </a:rPr>
              <a:t>with</a:t>
            </a:r>
            <a:r>
              <a:rPr lang="fr-FR" altLang="fr-FR" sz="2000" dirty="0">
                <a:solidFill>
                  <a:srgbClr val="FF0000"/>
                </a:solidFill>
              </a:rPr>
              <a:t> groin pain</a:t>
            </a:r>
            <a:r>
              <a:rPr lang="fr-FR" altLang="fr-FR" sz="2000" dirty="0"/>
              <a:t> </a:t>
            </a:r>
            <a:r>
              <a:rPr lang="fr-FR" altLang="fr-FR" sz="2000" dirty="0" err="1"/>
              <a:t>only</a:t>
            </a:r>
            <a:r>
              <a:rPr lang="fr-FR" altLang="fr-FR" sz="2000" dirty="0"/>
              <a:t>.</a:t>
            </a:r>
          </a:p>
          <a:p>
            <a:endParaRPr lang="fr-FR" altLang="fr-FR" sz="2000" dirty="0"/>
          </a:p>
          <a:p>
            <a:r>
              <a:rPr lang="fr-FR" altLang="fr-FR" sz="2000" dirty="0"/>
              <a:t>An inguinal </a:t>
            </a:r>
            <a:r>
              <a:rPr lang="fr-FR" altLang="fr-FR" sz="2000" dirty="0" err="1"/>
              <a:t>hernia</a:t>
            </a:r>
            <a:r>
              <a:rPr lang="fr-FR" altLang="fr-FR" sz="2000" dirty="0"/>
              <a:t> </a:t>
            </a:r>
            <a:r>
              <a:rPr lang="fr-FR" altLang="fr-FR" sz="2000" dirty="0" err="1"/>
              <a:t>is</a:t>
            </a:r>
            <a:r>
              <a:rPr lang="fr-FR" altLang="fr-FR" sz="2000" dirty="0"/>
              <a:t> a groin </a:t>
            </a:r>
            <a:r>
              <a:rPr lang="fr-FR" altLang="fr-FR" sz="2000" dirty="0" err="1"/>
              <a:t>swelling</a:t>
            </a:r>
            <a:r>
              <a:rPr lang="fr-FR" altLang="fr-FR" sz="2000" dirty="0"/>
              <a:t> </a:t>
            </a:r>
            <a:r>
              <a:rPr lang="fr-FR" altLang="fr-FR" sz="2000" dirty="0" err="1"/>
              <a:t>with</a:t>
            </a:r>
            <a:r>
              <a:rPr lang="fr-FR" altLang="fr-FR" sz="2000" dirty="0"/>
              <a:t> a </a:t>
            </a:r>
            <a:r>
              <a:rPr lang="fr-FR" altLang="fr-FR" sz="2000" dirty="0" err="1"/>
              <a:t>cough</a:t>
            </a:r>
            <a:r>
              <a:rPr lang="fr-FR" altLang="fr-FR" sz="2000" dirty="0"/>
              <a:t> impulse, </a:t>
            </a:r>
            <a:r>
              <a:rPr lang="fr-FR" altLang="fr-FR" sz="2000" dirty="0" err="1"/>
              <a:t>clinically</a:t>
            </a:r>
            <a:r>
              <a:rPr lang="fr-FR" altLang="fr-FR" sz="2000" dirty="0"/>
              <a:t> </a:t>
            </a:r>
            <a:r>
              <a:rPr lang="fr-FR" altLang="fr-FR" sz="2000" dirty="0" err="1"/>
              <a:t>obvious</a:t>
            </a:r>
            <a:r>
              <a:rPr lang="fr-FR" altLang="fr-FR" sz="2000" dirty="0"/>
              <a:t> in </a:t>
            </a:r>
            <a:r>
              <a:rPr lang="fr-FR" altLang="fr-FR" sz="2000" dirty="0" err="1"/>
              <a:t>nearly</a:t>
            </a:r>
            <a:r>
              <a:rPr lang="fr-FR" altLang="fr-FR" sz="2000" dirty="0"/>
              <a:t> all patients</a:t>
            </a:r>
            <a:r>
              <a:rPr lang="fr-FR" altLang="fr-FR" sz="2000" dirty="0">
                <a:solidFill>
                  <a:srgbClr val="FF0000"/>
                </a:solidFill>
              </a:rPr>
              <a:t>. </a:t>
            </a:r>
          </a:p>
          <a:p>
            <a:endParaRPr lang="fr-FR" altLang="fr-FR" sz="2000" dirty="0">
              <a:solidFill>
                <a:srgbClr val="FF0000"/>
              </a:solidFill>
            </a:endParaRPr>
          </a:p>
        </p:txBody>
      </p:sp>
    </p:spTree>
    <p:extLst>
      <p:ext uri="{BB962C8B-B14F-4D97-AF65-F5344CB8AC3E}">
        <p14:creationId xmlns:p14="http://schemas.microsoft.com/office/powerpoint/2010/main" val="34375442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a:extLst>
              <a:ext uri="{FF2B5EF4-FFF2-40B4-BE49-F238E27FC236}">
                <a16:creationId xmlns:a16="http://schemas.microsoft.com/office/drawing/2014/main" id="{7006EAC3-C802-BE40-BF1E-64B496C7688B}"/>
              </a:ext>
            </a:extLst>
          </p:cNvPr>
          <p:cNvSpPr>
            <a:spLocks noChangeArrowheads="1"/>
          </p:cNvSpPr>
          <p:nvPr/>
        </p:nvSpPr>
        <p:spPr bwMode="auto">
          <a:xfrm>
            <a:off x="717176" y="860612"/>
            <a:ext cx="10775577"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fr-FR" sz="2000" b="1" dirty="0"/>
              <a:t>Wasteful </a:t>
            </a:r>
            <a:r>
              <a:rPr lang="fr-FR" altLang="fr-FR" sz="2000" b="1" dirty="0" err="1"/>
              <a:t>overinvestigation</a:t>
            </a:r>
            <a:r>
              <a:rPr lang="fr-FR" altLang="fr-FR" sz="2000" b="1" dirty="0"/>
              <a:t> — </a:t>
            </a:r>
            <a:r>
              <a:rPr lang="fr-FR" altLang="fr-FR" sz="2000" b="1" dirty="0" err="1"/>
              <a:t>ultrasound</a:t>
            </a:r>
            <a:r>
              <a:rPr lang="fr-FR" altLang="fr-FR" sz="2000" b="1" dirty="0"/>
              <a:t> in groin </a:t>
            </a:r>
            <a:r>
              <a:rPr lang="fr-FR" altLang="fr-FR" sz="2000" b="1" dirty="0" err="1"/>
              <a:t>hernias</a:t>
            </a:r>
            <a:r>
              <a:rPr lang="fr-FR" altLang="fr-FR" sz="2000" b="1" dirty="0"/>
              <a:t> and groin pain</a:t>
            </a:r>
          </a:p>
          <a:p>
            <a:r>
              <a:rPr lang="fr-FR" altLang="fr-FR" sz="2000" b="1" dirty="0"/>
              <a:t>David Phillips</a:t>
            </a:r>
          </a:p>
          <a:p>
            <a:r>
              <a:rPr lang="fr-FR" altLang="fr-FR" sz="2000" b="1" dirty="0"/>
              <a:t>Med J </a:t>
            </a:r>
            <a:r>
              <a:rPr lang="fr-FR" altLang="fr-FR" sz="2000" b="1" dirty="0" err="1"/>
              <a:t>Aust</a:t>
            </a:r>
            <a:r>
              <a:rPr lang="fr-FR" altLang="fr-FR" sz="2000" b="1" dirty="0"/>
              <a:t> 2015; 202 (4): 180-181.</a:t>
            </a:r>
          </a:p>
          <a:p>
            <a:endParaRPr lang="fr-FR" altLang="fr-FR" sz="2000" dirty="0"/>
          </a:p>
          <a:p>
            <a:endParaRPr lang="fr-FR" altLang="fr-FR" sz="2000" dirty="0"/>
          </a:p>
          <a:p>
            <a:r>
              <a:rPr lang="fr-FR" altLang="fr-FR" sz="2000" dirty="0"/>
              <a:t>To the Editor: </a:t>
            </a:r>
          </a:p>
          <a:p>
            <a:endParaRPr lang="fr-FR" altLang="fr-FR" sz="2000" dirty="0"/>
          </a:p>
          <a:p>
            <a:r>
              <a:rPr lang="fr-FR" altLang="fr-FR" sz="2000" dirty="0">
                <a:solidFill>
                  <a:srgbClr val="FF0000"/>
                </a:solidFill>
              </a:rPr>
              <a:t>Surgeons </a:t>
            </a:r>
            <a:r>
              <a:rPr lang="fr-FR" altLang="fr-FR" sz="2000" dirty="0" err="1">
                <a:solidFill>
                  <a:srgbClr val="FF0000"/>
                </a:solidFill>
              </a:rPr>
              <a:t>detest</a:t>
            </a:r>
            <a:r>
              <a:rPr lang="fr-FR" altLang="fr-FR" sz="2000" dirty="0">
                <a:solidFill>
                  <a:srgbClr val="FF0000"/>
                </a:solidFill>
              </a:rPr>
              <a:t> the </a:t>
            </a:r>
            <a:r>
              <a:rPr lang="fr-FR" altLang="fr-FR" sz="2000" dirty="0" err="1">
                <a:solidFill>
                  <a:srgbClr val="FF0000"/>
                </a:solidFill>
              </a:rPr>
              <a:t>waste</a:t>
            </a:r>
            <a:r>
              <a:rPr lang="fr-FR" altLang="fr-FR" sz="2000" dirty="0">
                <a:solidFill>
                  <a:srgbClr val="FF0000"/>
                </a:solidFill>
              </a:rPr>
              <a:t> </a:t>
            </a:r>
            <a:r>
              <a:rPr lang="fr-FR" altLang="fr-FR" sz="2000" dirty="0" err="1">
                <a:solidFill>
                  <a:srgbClr val="FF0000"/>
                </a:solidFill>
              </a:rPr>
              <a:t>involved</a:t>
            </a:r>
            <a:r>
              <a:rPr lang="fr-FR" altLang="fr-FR" sz="2000" dirty="0">
                <a:solidFill>
                  <a:srgbClr val="FF0000"/>
                </a:solidFill>
              </a:rPr>
              <a:t> in routine </a:t>
            </a:r>
            <a:r>
              <a:rPr lang="fr-FR" altLang="fr-FR" sz="2000" dirty="0" err="1">
                <a:solidFill>
                  <a:srgbClr val="FF0000"/>
                </a:solidFill>
              </a:rPr>
              <a:t>ultrasounds</a:t>
            </a:r>
            <a:r>
              <a:rPr lang="fr-FR" altLang="fr-FR" sz="2000" dirty="0"/>
              <a:t> for all patients </a:t>
            </a:r>
            <a:r>
              <a:rPr lang="fr-FR" altLang="fr-FR" sz="2000" dirty="0" err="1"/>
              <a:t>with</a:t>
            </a:r>
            <a:r>
              <a:rPr lang="fr-FR" altLang="fr-FR" sz="2000" dirty="0"/>
              <a:t> </a:t>
            </a:r>
            <a:r>
              <a:rPr lang="fr-FR" altLang="fr-FR" sz="2000" dirty="0">
                <a:solidFill>
                  <a:srgbClr val="FF0000"/>
                </a:solidFill>
              </a:rPr>
              <a:t>groin </a:t>
            </a:r>
            <a:r>
              <a:rPr lang="fr-FR" altLang="fr-FR" sz="2000" dirty="0" err="1">
                <a:solidFill>
                  <a:srgbClr val="FF0000"/>
                </a:solidFill>
              </a:rPr>
              <a:t>hernias</a:t>
            </a:r>
            <a:r>
              <a:rPr lang="fr-FR" altLang="fr-FR" sz="2000" dirty="0">
                <a:solidFill>
                  <a:srgbClr val="FF0000"/>
                </a:solidFill>
              </a:rPr>
              <a:t> and </a:t>
            </a:r>
            <a:r>
              <a:rPr lang="fr-FR" altLang="fr-FR" sz="2000" dirty="0" err="1">
                <a:solidFill>
                  <a:srgbClr val="FF0000"/>
                </a:solidFill>
              </a:rPr>
              <a:t>those</a:t>
            </a:r>
            <a:r>
              <a:rPr lang="fr-FR" altLang="fr-FR" sz="2000" dirty="0">
                <a:solidFill>
                  <a:srgbClr val="FF0000"/>
                </a:solidFill>
              </a:rPr>
              <a:t> </a:t>
            </a:r>
            <a:r>
              <a:rPr lang="fr-FR" altLang="fr-FR" sz="2000" dirty="0" err="1">
                <a:solidFill>
                  <a:srgbClr val="FF0000"/>
                </a:solidFill>
              </a:rPr>
              <a:t>with</a:t>
            </a:r>
            <a:r>
              <a:rPr lang="fr-FR" altLang="fr-FR" sz="2000" dirty="0">
                <a:solidFill>
                  <a:srgbClr val="FF0000"/>
                </a:solidFill>
              </a:rPr>
              <a:t> groin pain</a:t>
            </a:r>
            <a:r>
              <a:rPr lang="fr-FR" altLang="fr-FR" sz="2000" dirty="0"/>
              <a:t> </a:t>
            </a:r>
            <a:r>
              <a:rPr lang="fr-FR" altLang="fr-FR" sz="2000" dirty="0" err="1"/>
              <a:t>only</a:t>
            </a:r>
            <a:r>
              <a:rPr lang="fr-FR" altLang="fr-FR" sz="2000" dirty="0"/>
              <a:t>.</a:t>
            </a:r>
          </a:p>
          <a:p>
            <a:endParaRPr lang="fr-FR" altLang="fr-FR" sz="2000" dirty="0"/>
          </a:p>
          <a:p>
            <a:r>
              <a:rPr lang="fr-FR" altLang="fr-FR" sz="2000" dirty="0"/>
              <a:t>An inguinal </a:t>
            </a:r>
            <a:r>
              <a:rPr lang="fr-FR" altLang="fr-FR" sz="2000" dirty="0" err="1"/>
              <a:t>hernia</a:t>
            </a:r>
            <a:r>
              <a:rPr lang="fr-FR" altLang="fr-FR" sz="2000" dirty="0"/>
              <a:t> </a:t>
            </a:r>
            <a:r>
              <a:rPr lang="fr-FR" altLang="fr-FR" sz="2000" dirty="0" err="1"/>
              <a:t>is</a:t>
            </a:r>
            <a:r>
              <a:rPr lang="fr-FR" altLang="fr-FR" sz="2000" dirty="0"/>
              <a:t> a groin </a:t>
            </a:r>
            <a:r>
              <a:rPr lang="fr-FR" altLang="fr-FR" sz="2000" dirty="0" err="1"/>
              <a:t>swelling</a:t>
            </a:r>
            <a:r>
              <a:rPr lang="fr-FR" altLang="fr-FR" sz="2000" dirty="0"/>
              <a:t> </a:t>
            </a:r>
            <a:r>
              <a:rPr lang="fr-FR" altLang="fr-FR" sz="2000" dirty="0" err="1"/>
              <a:t>with</a:t>
            </a:r>
            <a:r>
              <a:rPr lang="fr-FR" altLang="fr-FR" sz="2000" dirty="0"/>
              <a:t> a </a:t>
            </a:r>
            <a:r>
              <a:rPr lang="fr-FR" altLang="fr-FR" sz="2000" dirty="0" err="1"/>
              <a:t>cough</a:t>
            </a:r>
            <a:r>
              <a:rPr lang="fr-FR" altLang="fr-FR" sz="2000" dirty="0"/>
              <a:t> impulse, </a:t>
            </a:r>
            <a:r>
              <a:rPr lang="fr-FR" altLang="fr-FR" sz="2000" dirty="0" err="1"/>
              <a:t>clinically</a:t>
            </a:r>
            <a:r>
              <a:rPr lang="fr-FR" altLang="fr-FR" sz="2000" dirty="0"/>
              <a:t> </a:t>
            </a:r>
            <a:r>
              <a:rPr lang="fr-FR" altLang="fr-FR" sz="2000" dirty="0" err="1"/>
              <a:t>obvious</a:t>
            </a:r>
            <a:r>
              <a:rPr lang="fr-FR" altLang="fr-FR" sz="2000" dirty="0"/>
              <a:t> in </a:t>
            </a:r>
            <a:r>
              <a:rPr lang="fr-FR" altLang="fr-FR" sz="2000" dirty="0" err="1"/>
              <a:t>nearly</a:t>
            </a:r>
            <a:r>
              <a:rPr lang="fr-FR" altLang="fr-FR" sz="2000" dirty="0"/>
              <a:t> all patients</a:t>
            </a:r>
            <a:r>
              <a:rPr lang="fr-FR" altLang="fr-FR" sz="2000" dirty="0">
                <a:solidFill>
                  <a:srgbClr val="FF0000"/>
                </a:solidFill>
              </a:rPr>
              <a:t>. </a:t>
            </a:r>
          </a:p>
          <a:p>
            <a:endParaRPr lang="fr-FR" altLang="fr-FR" sz="2000" dirty="0">
              <a:solidFill>
                <a:srgbClr val="FF0000"/>
              </a:solidFill>
            </a:endParaRPr>
          </a:p>
          <a:p>
            <a:r>
              <a:rPr lang="fr-FR" altLang="fr-FR" sz="2000" dirty="0">
                <a:solidFill>
                  <a:srgbClr val="FF0000"/>
                </a:solidFill>
              </a:rPr>
              <a:t>No </a:t>
            </a:r>
            <a:r>
              <a:rPr lang="fr-FR" altLang="fr-FR" sz="2000" dirty="0" err="1">
                <a:solidFill>
                  <a:srgbClr val="FF0000"/>
                </a:solidFill>
              </a:rPr>
              <a:t>additional</a:t>
            </a:r>
            <a:r>
              <a:rPr lang="fr-FR" altLang="fr-FR" sz="2000" dirty="0">
                <a:solidFill>
                  <a:srgbClr val="FF0000"/>
                </a:solidFill>
              </a:rPr>
              <a:t> value </a:t>
            </a:r>
            <a:r>
              <a:rPr lang="fr-FR" altLang="fr-FR" sz="2000" dirty="0" err="1">
                <a:solidFill>
                  <a:srgbClr val="FF0000"/>
                </a:solidFill>
              </a:rPr>
              <a:t>is</a:t>
            </a:r>
            <a:r>
              <a:rPr lang="fr-FR" altLang="fr-FR" sz="2000" dirty="0">
                <a:solidFill>
                  <a:srgbClr val="FF0000"/>
                </a:solidFill>
              </a:rPr>
              <a:t> </a:t>
            </a:r>
            <a:r>
              <a:rPr lang="fr-FR" altLang="fr-FR" sz="2000" dirty="0" err="1">
                <a:solidFill>
                  <a:srgbClr val="FF0000"/>
                </a:solidFill>
              </a:rPr>
              <a:t>obtained</a:t>
            </a:r>
            <a:r>
              <a:rPr lang="fr-FR" altLang="fr-FR" sz="2000" dirty="0">
                <a:solidFill>
                  <a:srgbClr val="FF0000"/>
                </a:solidFill>
              </a:rPr>
              <a:t> </a:t>
            </a:r>
            <a:r>
              <a:rPr lang="fr-FR" altLang="fr-FR" sz="2000" dirty="0" err="1">
                <a:solidFill>
                  <a:srgbClr val="FF0000"/>
                </a:solidFill>
              </a:rPr>
              <a:t>from</a:t>
            </a:r>
            <a:r>
              <a:rPr lang="fr-FR" altLang="fr-FR" sz="2000" dirty="0">
                <a:solidFill>
                  <a:srgbClr val="FF0000"/>
                </a:solidFill>
              </a:rPr>
              <a:t> an </a:t>
            </a:r>
            <a:r>
              <a:rPr lang="fr-FR" altLang="fr-FR" sz="2000" dirty="0" err="1">
                <a:solidFill>
                  <a:srgbClr val="FF0000"/>
                </a:solidFill>
              </a:rPr>
              <a:t>ultrasound</a:t>
            </a:r>
            <a:r>
              <a:rPr lang="fr-FR" altLang="fr-FR" sz="2000" dirty="0">
                <a:solidFill>
                  <a:srgbClr val="FF0000"/>
                </a:solidFill>
              </a:rPr>
              <a:t>, </a:t>
            </a:r>
            <a:r>
              <a:rPr lang="fr-FR" altLang="fr-FR" sz="2000" dirty="0" err="1">
                <a:solidFill>
                  <a:srgbClr val="FF0000"/>
                </a:solidFill>
              </a:rPr>
              <a:t>which</a:t>
            </a:r>
            <a:r>
              <a:rPr lang="fr-FR" altLang="fr-FR" sz="2000" dirty="0">
                <a:solidFill>
                  <a:srgbClr val="FF0000"/>
                </a:solidFill>
              </a:rPr>
              <a:t> </a:t>
            </a:r>
            <a:r>
              <a:rPr lang="fr-FR" altLang="fr-FR" sz="2000" dirty="0" err="1">
                <a:solidFill>
                  <a:srgbClr val="FF0000"/>
                </a:solidFill>
              </a:rPr>
              <a:t>does</a:t>
            </a:r>
            <a:r>
              <a:rPr lang="fr-FR" altLang="fr-FR" sz="2000" dirty="0">
                <a:solidFill>
                  <a:srgbClr val="FF0000"/>
                </a:solidFill>
              </a:rPr>
              <a:t> not change the management.</a:t>
            </a:r>
          </a:p>
        </p:txBody>
      </p:sp>
    </p:spTree>
    <p:extLst>
      <p:ext uri="{BB962C8B-B14F-4D97-AF65-F5344CB8AC3E}">
        <p14:creationId xmlns:p14="http://schemas.microsoft.com/office/powerpoint/2010/main" val="12144325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A078F2-647D-B046-ACE8-0E7CF4D5545D}"/>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54DC187D-D2CC-BF4D-A12F-BC296D801761}"/>
              </a:ext>
            </a:extLst>
          </p:cNvPr>
          <p:cNvPicPr>
            <a:picLocks noGrp="1" noChangeAspect="1"/>
          </p:cNvPicPr>
          <p:nvPr>
            <p:ph idx="1"/>
          </p:nvPr>
        </p:nvPicPr>
        <p:blipFill>
          <a:blip r:embed="rId2"/>
          <a:stretch>
            <a:fillRect/>
          </a:stretch>
        </p:blipFill>
        <p:spPr>
          <a:xfrm>
            <a:off x="838200" y="365125"/>
            <a:ext cx="10515600" cy="2920264"/>
          </a:xfrm>
        </p:spPr>
      </p:pic>
    </p:spTree>
    <p:extLst>
      <p:ext uri="{BB962C8B-B14F-4D97-AF65-F5344CB8AC3E}">
        <p14:creationId xmlns:p14="http://schemas.microsoft.com/office/powerpoint/2010/main" val="10660935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A078F2-647D-B046-ACE8-0E7CF4D5545D}"/>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54DC187D-D2CC-BF4D-A12F-BC296D801761}"/>
              </a:ext>
            </a:extLst>
          </p:cNvPr>
          <p:cNvPicPr>
            <a:picLocks noGrp="1" noChangeAspect="1"/>
          </p:cNvPicPr>
          <p:nvPr>
            <p:ph idx="1"/>
          </p:nvPr>
        </p:nvPicPr>
        <p:blipFill>
          <a:blip r:embed="rId2"/>
          <a:stretch>
            <a:fillRect/>
          </a:stretch>
        </p:blipFill>
        <p:spPr>
          <a:xfrm>
            <a:off x="838200" y="365125"/>
            <a:ext cx="10515600" cy="2920264"/>
          </a:xfrm>
        </p:spPr>
      </p:pic>
      <p:pic>
        <p:nvPicPr>
          <p:cNvPr id="7" name="Image 6">
            <a:extLst>
              <a:ext uri="{FF2B5EF4-FFF2-40B4-BE49-F238E27FC236}">
                <a16:creationId xmlns:a16="http://schemas.microsoft.com/office/drawing/2014/main" id="{E9F6FEA8-E7C6-7B40-911B-FFBA7BD6A1F2}"/>
              </a:ext>
            </a:extLst>
          </p:cNvPr>
          <p:cNvPicPr>
            <a:picLocks noChangeAspect="1"/>
          </p:cNvPicPr>
          <p:nvPr/>
        </p:nvPicPr>
        <p:blipFill>
          <a:blip r:embed="rId3"/>
          <a:stretch>
            <a:fillRect/>
          </a:stretch>
        </p:blipFill>
        <p:spPr>
          <a:xfrm>
            <a:off x="0" y="3845370"/>
            <a:ext cx="12192000" cy="2179399"/>
          </a:xfrm>
          <a:prstGeom prst="rect">
            <a:avLst/>
          </a:prstGeom>
        </p:spPr>
      </p:pic>
      <p:sp>
        <p:nvSpPr>
          <p:cNvPr id="4" name="ZoneTexte 3">
            <a:extLst>
              <a:ext uri="{FF2B5EF4-FFF2-40B4-BE49-F238E27FC236}">
                <a16:creationId xmlns:a16="http://schemas.microsoft.com/office/drawing/2014/main" id="{843C9E73-49EC-AE4A-9545-099FA41BDF07}"/>
              </a:ext>
            </a:extLst>
          </p:cNvPr>
          <p:cNvSpPr txBox="1"/>
          <p:nvPr/>
        </p:nvSpPr>
        <p:spPr>
          <a:xfrm>
            <a:off x="2684168" y="6024769"/>
            <a:ext cx="6823663" cy="461665"/>
          </a:xfrm>
          <a:prstGeom prst="rect">
            <a:avLst/>
          </a:prstGeom>
          <a:noFill/>
        </p:spPr>
        <p:txBody>
          <a:bodyPr wrap="none" rtlCol="0">
            <a:spAutoFit/>
          </a:bodyPr>
          <a:lstStyle/>
          <a:p>
            <a:r>
              <a:rPr lang="fr-FR" sz="2400" dirty="0" err="1"/>
              <a:t>Released</a:t>
            </a:r>
            <a:r>
              <a:rPr lang="fr-FR" sz="2400" dirty="0"/>
              <a:t> </a:t>
            </a:r>
            <a:r>
              <a:rPr lang="fr-FR" sz="2400" dirty="0" err="1"/>
              <a:t>January</a:t>
            </a:r>
            <a:r>
              <a:rPr lang="fr-FR" sz="2400" dirty="0"/>
              <a:t> 9, 2018; </a:t>
            </a:r>
            <a:r>
              <a:rPr lang="fr-FR" sz="2400" dirty="0" err="1"/>
              <a:t>Updated</a:t>
            </a:r>
            <a:r>
              <a:rPr lang="fr-FR" sz="2400" dirty="0"/>
              <a:t> </a:t>
            </a:r>
            <a:r>
              <a:rPr lang="fr-FR" sz="2400" dirty="0" err="1"/>
              <a:t>January</a:t>
            </a:r>
            <a:r>
              <a:rPr lang="fr-FR" sz="2400" dirty="0"/>
              <a:t> 19, 2022.</a:t>
            </a:r>
          </a:p>
        </p:txBody>
      </p:sp>
    </p:spTree>
    <p:extLst>
      <p:ext uri="{BB962C8B-B14F-4D97-AF65-F5344CB8AC3E}">
        <p14:creationId xmlns:p14="http://schemas.microsoft.com/office/powerpoint/2010/main" val="2440860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A078F2-647D-B046-ACE8-0E7CF4D5545D}"/>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54DC187D-D2CC-BF4D-A12F-BC296D801761}"/>
              </a:ext>
            </a:extLst>
          </p:cNvPr>
          <p:cNvPicPr>
            <a:picLocks noGrp="1" noChangeAspect="1"/>
          </p:cNvPicPr>
          <p:nvPr>
            <p:ph idx="1"/>
          </p:nvPr>
        </p:nvPicPr>
        <p:blipFill>
          <a:blip r:embed="rId2"/>
          <a:stretch>
            <a:fillRect/>
          </a:stretch>
        </p:blipFill>
        <p:spPr>
          <a:xfrm>
            <a:off x="838200" y="365125"/>
            <a:ext cx="10515600" cy="2920264"/>
          </a:xfrm>
        </p:spPr>
      </p:pic>
      <p:pic>
        <p:nvPicPr>
          <p:cNvPr id="7" name="Image 6">
            <a:extLst>
              <a:ext uri="{FF2B5EF4-FFF2-40B4-BE49-F238E27FC236}">
                <a16:creationId xmlns:a16="http://schemas.microsoft.com/office/drawing/2014/main" id="{E9F6FEA8-E7C6-7B40-911B-FFBA7BD6A1F2}"/>
              </a:ext>
            </a:extLst>
          </p:cNvPr>
          <p:cNvPicPr>
            <a:picLocks noChangeAspect="1"/>
          </p:cNvPicPr>
          <p:nvPr/>
        </p:nvPicPr>
        <p:blipFill>
          <a:blip r:embed="rId3"/>
          <a:stretch>
            <a:fillRect/>
          </a:stretch>
        </p:blipFill>
        <p:spPr>
          <a:xfrm>
            <a:off x="0" y="3845370"/>
            <a:ext cx="12192000" cy="2179399"/>
          </a:xfrm>
          <a:prstGeom prst="rect">
            <a:avLst/>
          </a:prstGeom>
        </p:spPr>
      </p:pic>
      <p:sp>
        <p:nvSpPr>
          <p:cNvPr id="4" name="ZoneTexte 3">
            <a:extLst>
              <a:ext uri="{FF2B5EF4-FFF2-40B4-BE49-F238E27FC236}">
                <a16:creationId xmlns:a16="http://schemas.microsoft.com/office/drawing/2014/main" id="{843C9E73-49EC-AE4A-9545-099FA41BDF07}"/>
              </a:ext>
            </a:extLst>
          </p:cNvPr>
          <p:cNvSpPr txBox="1"/>
          <p:nvPr/>
        </p:nvSpPr>
        <p:spPr>
          <a:xfrm>
            <a:off x="2684168" y="6024769"/>
            <a:ext cx="6823663" cy="461665"/>
          </a:xfrm>
          <a:prstGeom prst="rect">
            <a:avLst/>
          </a:prstGeom>
          <a:noFill/>
        </p:spPr>
        <p:txBody>
          <a:bodyPr wrap="none" rtlCol="0">
            <a:spAutoFit/>
          </a:bodyPr>
          <a:lstStyle/>
          <a:p>
            <a:r>
              <a:rPr lang="fr-FR" sz="2400" dirty="0" err="1"/>
              <a:t>Released</a:t>
            </a:r>
            <a:r>
              <a:rPr lang="fr-FR" sz="2400" dirty="0"/>
              <a:t> </a:t>
            </a:r>
            <a:r>
              <a:rPr lang="fr-FR" sz="2400" dirty="0" err="1"/>
              <a:t>January</a:t>
            </a:r>
            <a:r>
              <a:rPr lang="fr-FR" sz="2400" dirty="0"/>
              <a:t> 9, 2018; </a:t>
            </a:r>
            <a:r>
              <a:rPr lang="fr-FR" sz="2400" dirty="0" err="1"/>
              <a:t>Updated</a:t>
            </a:r>
            <a:r>
              <a:rPr lang="fr-FR" sz="2400" dirty="0"/>
              <a:t> </a:t>
            </a:r>
            <a:r>
              <a:rPr lang="fr-FR" sz="2400" dirty="0" err="1"/>
              <a:t>January</a:t>
            </a:r>
            <a:r>
              <a:rPr lang="fr-FR" sz="2400" dirty="0"/>
              <a:t> 19, 2022.</a:t>
            </a:r>
          </a:p>
        </p:txBody>
      </p:sp>
      <p:sp>
        <p:nvSpPr>
          <p:cNvPr id="6" name="Ellipse 5">
            <a:extLst>
              <a:ext uri="{FF2B5EF4-FFF2-40B4-BE49-F238E27FC236}">
                <a16:creationId xmlns:a16="http://schemas.microsoft.com/office/drawing/2014/main" id="{2E07A8D0-C00D-8D4A-B58F-77B197C401A3}"/>
              </a:ext>
            </a:extLst>
          </p:cNvPr>
          <p:cNvSpPr/>
          <p:nvPr/>
        </p:nvSpPr>
        <p:spPr>
          <a:xfrm>
            <a:off x="5408507" y="5063067"/>
            <a:ext cx="3877056" cy="4017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57DA2CFE-5710-2344-89DC-303C4BBE183B}"/>
              </a:ext>
            </a:extLst>
          </p:cNvPr>
          <p:cNvSpPr/>
          <p:nvPr/>
        </p:nvSpPr>
        <p:spPr>
          <a:xfrm>
            <a:off x="8371840" y="3871590"/>
            <a:ext cx="2981960" cy="6329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71580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A0F964-5DC4-5647-92AC-2804FD4E3012}"/>
              </a:ext>
            </a:extLst>
          </p:cNvPr>
          <p:cNvSpPr>
            <a:spLocks noGrp="1"/>
          </p:cNvSpPr>
          <p:nvPr>
            <p:ph type="title"/>
          </p:nvPr>
        </p:nvSpPr>
        <p:spPr>
          <a:xfrm>
            <a:off x="0" y="0"/>
            <a:ext cx="10515600" cy="2481943"/>
          </a:xfrm>
        </p:spPr>
        <p:txBody>
          <a:bodyPr>
            <a:noAutofit/>
          </a:bodyPr>
          <a:lstStyle/>
          <a:p>
            <a:r>
              <a:rPr lang="fr-FR" sz="2800" b="1" dirty="0" err="1"/>
              <a:t>Danish</a:t>
            </a:r>
            <a:r>
              <a:rPr lang="fr-FR" sz="2800" b="1" dirty="0"/>
              <a:t> </a:t>
            </a:r>
            <a:r>
              <a:rPr lang="fr-FR" sz="2800" b="1" dirty="0" err="1"/>
              <a:t>Hernia</a:t>
            </a:r>
            <a:r>
              <a:rPr lang="fr-FR" sz="2800" b="1" dirty="0"/>
              <a:t> </a:t>
            </a:r>
            <a:r>
              <a:rPr lang="fr-FR" sz="2800" b="1" dirty="0" err="1"/>
              <a:t>Database</a:t>
            </a:r>
            <a:r>
              <a:rPr lang="fr-FR" sz="2800" b="1" dirty="0"/>
              <a:t> </a:t>
            </a:r>
            <a:r>
              <a:rPr lang="fr-FR" sz="2800" b="1" dirty="0" err="1"/>
              <a:t>recommendations</a:t>
            </a:r>
            <a:r>
              <a:rPr lang="fr-FR" sz="2800" b="1" dirty="0"/>
              <a:t> for the management of inguinal and </a:t>
            </a:r>
            <a:r>
              <a:rPr lang="fr-FR" sz="2800" b="1" dirty="0" err="1"/>
              <a:t>femoral</a:t>
            </a:r>
            <a:r>
              <a:rPr lang="fr-FR" sz="2800" b="1" dirty="0"/>
              <a:t> </a:t>
            </a:r>
            <a:r>
              <a:rPr lang="fr-FR" sz="2800" b="1" dirty="0" err="1"/>
              <a:t>hernia</a:t>
            </a:r>
            <a:r>
              <a:rPr lang="fr-FR" sz="2800" b="1" dirty="0"/>
              <a:t> in </a:t>
            </a:r>
            <a:r>
              <a:rPr lang="fr-FR" sz="2800" b="1" dirty="0" err="1"/>
              <a:t>adults</a:t>
            </a:r>
            <a:r>
              <a:rPr lang="fr-FR" sz="2800" b="1" dirty="0"/>
              <a:t>. </a:t>
            </a:r>
            <a:br>
              <a:rPr lang="fr-FR" sz="2800" b="1" dirty="0"/>
            </a:br>
            <a:r>
              <a:rPr lang="fr-FR" sz="2800" b="1" dirty="0"/>
              <a:t>Rosenberg J, </a:t>
            </a:r>
            <a:r>
              <a:rPr lang="fr-FR" sz="2800" b="1" dirty="0" err="1"/>
              <a:t>Bisgaard</a:t>
            </a:r>
            <a:r>
              <a:rPr lang="fr-FR" sz="2800" b="1" dirty="0"/>
              <a:t> </a:t>
            </a:r>
            <a:r>
              <a:rPr lang="fr-FR" sz="2800" b="1" dirty="0" err="1"/>
              <a:t>T</a:t>
            </a:r>
            <a:r>
              <a:rPr lang="fr-FR" sz="2800" b="1" dirty="0"/>
              <a:t>, </a:t>
            </a:r>
            <a:r>
              <a:rPr lang="fr-FR" sz="2800" b="1" dirty="0" err="1"/>
              <a:t>Kehlet</a:t>
            </a:r>
            <a:r>
              <a:rPr lang="fr-FR" sz="2800" b="1" dirty="0"/>
              <a:t> H, </a:t>
            </a:r>
            <a:r>
              <a:rPr lang="fr-FR" sz="2800" b="1" dirty="0" err="1"/>
              <a:t>Wara</a:t>
            </a:r>
            <a:r>
              <a:rPr lang="fr-FR" sz="2800" b="1" dirty="0"/>
              <a:t> P, </a:t>
            </a:r>
            <a:r>
              <a:rPr lang="fr-FR" sz="2800" b="1" dirty="0" err="1"/>
              <a:t>Asmussen</a:t>
            </a:r>
            <a:r>
              <a:rPr lang="fr-FR" sz="2800" b="1" dirty="0"/>
              <a:t> </a:t>
            </a:r>
            <a:r>
              <a:rPr lang="fr-FR" sz="2800" b="1" dirty="0" err="1"/>
              <a:t>T</a:t>
            </a:r>
            <a:r>
              <a:rPr lang="fr-FR" sz="2800" b="1" dirty="0"/>
              <a:t>, </a:t>
            </a:r>
            <a:r>
              <a:rPr lang="fr-FR" sz="2800" b="1" dirty="0" err="1"/>
              <a:t>Juul</a:t>
            </a:r>
            <a:r>
              <a:rPr lang="fr-FR" sz="2800" b="1" dirty="0"/>
              <a:t> P, Strand L, Andersen FH, </a:t>
            </a:r>
            <a:r>
              <a:rPr lang="fr-FR" sz="2800" b="1" dirty="0" err="1"/>
              <a:t>Bay</a:t>
            </a:r>
            <a:r>
              <a:rPr lang="fr-FR" sz="2800" b="1" dirty="0"/>
              <a:t>-Nielsen M; </a:t>
            </a:r>
            <a:br>
              <a:rPr lang="fr-FR" sz="2800" b="1" dirty="0"/>
            </a:br>
            <a:r>
              <a:rPr lang="fr-FR" sz="2800" b="1" dirty="0"/>
              <a:t>Dan Med Bull. 2011 Feb;58(2):C4243.</a:t>
            </a:r>
            <a:br>
              <a:rPr lang="fr-FR" sz="2400" dirty="0"/>
            </a:br>
            <a:endParaRPr lang="fr-FR" sz="2400" dirty="0"/>
          </a:p>
        </p:txBody>
      </p:sp>
      <p:sp>
        <p:nvSpPr>
          <p:cNvPr id="3" name="Espace réservé du contenu 2">
            <a:extLst>
              <a:ext uri="{FF2B5EF4-FFF2-40B4-BE49-F238E27FC236}">
                <a16:creationId xmlns:a16="http://schemas.microsoft.com/office/drawing/2014/main" id="{F91D4DAF-2667-EF4D-92AB-5B0CDFCB94FB}"/>
              </a:ext>
            </a:extLst>
          </p:cNvPr>
          <p:cNvSpPr>
            <a:spLocks noGrp="1"/>
          </p:cNvSpPr>
          <p:nvPr>
            <p:ph idx="1"/>
          </p:nvPr>
        </p:nvSpPr>
        <p:spPr>
          <a:xfrm>
            <a:off x="186611" y="2506662"/>
            <a:ext cx="10515600" cy="4351338"/>
          </a:xfrm>
        </p:spPr>
        <p:txBody>
          <a:bodyPr/>
          <a:lstStyle/>
          <a:p>
            <a:r>
              <a:rPr lang="fr-FR" dirty="0"/>
              <a:t>Diagnosis of groin </a:t>
            </a:r>
            <a:r>
              <a:rPr lang="fr-FR" dirty="0" err="1"/>
              <a:t>hernia</a:t>
            </a:r>
            <a:r>
              <a:rPr lang="fr-FR" dirty="0"/>
              <a:t> </a:t>
            </a:r>
            <a:r>
              <a:rPr lang="fr-FR" dirty="0" err="1"/>
              <a:t>is</a:t>
            </a:r>
            <a:r>
              <a:rPr lang="fr-FR" dirty="0"/>
              <a:t> </a:t>
            </a:r>
            <a:r>
              <a:rPr lang="fr-FR" dirty="0" err="1"/>
              <a:t>based</a:t>
            </a:r>
            <a:r>
              <a:rPr lang="fr-FR" dirty="0"/>
              <a:t> on </a:t>
            </a:r>
            <a:r>
              <a:rPr lang="fr-FR" dirty="0" err="1"/>
              <a:t>clinical</a:t>
            </a:r>
            <a:r>
              <a:rPr lang="fr-FR" dirty="0"/>
              <a:t> </a:t>
            </a:r>
            <a:r>
              <a:rPr lang="fr-FR" dirty="0" err="1"/>
              <a:t>examination</a:t>
            </a:r>
            <a:r>
              <a:rPr lang="fr-FR" dirty="0"/>
              <a:t>.</a:t>
            </a:r>
          </a:p>
          <a:p>
            <a:r>
              <a:rPr lang="fr-FR" dirty="0"/>
              <a:t> </a:t>
            </a:r>
            <a:r>
              <a:rPr lang="fr-FR" dirty="0" err="1"/>
              <a:t>Ultrasonography</a:t>
            </a:r>
            <a:r>
              <a:rPr lang="fr-FR" dirty="0"/>
              <a:t>, CT or MRI are </a:t>
            </a:r>
            <a:r>
              <a:rPr lang="fr-FR" dirty="0" err="1"/>
              <a:t>rarely</a:t>
            </a:r>
            <a:r>
              <a:rPr lang="fr-FR" dirty="0"/>
              <a:t> </a:t>
            </a:r>
            <a:r>
              <a:rPr lang="fr-FR" dirty="0" err="1"/>
              <a:t>needed</a:t>
            </a:r>
            <a:r>
              <a:rPr lang="fr-FR" dirty="0"/>
              <a:t>, </a:t>
            </a:r>
            <a:r>
              <a:rPr lang="fr-FR" dirty="0" err="1"/>
              <a:t>while</a:t>
            </a:r>
            <a:r>
              <a:rPr lang="fr-FR" dirty="0"/>
              <a:t> </a:t>
            </a:r>
            <a:r>
              <a:rPr lang="fr-FR" dirty="0" err="1"/>
              <a:t>herniography</a:t>
            </a:r>
            <a:r>
              <a:rPr lang="fr-FR" dirty="0"/>
              <a:t> </a:t>
            </a:r>
            <a:r>
              <a:rPr lang="fr-FR" dirty="0" err="1"/>
              <a:t>is</a:t>
            </a:r>
            <a:r>
              <a:rPr lang="fr-FR" dirty="0"/>
              <a:t> not </a:t>
            </a:r>
            <a:r>
              <a:rPr lang="fr-FR" dirty="0" err="1"/>
              <a:t>recommended</a:t>
            </a:r>
            <a:r>
              <a:rPr lang="fr-FR" dirty="0"/>
              <a:t>.</a:t>
            </a:r>
          </a:p>
          <a:p>
            <a:endParaRPr lang="fr-FR" dirty="0"/>
          </a:p>
        </p:txBody>
      </p:sp>
    </p:spTree>
    <p:extLst>
      <p:ext uri="{BB962C8B-B14F-4D97-AF65-F5344CB8AC3E}">
        <p14:creationId xmlns:p14="http://schemas.microsoft.com/office/powerpoint/2010/main" val="29865551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A0F964-5DC4-5647-92AC-2804FD4E3012}"/>
              </a:ext>
            </a:extLst>
          </p:cNvPr>
          <p:cNvSpPr>
            <a:spLocks noGrp="1"/>
          </p:cNvSpPr>
          <p:nvPr>
            <p:ph type="title"/>
          </p:nvPr>
        </p:nvSpPr>
        <p:spPr>
          <a:xfrm>
            <a:off x="0" y="0"/>
            <a:ext cx="10515600" cy="2481943"/>
          </a:xfrm>
        </p:spPr>
        <p:txBody>
          <a:bodyPr>
            <a:noAutofit/>
          </a:bodyPr>
          <a:lstStyle/>
          <a:p>
            <a:r>
              <a:rPr lang="fr-FR" sz="2800" b="1" dirty="0" err="1"/>
              <a:t>Danish</a:t>
            </a:r>
            <a:r>
              <a:rPr lang="fr-FR" sz="2800" b="1" dirty="0"/>
              <a:t> </a:t>
            </a:r>
            <a:r>
              <a:rPr lang="fr-FR" sz="2800" b="1" dirty="0" err="1"/>
              <a:t>Hernia</a:t>
            </a:r>
            <a:r>
              <a:rPr lang="fr-FR" sz="2800" b="1" dirty="0"/>
              <a:t> </a:t>
            </a:r>
            <a:r>
              <a:rPr lang="fr-FR" sz="2800" b="1" dirty="0" err="1"/>
              <a:t>Database</a:t>
            </a:r>
            <a:r>
              <a:rPr lang="fr-FR" sz="2800" b="1" dirty="0"/>
              <a:t> </a:t>
            </a:r>
            <a:r>
              <a:rPr lang="fr-FR" sz="2800" b="1" dirty="0" err="1">
                <a:solidFill>
                  <a:srgbClr val="FF0000"/>
                </a:solidFill>
              </a:rPr>
              <a:t>recommendations</a:t>
            </a:r>
            <a:r>
              <a:rPr lang="fr-FR" sz="2800" b="1" dirty="0">
                <a:solidFill>
                  <a:srgbClr val="FF0000"/>
                </a:solidFill>
              </a:rPr>
              <a:t> for the management </a:t>
            </a:r>
            <a:r>
              <a:rPr lang="fr-FR" sz="2800" b="1" dirty="0"/>
              <a:t>of inguinal and </a:t>
            </a:r>
            <a:r>
              <a:rPr lang="fr-FR" sz="2800" b="1" dirty="0" err="1"/>
              <a:t>femoral</a:t>
            </a:r>
            <a:r>
              <a:rPr lang="fr-FR" sz="2800" b="1" dirty="0"/>
              <a:t> </a:t>
            </a:r>
            <a:r>
              <a:rPr lang="fr-FR" sz="2800" b="1" dirty="0" err="1"/>
              <a:t>hernia</a:t>
            </a:r>
            <a:r>
              <a:rPr lang="fr-FR" sz="2800" b="1" dirty="0"/>
              <a:t> in </a:t>
            </a:r>
            <a:r>
              <a:rPr lang="fr-FR" sz="2800" b="1" dirty="0" err="1"/>
              <a:t>adults</a:t>
            </a:r>
            <a:r>
              <a:rPr lang="fr-FR" sz="2800" b="1" dirty="0"/>
              <a:t>. </a:t>
            </a:r>
            <a:br>
              <a:rPr lang="fr-FR" sz="2800" b="1" dirty="0"/>
            </a:br>
            <a:r>
              <a:rPr lang="fr-FR" sz="2800" b="1" dirty="0"/>
              <a:t>Rosenberg J, </a:t>
            </a:r>
            <a:r>
              <a:rPr lang="fr-FR" sz="2800" b="1" dirty="0" err="1"/>
              <a:t>Bisgaard</a:t>
            </a:r>
            <a:r>
              <a:rPr lang="fr-FR" sz="2800" b="1" dirty="0"/>
              <a:t> </a:t>
            </a:r>
            <a:r>
              <a:rPr lang="fr-FR" sz="2800" b="1" dirty="0" err="1"/>
              <a:t>T</a:t>
            </a:r>
            <a:r>
              <a:rPr lang="fr-FR" sz="2800" b="1" dirty="0"/>
              <a:t>, </a:t>
            </a:r>
            <a:r>
              <a:rPr lang="fr-FR" sz="2800" b="1" dirty="0" err="1"/>
              <a:t>Kehlet</a:t>
            </a:r>
            <a:r>
              <a:rPr lang="fr-FR" sz="2800" b="1" dirty="0"/>
              <a:t> H, </a:t>
            </a:r>
            <a:r>
              <a:rPr lang="fr-FR" sz="2800" b="1" dirty="0" err="1"/>
              <a:t>Wara</a:t>
            </a:r>
            <a:r>
              <a:rPr lang="fr-FR" sz="2800" b="1" dirty="0"/>
              <a:t> P, </a:t>
            </a:r>
            <a:r>
              <a:rPr lang="fr-FR" sz="2800" b="1" dirty="0" err="1"/>
              <a:t>Asmussen</a:t>
            </a:r>
            <a:r>
              <a:rPr lang="fr-FR" sz="2800" b="1" dirty="0"/>
              <a:t> </a:t>
            </a:r>
            <a:r>
              <a:rPr lang="fr-FR" sz="2800" b="1" dirty="0" err="1"/>
              <a:t>T</a:t>
            </a:r>
            <a:r>
              <a:rPr lang="fr-FR" sz="2800" b="1" dirty="0"/>
              <a:t>, </a:t>
            </a:r>
            <a:r>
              <a:rPr lang="fr-FR" sz="2800" b="1" dirty="0" err="1"/>
              <a:t>Juul</a:t>
            </a:r>
            <a:r>
              <a:rPr lang="fr-FR" sz="2800" b="1" dirty="0"/>
              <a:t> P, Strand L, Andersen FH, </a:t>
            </a:r>
            <a:r>
              <a:rPr lang="fr-FR" sz="2800" b="1" dirty="0" err="1"/>
              <a:t>Bay</a:t>
            </a:r>
            <a:r>
              <a:rPr lang="fr-FR" sz="2800" b="1" dirty="0"/>
              <a:t>-Nielsen M; </a:t>
            </a:r>
            <a:br>
              <a:rPr lang="fr-FR" sz="2800" b="1" dirty="0"/>
            </a:br>
            <a:r>
              <a:rPr lang="fr-FR" sz="2800" b="1" dirty="0"/>
              <a:t>Dan Med Bull. 2011 Feb;58(2):C4243.</a:t>
            </a:r>
            <a:br>
              <a:rPr lang="fr-FR" sz="2400" dirty="0"/>
            </a:br>
            <a:endParaRPr lang="fr-FR" sz="2400" dirty="0"/>
          </a:p>
        </p:txBody>
      </p:sp>
      <p:sp>
        <p:nvSpPr>
          <p:cNvPr id="3" name="Espace réservé du contenu 2">
            <a:extLst>
              <a:ext uri="{FF2B5EF4-FFF2-40B4-BE49-F238E27FC236}">
                <a16:creationId xmlns:a16="http://schemas.microsoft.com/office/drawing/2014/main" id="{F91D4DAF-2667-EF4D-92AB-5B0CDFCB94FB}"/>
              </a:ext>
            </a:extLst>
          </p:cNvPr>
          <p:cNvSpPr>
            <a:spLocks noGrp="1"/>
          </p:cNvSpPr>
          <p:nvPr>
            <p:ph idx="1"/>
          </p:nvPr>
        </p:nvSpPr>
        <p:spPr>
          <a:xfrm>
            <a:off x="186611" y="2506662"/>
            <a:ext cx="10515600" cy="4351338"/>
          </a:xfrm>
        </p:spPr>
        <p:txBody>
          <a:bodyPr/>
          <a:lstStyle/>
          <a:p>
            <a:r>
              <a:rPr lang="fr-FR" dirty="0"/>
              <a:t>Diagnosis of groin </a:t>
            </a:r>
            <a:r>
              <a:rPr lang="fr-FR" dirty="0" err="1"/>
              <a:t>hernia</a:t>
            </a:r>
            <a:r>
              <a:rPr lang="fr-FR" dirty="0"/>
              <a:t> </a:t>
            </a:r>
            <a:r>
              <a:rPr lang="fr-FR" dirty="0" err="1"/>
              <a:t>is</a:t>
            </a:r>
            <a:r>
              <a:rPr lang="fr-FR" dirty="0"/>
              <a:t> </a:t>
            </a:r>
            <a:r>
              <a:rPr lang="fr-FR" dirty="0" err="1">
                <a:solidFill>
                  <a:srgbClr val="FF0000"/>
                </a:solidFill>
              </a:rPr>
              <a:t>based</a:t>
            </a:r>
            <a:r>
              <a:rPr lang="fr-FR" dirty="0">
                <a:solidFill>
                  <a:srgbClr val="FF0000"/>
                </a:solidFill>
              </a:rPr>
              <a:t> on </a:t>
            </a:r>
            <a:r>
              <a:rPr lang="fr-FR" dirty="0" err="1">
                <a:solidFill>
                  <a:srgbClr val="FF0000"/>
                </a:solidFill>
              </a:rPr>
              <a:t>clinical</a:t>
            </a:r>
            <a:r>
              <a:rPr lang="fr-FR" dirty="0">
                <a:solidFill>
                  <a:srgbClr val="FF0000"/>
                </a:solidFill>
              </a:rPr>
              <a:t> </a:t>
            </a:r>
            <a:r>
              <a:rPr lang="fr-FR" dirty="0" err="1">
                <a:solidFill>
                  <a:srgbClr val="FF0000"/>
                </a:solidFill>
              </a:rPr>
              <a:t>examination</a:t>
            </a:r>
            <a:r>
              <a:rPr lang="fr-FR" dirty="0"/>
              <a:t>.</a:t>
            </a:r>
          </a:p>
          <a:p>
            <a:r>
              <a:rPr lang="fr-FR" dirty="0"/>
              <a:t> </a:t>
            </a:r>
            <a:r>
              <a:rPr lang="fr-FR" dirty="0" err="1"/>
              <a:t>Ultrasonography</a:t>
            </a:r>
            <a:r>
              <a:rPr lang="fr-FR" dirty="0"/>
              <a:t>, CT or MRI are </a:t>
            </a:r>
            <a:r>
              <a:rPr lang="fr-FR" dirty="0" err="1">
                <a:solidFill>
                  <a:srgbClr val="FF0000"/>
                </a:solidFill>
              </a:rPr>
              <a:t>rarely</a:t>
            </a:r>
            <a:r>
              <a:rPr lang="fr-FR" dirty="0">
                <a:solidFill>
                  <a:srgbClr val="FF0000"/>
                </a:solidFill>
              </a:rPr>
              <a:t> </a:t>
            </a:r>
            <a:r>
              <a:rPr lang="fr-FR" dirty="0" err="1">
                <a:solidFill>
                  <a:srgbClr val="FF0000"/>
                </a:solidFill>
              </a:rPr>
              <a:t>needed</a:t>
            </a:r>
            <a:r>
              <a:rPr lang="fr-FR" dirty="0"/>
              <a:t>, </a:t>
            </a:r>
            <a:r>
              <a:rPr lang="fr-FR" dirty="0" err="1"/>
              <a:t>while</a:t>
            </a:r>
            <a:r>
              <a:rPr lang="fr-FR" dirty="0"/>
              <a:t> </a:t>
            </a:r>
            <a:r>
              <a:rPr lang="fr-FR" dirty="0" err="1"/>
              <a:t>herniography</a:t>
            </a:r>
            <a:r>
              <a:rPr lang="fr-FR" dirty="0"/>
              <a:t> </a:t>
            </a:r>
            <a:r>
              <a:rPr lang="fr-FR" dirty="0" err="1"/>
              <a:t>is</a:t>
            </a:r>
            <a:r>
              <a:rPr lang="fr-FR" dirty="0"/>
              <a:t> not </a:t>
            </a:r>
            <a:r>
              <a:rPr lang="fr-FR" dirty="0" err="1"/>
              <a:t>recommended</a:t>
            </a:r>
            <a:r>
              <a:rPr lang="fr-FR" dirty="0"/>
              <a:t>.</a:t>
            </a:r>
          </a:p>
          <a:p>
            <a:endParaRPr lang="fr-FR" dirty="0"/>
          </a:p>
        </p:txBody>
      </p:sp>
    </p:spTree>
    <p:extLst>
      <p:ext uri="{BB962C8B-B14F-4D97-AF65-F5344CB8AC3E}">
        <p14:creationId xmlns:p14="http://schemas.microsoft.com/office/powerpoint/2010/main" val="14518481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9EC87D-1181-D54B-A24C-D93630C9AFAA}"/>
              </a:ext>
            </a:extLst>
          </p:cNvPr>
          <p:cNvSpPr>
            <a:spLocks noGrp="1"/>
          </p:cNvSpPr>
          <p:nvPr>
            <p:ph type="title"/>
          </p:nvPr>
        </p:nvSpPr>
        <p:spPr>
          <a:xfrm>
            <a:off x="0" y="35941"/>
            <a:ext cx="10515600" cy="1325563"/>
          </a:xfrm>
        </p:spPr>
        <p:txBody>
          <a:bodyPr/>
          <a:lstStyle/>
          <a:p>
            <a:r>
              <a:rPr lang="fr-FR" b="1" dirty="0"/>
              <a:t>Recommandations internationales et de l’EHS</a:t>
            </a:r>
          </a:p>
        </p:txBody>
      </p:sp>
      <p:sp>
        <p:nvSpPr>
          <p:cNvPr id="3" name="Espace réservé du contenu 2">
            <a:extLst>
              <a:ext uri="{FF2B5EF4-FFF2-40B4-BE49-F238E27FC236}">
                <a16:creationId xmlns:a16="http://schemas.microsoft.com/office/drawing/2014/main" id="{497D673F-AE11-DA46-BD1F-93EC7B319C9B}"/>
              </a:ext>
            </a:extLst>
          </p:cNvPr>
          <p:cNvSpPr>
            <a:spLocks noGrp="1"/>
          </p:cNvSpPr>
          <p:nvPr>
            <p:ph idx="1"/>
          </p:nvPr>
        </p:nvSpPr>
        <p:spPr>
          <a:xfrm>
            <a:off x="874776" y="1233488"/>
            <a:ext cx="10515600" cy="4351338"/>
          </a:xfrm>
        </p:spPr>
        <p:txBody>
          <a:bodyPr/>
          <a:lstStyle/>
          <a:p>
            <a:pPr marL="0" indent="0">
              <a:buNone/>
            </a:pPr>
            <a:r>
              <a:rPr lang="fr-FR" dirty="0" err="1"/>
              <a:t>Level</a:t>
            </a:r>
            <a:r>
              <a:rPr lang="fr-FR" dirty="0"/>
              <a:t> 2C </a:t>
            </a:r>
          </a:p>
          <a:p>
            <a:pPr marL="0" indent="0">
              <a:buNone/>
            </a:pPr>
            <a:r>
              <a:rPr lang="fr-FR" dirty="0"/>
              <a:t>In case of an </a:t>
            </a:r>
            <a:r>
              <a:rPr lang="fr-FR" dirty="0" err="1"/>
              <a:t>evident</a:t>
            </a:r>
            <a:r>
              <a:rPr lang="fr-FR" dirty="0"/>
              <a:t> </a:t>
            </a:r>
            <a:r>
              <a:rPr lang="fr-FR" dirty="0" err="1"/>
              <a:t>hernia</a:t>
            </a:r>
            <a:r>
              <a:rPr lang="fr-FR" dirty="0"/>
              <a:t>, </a:t>
            </a:r>
            <a:r>
              <a:rPr lang="fr-FR" dirty="0" err="1">
                <a:solidFill>
                  <a:srgbClr val="FF0000"/>
                </a:solidFill>
              </a:rPr>
              <a:t>clinical</a:t>
            </a:r>
            <a:r>
              <a:rPr lang="fr-FR" dirty="0">
                <a:solidFill>
                  <a:srgbClr val="FF0000"/>
                </a:solidFill>
              </a:rPr>
              <a:t> </a:t>
            </a:r>
            <a:r>
              <a:rPr lang="fr-FR" dirty="0" err="1">
                <a:solidFill>
                  <a:srgbClr val="FF0000"/>
                </a:solidFill>
              </a:rPr>
              <a:t>examination</a:t>
            </a:r>
            <a:r>
              <a:rPr lang="fr-FR" dirty="0">
                <a:solidFill>
                  <a:srgbClr val="FF0000"/>
                </a:solidFill>
              </a:rPr>
              <a:t> </a:t>
            </a:r>
            <a:r>
              <a:rPr lang="fr-FR" dirty="0" err="1">
                <a:solidFill>
                  <a:srgbClr val="FF0000"/>
                </a:solidFill>
              </a:rPr>
              <a:t>suffices</a:t>
            </a:r>
            <a:r>
              <a:rPr lang="fr-FR" dirty="0"/>
              <a:t>.</a:t>
            </a:r>
            <a:br>
              <a:rPr lang="fr-FR" dirty="0"/>
            </a:br>
            <a:r>
              <a:rPr lang="fr-FR" dirty="0" err="1">
                <a:solidFill>
                  <a:srgbClr val="FF0000"/>
                </a:solidFill>
              </a:rPr>
              <a:t>Differentiation</a:t>
            </a:r>
            <a:r>
              <a:rPr lang="fr-FR" dirty="0">
                <a:solidFill>
                  <a:srgbClr val="FF0000"/>
                </a:solidFill>
              </a:rPr>
              <a:t> </a:t>
            </a:r>
            <a:r>
              <a:rPr lang="fr-FR" dirty="0" err="1">
                <a:solidFill>
                  <a:srgbClr val="FF0000"/>
                </a:solidFill>
              </a:rPr>
              <a:t>between</a:t>
            </a:r>
            <a:r>
              <a:rPr lang="fr-FR" dirty="0">
                <a:solidFill>
                  <a:srgbClr val="FF0000"/>
                </a:solidFill>
              </a:rPr>
              <a:t> direct and indirect </a:t>
            </a:r>
            <a:r>
              <a:rPr lang="fr-FR" dirty="0" err="1">
                <a:solidFill>
                  <a:srgbClr val="FF0000"/>
                </a:solidFill>
              </a:rPr>
              <a:t>hernia</a:t>
            </a:r>
            <a:r>
              <a:rPr lang="fr-FR" dirty="0">
                <a:solidFill>
                  <a:srgbClr val="FF0000"/>
                </a:solidFill>
              </a:rPr>
              <a:t> </a:t>
            </a:r>
            <a:r>
              <a:rPr lang="fr-FR" dirty="0" err="1">
                <a:solidFill>
                  <a:srgbClr val="FF0000"/>
                </a:solidFill>
              </a:rPr>
              <a:t>is</a:t>
            </a:r>
            <a:r>
              <a:rPr lang="fr-FR" dirty="0">
                <a:solidFill>
                  <a:srgbClr val="FF0000"/>
                </a:solidFill>
              </a:rPr>
              <a:t> not </a:t>
            </a:r>
            <a:r>
              <a:rPr lang="fr-FR" dirty="0" err="1">
                <a:solidFill>
                  <a:srgbClr val="FF0000"/>
                </a:solidFill>
              </a:rPr>
              <a:t>useful</a:t>
            </a:r>
            <a:r>
              <a:rPr lang="fr-FR" dirty="0"/>
              <a:t>; </a:t>
            </a:r>
            <a:r>
              <a:rPr lang="fr-FR" dirty="0" err="1"/>
              <a:t>only</a:t>
            </a:r>
            <a:r>
              <a:rPr lang="fr-FR" dirty="0"/>
              <a:t> cases of obscure pain and/or </a:t>
            </a:r>
            <a:r>
              <a:rPr lang="fr-FR" dirty="0" err="1"/>
              <a:t>doubtful</a:t>
            </a:r>
            <a:r>
              <a:rPr lang="fr-FR" dirty="0"/>
              <a:t> </a:t>
            </a:r>
            <a:r>
              <a:rPr lang="fr-FR" dirty="0" err="1"/>
              <a:t>swelling</a:t>
            </a:r>
            <a:r>
              <a:rPr lang="fr-FR" dirty="0"/>
              <a:t> in the groin </a:t>
            </a:r>
            <a:r>
              <a:rPr lang="fr-FR" dirty="0" err="1"/>
              <a:t>require</a:t>
            </a:r>
            <a:r>
              <a:rPr lang="fr-FR" dirty="0"/>
              <a:t> </a:t>
            </a:r>
            <a:r>
              <a:rPr lang="fr-FR" dirty="0" err="1"/>
              <a:t>further</a:t>
            </a:r>
            <a:r>
              <a:rPr lang="fr-FR" dirty="0"/>
              <a:t> diagnostic investigation.</a:t>
            </a:r>
            <a:br>
              <a:rPr lang="fr-FR" dirty="0"/>
            </a:br>
            <a:r>
              <a:rPr lang="fr-FR" dirty="0">
                <a:solidFill>
                  <a:srgbClr val="FF0000"/>
                </a:solidFill>
              </a:rPr>
              <a:t>In </a:t>
            </a:r>
            <a:r>
              <a:rPr lang="fr-FR" dirty="0" err="1">
                <a:solidFill>
                  <a:srgbClr val="FF0000"/>
                </a:solidFill>
              </a:rPr>
              <a:t>everyday</a:t>
            </a:r>
            <a:r>
              <a:rPr lang="fr-FR" dirty="0">
                <a:solidFill>
                  <a:srgbClr val="FF0000"/>
                </a:solidFill>
              </a:rPr>
              <a:t> practice, the </a:t>
            </a:r>
            <a:r>
              <a:rPr lang="fr-FR" dirty="0" err="1">
                <a:solidFill>
                  <a:srgbClr val="FF0000"/>
                </a:solidFill>
              </a:rPr>
              <a:t>sensitivity</a:t>
            </a:r>
            <a:r>
              <a:rPr lang="fr-FR" dirty="0">
                <a:solidFill>
                  <a:srgbClr val="FF0000"/>
                </a:solidFill>
              </a:rPr>
              <a:t> and </a:t>
            </a:r>
            <a:r>
              <a:rPr lang="fr-FR" dirty="0" err="1">
                <a:solidFill>
                  <a:srgbClr val="FF0000"/>
                </a:solidFill>
              </a:rPr>
              <a:t>specificity</a:t>
            </a:r>
            <a:r>
              <a:rPr lang="fr-FR" dirty="0">
                <a:solidFill>
                  <a:srgbClr val="FF0000"/>
                </a:solidFill>
              </a:rPr>
              <a:t> of </a:t>
            </a:r>
            <a:r>
              <a:rPr lang="fr-FR" dirty="0" err="1">
                <a:solidFill>
                  <a:srgbClr val="FF0000"/>
                </a:solidFill>
              </a:rPr>
              <a:t>ultrasonography</a:t>
            </a:r>
            <a:r>
              <a:rPr lang="fr-FR" dirty="0">
                <a:solidFill>
                  <a:srgbClr val="FF0000"/>
                </a:solidFill>
              </a:rPr>
              <a:t> for </a:t>
            </a:r>
            <a:r>
              <a:rPr lang="fr-FR" dirty="0" err="1">
                <a:solidFill>
                  <a:srgbClr val="FF0000"/>
                </a:solidFill>
              </a:rPr>
              <a:t>diagnosing</a:t>
            </a:r>
            <a:r>
              <a:rPr lang="fr-FR" dirty="0">
                <a:solidFill>
                  <a:srgbClr val="FF0000"/>
                </a:solidFill>
              </a:rPr>
              <a:t> inguinal </a:t>
            </a:r>
            <a:r>
              <a:rPr lang="fr-FR" dirty="0" err="1">
                <a:solidFill>
                  <a:srgbClr val="FF0000"/>
                </a:solidFill>
              </a:rPr>
              <a:t>hernia</a:t>
            </a:r>
            <a:r>
              <a:rPr lang="fr-FR" dirty="0">
                <a:solidFill>
                  <a:srgbClr val="FF0000"/>
                </a:solidFill>
              </a:rPr>
              <a:t> </a:t>
            </a:r>
            <a:r>
              <a:rPr lang="fr-FR" dirty="0" err="1">
                <a:solidFill>
                  <a:srgbClr val="FF0000"/>
                </a:solidFill>
              </a:rPr>
              <a:t>is</a:t>
            </a:r>
            <a:r>
              <a:rPr lang="fr-FR" dirty="0">
                <a:solidFill>
                  <a:srgbClr val="FF0000"/>
                </a:solidFill>
              </a:rPr>
              <a:t> </a:t>
            </a:r>
            <a:r>
              <a:rPr lang="fr-FR" dirty="0" err="1">
                <a:solidFill>
                  <a:srgbClr val="FF0000"/>
                </a:solidFill>
              </a:rPr>
              <a:t>low</a:t>
            </a:r>
            <a:r>
              <a:rPr lang="fr-FR" dirty="0">
                <a:solidFill>
                  <a:srgbClr val="FF0000"/>
                </a:solidFill>
              </a:rPr>
              <a:t>.</a:t>
            </a:r>
          </a:p>
          <a:p>
            <a:endParaRPr lang="fr-FR" dirty="0"/>
          </a:p>
          <a:p>
            <a:endParaRPr lang="fr-FR" dirty="0"/>
          </a:p>
          <a:p>
            <a:endParaRPr lang="fr-FR" dirty="0"/>
          </a:p>
        </p:txBody>
      </p:sp>
      <p:sp>
        <p:nvSpPr>
          <p:cNvPr id="4" name="ZoneTexte 3">
            <a:extLst>
              <a:ext uri="{FF2B5EF4-FFF2-40B4-BE49-F238E27FC236}">
                <a16:creationId xmlns:a16="http://schemas.microsoft.com/office/drawing/2014/main" id="{9146F7B2-ADAC-0D4C-97CC-C44A3694D750}"/>
              </a:ext>
            </a:extLst>
          </p:cNvPr>
          <p:cNvSpPr txBox="1"/>
          <p:nvPr/>
        </p:nvSpPr>
        <p:spPr>
          <a:xfrm>
            <a:off x="874776" y="4325066"/>
            <a:ext cx="10847832" cy="2831544"/>
          </a:xfrm>
          <a:prstGeom prst="rect">
            <a:avLst/>
          </a:prstGeom>
          <a:noFill/>
        </p:spPr>
        <p:txBody>
          <a:bodyPr wrap="square" rtlCol="0">
            <a:spAutoFit/>
          </a:bodyPr>
          <a:lstStyle/>
          <a:p>
            <a:r>
              <a:rPr lang="fr-FR" sz="2000" dirty="0"/>
              <a:t>M. P. </a:t>
            </a:r>
            <a:r>
              <a:rPr lang="fr-FR" sz="2000" dirty="0" err="1"/>
              <a:t>Simons</a:t>
            </a:r>
            <a:r>
              <a:rPr lang="fr-FR" sz="2000" dirty="0"/>
              <a:t>, </a:t>
            </a:r>
            <a:r>
              <a:rPr lang="fr-FR" sz="2000" dirty="0" err="1"/>
              <a:t>T</a:t>
            </a:r>
            <a:r>
              <a:rPr lang="fr-FR" sz="2000" dirty="0"/>
              <a:t>. </a:t>
            </a:r>
            <a:r>
              <a:rPr lang="fr-FR" sz="2000" dirty="0" err="1"/>
              <a:t>Aufenacker</a:t>
            </a:r>
            <a:r>
              <a:rPr lang="fr-FR" sz="2000" dirty="0"/>
              <a:t>, M. </a:t>
            </a:r>
            <a:r>
              <a:rPr lang="fr-FR" sz="2000" dirty="0" err="1"/>
              <a:t>Bay</a:t>
            </a:r>
            <a:r>
              <a:rPr lang="fr-FR" sz="2000" dirty="0"/>
              <a:t>-Nielsen, J. L. </a:t>
            </a:r>
            <a:r>
              <a:rPr lang="fr-FR" sz="2000" dirty="0" err="1"/>
              <a:t>Bouillot</a:t>
            </a:r>
            <a:r>
              <a:rPr lang="fr-FR" sz="2000" dirty="0"/>
              <a:t>, G. </a:t>
            </a:r>
            <a:r>
              <a:rPr lang="fr-FR" sz="2000" dirty="0" err="1"/>
              <a:t>Campanelli</a:t>
            </a:r>
            <a:r>
              <a:rPr lang="fr-FR" sz="2000" dirty="0"/>
              <a:t> and all. </a:t>
            </a:r>
          </a:p>
          <a:p>
            <a:r>
              <a:rPr lang="fr-FR" sz="2000" dirty="0" err="1"/>
              <a:t>European</a:t>
            </a:r>
            <a:r>
              <a:rPr lang="fr-FR" sz="2000" dirty="0"/>
              <a:t> </a:t>
            </a:r>
            <a:r>
              <a:rPr lang="fr-FR" sz="2000" dirty="0" err="1"/>
              <a:t>Hernia</a:t>
            </a:r>
            <a:r>
              <a:rPr lang="fr-FR" sz="2000" dirty="0"/>
              <a:t> Society guidelines on the </a:t>
            </a:r>
            <a:r>
              <a:rPr lang="fr-FR" sz="2000" dirty="0" err="1"/>
              <a:t>treatment</a:t>
            </a:r>
            <a:r>
              <a:rPr lang="fr-FR" sz="2000" dirty="0"/>
              <a:t> of inguinal </a:t>
            </a:r>
            <a:r>
              <a:rPr lang="fr-FR" sz="2000" dirty="0" err="1"/>
              <a:t>hernia</a:t>
            </a:r>
            <a:r>
              <a:rPr lang="fr-FR" sz="2000" dirty="0"/>
              <a:t> in </a:t>
            </a:r>
            <a:r>
              <a:rPr lang="fr-FR" sz="2000" dirty="0" err="1"/>
              <a:t>adult</a:t>
            </a:r>
            <a:r>
              <a:rPr lang="fr-FR" sz="2000" dirty="0"/>
              <a:t> patients</a:t>
            </a:r>
          </a:p>
          <a:p>
            <a:r>
              <a:rPr lang="fr-FR" sz="2000" dirty="0" err="1"/>
              <a:t>Hernia</a:t>
            </a:r>
            <a:r>
              <a:rPr lang="fr-FR" sz="2000" dirty="0"/>
              <a:t>. 2009 August; 13(4): 343–403.</a:t>
            </a:r>
          </a:p>
          <a:p>
            <a:br>
              <a:rPr lang="fr-FR" sz="2000" dirty="0"/>
            </a:br>
            <a:endParaRPr lang="fr-FR" sz="2000" dirty="0"/>
          </a:p>
          <a:p>
            <a:r>
              <a:rPr lang="fr-FR" sz="2000" dirty="0" err="1"/>
              <a:t>HerniaSurge</a:t>
            </a:r>
            <a:r>
              <a:rPr lang="fr-FR" sz="2000" dirty="0"/>
              <a:t> Group. </a:t>
            </a:r>
          </a:p>
          <a:p>
            <a:r>
              <a:rPr lang="fr-FR" sz="2000" dirty="0"/>
              <a:t>International Guidelines for Groin </a:t>
            </a:r>
            <a:r>
              <a:rPr lang="fr-FR" sz="2000" dirty="0" err="1"/>
              <a:t>Hernia</a:t>
            </a:r>
            <a:r>
              <a:rPr lang="fr-FR" sz="2000" dirty="0"/>
              <a:t> Management </a:t>
            </a:r>
          </a:p>
          <a:p>
            <a:r>
              <a:rPr lang="fr-FR" sz="2000" dirty="0" err="1"/>
              <a:t>Hernia</a:t>
            </a:r>
            <a:r>
              <a:rPr lang="fr-FR" sz="2000" dirty="0"/>
              <a:t>. 2018 Jan 12. </a:t>
            </a:r>
          </a:p>
          <a:p>
            <a:endParaRPr lang="fr-FR" dirty="0"/>
          </a:p>
        </p:txBody>
      </p:sp>
    </p:spTree>
    <p:extLst>
      <p:ext uri="{BB962C8B-B14F-4D97-AF65-F5344CB8AC3E}">
        <p14:creationId xmlns:p14="http://schemas.microsoft.com/office/powerpoint/2010/main" val="3736318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AEC5F3-B329-C046-A73E-17CBEF1F1750}"/>
              </a:ext>
            </a:extLst>
          </p:cNvPr>
          <p:cNvSpPr>
            <a:spLocks noGrp="1"/>
          </p:cNvSpPr>
          <p:nvPr>
            <p:ph type="title"/>
          </p:nvPr>
        </p:nvSpPr>
        <p:spPr>
          <a:xfrm>
            <a:off x="0" y="0"/>
            <a:ext cx="10883153" cy="1791728"/>
          </a:xfrm>
        </p:spPr>
        <p:txBody>
          <a:bodyPr>
            <a:normAutofit fontScale="90000"/>
          </a:bodyPr>
          <a:lstStyle/>
          <a:p>
            <a:r>
              <a:rPr lang="fr-FR" b="1" dirty="0"/>
              <a:t>ÉVALUATION DE LA PERTINENCE DE L’ÉCHOGRAPHIE PRÉ-OPÉRATOIRE DANS LES HERNIES</a:t>
            </a:r>
          </a:p>
        </p:txBody>
      </p:sp>
      <p:sp>
        <p:nvSpPr>
          <p:cNvPr id="3" name="Espace réservé du contenu 2">
            <a:extLst>
              <a:ext uri="{FF2B5EF4-FFF2-40B4-BE49-F238E27FC236}">
                <a16:creationId xmlns:a16="http://schemas.microsoft.com/office/drawing/2014/main" id="{C96CFC75-9DE7-D242-8BE9-F3E282139093}"/>
              </a:ext>
            </a:extLst>
          </p:cNvPr>
          <p:cNvSpPr>
            <a:spLocks noGrp="1"/>
          </p:cNvSpPr>
          <p:nvPr>
            <p:ph idx="1"/>
          </p:nvPr>
        </p:nvSpPr>
        <p:spPr>
          <a:xfrm>
            <a:off x="838200" y="2202142"/>
            <a:ext cx="10515600" cy="4351338"/>
          </a:xfrm>
        </p:spPr>
        <p:txBody>
          <a:bodyPr/>
          <a:lstStyle/>
          <a:p>
            <a:pPr marL="0" indent="0">
              <a:buNone/>
            </a:pPr>
            <a:r>
              <a:rPr lang="fr-FR" dirty="0"/>
              <a:t>4 situations:</a:t>
            </a:r>
          </a:p>
          <a:p>
            <a:r>
              <a:rPr lang="fr-FR" dirty="0"/>
              <a:t>Hernie palpable et écho positive = redondance</a:t>
            </a:r>
          </a:p>
          <a:p>
            <a:r>
              <a:rPr lang="fr-FR" dirty="0"/>
              <a:t>Hernie palpable et écho négative = faux négatif </a:t>
            </a:r>
          </a:p>
          <a:p>
            <a:r>
              <a:rPr lang="fr-FR" strike="sngStrike" dirty="0"/>
              <a:t>Hernie non palpable (occulte?)</a:t>
            </a:r>
            <a:r>
              <a:rPr lang="fr-FR" dirty="0"/>
              <a:t> Douleur de l’aine isolée et écho positive = vrai ou faux positif?</a:t>
            </a:r>
          </a:p>
          <a:p>
            <a:r>
              <a:rPr lang="fr-FR" dirty="0"/>
              <a:t>(Douleur de l’aine isolée et écho négative)</a:t>
            </a:r>
          </a:p>
        </p:txBody>
      </p:sp>
    </p:spTree>
    <p:extLst>
      <p:ext uri="{BB962C8B-B14F-4D97-AF65-F5344CB8AC3E}">
        <p14:creationId xmlns:p14="http://schemas.microsoft.com/office/powerpoint/2010/main" val="12807400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AEC5F3-B329-C046-A73E-17CBEF1F1750}"/>
              </a:ext>
            </a:extLst>
          </p:cNvPr>
          <p:cNvSpPr>
            <a:spLocks noGrp="1"/>
          </p:cNvSpPr>
          <p:nvPr>
            <p:ph type="title"/>
          </p:nvPr>
        </p:nvSpPr>
        <p:spPr>
          <a:xfrm>
            <a:off x="0" y="0"/>
            <a:ext cx="10883153" cy="1791728"/>
          </a:xfrm>
        </p:spPr>
        <p:txBody>
          <a:bodyPr>
            <a:normAutofit fontScale="90000"/>
          </a:bodyPr>
          <a:lstStyle/>
          <a:p>
            <a:r>
              <a:rPr lang="fr-FR" b="1" dirty="0"/>
              <a:t>ÉVALUATION DE LA PERTINENCE DE L’ÉCHOGRAPHIE PRÉ-OPÉRATOIRE DANS LES HERNIES</a:t>
            </a:r>
          </a:p>
        </p:txBody>
      </p:sp>
      <p:sp>
        <p:nvSpPr>
          <p:cNvPr id="3" name="Espace réservé du contenu 2">
            <a:extLst>
              <a:ext uri="{FF2B5EF4-FFF2-40B4-BE49-F238E27FC236}">
                <a16:creationId xmlns:a16="http://schemas.microsoft.com/office/drawing/2014/main" id="{C96CFC75-9DE7-D242-8BE9-F3E282139093}"/>
              </a:ext>
            </a:extLst>
          </p:cNvPr>
          <p:cNvSpPr>
            <a:spLocks noGrp="1"/>
          </p:cNvSpPr>
          <p:nvPr>
            <p:ph idx="1"/>
          </p:nvPr>
        </p:nvSpPr>
        <p:spPr>
          <a:xfrm>
            <a:off x="838200" y="2202142"/>
            <a:ext cx="10515600" cy="4351338"/>
          </a:xfrm>
        </p:spPr>
        <p:txBody>
          <a:bodyPr/>
          <a:lstStyle/>
          <a:p>
            <a:pPr marL="0" indent="0">
              <a:buNone/>
            </a:pPr>
            <a:r>
              <a:rPr lang="fr-FR" dirty="0"/>
              <a:t>4 situations:</a:t>
            </a:r>
          </a:p>
          <a:p>
            <a:r>
              <a:rPr lang="fr-FR" dirty="0"/>
              <a:t>Hernie palpable et écho positive = redondance</a:t>
            </a:r>
          </a:p>
          <a:p>
            <a:r>
              <a:rPr lang="fr-FR" dirty="0"/>
              <a:t>Hernie palpable et écho négative = faux négatif </a:t>
            </a:r>
          </a:p>
          <a:p>
            <a:r>
              <a:rPr lang="fr-FR" strike="sngStrike" dirty="0"/>
              <a:t>Hernie non palpable (occulte?)</a:t>
            </a:r>
            <a:r>
              <a:rPr lang="fr-FR" dirty="0"/>
              <a:t> Douleur de l’aine isolée et écho positive = vrai ou faux positif?</a:t>
            </a:r>
          </a:p>
          <a:p>
            <a:r>
              <a:rPr lang="fr-FR" dirty="0"/>
              <a:t>(Douleur de l’aine isolée et écho négative)</a:t>
            </a:r>
          </a:p>
        </p:txBody>
      </p:sp>
      <p:sp>
        <p:nvSpPr>
          <p:cNvPr id="4" name="Accolade fermante 3">
            <a:extLst>
              <a:ext uri="{FF2B5EF4-FFF2-40B4-BE49-F238E27FC236}">
                <a16:creationId xmlns:a16="http://schemas.microsoft.com/office/drawing/2014/main" id="{E8DF8FC4-A307-8A4D-AA13-79B8058FF50C}"/>
              </a:ext>
            </a:extLst>
          </p:cNvPr>
          <p:cNvSpPr/>
          <p:nvPr/>
        </p:nvSpPr>
        <p:spPr>
          <a:xfrm>
            <a:off x="8146472" y="2743200"/>
            <a:ext cx="332509" cy="897775"/>
          </a:xfrm>
          <a:prstGeom prst="rightBrace">
            <a:avLst/>
          </a:prstGeom>
          <a:ln w="476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5" name="ZoneTexte 4">
            <a:extLst>
              <a:ext uri="{FF2B5EF4-FFF2-40B4-BE49-F238E27FC236}">
                <a16:creationId xmlns:a16="http://schemas.microsoft.com/office/drawing/2014/main" id="{CEBAA9E6-50EB-7443-9C90-B5C6FF3F4C2A}"/>
              </a:ext>
            </a:extLst>
          </p:cNvPr>
          <p:cNvSpPr txBox="1"/>
          <p:nvPr/>
        </p:nvSpPr>
        <p:spPr>
          <a:xfrm>
            <a:off x="8705985" y="2961254"/>
            <a:ext cx="1616083" cy="461665"/>
          </a:xfrm>
          <a:prstGeom prst="rect">
            <a:avLst/>
          </a:prstGeom>
          <a:noFill/>
        </p:spPr>
        <p:txBody>
          <a:bodyPr wrap="none" rtlCol="0">
            <a:spAutoFit/>
          </a:bodyPr>
          <a:lstStyle/>
          <a:p>
            <a:r>
              <a:rPr lang="fr-FR" sz="2400" u="sng" dirty="0"/>
              <a:t>Registre CH</a:t>
            </a:r>
          </a:p>
        </p:txBody>
      </p:sp>
    </p:spTree>
    <p:extLst>
      <p:ext uri="{BB962C8B-B14F-4D97-AF65-F5344CB8AC3E}">
        <p14:creationId xmlns:p14="http://schemas.microsoft.com/office/powerpoint/2010/main" val="19458061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82429D0-A7FD-8E4D-81B9-D1C6BEDE3ACF}"/>
              </a:ext>
            </a:extLst>
          </p:cNvPr>
          <p:cNvSpPr>
            <a:spLocks noGrp="1"/>
          </p:cNvSpPr>
          <p:nvPr>
            <p:ph idx="1"/>
          </p:nvPr>
        </p:nvSpPr>
        <p:spPr>
          <a:xfrm>
            <a:off x="838200" y="906462"/>
            <a:ext cx="10515600" cy="4351338"/>
          </a:xfrm>
        </p:spPr>
        <p:txBody>
          <a:bodyPr>
            <a:normAutofit/>
          </a:bodyPr>
          <a:lstStyle/>
          <a:p>
            <a:pPr marL="0" indent="0" algn="ctr">
              <a:buNone/>
            </a:pPr>
            <a:endParaRPr lang="fr-FR" sz="5400" dirty="0"/>
          </a:p>
          <a:p>
            <a:pPr marL="0" indent="0" algn="ctr">
              <a:buNone/>
            </a:pPr>
            <a:r>
              <a:rPr lang="fr-FR" sz="5400" dirty="0"/>
              <a:t>« tenez docteur, j’ai une hernie »</a:t>
            </a:r>
          </a:p>
        </p:txBody>
      </p:sp>
    </p:spTree>
    <p:extLst>
      <p:ext uri="{BB962C8B-B14F-4D97-AF65-F5344CB8AC3E}">
        <p14:creationId xmlns:p14="http://schemas.microsoft.com/office/powerpoint/2010/main" val="26272021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AEC5F3-B329-C046-A73E-17CBEF1F1750}"/>
              </a:ext>
            </a:extLst>
          </p:cNvPr>
          <p:cNvSpPr>
            <a:spLocks noGrp="1"/>
          </p:cNvSpPr>
          <p:nvPr>
            <p:ph type="title"/>
          </p:nvPr>
        </p:nvSpPr>
        <p:spPr>
          <a:xfrm>
            <a:off x="0" y="0"/>
            <a:ext cx="10883153" cy="1791728"/>
          </a:xfrm>
        </p:spPr>
        <p:txBody>
          <a:bodyPr>
            <a:normAutofit fontScale="90000"/>
          </a:bodyPr>
          <a:lstStyle/>
          <a:p>
            <a:r>
              <a:rPr lang="fr-FR" b="1" dirty="0"/>
              <a:t>ÉVALUATION DE LA PERTINENCE DE L’ÉCHOGRAPHIE PRÉ-OPÉRATOIRE DANS LES HERNIES</a:t>
            </a:r>
          </a:p>
        </p:txBody>
      </p:sp>
      <p:sp>
        <p:nvSpPr>
          <p:cNvPr id="3" name="Espace réservé du contenu 2">
            <a:extLst>
              <a:ext uri="{FF2B5EF4-FFF2-40B4-BE49-F238E27FC236}">
                <a16:creationId xmlns:a16="http://schemas.microsoft.com/office/drawing/2014/main" id="{C96CFC75-9DE7-D242-8BE9-F3E282139093}"/>
              </a:ext>
            </a:extLst>
          </p:cNvPr>
          <p:cNvSpPr>
            <a:spLocks noGrp="1"/>
          </p:cNvSpPr>
          <p:nvPr>
            <p:ph idx="1"/>
          </p:nvPr>
        </p:nvSpPr>
        <p:spPr>
          <a:xfrm>
            <a:off x="838200" y="2202142"/>
            <a:ext cx="10515600" cy="4351338"/>
          </a:xfrm>
        </p:spPr>
        <p:txBody>
          <a:bodyPr/>
          <a:lstStyle/>
          <a:p>
            <a:pPr marL="0" indent="0">
              <a:buNone/>
            </a:pPr>
            <a:r>
              <a:rPr lang="fr-FR" dirty="0"/>
              <a:t>4 situations:</a:t>
            </a:r>
          </a:p>
          <a:p>
            <a:r>
              <a:rPr lang="fr-FR" dirty="0"/>
              <a:t>Hernie palpable et écho positive = redondance</a:t>
            </a:r>
          </a:p>
          <a:p>
            <a:r>
              <a:rPr lang="fr-FR" dirty="0"/>
              <a:t>Hernie palpable et écho négative = faux négatif </a:t>
            </a:r>
          </a:p>
          <a:p>
            <a:r>
              <a:rPr lang="fr-FR" strike="sngStrike" dirty="0"/>
              <a:t>Hernie non palpable (occulte?)</a:t>
            </a:r>
            <a:r>
              <a:rPr lang="fr-FR" dirty="0"/>
              <a:t> Douleur de l’aine isolée et écho positive = vrai ou faux positif?</a:t>
            </a:r>
          </a:p>
          <a:p>
            <a:r>
              <a:rPr lang="fr-FR" dirty="0"/>
              <a:t>(Douleur de l’aine isolée et écho négative)</a:t>
            </a:r>
          </a:p>
        </p:txBody>
      </p:sp>
      <p:sp>
        <p:nvSpPr>
          <p:cNvPr id="4" name="ZoneTexte 3">
            <a:extLst>
              <a:ext uri="{FF2B5EF4-FFF2-40B4-BE49-F238E27FC236}">
                <a16:creationId xmlns:a16="http://schemas.microsoft.com/office/drawing/2014/main" id="{EFFA95A2-9EE1-6047-8CF0-4C327F61E0F3}"/>
              </a:ext>
            </a:extLst>
          </p:cNvPr>
          <p:cNvSpPr txBox="1"/>
          <p:nvPr/>
        </p:nvSpPr>
        <p:spPr>
          <a:xfrm>
            <a:off x="9023418" y="4146978"/>
            <a:ext cx="3252622" cy="830997"/>
          </a:xfrm>
          <a:prstGeom prst="rect">
            <a:avLst/>
          </a:prstGeom>
          <a:noFill/>
        </p:spPr>
        <p:txBody>
          <a:bodyPr wrap="none" rtlCol="0">
            <a:spAutoFit/>
          </a:bodyPr>
          <a:lstStyle/>
          <a:p>
            <a:r>
              <a:rPr lang="fr-FR" sz="2400" u="sng" dirty="0"/>
              <a:t>Relevé personnel</a:t>
            </a:r>
          </a:p>
          <a:p>
            <a:r>
              <a:rPr lang="fr-FR" sz="2400" u="sng" dirty="0"/>
              <a:t>des patients non opérés</a:t>
            </a:r>
          </a:p>
        </p:txBody>
      </p:sp>
    </p:spTree>
    <p:extLst>
      <p:ext uri="{BB962C8B-B14F-4D97-AF65-F5344CB8AC3E}">
        <p14:creationId xmlns:p14="http://schemas.microsoft.com/office/powerpoint/2010/main" val="29152858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AEC5F3-B329-C046-A73E-17CBEF1F1750}"/>
              </a:ext>
            </a:extLst>
          </p:cNvPr>
          <p:cNvSpPr>
            <a:spLocks noGrp="1"/>
          </p:cNvSpPr>
          <p:nvPr>
            <p:ph type="title"/>
          </p:nvPr>
        </p:nvSpPr>
        <p:spPr>
          <a:xfrm>
            <a:off x="0" y="0"/>
            <a:ext cx="10883153" cy="1791728"/>
          </a:xfrm>
        </p:spPr>
        <p:txBody>
          <a:bodyPr>
            <a:normAutofit fontScale="90000"/>
          </a:bodyPr>
          <a:lstStyle/>
          <a:p>
            <a:r>
              <a:rPr lang="fr-FR" b="1" dirty="0"/>
              <a:t>ÉVALUATION DE LA PERTINENCE DE L’ÉCHOGRAPHIE PRÉ-OPÉRATOIRE DANS LES HERNIES</a:t>
            </a:r>
          </a:p>
        </p:txBody>
      </p:sp>
      <p:sp>
        <p:nvSpPr>
          <p:cNvPr id="3" name="Espace réservé du contenu 2">
            <a:extLst>
              <a:ext uri="{FF2B5EF4-FFF2-40B4-BE49-F238E27FC236}">
                <a16:creationId xmlns:a16="http://schemas.microsoft.com/office/drawing/2014/main" id="{C96CFC75-9DE7-D242-8BE9-F3E282139093}"/>
              </a:ext>
            </a:extLst>
          </p:cNvPr>
          <p:cNvSpPr>
            <a:spLocks noGrp="1"/>
          </p:cNvSpPr>
          <p:nvPr>
            <p:ph idx="1"/>
          </p:nvPr>
        </p:nvSpPr>
        <p:spPr>
          <a:xfrm>
            <a:off x="838200" y="2202142"/>
            <a:ext cx="10515600" cy="4351338"/>
          </a:xfrm>
        </p:spPr>
        <p:txBody>
          <a:bodyPr/>
          <a:lstStyle/>
          <a:p>
            <a:pPr marL="0" indent="0">
              <a:buNone/>
            </a:pPr>
            <a:r>
              <a:rPr lang="fr-FR" dirty="0"/>
              <a:t>4 situations:</a:t>
            </a:r>
          </a:p>
          <a:p>
            <a:r>
              <a:rPr lang="fr-FR" dirty="0"/>
              <a:t>Hernie palpable et écho positive = redondance</a:t>
            </a:r>
          </a:p>
          <a:p>
            <a:r>
              <a:rPr lang="fr-FR" dirty="0"/>
              <a:t>Hernie palpable et écho négative = faux négatif </a:t>
            </a:r>
          </a:p>
          <a:p>
            <a:r>
              <a:rPr lang="fr-FR" strike="sngStrike" dirty="0"/>
              <a:t>Hernie non palpable (occulte?)</a:t>
            </a:r>
            <a:r>
              <a:rPr lang="fr-FR" dirty="0"/>
              <a:t> Douleur de l’aine isolée et écho positive = vrai ou faux positif?    </a:t>
            </a:r>
          </a:p>
          <a:p>
            <a:r>
              <a:rPr lang="fr-FR" dirty="0"/>
              <a:t>(Douleur de l’aine isolée et écho négative)    </a:t>
            </a:r>
            <a:r>
              <a:rPr lang="fr-FR" u="sng" dirty="0"/>
              <a:t>Inchiffrable</a:t>
            </a:r>
          </a:p>
        </p:txBody>
      </p:sp>
    </p:spTree>
    <p:extLst>
      <p:ext uri="{BB962C8B-B14F-4D97-AF65-F5344CB8AC3E}">
        <p14:creationId xmlns:p14="http://schemas.microsoft.com/office/powerpoint/2010/main" val="39830129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79EE30-47B0-F74A-B211-1E3C8A102116}"/>
              </a:ext>
            </a:extLst>
          </p:cNvPr>
          <p:cNvSpPr>
            <a:spLocks noGrp="1"/>
          </p:cNvSpPr>
          <p:nvPr>
            <p:ph type="title"/>
          </p:nvPr>
        </p:nvSpPr>
        <p:spPr>
          <a:xfrm>
            <a:off x="0" y="0"/>
            <a:ext cx="10515600" cy="1325563"/>
          </a:xfrm>
        </p:spPr>
        <p:txBody>
          <a:bodyPr/>
          <a:lstStyle/>
          <a:p>
            <a:r>
              <a:rPr lang="fr-FR" b="1" dirty="0"/>
              <a:t>Hernie palpable et écho positive</a:t>
            </a:r>
          </a:p>
        </p:txBody>
      </p:sp>
      <p:sp>
        <p:nvSpPr>
          <p:cNvPr id="3" name="Espace réservé du contenu 2">
            <a:extLst>
              <a:ext uri="{FF2B5EF4-FFF2-40B4-BE49-F238E27FC236}">
                <a16:creationId xmlns:a16="http://schemas.microsoft.com/office/drawing/2014/main" id="{E75AD684-FBDE-BA44-8CDD-FE444CA4D931}"/>
              </a:ext>
            </a:extLst>
          </p:cNvPr>
          <p:cNvSpPr>
            <a:spLocks noGrp="1"/>
          </p:cNvSpPr>
          <p:nvPr>
            <p:ph idx="1"/>
          </p:nvPr>
        </p:nvSpPr>
        <p:spPr/>
        <p:txBody>
          <a:bodyPr/>
          <a:lstStyle/>
          <a:p>
            <a:r>
              <a:rPr lang="fr-FR" dirty="0"/>
              <a:t>L’échographie confirme la hernie</a:t>
            </a:r>
          </a:p>
          <a:p>
            <a:r>
              <a:rPr lang="fr-FR" dirty="0"/>
              <a:t>Peut préciser sa variété</a:t>
            </a:r>
          </a:p>
          <a:p>
            <a:r>
              <a:rPr lang="fr-FR" dirty="0"/>
              <a:t>Apporte d’autres données utiles</a:t>
            </a:r>
          </a:p>
        </p:txBody>
      </p:sp>
    </p:spTree>
    <p:extLst>
      <p:ext uri="{BB962C8B-B14F-4D97-AF65-F5344CB8AC3E}">
        <p14:creationId xmlns:p14="http://schemas.microsoft.com/office/powerpoint/2010/main" val="28997739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8C8697-EA10-9841-B7B5-97BDC8E3D762}"/>
              </a:ext>
            </a:extLst>
          </p:cNvPr>
          <p:cNvSpPr>
            <a:spLocks noGrp="1"/>
          </p:cNvSpPr>
          <p:nvPr>
            <p:ph type="title"/>
          </p:nvPr>
        </p:nvSpPr>
        <p:spPr>
          <a:xfrm>
            <a:off x="0" y="0"/>
            <a:ext cx="10515600" cy="1325563"/>
          </a:xfrm>
        </p:spPr>
        <p:txBody>
          <a:bodyPr/>
          <a:lstStyle/>
          <a:p>
            <a:r>
              <a:rPr lang="fr-FR" b="1" dirty="0"/>
              <a:t>Hernie palpable et écho négative</a:t>
            </a:r>
          </a:p>
        </p:txBody>
      </p:sp>
      <p:sp>
        <p:nvSpPr>
          <p:cNvPr id="3" name="Espace réservé du contenu 2">
            <a:extLst>
              <a:ext uri="{FF2B5EF4-FFF2-40B4-BE49-F238E27FC236}">
                <a16:creationId xmlns:a16="http://schemas.microsoft.com/office/drawing/2014/main" id="{E75394FD-E575-584C-A963-E52CEAF48579}"/>
              </a:ext>
            </a:extLst>
          </p:cNvPr>
          <p:cNvSpPr>
            <a:spLocks noGrp="1"/>
          </p:cNvSpPr>
          <p:nvPr>
            <p:ph idx="1"/>
          </p:nvPr>
        </p:nvSpPr>
        <p:spPr/>
        <p:txBody>
          <a:bodyPr/>
          <a:lstStyle/>
          <a:p>
            <a:r>
              <a:rPr lang="fr-FR" dirty="0"/>
              <a:t>Faux négatif</a:t>
            </a:r>
          </a:p>
          <a:p>
            <a:r>
              <a:rPr lang="fr-FR" dirty="0"/>
              <a:t>Limite de la fiabilité de l’échographie</a:t>
            </a:r>
          </a:p>
          <a:p>
            <a:r>
              <a:rPr lang="fr-FR" dirty="0"/>
              <a:t>Sensibilité très variable en fonction de l’opérateur</a:t>
            </a:r>
          </a:p>
          <a:p>
            <a:pPr marL="0" indent="0">
              <a:buNone/>
            </a:pPr>
            <a:endParaRPr lang="fr-FR" dirty="0"/>
          </a:p>
          <a:p>
            <a:pPr marL="0" indent="0">
              <a:buNone/>
            </a:pPr>
            <a:endParaRPr lang="fr-FR" dirty="0"/>
          </a:p>
        </p:txBody>
      </p:sp>
    </p:spTree>
    <p:extLst>
      <p:ext uri="{BB962C8B-B14F-4D97-AF65-F5344CB8AC3E}">
        <p14:creationId xmlns:p14="http://schemas.microsoft.com/office/powerpoint/2010/main" val="41534202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8C8697-EA10-9841-B7B5-97BDC8E3D762}"/>
              </a:ext>
            </a:extLst>
          </p:cNvPr>
          <p:cNvSpPr>
            <a:spLocks noGrp="1"/>
          </p:cNvSpPr>
          <p:nvPr>
            <p:ph type="title"/>
          </p:nvPr>
        </p:nvSpPr>
        <p:spPr>
          <a:xfrm>
            <a:off x="0" y="0"/>
            <a:ext cx="10515600" cy="1325563"/>
          </a:xfrm>
        </p:spPr>
        <p:txBody>
          <a:bodyPr/>
          <a:lstStyle/>
          <a:p>
            <a:r>
              <a:rPr lang="fr-FR" b="1" dirty="0"/>
              <a:t>Hernie palpable et écho négative</a:t>
            </a:r>
          </a:p>
        </p:txBody>
      </p:sp>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E75394FD-E575-584C-A963-E52CEAF48579}"/>
                  </a:ext>
                </a:extLst>
              </p:cNvPr>
              <p:cNvSpPr>
                <a:spLocks noGrp="1"/>
              </p:cNvSpPr>
              <p:nvPr>
                <p:ph idx="1"/>
              </p:nvPr>
            </p:nvSpPr>
            <p:spPr/>
            <p:txBody>
              <a:bodyPr/>
              <a:lstStyle/>
              <a:p>
                <a:r>
                  <a:rPr lang="fr-FR" dirty="0"/>
                  <a:t>Faite en position couchée</a:t>
                </a:r>
              </a:p>
              <a:p>
                <a:r>
                  <a:rPr lang="fr-FR" dirty="0"/>
                  <a:t>Pas de Valsalva</a:t>
                </a:r>
              </a:p>
              <a:p>
                <a:pPr marL="0" indent="0">
                  <a:buNone/>
                </a:pPr>
                <a:r>
                  <a:rPr lang="fr-FR" dirty="0"/>
                  <a:t> </a:t>
                </a:r>
                <a14:m>
                  <m:oMath xmlns:m="http://schemas.openxmlformats.org/officeDocument/2006/math">
                    <m:r>
                      <a:rPr lang="fr-FR" i="1">
                        <a:latin typeface="Cambria Math" panose="02040503050406030204" pitchFamily="18" charset="0"/>
                        <a:ea typeface="Cambria Math" panose="02040503050406030204" pitchFamily="18" charset="0"/>
                      </a:rPr>
                      <m:t>⟹</m:t>
                    </m:r>
                  </m:oMath>
                </a14:m>
                <a:r>
                  <a:rPr lang="fr-FR" dirty="0"/>
                  <a:t>    peu de chances de trouver une hernie en particulier directe</a:t>
                </a:r>
              </a:p>
            </p:txBody>
          </p:sp>
        </mc:Choice>
        <mc:Fallback xmlns="">
          <p:sp>
            <p:nvSpPr>
              <p:cNvPr id="3" name="Espace réservé du contenu 2">
                <a:extLst>
                  <a:ext uri="{FF2B5EF4-FFF2-40B4-BE49-F238E27FC236}">
                    <a16:creationId xmlns:a16="http://schemas.microsoft.com/office/drawing/2014/main" id="{E75394FD-E575-584C-A963-E52CEAF48579}"/>
                  </a:ext>
                </a:extLst>
              </p:cNvPr>
              <p:cNvSpPr>
                <a:spLocks noGrp="1" noRot="1" noChangeAspect="1" noMove="1" noResize="1" noEditPoints="1" noAdjustHandles="1" noChangeArrowheads="1" noChangeShapeType="1" noTextEdit="1"/>
              </p:cNvSpPr>
              <p:nvPr>
                <p:ph idx="1"/>
              </p:nvPr>
            </p:nvSpPr>
            <p:spPr>
              <a:blipFill>
                <a:blip r:embed="rId2"/>
                <a:stretch>
                  <a:fillRect l="-965" t="-2632"/>
                </a:stretch>
              </a:blipFill>
            </p:spPr>
            <p:txBody>
              <a:bodyPr/>
              <a:lstStyle/>
              <a:p>
                <a:r>
                  <a:rPr lang="fr-FR">
                    <a:noFill/>
                  </a:rPr>
                  <a:t> </a:t>
                </a:r>
              </a:p>
            </p:txBody>
          </p:sp>
        </mc:Fallback>
      </mc:AlternateContent>
    </p:spTree>
    <p:extLst>
      <p:ext uri="{BB962C8B-B14F-4D97-AF65-F5344CB8AC3E}">
        <p14:creationId xmlns:p14="http://schemas.microsoft.com/office/powerpoint/2010/main" val="34682262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AEC5F3-B329-C046-A73E-17CBEF1F1750}"/>
              </a:ext>
            </a:extLst>
          </p:cNvPr>
          <p:cNvSpPr>
            <a:spLocks noGrp="1"/>
          </p:cNvSpPr>
          <p:nvPr>
            <p:ph type="title"/>
          </p:nvPr>
        </p:nvSpPr>
        <p:spPr>
          <a:xfrm>
            <a:off x="0" y="0"/>
            <a:ext cx="10883153" cy="1791728"/>
          </a:xfrm>
        </p:spPr>
        <p:txBody>
          <a:bodyPr>
            <a:normAutofit/>
          </a:bodyPr>
          <a:lstStyle/>
          <a:p>
            <a:r>
              <a:rPr lang="fr-FR" b="1" dirty="0"/>
              <a:t>QUELQUES DONNÉES CHIFFRÉES</a:t>
            </a:r>
          </a:p>
        </p:txBody>
      </p:sp>
      <p:sp>
        <p:nvSpPr>
          <p:cNvPr id="3" name="Espace réservé du contenu 2">
            <a:extLst>
              <a:ext uri="{FF2B5EF4-FFF2-40B4-BE49-F238E27FC236}">
                <a16:creationId xmlns:a16="http://schemas.microsoft.com/office/drawing/2014/main" id="{C96CFC75-9DE7-D242-8BE9-F3E282139093}"/>
              </a:ext>
            </a:extLst>
          </p:cNvPr>
          <p:cNvSpPr>
            <a:spLocks noGrp="1"/>
          </p:cNvSpPr>
          <p:nvPr>
            <p:ph idx="1"/>
          </p:nvPr>
        </p:nvSpPr>
        <p:spPr>
          <a:xfrm>
            <a:off x="838200" y="2202142"/>
            <a:ext cx="10515600" cy="4351338"/>
          </a:xfrm>
        </p:spPr>
        <p:txBody>
          <a:bodyPr/>
          <a:lstStyle/>
          <a:p>
            <a:pPr marL="0" indent="0">
              <a:buNone/>
            </a:pPr>
            <a:r>
              <a:rPr lang="fr-FR" sz="4000" b="1" dirty="0"/>
              <a:t>Échographie prescrite:</a:t>
            </a:r>
          </a:p>
          <a:p>
            <a:pPr marL="0" indent="0">
              <a:buNone/>
            </a:pPr>
            <a:endParaRPr lang="fr-FR" dirty="0"/>
          </a:p>
          <a:p>
            <a:pPr>
              <a:buFont typeface="Wingdings" pitchFamily="2" charset="2"/>
              <a:buChar char="Ø"/>
            </a:pPr>
            <a:r>
              <a:rPr lang="fr-FR" b="1" dirty="0"/>
              <a:t>Série personnelle du registre CH:</a:t>
            </a:r>
          </a:p>
          <a:p>
            <a:pPr marL="0" indent="0">
              <a:buNone/>
            </a:pPr>
            <a:r>
              <a:rPr lang="fr-FR" dirty="0"/>
              <a:t>410 pour 1464 intégrations = </a:t>
            </a:r>
            <a:r>
              <a:rPr lang="fr-FR" dirty="0">
                <a:solidFill>
                  <a:srgbClr val="FF0000"/>
                </a:solidFill>
              </a:rPr>
              <a:t>28%</a:t>
            </a:r>
          </a:p>
          <a:p>
            <a:pPr marL="0" indent="0">
              <a:buNone/>
            </a:pPr>
            <a:endParaRPr lang="fr-FR" dirty="0"/>
          </a:p>
          <a:p>
            <a:pPr>
              <a:buFont typeface="Wingdings" pitchFamily="2" charset="2"/>
              <a:buChar char="Ø"/>
            </a:pPr>
            <a:r>
              <a:rPr lang="fr-FR" b="1" dirty="0"/>
              <a:t>Registre CH:</a:t>
            </a:r>
          </a:p>
          <a:p>
            <a:pPr marL="0" indent="0">
              <a:buNone/>
            </a:pPr>
            <a:r>
              <a:rPr lang="fr-FR" dirty="0"/>
              <a:t>9149 pour 34043 (- 2000 cases blanches) = </a:t>
            </a:r>
            <a:r>
              <a:rPr lang="fr-FR" dirty="0">
                <a:solidFill>
                  <a:srgbClr val="FF0000"/>
                </a:solidFill>
              </a:rPr>
              <a:t>26,9 à 32,7%</a:t>
            </a:r>
          </a:p>
        </p:txBody>
      </p:sp>
    </p:spTree>
    <p:extLst>
      <p:ext uri="{BB962C8B-B14F-4D97-AF65-F5344CB8AC3E}">
        <p14:creationId xmlns:p14="http://schemas.microsoft.com/office/powerpoint/2010/main" val="12078577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75394FD-E575-584C-A963-E52CEAF48579}"/>
              </a:ext>
            </a:extLst>
          </p:cNvPr>
          <p:cNvSpPr>
            <a:spLocks noGrp="1"/>
          </p:cNvSpPr>
          <p:nvPr>
            <p:ph idx="1"/>
          </p:nvPr>
        </p:nvSpPr>
        <p:spPr>
          <a:xfrm>
            <a:off x="736599" y="2230399"/>
            <a:ext cx="10515600" cy="4351338"/>
          </a:xfrm>
        </p:spPr>
        <p:txBody>
          <a:bodyPr/>
          <a:lstStyle/>
          <a:p>
            <a:pPr marL="0" indent="0">
              <a:buNone/>
            </a:pPr>
            <a:r>
              <a:rPr lang="fr-FR" sz="4000" b="1" dirty="0"/>
              <a:t>Échographie prescrite, faux négatifs:</a:t>
            </a:r>
          </a:p>
          <a:p>
            <a:pPr marL="0" indent="0">
              <a:buNone/>
            </a:pPr>
            <a:endParaRPr lang="fr-FR" dirty="0"/>
          </a:p>
          <a:p>
            <a:pPr>
              <a:buFont typeface="Wingdings" pitchFamily="2" charset="2"/>
              <a:buChar char="Ø"/>
            </a:pPr>
            <a:r>
              <a:rPr lang="fr-FR" b="1" dirty="0"/>
              <a:t>Série personnelle du registre CH:</a:t>
            </a:r>
          </a:p>
          <a:p>
            <a:pPr marL="0" indent="0">
              <a:buNone/>
            </a:pPr>
            <a:r>
              <a:rPr lang="fr-FR" dirty="0"/>
              <a:t>60 faux - / 410 échographies = </a:t>
            </a:r>
            <a:r>
              <a:rPr lang="fr-FR" dirty="0">
                <a:solidFill>
                  <a:srgbClr val="FF0000"/>
                </a:solidFill>
              </a:rPr>
              <a:t>14,6 %</a:t>
            </a:r>
          </a:p>
          <a:p>
            <a:pPr marL="0" indent="0">
              <a:buNone/>
            </a:pPr>
            <a:endParaRPr lang="fr-FR" dirty="0"/>
          </a:p>
          <a:p>
            <a:pPr>
              <a:buFont typeface="Wingdings" pitchFamily="2" charset="2"/>
              <a:buChar char="Ø"/>
            </a:pPr>
            <a:r>
              <a:rPr lang="fr-FR" b="1" dirty="0"/>
              <a:t>Registre CH: </a:t>
            </a:r>
          </a:p>
          <a:p>
            <a:pPr marL="0" indent="0">
              <a:buNone/>
            </a:pPr>
            <a:r>
              <a:rPr lang="fr-FR" dirty="0"/>
              <a:t>983 faux - / 9126 échographies = </a:t>
            </a:r>
            <a:r>
              <a:rPr lang="fr-FR" dirty="0">
                <a:solidFill>
                  <a:srgbClr val="FF0000"/>
                </a:solidFill>
              </a:rPr>
              <a:t>10,8 %</a:t>
            </a:r>
          </a:p>
          <a:p>
            <a:pPr marL="0" indent="0">
              <a:buNone/>
            </a:pPr>
            <a:endParaRPr lang="fr-FR" dirty="0"/>
          </a:p>
        </p:txBody>
      </p:sp>
      <p:sp>
        <p:nvSpPr>
          <p:cNvPr id="9" name="Titre 1">
            <a:extLst>
              <a:ext uri="{FF2B5EF4-FFF2-40B4-BE49-F238E27FC236}">
                <a16:creationId xmlns:a16="http://schemas.microsoft.com/office/drawing/2014/main" id="{4B718969-B75A-3940-91C8-4150B4E04721}"/>
              </a:ext>
            </a:extLst>
          </p:cNvPr>
          <p:cNvSpPr>
            <a:spLocks noGrp="1"/>
          </p:cNvSpPr>
          <p:nvPr>
            <p:ph type="title"/>
          </p:nvPr>
        </p:nvSpPr>
        <p:spPr>
          <a:xfrm>
            <a:off x="0" y="0"/>
            <a:ext cx="10883153" cy="1791728"/>
          </a:xfrm>
        </p:spPr>
        <p:txBody>
          <a:bodyPr>
            <a:normAutofit/>
          </a:bodyPr>
          <a:lstStyle/>
          <a:p>
            <a:r>
              <a:rPr lang="fr-FR" b="1" dirty="0"/>
              <a:t>QUELQUES DONNÉES CHIFFRÉES</a:t>
            </a:r>
          </a:p>
        </p:txBody>
      </p:sp>
      <p:sp>
        <p:nvSpPr>
          <p:cNvPr id="10" name="ZoneTexte 9">
            <a:extLst>
              <a:ext uri="{FF2B5EF4-FFF2-40B4-BE49-F238E27FC236}">
                <a16:creationId xmlns:a16="http://schemas.microsoft.com/office/drawing/2014/main" id="{B482F81A-9B7F-154E-AB09-D143CE498B74}"/>
              </a:ext>
            </a:extLst>
          </p:cNvPr>
          <p:cNvSpPr txBox="1"/>
          <p:nvPr/>
        </p:nvSpPr>
        <p:spPr>
          <a:xfrm>
            <a:off x="1608667" y="2015067"/>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2053160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A3759D5-8504-1D42-9D8B-6B7D8943FA46}"/>
              </a:ext>
            </a:extLst>
          </p:cNvPr>
          <p:cNvSpPr>
            <a:spLocks noGrp="1"/>
          </p:cNvSpPr>
          <p:nvPr>
            <p:ph idx="1"/>
          </p:nvPr>
        </p:nvSpPr>
        <p:spPr>
          <a:xfrm>
            <a:off x="838200" y="1947862"/>
            <a:ext cx="10515600" cy="4351338"/>
          </a:xfrm>
        </p:spPr>
        <p:txBody>
          <a:bodyPr/>
          <a:lstStyle/>
          <a:p>
            <a:endParaRPr lang="fr-FR" dirty="0"/>
          </a:p>
          <a:p>
            <a:pPr marL="0" indent="0">
              <a:buNone/>
            </a:pPr>
            <a:r>
              <a:rPr lang="fr-FR" b="1" dirty="0"/>
              <a:t>AU TOTAL</a:t>
            </a:r>
          </a:p>
          <a:p>
            <a:pPr marL="0" indent="0">
              <a:buNone/>
            </a:pPr>
            <a:endParaRPr lang="fr-FR" dirty="0"/>
          </a:p>
          <a:p>
            <a:pPr marL="0" indent="0">
              <a:buNone/>
            </a:pPr>
            <a:r>
              <a:rPr lang="fr-FR" dirty="0"/>
              <a:t>redondance</a:t>
            </a:r>
          </a:p>
          <a:p>
            <a:pPr marL="0" indent="0">
              <a:buNone/>
            </a:pPr>
            <a:r>
              <a:rPr lang="fr-FR" dirty="0"/>
              <a:t>+ faux négatifs</a:t>
            </a:r>
          </a:p>
        </p:txBody>
      </p:sp>
      <p:sp>
        <p:nvSpPr>
          <p:cNvPr id="6" name="Titre 1">
            <a:extLst>
              <a:ext uri="{FF2B5EF4-FFF2-40B4-BE49-F238E27FC236}">
                <a16:creationId xmlns:a16="http://schemas.microsoft.com/office/drawing/2014/main" id="{C7766158-60EC-EF48-A8C6-8E4EB2469C20}"/>
              </a:ext>
            </a:extLst>
          </p:cNvPr>
          <p:cNvSpPr>
            <a:spLocks noGrp="1"/>
          </p:cNvSpPr>
          <p:nvPr>
            <p:ph type="title"/>
          </p:nvPr>
        </p:nvSpPr>
        <p:spPr>
          <a:xfrm>
            <a:off x="0" y="0"/>
            <a:ext cx="10883153" cy="1791728"/>
          </a:xfrm>
        </p:spPr>
        <p:txBody>
          <a:bodyPr>
            <a:normAutofit/>
          </a:bodyPr>
          <a:lstStyle/>
          <a:p>
            <a:r>
              <a:rPr lang="fr-FR" b="1" dirty="0"/>
              <a:t>QUELQUES DONNÉES CHIFFRÉES</a:t>
            </a:r>
          </a:p>
        </p:txBody>
      </p:sp>
      <p:sp>
        <p:nvSpPr>
          <p:cNvPr id="2" name="Accolade fermante 1">
            <a:extLst>
              <a:ext uri="{FF2B5EF4-FFF2-40B4-BE49-F238E27FC236}">
                <a16:creationId xmlns:a16="http://schemas.microsoft.com/office/drawing/2014/main" id="{1FF12EC9-D044-4049-8105-FDC3703311EA}"/>
              </a:ext>
            </a:extLst>
          </p:cNvPr>
          <p:cNvSpPr/>
          <p:nvPr/>
        </p:nvSpPr>
        <p:spPr>
          <a:xfrm>
            <a:off x="4100513" y="3500438"/>
            <a:ext cx="457200" cy="1014412"/>
          </a:xfrm>
          <a:prstGeom prst="rightBrace">
            <a:avLst/>
          </a:prstGeom>
          <a:ln w="476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4" name="ZoneTexte 3">
            <a:extLst>
              <a:ext uri="{FF2B5EF4-FFF2-40B4-BE49-F238E27FC236}">
                <a16:creationId xmlns:a16="http://schemas.microsoft.com/office/drawing/2014/main" id="{4C97921A-8F56-7840-B357-3B8916D5E99E}"/>
              </a:ext>
            </a:extLst>
          </p:cNvPr>
          <p:cNvSpPr txBox="1"/>
          <p:nvPr/>
        </p:nvSpPr>
        <p:spPr>
          <a:xfrm>
            <a:off x="4971734" y="3746034"/>
            <a:ext cx="3245312" cy="523220"/>
          </a:xfrm>
          <a:prstGeom prst="rect">
            <a:avLst/>
          </a:prstGeom>
          <a:noFill/>
        </p:spPr>
        <p:txBody>
          <a:bodyPr wrap="none" rtlCol="0">
            <a:spAutoFit/>
          </a:bodyPr>
          <a:lstStyle/>
          <a:p>
            <a:r>
              <a:rPr lang="fr-FR" sz="2800" dirty="0">
                <a:solidFill>
                  <a:srgbClr val="FF0000"/>
                </a:solidFill>
              </a:rPr>
              <a:t>= Échographie inutile</a:t>
            </a:r>
          </a:p>
        </p:txBody>
      </p:sp>
    </p:spTree>
    <p:extLst>
      <p:ext uri="{BB962C8B-B14F-4D97-AF65-F5344CB8AC3E}">
        <p14:creationId xmlns:p14="http://schemas.microsoft.com/office/powerpoint/2010/main" val="23349254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96CFC75-9DE7-D242-8BE9-F3E282139093}"/>
              </a:ext>
            </a:extLst>
          </p:cNvPr>
          <p:cNvSpPr>
            <a:spLocks noGrp="1"/>
          </p:cNvSpPr>
          <p:nvPr>
            <p:ph idx="1"/>
          </p:nvPr>
        </p:nvSpPr>
        <p:spPr>
          <a:xfrm>
            <a:off x="795337" y="1844954"/>
            <a:ext cx="10515600" cy="4351338"/>
          </a:xfrm>
        </p:spPr>
        <p:txBody>
          <a:bodyPr>
            <a:normAutofit fontScale="77500" lnSpcReduction="20000"/>
          </a:bodyPr>
          <a:lstStyle/>
          <a:p>
            <a:pPr marL="0" indent="0">
              <a:buNone/>
            </a:pPr>
            <a:endParaRPr lang="fr-FR" dirty="0"/>
          </a:p>
          <a:p>
            <a:pPr marL="0" indent="0">
              <a:buNone/>
            </a:pPr>
            <a:r>
              <a:rPr lang="fr-FR" dirty="0"/>
              <a:t>                   Évaluation du coût: 150000 à 200000 hernies opérées chaque</a:t>
            </a:r>
          </a:p>
          <a:p>
            <a:pPr marL="0" indent="0">
              <a:buNone/>
            </a:pPr>
            <a:r>
              <a:rPr lang="fr-FR" dirty="0"/>
              <a:t>année en France</a:t>
            </a:r>
          </a:p>
          <a:p>
            <a:pPr marL="0" indent="0">
              <a:buNone/>
            </a:pPr>
            <a:r>
              <a:rPr lang="fr-FR" dirty="0"/>
              <a:t>147200 en 2019 (PMSI)</a:t>
            </a:r>
          </a:p>
          <a:p>
            <a:pPr marL="0" indent="0">
              <a:buNone/>
            </a:pPr>
            <a:r>
              <a:rPr lang="fr-FR" dirty="0"/>
              <a:t>30% d’échographies à 37,80€</a:t>
            </a:r>
          </a:p>
          <a:p>
            <a:pPr marL="0" indent="0">
              <a:buNone/>
            </a:pPr>
            <a:endParaRPr lang="fr-FR" dirty="0"/>
          </a:p>
          <a:p>
            <a:pPr marL="0" indent="0">
              <a:buNone/>
            </a:pPr>
            <a:r>
              <a:rPr lang="fr-FR" dirty="0"/>
              <a:t>Soit 1M700000 à 2M268000 </a:t>
            </a:r>
          </a:p>
          <a:p>
            <a:pPr marL="0" indent="0">
              <a:buNone/>
            </a:pPr>
            <a:endParaRPr lang="fr-FR" dirty="0"/>
          </a:p>
          <a:p>
            <a:pPr marL="0" indent="0">
              <a:buNone/>
            </a:pPr>
            <a:r>
              <a:rPr lang="fr-FR" dirty="0">
                <a:solidFill>
                  <a:schemeClr val="bg1"/>
                </a:solidFill>
              </a:rPr>
              <a:t>plus les consultations répétées (25€x?)</a:t>
            </a:r>
          </a:p>
          <a:p>
            <a:pPr marL="0" indent="0">
              <a:buNone/>
            </a:pPr>
            <a:r>
              <a:rPr lang="fr-FR" dirty="0">
                <a:solidFill>
                  <a:schemeClr val="bg1"/>
                </a:solidFill>
              </a:rPr>
              <a:t>1/4 MG 2 </a:t>
            </a:r>
            <a:r>
              <a:rPr lang="fr-FR" dirty="0" err="1">
                <a:solidFill>
                  <a:schemeClr val="bg1"/>
                </a:solidFill>
              </a:rPr>
              <a:t>ème</a:t>
            </a:r>
            <a:r>
              <a:rPr lang="fr-FR" dirty="0">
                <a:solidFill>
                  <a:schemeClr val="bg1"/>
                </a:solidFill>
              </a:rPr>
              <a:t> consultation = 300000€</a:t>
            </a:r>
          </a:p>
          <a:p>
            <a:pPr marL="0" indent="0">
              <a:buNone/>
            </a:pPr>
            <a:endParaRPr lang="fr-FR" dirty="0">
              <a:solidFill>
                <a:schemeClr val="bg1"/>
              </a:solidFill>
            </a:endParaRPr>
          </a:p>
          <a:p>
            <a:pPr marL="0" indent="0">
              <a:buNone/>
            </a:pPr>
            <a:r>
              <a:rPr lang="fr-FR" b="1" dirty="0">
                <a:solidFill>
                  <a:schemeClr val="bg1"/>
                </a:solidFill>
              </a:rPr>
              <a:t>Total = 2M à 2,5M</a:t>
            </a:r>
          </a:p>
        </p:txBody>
      </p:sp>
      <p:sp>
        <p:nvSpPr>
          <p:cNvPr id="4" name="Flèche vers la droite 3">
            <a:extLst>
              <a:ext uri="{FF2B5EF4-FFF2-40B4-BE49-F238E27FC236}">
                <a16:creationId xmlns:a16="http://schemas.microsoft.com/office/drawing/2014/main" id="{E4AAB7F1-6EA0-F24E-A3DC-E533E090A987}"/>
              </a:ext>
            </a:extLst>
          </p:cNvPr>
          <p:cNvSpPr/>
          <p:nvPr/>
        </p:nvSpPr>
        <p:spPr>
          <a:xfrm>
            <a:off x="1010771" y="209462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a:extLst>
              <a:ext uri="{FF2B5EF4-FFF2-40B4-BE49-F238E27FC236}">
                <a16:creationId xmlns:a16="http://schemas.microsoft.com/office/drawing/2014/main" id="{B8EBFEE2-92C4-3D48-B866-06148C6B8316}"/>
              </a:ext>
            </a:extLst>
          </p:cNvPr>
          <p:cNvSpPr>
            <a:spLocks noGrp="1"/>
          </p:cNvSpPr>
          <p:nvPr>
            <p:ph type="title"/>
          </p:nvPr>
        </p:nvSpPr>
        <p:spPr>
          <a:xfrm>
            <a:off x="0" y="233083"/>
            <a:ext cx="10515600" cy="1325563"/>
          </a:xfrm>
        </p:spPr>
        <p:txBody>
          <a:bodyPr>
            <a:normAutofit/>
          </a:bodyPr>
          <a:lstStyle/>
          <a:p>
            <a:r>
              <a:rPr lang="fr-FR" b="1" dirty="0"/>
              <a:t>QUELQUES DONNÉES CHIFFRÉES</a:t>
            </a:r>
          </a:p>
        </p:txBody>
      </p:sp>
    </p:spTree>
    <p:extLst>
      <p:ext uri="{BB962C8B-B14F-4D97-AF65-F5344CB8AC3E}">
        <p14:creationId xmlns:p14="http://schemas.microsoft.com/office/powerpoint/2010/main" val="23547270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96CFC75-9DE7-D242-8BE9-F3E282139093}"/>
              </a:ext>
            </a:extLst>
          </p:cNvPr>
          <p:cNvSpPr>
            <a:spLocks noGrp="1"/>
          </p:cNvSpPr>
          <p:nvPr>
            <p:ph idx="1"/>
          </p:nvPr>
        </p:nvSpPr>
        <p:spPr>
          <a:xfrm>
            <a:off x="795337" y="1844954"/>
            <a:ext cx="10515600" cy="4351338"/>
          </a:xfrm>
        </p:spPr>
        <p:txBody>
          <a:bodyPr>
            <a:normAutofit fontScale="77500" lnSpcReduction="20000"/>
          </a:bodyPr>
          <a:lstStyle/>
          <a:p>
            <a:pPr marL="0" indent="0">
              <a:buNone/>
            </a:pPr>
            <a:endParaRPr lang="fr-FR" dirty="0"/>
          </a:p>
          <a:p>
            <a:pPr marL="0" indent="0">
              <a:buNone/>
            </a:pPr>
            <a:r>
              <a:rPr lang="fr-FR" dirty="0"/>
              <a:t>                   Évaluation du coût: 150000 à 200000 hernies opérées chaque</a:t>
            </a:r>
          </a:p>
          <a:p>
            <a:pPr marL="0" indent="0">
              <a:buNone/>
            </a:pPr>
            <a:r>
              <a:rPr lang="fr-FR" dirty="0"/>
              <a:t>année en France</a:t>
            </a:r>
          </a:p>
          <a:p>
            <a:pPr marL="0" indent="0">
              <a:buNone/>
            </a:pPr>
            <a:r>
              <a:rPr lang="fr-FR" dirty="0"/>
              <a:t>147200 en 2019 (PMSI)</a:t>
            </a:r>
          </a:p>
          <a:p>
            <a:pPr marL="0" indent="0">
              <a:buNone/>
            </a:pPr>
            <a:r>
              <a:rPr lang="fr-FR" dirty="0"/>
              <a:t>30% d’échographies à 37,80€</a:t>
            </a:r>
          </a:p>
          <a:p>
            <a:pPr marL="0" indent="0">
              <a:buNone/>
            </a:pPr>
            <a:endParaRPr lang="fr-FR" dirty="0"/>
          </a:p>
          <a:p>
            <a:pPr marL="0" indent="0">
              <a:buNone/>
            </a:pPr>
            <a:r>
              <a:rPr lang="fr-FR" dirty="0"/>
              <a:t>Soit 1M700000 à 2M268000 </a:t>
            </a:r>
          </a:p>
          <a:p>
            <a:pPr marL="0" indent="0">
              <a:buNone/>
            </a:pPr>
            <a:endParaRPr lang="fr-FR" dirty="0"/>
          </a:p>
          <a:p>
            <a:pPr marL="0" indent="0">
              <a:buNone/>
            </a:pPr>
            <a:r>
              <a:rPr lang="fr-FR" dirty="0"/>
              <a:t>plus les consultations répétées (25€x?)</a:t>
            </a:r>
          </a:p>
          <a:p>
            <a:pPr marL="0" indent="0">
              <a:buNone/>
            </a:pPr>
            <a:r>
              <a:rPr lang="fr-FR" dirty="0"/>
              <a:t>1/4 MG 2 </a:t>
            </a:r>
            <a:r>
              <a:rPr lang="fr-FR" dirty="0" err="1"/>
              <a:t>ème</a:t>
            </a:r>
            <a:r>
              <a:rPr lang="fr-FR" dirty="0"/>
              <a:t> consultation = 300000€</a:t>
            </a:r>
          </a:p>
          <a:p>
            <a:pPr marL="0" indent="0">
              <a:buNone/>
            </a:pPr>
            <a:endParaRPr lang="fr-FR" dirty="0"/>
          </a:p>
          <a:p>
            <a:pPr marL="0" indent="0">
              <a:buNone/>
            </a:pPr>
            <a:r>
              <a:rPr lang="fr-FR" b="1" dirty="0">
                <a:solidFill>
                  <a:schemeClr val="bg1"/>
                </a:solidFill>
              </a:rPr>
              <a:t>Total = 2M à 2,5M</a:t>
            </a:r>
          </a:p>
        </p:txBody>
      </p:sp>
      <p:sp>
        <p:nvSpPr>
          <p:cNvPr id="4" name="Flèche vers la droite 3">
            <a:extLst>
              <a:ext uri="{FF2B5EF4-FFF2-40B4-BE49-F238E27FC236}">
                <a16:creationId xmlns:a16="http://schemas.microsoft.com/office/drawing/2014/main" id="{E4AAB7F1-6EA0-F24E-A3DC-E533E090A987}"/>
              </a:ext>
            </a:extLst>
          </p:cNvPr>
          <p:cNvSpPr/>
          <p:nvPr/>
        </p:nvSpPr>
        <p:spPr>
          <a:xfrm>
            <a:off x="1010771" y="209462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a:extLst>
              <a:ext uri="{FF2B5EF4-FFF2-40B4-BE49-F238E27FC236}">
                <a16:creationId xmlns:a16="http://schemas.microsoft.com/office/drawing/2014/main" id="{B8EBFEE2-92C4-3D48-B866-06148C6B8316}"/>
              </a:ext>
            </a:extLst>
          </p:cNvPr>
          <p:cNvSpPr>
            <a:spLocks noGrp="1"/>
          </p:cNvSpPr>
          <p:nvPr>
            <p:ph type="title"/>
          </p:nvPr>
        </p:nvSpPr>
        <p:spPr>
          <a:xfrm>
            <a:off x="0" y="233083"/>
            <a:ext cx="10515600" cy="1325563"/>
          </a:xfrm>
        </p:spPr>
        <p:txBody>
          <a:bodyPr>
            <a:normAutofit/>
          </a:bodyPr>
          <a:lstStyle/>
          <a:p>
            <a:r>
              <a:rPr lang="fr-FR" b="1" dirty="0"/>
              <a:t>QUELQUES DONNÉES CHIFFRÉES</a:t>
            </a:r>
          </a:p>
        </p:txBody>
      </p:sp>
    </p:spTree>
    <p:extLst>
      <p:ext uri="{BB962C8B-B14F-4D97-AF65-F5344CB8AC3E}">
        <p14:creationId xmlns:p14="http://schemas.microsoft.com/office/powerpoint/2010/main" val="14431196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82429D0-A7FD-8E4D-81B9-D1C6BEDE3ACF}"/>
              </a:ext>
            </a:extLst>
          </p:cNvPr>
          <p:cNvSpPr>
            <a:spLocks noGrp="1"/>
          </p:cNvSpPr>
          <p:nvPr>
            <p:ph idx="1"/>
          </p:nvPr>
        </p:nvSpPr>
        <p:spPr>
          <a:xfrm>
            <a:off x="838200" y="906462"/>
            <a:ext cx="10515600" cy="4351338"/>
          </a:xfrm>
        </p:spPr>
        <p:txBody>
          <a:bodyPr>
            <a:normAutofit/>
          </a:bodyPr>
          <a:lstStyle/>
          <a:p>
            <a:pPr marL="0" indent="0" algn="ctr">
              <a:buNone/>
            </a:pPr>
            <a:endParaRPr lang="fr-FR" sz="5400" dirty="0"/>
          </a:p>
          <a:p>
            <a:pPr marL="0" indent="0" algn="ctr">
              <a:buNone/>
            </a:pPr>
            <a:r>
              <a:rPr lang="fr-FR" sz="5400" dirty="0"/>
              <a:t>« tenez docteur, j’ai une hernie »</a:t>
            </a:r>
          </a:p>
        </p:txBody>
      </p:sp>
      <p:pic>
        <p:nvPicPr>
          <p:cNvPr id="5" name="Image 4">
            <a:extLst>
              <a:ext uri="{FF2B5EF4-FFF2-40B4-BE49-F238E27FC236}">
                <a16:creationId xmlns:a16="http://schemas.microsoft.com/office/drawing/2014/main" id="{F8C5F3FC-3235-A049-8A02-67AE77B4949F}"/>
              </a:ext>
            </a:extLst>
          </p:cNvPr>
          <p:cNvPicPr>
            <a:picLocks noChangeAspect="1"/>
          </p:cNvPicPr>
          <p:nvPr/>
        </p:nvPicPr>
        <p:blipFill>
          <a:blip r:embed="rId2"/>
          <a:stretch>
            <a:fillRect/>
          </a:stretch>
        </p:blipFill>
        <p:spPr>
          <a:xfrm>
            <a:off x="6494107" y="3266815"/>
            <a:ext cx="4859694" cy="3057785"/>
          </a:xfrm>
          <a:prstGeom prst="rect">
            <a:avLst/>
          </a:prstGeom>
        </p:spPr>
      </p:pic>
    </p:spTree>
    <p:extLst>
      <p:ext uri="{BB962C8B-B14F-4D97-AF65-F5344CB8AC3E}">
        <p14:creationId xmlns:p14="http://schemas.microsoft.com/office/powerpoint/2010/main" val="35780412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96CFC75-9DE7-D242-8BE9-F3E282139093}"/>
              </a:ext>
            </a:extLst>
          </p:cNvPr>
          <p:cNvSpPr>
            <a:spLocks noGrp="1"/>
          </p:cNvSpPr>
          <p:nvPr>
            <p:ph idx="1"/>
          </p:nvPr>
        </p:nvSpPr>
        <p:spPr>
          <a:xfrm>
            <a:off x="795337" y="1844954"/>
            <a:ext cx="10515600" cy="4351338"/>
          </a:xfrm>
        </p:spPr>
        <p:txBody>
          <a:bodyPr>
            <a:normAutofit fontScale="77500" lnSpcReduction="20000"/>
          </a:bodyPr>
          <a:lstStyle/>
          <a:p>
            <a:pPr marL="0" indent="0">
              <a:buNone/>
            </a:pPr>
            <a:endParaRPr lang="fr-FR" dirty="0"/>
          </a:p>
          <a:p>
            <a:pPr marL="0" indent="0">
              <a:buNone/>
            </a:pPr>
            <a:r>
              <a:rPr lang="fr-FR" dirty="0"/>
              <a:t>                   Évaluation du coût: 150000 à 200000 hernies opérées chaque</a:t>
            </a:r>
          </a:p>
          <a:p>
            <a:pPr marL="0" indent="0">
              <a:buNone/>
            </a:pPr>
            <a:r>
              <a:rPr lang="fr-FR" dirty="0"/>
              <a:t>année en France</a:t>
            </a:r>
          </a:p>
          <a:p>
            <a:pPr marL="0" indent="0">
              <a:buNone/>
            </a:pPr>
            <a:r>
              <a:rPr lang="fr-FR" dirty="0"/>
              <a:t>147200 en 2019 (PMSI)</a:t>
            </a:r>
          </a:p>
          <a:p>
            <a:pPr marL="0" indent="0">
              <a:buNone/>
            </a:pPr>
            <a:r>
              <a:rPr lang="fr-FR" dirty="0"/>
              <a:t>30% d’échographies à 37,80€</a:t>
            </a:r>
          </a:p>
          <a:p>
            <a:pPr marL="0" indent="0">
              <a:buNone/>
            </a:pPr>
            <a:endParaRPr lang="fr-FR" dirty="0"/>
          </a:p>
          <a:p>
            <a:pPr marL="0" indent="0">
              <a:buNone/>
            </a:pPr>
            <a:r>
              <a:rPr lang="fr-FR" dirty="0"/>
              <a:t>Soit 1M700000 à 2M268000 </a:t>
            </a:r>
          </a:p>
          <a:p>
            <a:pPr marL="0" indent="0">
              <a:buNone/>
            </a:pPr>
            <a:endParaRPr lang="fr-FR" dirty="0"/>
          </a:p>
          <a:p>
            <a:pPr marL="0" indent="0">
              <a:buNone/>
            </a:pPr>
            <a:r>
              <a:rPr lang="fr-FR" dirty="0"/>
              <a:t>plus les consultations répétées (25€x?)</a:t>
            </a:r>
          </a:p>
          <a:p>
            <a:pPr marL="0" indent="0">
              <a:buNone/>
            </a:pPr>
            <a:r>
              <a:rPr lang="fr-FR" dirty="0"/>
              <a:t>1/4 MG 2 </a:t>
            </a:r>
            <a:r>
              <a:rPr lang="fr-FR" dirty="0" err="1"/>
              <a:t>ème</a:t>
            </a:r>
            <a:r>
              <a:rPr lang="fr-FR" dirty="0"/>
              <a:t> consultation = 300000€</a:t>
            </a:r>
          </a:p>
          <a:p>
            <a:pPr marL="0" indent="0">
              <a:buNone/>
            </a:pPr>
            <a:endParaRPr lang="fr-FR" dirty="0"/>
          </a:p>
          <a:p>
            <a:pPr marL="0" indent="0">
              <a:buNone/>
            </a:pPr>
            <a:r>
              <a:rPr lang="fr-FR" b="1" dirty="0">
                <a:solidFill>
                  <a:srgbClr val="FF0000"/>
                </a:solidFill>
              </a:rPr>
              <a:t>Total = 2M à 2,5M</a:t>
            </a:r>
          </a:p>
        </p:txBody>
      </p:sp>
      <p:sp>
        <p:nvSpPr>
          <p:cNvPr id="4" name="Flèche vers la droite 3">
            <a:extLst>
              <a:ext uri="{FF2B5EF4-FFF2-40B4-BE49-F238E27FC236}">
                <a16:creationId xmlns:a16="http://schemas.microsoft.com/office/drawing/2014/main" id="{E4AAB7F1-6EA0-F24E-A3DC-E533E090A987}"/>
              </a:ext>
            </a:extLst>
          </p:cNvPr>
          <p:cNvSpPr/>
          <p:nvPr/>
        </p:nvSpPr>
        <p:spPr>
          <a:xfrm>
            <a:off x="1010771" y="209462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a:extLst>
              <a:ext uri="{FF2B5EF4-FFF2-40B4-BE49-F238E27FC236}">
                <a16:creationId xmlns:a16="http://schemas.microsoft.com/office/drawing/2014/main" id="{B8EBFEE2-92C4-3D48-B866-06148C6B8316}"/>
              </a:ext>
            </a:extLst>
          </p:cNvPr>
          <p:cNvSpPr>
            <a:spLocks noGrp="1"/>
          </p:cNvSpPr>
          <p:nvPr>
            <p:ph type="title"/>
          </p:nvPr>
        </p:nvSpPr>
        <p:spPr>
          <a:xfrm>
            <a:off x="0" y="233083"/>
            <a:ext cx="10515600" cy="1325563"/>
          </a:xfrm>
        </p:spPr>
        <p:txBody>
          <a:bodyPr>
            <a:normAutofit/>
          </a:bodyPr>
          <a:lstStyle/>
          <a:p>
            <a:r>
              <a:rPr lang="fr-FR" b="1" dirty="0"/>
              <a:t>QUELQUES DONNÉES CHIFFRÉES</a:t>
            </a:r>
          </a:p>
        </p:txBody>
      </p:sp>
    </p:spTree>
    <p:extLst>
      <p:ext uri="{BB962C8B-B14F-4D97-AF65-F5344CB8AC3E}">
        <p14:creationId xmlns:p14="http://schemas.microsoft.com/office/powerpoint/2010/main" val="3278923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C45B65-3FDC-C847-AFC5-49415B62A907}"/>
              </a:ext>
            </a:extLst>
          </p:cNvPr>
          <p:cNvSpPr>
            <a:spLocks noGrp="1"/>
          </p:cNvSpPr>
          <p:nvPr>
            <p:ph type="title"/>
          </p:nvPr>
        </p:nvSpPr>
        <p:spPr>
          <a:xfrm>
            <a:off x="0" y="0"/>
            <a:ext cx="10515600" cy="1325563"/>
          </a:xfrm>
        </p:spPr>
        <p:txBody>
          <a:bodyPr/>
          <a:lstStyle/>
          <a:p>
            <a:r>
              <a:rPr lang="fr-FR" b="1" dirty="0"/>
              <a:t>Pas de hernie palpable, douleur de l’aine isolée et écho positive</a:t>
            </a:r>
          </a:p>
        </p:txBody>
      </p:sp>
      <p:sp>
        <p:nvSpPr>
          <p:cNvPr id="3" name="Espace réservé du contenu 2">
            <a:extLst>
              <a:ext uri="{FF2B5EF4-FFF2-40B4-BE49-F238E27FC236}">
                <a16:creationId xmlns:a16="http://schemas.microsoft.com/office/drawing/2014/main" id="{C7364FF7-3240-D844-BB2C-81EF1624E93B}"/>
              </a:ext>
            </a:extLst>
          </p:cNvPr>
          <p:cNvSpPr>
            <a:spLocks noGrp="1"/>
          </p:cNvSpPr>
          <p:nvPr>
            <p:ph idx="1"/>
          </p:nvPr>
        </p:nvSpPr>
        <p:spPr/>
        <p:txBody>
          <a:bodyPr>
            <a:normAutofit/>
          </a:bodyPr>
          <a:lstStyle/>
          <a:p>
            <a:pPr marL="0" indent="0">
              <a:buNone/>
            </a:pPr>
            <a:r>
              <a:rPr lang="fr-FR" b="1" dirty="0"/>
              <a:t>Questions: </a:t>
            </a:r>
          </a:p>
          <a:p>
            <a:r>
              <a:rPr lang="fr-FR" dirty="0"/>
              <a:t>l’échographie révèle-t-elle une hernie occulte?</a:t>
            </a:r>
          </a:p>
          <a:p>
            <a:r>
              <a:rPr lang="fr-FR" dirty="0"/>
              <a:t>responsable de la douleur?</a:t>
            </a:r>
          </a:p>
          <a:p>
            <a:r>
              <a:rPr lang="fr-FR" dirty="0"/>
              <a:t>justifiant une intervention?</a:t>
            </a:r>
          </a:p>
        </p:txBody>
      </p:sp>
    </p:spTree>
    <p:extLst>
      <p:ext uri="{BB962C8B-B14F-4D97-AF65-F5344CB8AC3E}">
        <p14:creationId xmlns:p14="http://schemas.microsoft.com/office/powerpoint/2010/main" val="6276000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C45B65-3FDC-C847-AFC5-49415B62A907}"/>
              </a:ext>
            </a:extLst>
          </p:cNvPr>
          <p:cNvSpPr>
            <a:spLocks noGrp="1"/>
          </p:cNvSpPr>
          <p:nvPr>
            <p:ph type="title"/>
          </p:nvPr>
        </p:nvSpPr>
        <p:spPr>
          <a:xfrm>
            <a:off x="0" y="0"/>
            <a:ext cx="10515600" cy="1325563"/>
          </a:xfrm>
        </p:spPr>
        <p:txBody>
          <a:bodyPr/>
          <a:lstStyle/>
          <a:p>
            <a:r>
              <a:rPr lang="fr-FR" b="1" dirty="0"/>
              <a:t>Pas de hernie palpable, douleur de l’aine isolée et écho positive</a:t>
            </a:r>
          </a:p>
        </p:txBody>
      </p:sp>
      <p:sp>
        <p:nvSpPr>
          <p:cNvPr id="3" name="Espace réservé du contenu 2">
            <a:extLst>
              <a:ext uri="{FF2B5EF4-FFF2-40B4-BE49-F238E27FC236}">
                <a16:creationId xmlns:a16="http://schemas.microsoft.com/office/drawing/2014/main" id="{C7364FF7-3240-D844-BB2C-81EF1624E93B}"/>
              </a:ext>
            </a:extLst>
          </p:cNvPr>
          <p:cNvSpPr>
            <a:spLocks noGrp="1"/>
          </p:cNvSpPr>
          <p:nvPr>
            <p:ph idx="1"/>
          </p:nvPr>
        </p:nvSpPr>
        <p:spPr/>
        <p:txBody>
          <a:bodyPr>
            <a:normAutofit/>
          </a:bodyPr>
          <a:lstStyle/>
          <a:p>
            <a:r>
              <a:rPr lang="fr-FR" dirty="0"/>
              <a:t>78 patients entre janvier 2013 et janvier 2017</a:t>
            </a:r>
          </a:p>
          <a:p>
            <a:pPr marL="0" indent="0">
              <a:buNone/>
            </a:pPr>
            <a:endParaRPr lang="fr-FR" dirty="0"/>
          </a:p>
          <a:p>
            <a:r>
              <a:rPr lang="fr-FR" dirty="0"/>
              <a:t>Durant la même période, 1482 hernies opérées et 994 (par cohortes) intégrées dans le registre du CH</a:t>
            </a:r>
          </a:p>
          <a:p>
            <a:endParaRPr lang="fr-FR" dirty="0"/>
          </a:p>
          <a:p>
            <a:r>
              <a:rPr lang="fr-FR" dirty="0"/>
              <a:t>78 / 1482+78 = </a:t>
            </a:r>
            <a:r>
              <a:rPr lang="fr-FR" dirty="0">
                <a:solidFill>
                  <a:srgbClr val="FF0000"/>
                </a:solidFill>
              </a:rPr>
              <a:t>5% d’interventions supplémentaires potentielles</a:t>
            </a:r>
          </a:p>
          <a:p>
            <a:endParaRPr lang="fr-FR" dirty="0">
              <a:solidFill>
                <a:srgbClr val="FF0000"/>
              </a:solidFill>
            </a:endParaRPr>
          </a:p>
          <a:p>
            <a:r>
              <a:rPr lang="fr-FR" dirty="0">
                <a:solidFill>
                  <a:schemeClr val="bg1"/>
                </a:solidFill>
              </a:rPr>
              <a:t>Quelques perles: « Brèche de 6mm. Mouvement brownien traduisant le passage d’une structure digestive … » </a:t>
            </a:r>
          </a:p>
        </p:txBody>
      </p:sp>
    </p:spTree>
    <p:extLst>
      <p:ext uri="{BB962C8B-B14F-4D97-AF65-F5344CB8AC3E}">
        <p14:creationId xmlns:p14="http://schemas.microsoft.com/office/powerpoint/2010/main" val="24091539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C45B65-3FDC-C847-AFC5-49415B62A907}"/>
              </a:ext>
            </a:extLst>
          </p:cNvPr>
          <p:cNvSpPr>
            <a:spLocks noGrp="1"/>
          </p:cNvSpPr>
          <p:nvPr>
            <p:ph type="title"/>
          </p:nvPr>
        </p:nvSpPr>
        <p:spPr>
          <a:xfrm>
            <a:off x="0" y="0"/>
            <a:ext cx="10515600" cy="1325563"/>
          </a:xfrm>
        </p:spPr>
        <p:txBody>
          <a:bodyPr/>
          <a:lstStyle/>
          <a:p>
            <a:r>
              <a:rPr lang="fr-FR" b="1" dirty="0"/>
              <a:t>Pas de hernie palpable, douleur de l’aine isolée et écho positive</a:t>
            </a:r>
          </a:p>
        </p:txBody>
      </p:sp>
      <p:sp>
        <p:nvSpPr>
          <p:cNvPr id="3" name="Espace réservé du contenu 2">
            <a:extLst>
              <a:ext uri="{FF2B5EF4-FFF2-40B4-BE49-F238E27FC236}">
                <a16:creationId xmlns:a16="http://schemas.microsoft.com/office/drawing/2014/main" id="{C7364FF7-3240-D844-BB2C-81EF1624E93B}"/>
              </a:ext>
            </a:extLst>
          </p:cNvPr>
          <p:cNvSpPr>
            <a:spLocks noGrp="1"/>
          </p:cNvSpPr>
          <p:nvPr>
            <p:ph idx="1"/>
          </p:nvPr>
        </p:nvSpPr>
        <p:spPr/>
        <p:txBody>
          <a:bodyPr>
            <a:normAutofit/>
          </a:bodyPr>
          <a:lstStyle/>
          <a:p>
            <a:r>
              <a:rPr lang="fr-FR" dirty="0"/>
              <a:t>78 patients entre janvier 2013 et janvier 2017</a:t>
            </a:r>
          </a:p>
          <a:p>
            <a:pPr marL="0" indent="0">
              <a:buNone/>
            </a:pPr>
            <a:endParaRPr lang="fr-FR" dirty="0"/>
          </a:p>
          <a:p>
            <a:r>
              <a:rPr lang="fr-FR" dirty="0"/>
              <a:t>Durant la même période, 1482 hernies opérées et 994 (par cohortes) intégrées dans le registre du CH</a:t>
            </a:r>
          </a:p>
          <a:p>
            <a:endParaRPr lang="fr-FR" dirty="0"/>
          </a:p>
          <a:p>
            <a:r>
              <a:rPr lang="fr-FR" dirty="0"/>
              <a:t>78 / 1482+78 = </a:t>
            </a:r>
            <a:r>
              <a:rPr lang="fr-FR" dirty="0">
                <a:solidFill>
                  <a:srgbClr val="FF0000"/>
                </a:solidFill>
              </a:rPr>
              <a:t>5% d’interventions supplémentaires potentielles</a:t>
            </a:r>
          </a:p>
          <a:p>
            <a:endParaRPr lang="fr-FR" dirty="0">
              <a:solidFill>
                <a:srgbClr val="FF0000"/>
              </a:solidFill>
            </a:endParaRPr>
          </a:p>
          <a:p>
            <a:r>
              <a:rPr lang="fr-FR" dirty="0"/>
              <a:t>Quelques perles: « Brèche de 6mm. Mouvement brownien traduisant le passage d’une structure digestive … » Sic!</a:t>
            </a:r>
          </a:p>
        </p:txBody>
      </p:sp>
    </p:spTree>
    <p:extLst>
      <p:ext uri="{BB962C8B-B14F-4D97-AF65-F5344CB8AC3E}">
        <p14:creationId xmlns:p14="http://schemas.microsoft.com/office/powerpoint/2010/main" val="17825673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C45B65-3FDC-C847-AFC5-49415B62A907}"/>
              </a:ext>
            </a:extLst>
          </p:cNvPr>
          <p:cNvSpPr>
            <a:spLocks noGrp="1"/>
          </p:cNvSpPr>
          <p:nvPr>
            <p:ph type="title"/>
          </p:nvPr>
        </p:nvSpPr>
        <p:spPr>
          <a:xfrm>
            <a:off x="0" y="0"/>
            <a:ext cx="10515600" cy="1325563"/>
          </a:xfrm>
        </p:spPr>
        <p:txBody>
          <a:bodyPr/>
          <a:lstStyle/>
          <a:p>
            <a:r>
              <a:rPr lang="fr-FR" b="1" dirty="0"/>
              <a:t>Pas de hernie palpable, douleur de l’aine isolée et écho positive</a:t>
            </a:r>
          </a:p>
        </p:txBody>
      </p:sp>
      <p:sp>
        <p:nvSpPr>
          <p:cNvPr id="3" name="Espace réservé du contenu 2">
            <a:extLst>
              <a:ext uri="{FF2B5EF4-FFF2-40B4-BE49-F238E27FC236}">
                <a16:creationId xmlns:a16="http://schemas.microsoft.com/office/drawing/2014/main" id="{C7364FF7-3240-D844-BB2C-81EF1624E93B}"/>
              </a:ext>
            </a:extLst>
          </p:cNvPr>
          <p:cNvSpPr>
            <a:spLocks noGrp="1"/>
          </p:cNvSpPr>
          <p:nvPr>
            <p:ph idx="1"/>
          </p:nvPr>
        </p:nvSpPr>
        <p:spPr>
          <a:xfrm>
            <a:off x="911352" y="1811115"/>
            <a:ext cx="10515600" cy="4351338"/>
          </a:xfrm>
        </p:spPr>
        <p:txBody>
          <a:bodyPr/>
          <a:lstStyle/>
          <a:p>
            <a:endParaRPr lang="fr-FR" dirty="0"/>
          </a:p>
          <a:p>
            <a:endParaRPr lang="fr-FR" dirty="0"/>
          </a:p>
          <a:p>
            <a:endParaRPr lang="fr-FR" dirty="0"/>
          </a:p>
          <a:p>
            <a:pPr marL="0" indent="0">
              <a:buNone/>
            </a:pPr>
            <a:r>
              <a:rPr lang="fr-FR" dirty="0"/>
              <a:t>                                         sensibilité 85%</a:t>
            </a:r>
          </a:p>
          <a:p>
            <a:pPr marL="0" indent="0">
              <a:buNone/>
            </a:pPr>
            <a:r>
              <a:rPr lang="fr-FR" dirty="0"/>
              <a:t>  Fiabilité</a:t>
            </a:r>
          </a:p>
          <a:p>
            <a:pPr marL="0" indent="0">
              <a:buNone/>
            </a:pPr>
            <a:r>
              <a:rPr lang="fr-FR" dirty="0"/>
              <a:t>                                         spécificité 95%</a:t>
            </a:r>
          </a:p>
        </p:txBody>
      </p:sp>
      <p:cxnSp>
        <p:nvCxnSpPr>
          <p:cNvPr id="7" name="Connecteur droit avec flèche 6">
            <a:extLst>
              <a:ext uri="{FF2B5EF4-FFF2-40B4-BE49-F238E27FC236}">
                <a16:creationId xmlns:a16="http://schemas.microsoft.com/office/drawing/2014/main" id="{B96A25FF-DF6A-6842-A20E-7F02E4A573A2}"/>
              </a:ext>
            </a:extLst>
          </p:cNvPr>
          <p:cNvCxnSpPr>
            <a:cxnSpLocks/>
          </p:cNvCxnSpPr>
          <p:nvPr/>
        </p:nvCxnSpPr>
        <p:spPr>
          <a:xfrm flipV="1">
            <a:off x="2395728" y="3602736"/>
            <a:ext cx="1792224" cy="512064"/>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BF7D52B8-E0E4-DB4E-80F4-B048973EFB80}"/>
              </a:ext>
            </a:extLst>
          </p:cNvPr>
          <p:cNvCxnSpPr>
            <a:cxnSpLocks/>
          </p:cNvCxnSpPr>
          <p:nvPr/>
        </p:nvCxnSpPr>
        <p:spPr>
          <a:xfrm>
            <a:off x="2395728" y="4114800"/>
            <a:ext cx="1792224" cy="493776"/>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71636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a:extLst>
              <a:ext uri="{FF2B5EF4-FFF2-40B4-BE49-F238E27FC236}">
                <a16:creationId xmlns:a16="http://schemas.microsoft.com/office/drawing/2014/main" id="{70A935F4-D03F-4D4F-A401-5B50E35E5FC4}"/>
              </a:ext>
            </a:extLst>
          </p:cNvPr>
          <p:cNvSpPr>
            <a:spLocks noChangeArrowheads="1"/>
          </p:cNvSpPr>
          <p:nvPr/>
        </p:nvSpPr>
        <p:spPr bwMode="auto">
          <a:xfrm>
            <a:off x="1328057" y="476251"/>
            <a:ext cx="9884229" cy="59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pl-PL" altLang="fr-FR" sz="1000" dirty="0"/>
          </a:p>
          <a:p>
            <a:endParaRPr lang="pl-PL" altLang="fr-FR" sz="1000" dirty="0"/>
          </a:p>
          <a:p>
            <a:r>
              <a:rPr lang="pl-PL" altLang="fr-FR" dirty="0" err="1"/>
              <a:t>Échographie</a:t>
            </a:r>
            <a:r>
              <a:rPr lang="pl-PL" altLang="fr-FR" dirty="0"/>
              <a:t>= </a:t>
            </a:r>
            <a:r>
              <a:rPr lang="pl-PL" altLang="fr-FR" b="1" dirty="0" err="1"/>
              <a:t>examen</a:t>
            </a:r>
            <a:r>
              <a:rPr lang="pl-PL" altLang="fr-FR" b="1" dirty="0"/>
              <a:t> de </a:t>
            </a:r>
            <a:r>
              <a:rPr lang="pl-PL" altLang="fr-FR" b="1" dirty="0" err="1"/>
              <a:t>référence</a:t>
            </a:r>
            <a:r>
              <a:rPr lang="pl-PL" altLang="fr-FR" b="1" dirty="0"/>
              <a:t> </a:t>
            </a:r>
            <a:r>
              <a:rPr lang="pl-PL" altLang="fr-FR" dirty="0" err="1"/>
              <a:t>dans</a:t>
            </a:r>
            <a:r>
              <a:rPr lang="pl-PL" altLang="fr-FR" dirty="0"/>
              <a:t> </a:t>
            </a:r>
            <a:r>
              <a:rPr lang="pl-PL" altLang="fr-FR" dirty="0" err="1"/>
              <a:t>les</a:t>
            </a:r>
            <a:r>
              <a:rPr lang="pl-PL" altLang="fr-FR" dirty="0"/>
              <a:t> </a:t>
            </a:r>
            <a:r>
              <a:rPr lang="pl-PL" altLang="fr-FR" dirty="0" err="1"/>
              <a:t>hernies</a:t>
            </a:r>
            <a:r>
              <a:rPr lang="pl-PL" altLang="fr-FR" dirty="0"/>
              <a:t> (!)</a:t>
            </a:r>
          </a:p>
          <a:p>
            <a:endParaRPr lang="pl-PL" altLang="fr-FR" sz="1000" dirty="0"/>
          </a:p>
          <a:p>
            <a:r>
              <a:rPr lang="pl-PL" altLang="fr-FR" sz="1200" dirty="0"/>
              <a:t>Bradley M, Morgan D, </a:t>
            </a:r>
            <a:r>
              <a:rPr lang="pl-PL" altLang="fr-FR" sz="1200" dirty="0" err="1"/>
              <a:t>Pentlow</a:t>
            </a:r>
            <a:r>
              <a:rPr lang="pl-PL" altLang="fr-FR" sz="1200" dirty="0"/>
              <a:t> B, </a:t>
            </a:r>
            <a:r>
              <a:rPr lang="pl-PL" altLang="fr-FR" sz="1200" dirty="0" err="1"/>
              <a:t>Roe</a:t>
            </a:r>
            <a:r>
              <a:rPr lang="pl-PL" altLang="fr-FR" sz="1200" dirty="0"/>
              <a:t> A.</a:t>
            </a:r>
          </a:p>
          <a:p>
            <a:r>
              <a:rPr lang="de-DE" altLang="fr-FR" sz="1200" dirty="0"/>
              <a:t>The </a:t>
            </a:r>
            <a:r>
              <a:rPr lang="de-DE" altLang="fr-FR" sz="1200" dirty="0" err="1"/>
              <a:t>groin</a:t>
            </a:r>
            <a:r>
              <a:rPr lang="de-DE" altLang="fr-FR" sz="1200" dirty="0"/>
              <a:t> </a:t>
            </a:r>
            <a:r>
              <a:rPr lang="de-DE" altLang="fr-FR" sz="1200" dirty="0" err="1"/>
              <a:t>hernia</a:t>
            </a:r>
            <a:r>
              <a:rPr lang="de-DE" altLang="fr-FR" sz="1200" dirty="0"/>
              <a:t> - an </a:t>
            </a:r>
            <a:r>
              <a:rPr lang="de-DE" altLang="fr-FR" sz="1200" dirty="0" err="1"/>
              <a:t>ultrasound</a:t>
            </a:r>
            <a:r>
              <a:rPr lang="de-DE" altLang="fr-FR" sz="1200" dirty="0"/>
              <a:t> </a:t>
            </a:r>
            <a:r>
              <a:rPr lang="de-DE" altLang="fr-FR" sz="1200" dirty="0" err="1"/>
              <a:t>diagnosis</a:t>
            </a:r>
            <a:r>
              <a:rPr lang="de-DE" altLang="fr-FR" sz="1200" dirty="0"/>
              <a:t>?</a:t>
            </a:r>
          </a:p>
          <a:p>
            <a:r>
              <a:rPr lang="is-IS" altLang="fr-FR" sz="1200" dirty="0"/>
              <a:t>Ann R Coll Surg Engl. 2003 May;85(3):178-80.</a:t>
            </a:r>
          </a:p>
          <a:p>
            <a:endParaRPr lang="is-IS" altLang="fr-FR" sz="1000" dirty="0"/>
          </a:p>
          <a:p>
            <a:endParaRPr lang="is-IS" altLang="fr-FR" sz="1000" dirty="0"/>
          </a:p>
          <a:p>
            <a:endParaRPr lang="is-IS" altLang="fr-FR" sz="1000" dirty="0"/>
          </a:p>
          <a:p>
            <a:endParaRPr lang="en-US" altLang="fr-FR" sz="1000" dirty="0"/>
          </a:p>
          <a:p>
            <a:endParaRPr lang="en-US" altLang="fr-FR" sz="1000" dirty="0"/>
          </a:p>
          <a:p>
            <a:r>
              <a:rPr lang="en-US" altLang="fr-FR" dirty="0" err="1"/>
              <a:t>Permet</a:t>
            </a:r>
            <a:r>
              <a:rPr lang="en-US" altLang="fr-FR" dirty="0"/>
              <a:t> de </a:t>
            </a:r>
            <a:r>
              <a:rPr lang="en-US" altLang="fr-FR" dirty="0" err="1"/>
              <a:t>préciser</a:t>
            </a:r>
            <a:r>
              <a:rPr lang="en-US" altLang="fr-FR" dirty="0"/>
              <a:t> </a:t>
            </a:r>
            <a:r>
              <a:rPr lang="en-US" altLang="fr-FR" dirty="0" err="1"/>
              <a:t>en</a:t>
            </a:r>
            <a:r>
              <a:rPr lang="en-US" altLang="fr-FR" dirty="0"/>
              <a:t> </a:t>
            </a:r>
            <a:r>
              <a:rPr lang="en-US" altLang="fr-FR" dirty="0" err="1"/>
              <a:t>préop</a:t>
            </a:r>
            <a:r>
              <a:rPr lang="en-US" altLang="fr-FR" dirty="0"/>
              <a:t>. </a:t>
            </a:r>
            <a:r>
              <a:rPr lang="fr-FR" altLang="fr-FR" dirty="0"/>
              <a:t>la</a:t>
            </a:r>
            <a:r>
              <a:rPr lang="en-US" altLang="fr-FR" dirty="0"/>
              <a:t> </a:t>
            </a:r>
            <a:r>
              <a:rPr lang="en-US" altLang="fr-FR" b="1" dirty="0" err="1"/>
              <a:t>variété</a:t>
            </a:r>
            <a:r>
              <a:rPr lang="en-US" altLang="fr-FR" b="1" dirty="0"/>
              <a:t> de hernie </a:t>
            </a:r>
            <a:r>
              <a:rPr lang="en-US" altLang="fr-FR" dirty="0"/>
              <a:t>(!)</a:t>
            </a:r>
          </a:p>
          <a:p>
            <a:endParaRPr lang="fr-FR" altLang="fr-FR" sz="1000" dirty="0"/>
          </a:p>
          <a:p>
            <a:r>
              <a:rPr lang="hr-HR" altLang="fr-FR" sz="1200" dirty="0" err="1"/>
              <a:t>Djuric-Stefanovic</a:t>
            </a:r>
            <a:r>
              <a:rPr lang="hr-HR" altLang="fr-FR" sz="1200" dirty="0"/>
              <a:t> A, </a:t>
            </a:r>
            <a:r>
              <a:rPr lang="hr-HR" altLang="fr-FR" sz="1200" dirty="0" err="1"/>
              <a:t>Saranovic</a:t>
            </a:r>
            <a:r>
              <a:rPr lang="hr-HR" altLang="fr-FR" sz="1200" dirty="0"/>
              <a:t> D, </a:t>
            </a:r>
            <a:r>
              <a:rPr lang="hr-HR" altLang="fr-FR" sz="1200" dirty="0" err="1"/>
              <a:t>Ivanovic</a:t>
            </a:r>
            <a:r>
              <a:rPr lang="hr-HR" altLang="fr-FR" sz="1200" dirty="0"/>
              <a:t> A, </a:t>
            </a:r>
            <a:r>
              <a:rPr lang="hr-HR" altLang="fr-FR" sz="1200" dirty="0" err="1"/>
              <a:t>Masulovic</a:t>
            </a:r>
            <a:r>
              <a:rPr lang="hr-HR" altLang="fr-FR" sz="1200" dirty="0"/>
              <a:t> D, </a:t>
            </a:r>
            <a:r>
              <a:rPr lang="hr-HR" altLang="fr-FR" sz="1200" dirty="0" err="1"/>
              <a:t>Zuvela</a:t>
            </a:r>
            <a:r>
              <a:rPr lang="hr-HR" altLang="fr-FR" sz="1200" dirty="0"/>
              <a:t> M, </a:t>
            </a:r>
            <a:r>
              <a:rPr lang="hr-HR" altLang="fr-FR" sz="1200" dirty="0" err="1"/>
              <a:t>Bjelovic</a:t>
            </a:r>
            <a:r>
              <a:rPr lang="hr-HR" altLang="fr-FR" sz="1200" dirty="0"/>
              <a:t> M, </a:t>
            </a:r>
            <a:r>
              <a:rPr lang="hr-HR" altLang="fr-FR" sz="1200" dirty="0" err="1"/>
              <a:t>Pesko</a:t>
            </a:r>
            <a:r>
              <a:rPr lang="hr-HR" altLang="fr-FR" sz="1200" dirty="0"/>
              <a:t> P.</a:t>
            </a:r>
          </a:p>
          <a:p>
            <a:r>
              <a:rPr lang="en-US" altLang="fr-FR" sz="1200" dirty="0"/>
              <a:t>The accuracy of ultrasonography in classification of groin hernias according to the criteria of the unified classification system.</a:t>
            </a:r>
          </a:p>
          <a:p>
            <a:r>
              <a:rPr lang="fr-FR" altLang="fr-FR" sz="1200" dirty="0" err="1"/>
              <a:t>Hernia</a:t>
            </a:r>
            <a:r>
              <a:rPr lang="fr-FR" altLang="fr-FR" sz="1200" dirty="0"/>
              <a:t>. 2008 Aug;12(4):395-400. </a:t>
            </a:r>
          </a:p>
          <a:p>
            <a:endParaRPr lang="fr-FR" altLang="fr-FR" sz="1000" dirty="0"/>
          </a:p>
          <a:p>
            <a:endParaRPr lang="fr-FR" altLang="fr-FR" sz="1000" dirty="0"/>
          </a:p>
          <a:p>
            <a:endParaRPr lang="fr-FR" altLang="fr-FR" sz="1000" dirty="0"/>
          </a:p>
          <a:p>
            <a:endParaRPr lang="fr-FR" altLang="fr-FR" sz="1000" dirty="0"/>
          </a:p>
          <a:p>
            <a:r>
              <a:rPr lang="fr-FR" altLang="fr-FR" dirty="0"/>
              <a:t>L’échographie systématique, associée à l’IRM, permet de détecter et opérer les hernies occultes </a:t>
            </a:r>
            <a:r>
              <a:rPr lang="fr-FR" altLang="fr-FR" b="1" dirty="0"/>
              <a:t>dans le même temps qu’un néo de prostate </a:t>
            </a:r>
          </a:p>
          <a:p>
            <a:endParaRPr lang="fr-FR" altLang="fr-FR" sz="1000" dirty="0"/>
          </a:p>
          <a:p>
            <a:r>
              <a:rPr lang="hu-HU" altLang="fr-FR" sz="1200" dirty="0" err="1"/>
              <a:t>Marien</a:t>
            </a:r>
            <a:r>
              <a:rPr lang="hu-HU" altLang="fr-FR" sz="1200" dirty="0"/>
              <a:t> T, </a:t>
            </a:r>
            <a:r>
              <a:rPr lang="hu-HU" altLang="fr-FR" sz="1200" dirty="0" err="1"/>
              <a:t>Taouli</a:t>
            </a:r>
            <a:r>
              <a:rPr lang="hu-HU" altLang="fr-FR" sz="1200" dirty="0"/>
              <a:t> B, </a:t>
            </a:r>
            <a:r>
              <a:rPr lang="hu-HU" altLang="fr-FR" sz="1200" dirty="0" err="1"/>
              <a:t>Telegrafi</a:t>
            </a:r>
            <a:r>
              <a:rPr lang="hu-HU" altLang="fr-FR" sz="1200" dirty="0"/>
              <a:t> S, </a:t>
            </a:r>
            <a:r>
              <a:rPr lang="hu-HU" altLang="fr-FR" sz="1200" dirty="0" err="1"/>
              <a:t>Babb</a:t>
            </a:r>
            <a:r>
              <a:rPr lang="hu-HU" altLang="fr-FR" sz="1200" dirty="0"/>
              <a:t> JS, </a:t>
            </a:r>
            <a:r>
              <a:rPr lang="hu-HU" altLang="fr-FR" sz="1200" dirty="0" err="1"/>
              <a:t>Lepor</a:t>
            </a:r>
            <a:r>
              <a:rPr lang="hu-HU" altLang="fr-FR" sz="1200" dirty="0"/>
              <a:t> H.</a:t>
            </a:r>
          </a:p>
          <a:p>
            <a:r>
              <a:rPr lang="en-US" altLang="fr-FR" sz="1200" dirty="0"/>
              <a:t>Comprehensive preoperative evaluation and repair of inguinal hernias at the time of open radical retropubic prostatectomy decreases risk of developing post-prostatectomy hernia.</a:t>
            </a:r>
          </a:p>
          <a:p>
            <a:r>
              <a:rPr lang="cs-CZ" altLang="fr-FR" sz="1200" dirty="0"/>
              <a:t>BJU </a:t>
            </a:r>
            <a:r>
              <a:rPr lang="cs-CZ" altLang="fr-FR" sz="1200" dirty="0" err="1"/>
              <a:t>Int</a:t>
            </a:r>
            <a:r>
              <a:rPr lang="cs-CZ" altLang="fr-FR" sz="1200" dirty="0"/>
              <a:t>. 2012 </a:t>
            </a:r>
            <a:r>
              <a:rPr lang="cs-CZ" altLang="fr-FR" sz="1200" dirty="0" err="1"/>
              <a:t>Sep</a:t>
            </a:r>
            <a:r>
              <a:rPr lang="cs-CZ" altLang="fr-FR" sz="1200" dirty="0"/>
              <a:t> 11. </a:t>
            </a:r>
          </a:p>
        </p:txBody>
      </p:sp>
      <p:sp>
        <p:nvSpPr>
          <p:cNvPr id="3" name="Ellipse 2">
            <a:extLst>
              <a:ext uri="{FF2B5EF4-FFF2-40B4-BE49-F238E27FC236}">
                <a16:creationId xmlns:a16="http://schemas.microsoft.com/office/drawing/2014/main" id="{DD881741-2A70-994D-9A95-2FFF3EF8D86E}"/>
              </a:ext>
            </a:extLst>
          </p:cNvPr>
          <p:cNvSpPr/>
          <p:nvPr/>
        </p:nvSpPr>
        <p:spPr>
          <a:xfrm>
            <a:off x="2557462" y="1443037"/>
            <a:ext cx="2052637" cy="3326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024856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FE1E435-22AA-8B41-9A20-FA3ADF039097}"/>
              </a:ext>
            </a:extLst>
          </p:cNvPr>
          <p:cNvSpPr>
            <a:spLocks noGrp="1"/>
          </p:cNvSpPr>
          <p:nvPr>
            <p:ph idx="1"/>
          </p:nvPr>
        </p:nvSpPr>
        <p:spPr>
          <a:xfrm>
            <a:off x="823912" y="1590676"/>
            <a:ext cx="10515600" cy="4351338"/>
          </a:xfrm>
        </p:spPr>
        <p:txBody>
          <a:bodyPr>
            <a:normAutofit fontScale="85000" lnSpcReduction="20000"/>
          </a:bodyPr>
          <a:lstStyle/>
          <a:p>
            <a:pPr marL="0" indent="0">
              <a:lnSpc>
                <a:spcPct val="120000"/>
              </a:lnSpc>
              <a:buNone/>
            </a:pPr>
            <a:r>
              <a:rPr lang="fr-FR" sz="3800" b="1" dirty="0"/>
              <a:t>Vérification chirurgicale</a:t>
            </a:r>
            <a:endParaRPr lang="fr-FR" sz="3800" dirty="0"/>
          </a:p>
          <a:p>
            <a:pPr marL="0" indent="0">
              <a:lnSpc>
                <a:spcPct val="120000"/>
              </a:lnSpc>
              <a:buNone/>
            </a:pPr>
            <a:r>
              <a:rPr lang="fr-FR" sz="3800" b="1" dirty="0"/>
              <a:t>11 patients</a:t>
            </a:r>
          </a:p>
          <a:p>
            <a:pPr marL="0" indent="0">
              <a:buNone/>
            </a:pPr>
            <a:endParaRPr lang="fr-FR" dirty="0"/>
          </a:p>
          <a:p>
            <a:pPr marL="0" indent="0">
              <a:buNone/>
            </a:pPr>
            <a:r>
              <a:rPr lang="fr-FR" dirty="0"/>
              <a:t>2 bilatéralités échographiques non retrouvées</a:t>
            </a:r>
          </a:p>
          <a:p>
            <a:pPr marL="0" indent="0">
              <a:buNone/>
            </a:pPr>
            <a:r>
              <a:rPr lang="fr-FR" dirty="0"/>
              <a:t>1 endométriome</a:t>
            </a:r>
          </a:p>
          <a:p>
            <a:pPr marL="0" indent="0">
              <a:buNone/>
            </a:pPr>
            <a:r>
              <a:rPr lang="fr-FR" dirty="0"/>
              <a:t>1 adénopathie</a:t>
            </a:r>
          </a:p>
          <a:p>
            <a:pPr marL="0" indent="0">
              <a:buNone/>
            </a:pPr>
            <a:r>
              <a:rPr lang="fr-FR" dirty="0"/>
              <a:t>1 lipome (de l’aine, pas herniaire!)</a:t>
            </a:r>
          </a:p>
          <a:p>
            <a:pPr marL="0" indent="0">
              <a:buNone/>
            </a:pPr>
            <a:r>
              <a:rPr lang="fr-FR" dirty="0"/>
              <a:t>1 pubalgie typique traitée par Shouldice</a:t>
            </a:r>
          </a:p>
          <a:p>
            <a:pPr marL="0" indent="0">
              <a:buNone/>
            </a:pPr>
            <a:r>
              <a:rPr lang="fr-FR" dirty="0"/>
              <a:t>1 </a:t>
            </a:r>
            <a:r>
              <a:rPr lang="fr-FR" dirty="0" err="1"/>
              <a:t>Burch</a:t>
            </a:r>
            <a:r>
              <a:rPr lang="fr-FR" dirty="0"/>
              <a:t> par TEP par les urologues </a:t>
            </a:r>
          </a:p>
          <a:p>
            <a:pPr marL="0" indent="0">
              <a:buNone/>
            </a:pPr>
            <a:r>
              <a:rPr lang="fr-FR" dirty="0"/>
              <a:t>2 vraies vérifications (patients très insistants) </a:t>
            </a:r>
            <a:r>
              <a:rPr lang="fr-FR" dirty="0">
                <a:solidFill>
                  <a:srgbClr val="FF0000"/>
                </a:solidFill>
              </a:rPr>
              <a:t>0 hernie</a:t>
            </a:r>
          </a:p>
          <a:p>
            <a:pPr marL="0" indent="0">
              <a:buNone/>
            </a:pPr>
            <a:endParaRPr lang="fr-FR" dirty="0"/>
          </a:p>
        </p:txBody>
      </p:sp>
      <p:sp>
        <p:nvSpPr>
          <p:cNvPr id="6" name="Titre 1">
            <a:extLst>
              <a:ext uri="{FF2B5EF4-FFF2-40B4-BE49-F238E27FC236}">
                <a16:creationId xmlns:a16="http://schemas.microsoft.com/office/drawing/2014/main" id="{22C6EF76-3F1A-5A45-9C73-ED640330C806}"/>
              </a:ext>
            </a:extLst>
          </p:cNvPr>
          <p:cNvSpPr>
            <a:spLocks noGrp="1"/>
          </p:cNvSpPr>
          <p:nvPr>
            <p:ph type="title"/>
          </p:nvPr>
        </p:nvSpPr>
        <p:spPr>
          <a:xfrm>
            <a:off x="0" y="0"/>
            <a:ext cx="10515600" cy="1325563"/>
          </a:xfrm>
        </p:spPr>
        <p:txBody>
          <a:bodyPr/>
          <a:lstStyle/>
          <a:p>
            <a:r>
              <a:rPr lang="fr-FR" b="1" dirty="0"/>
              <a:t>Pas de hernie palpable, douleur de l’aine isolée et écho positive</a:t>
            </a:r>
          </a:p>
        </p:txBody>
      </p:sp>
    </p:spTree>
    <p:extLst>
      <p:ext uri="{BB962C8B-B14F-4D97-AF65-F5344CB8AC3E}">
        <p14:creationId xmlns:p14="http://schemas.microsoft.com/office/powerpoint/2010/main" val="8744260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FE1E435-22AA-8B41-9A20-FA3ADF039097}"/>
              </a:ext>
            </a:extLst>
          </p:cNvPr>
          <p:cNvSpPr>
            <a:spLocks noGrp="1"/>
          </p:cNvSpPr>
          <p:nvPr>
            <p:ph idx="1"/>
          </p:nvPr>
        </p:nvSpPr>
        <p:spPr>
          <a:xfrm>
            <a:off x="805982" y="1647545"/>
            <a:ext cx="10515600" cy="4351338"/>
          </a:xfrm>
        </p:spPr>
        <p:txBody>
          <a:bodyPr>
            <a:normAutofit/>
          </a:bodyPr>
          <a:lstStyle/>
          <a:p>
            <a:pPr marL="0" indent="0">
              <a:buNone/>
            </a:pPr>
            <a:r>
              <a:rPr lang="fr-FR" sz="3200" b="1" dirty="0"/>
              <a:t>Vérification chirurgicale</a:t>
            </a:r>
            <a:endParaRPr lang="fr-FR" sz="3200" dirty="0"/>
          </a:p>
          <a:p>
            <a:pPr marL="0" indent="0">
              <a:lnSpc>
                <a:spcPct val="100000"/>
              </a:lnSpc>
              <a:buNone/>
            </a:pPr>
            <a:r>
              <a:rPr lang="fr-FR" sz="3200" b="1" dirty="0"/>
              <a:t>11 patients</a:t>
            </a:r>
          </a:p>
          <a:p>
            <a:pPr marL="0" indent="0">
              <a:buNone/>
            </a:pPr>
            <a:endParaRPr lang="fr-FR" dirty="0"/>
          </a:p>
          <a:p>
            <a:pPr>
              <a:buFont typeface="Wingdings" pitchFamily="2" charset="2"/>
              <a:buChar char="Ø"/>
            </a:pPr>
            <a:r>
              <a:rPr lang="fr-FR" dirty="0"/>
              <a:t>2 patients (seulement, sur 78) ont extériorisé une authentique hernie 1 an et 2 ans après l’échographie</a:t>
            </a:r>
          </a:p>
          <a:p>
            <a:pPr marL="0" indent="0">
              <a:buNone/>
            </a:pPr>
            <a:endParaRPr lang="fr-FR" dirty="0"/>
          </a:p>
          <a:p>
            <a:pPr>
              <a:buFont typeface="Wingdings" pitchFamily="2" charset="2"/>
              <a:buChar char="Ø"/>
            </a:pPr>
            <a:r>
              <a:rPr lang="fr-FR" dirty="0"/>
              <a:t>Évènement fortuit?</a:t>
            </a:r>
          </a:p>
          <a:p>
            <a:pPr marL="0" indent="0">
              <a:buNone/>
            </a:pPr>
            <a:r>
              <a:rPr lang="fr-FR" dirty="0"/>
              <a:t>Valeur prédictive de l’échographie?</a:t>
            </a:r>
          </a:p>
          <a:p>
            <a:pPr marL="0" indent="0">
              <a:buNone/>
            </a:pPr>
            <a:endParaRPr lang="fr-FR" dirty="0"/>
          </a:p>
        </p:txBody>
      </p:sp>
      <p:sp>
        <p:nvSpPr>
          <p:cNvPr id="10" name="Titre 1">
            <a:extLst>
              <a:ext uri="{FF2B5EF4-FFF2-40B4-BE49-F238E27FC236}">
                <a16:creationId xmlns:a16="http://schemas.microsoft.com/office/drawing/2014/main" id="{10BE5D05-D995-ED4D-9708-04627DAA0E5B}"/>
              </a:ext>
            </a:extLst>
          </p:cNvPr>
          <p:cNvSpPr>
            <a:spLocks noGrp="1"/>
          </p:cNvSpPr>
          <p:nvPr>
            <p:ph type="title"/>
          </p:nvPr>
        </p:nvSpPr>
        <p:spPr>
          <a:xfrm>
            <a:off x="0" y="0"/>
            <a:ext cx="10515600" cy="1325563"/>
          </a:xfrm>
        </p:spPr>
        <p:txBody>
          <a:bodyPr/>
          <a:lstStyle/>
          <a:p>
            <a:r>
              <a:rPr lang="fr-FR" b="1" dirty="0"/>
              <a:t>Pas de hernie palpable, douleur de l’aine isolée et écho positive</a:t>
            </a:r>
          </a:p>
        </p:txBody>
      </p:sp>
    </p:spTree>
    <p:extLst>
      <p:ext uri="{BB962C8B-B14F-4D97-AF65-F5344CB8AC3E}">
        <p14:creationId xmlns:p14="http://schemas.microsoft.com/office/powerpoint/2010/main" val="37323863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FE1E435-22AA-8B41-9A20-FA3ADF039097}"/>
              </a:ext>
            </a:extLst>
          </p:cNvPr>
          <p:cNvSpPr>
            <a:spLocks noGrp="1"/>
          </p:cNvSpPr>
          <p:nvPr>
            <p:ph idx="1"/>
          </p:nvPr>
        </p:nvSpPr>
        <p:spPr>
          <a:xfrm>
            <a:off x="805982" y="1647545"/>
            <a:ext cx="10515600" cy="4351338"/>
          </a:xfrm>
        </p:spPr>
        <p:txBody>
          <a:bodyPr>
            <a:normAutofit/>
          </a:bodyPr>
          <a:lstStyle/>
          <a:p>
            <a:pPr marL="0" indent="0">
              <a:buNone/>
            </a:pPr>
            <a:r>
              <a:rPr lang="fr-FR" sz="3200" b="1" dirty="0"/>
              <a:t>Autre cause évidente= 18</a:t>
            </a:r>
            <a:endParaRPr lang="fr-FR" sz="3200" dirty="0"/>
          </a:p>
          <a:p>
            <a:pPr marL="0" indent="0">
              <a:buNone/>
            </a:pPr>
            <a:endParaRPr lang="fr-FR" dirty="0"/>
          </a:p>
          <a:p>
            <a:pPr marL="0" indent="0">
              <a:buNone/>
            </a:pPr>
            <a:r>
              <a:rPr lang="fr-FR" sz="2400" dirty="0"/>
              <a:t>7 douleurs cicatricielles +/- tardives (hernie, ectopie, adénopathie…) </a:t>
            </a:r>
          </a:p>
          <a:p>
            <a:pPr marL="0" indent="0">
              <a:buNone/>
            </a:pPr>
            <a:r>
              <a:rPr lang="fr-FR" sz="2400" dirty="0"/>
              <a:t>4 coxarthroses </a:t>
            </a:r>
          </a:p>
          <a:p>
            <a:pPr marL="0" indent="0">
              <a:buNone/>
            </a:pPr>
            <a:r>
              <a:rPr lang="fr-FR" sz="2400" dirty="0"/>
              <a:t>3 irradiations d’origine rachidienne</a:t>
            </a:r>
          </a:p>
          <a:p>
            <a:pPr marL="0" indent="0">
              <a:buNone/>
            </a:pPr>
            <a:r>
              <a:rPr lang="fr-FR" sz="2400" dirty="0"/>
              <a:t>2 maladies de Verneuil</a:t>
            </a:r>
          </a:p>
          <a:p>
            <a:pPr marL="0" indent="0">
              <a:buNone/>
            </a:pPr>
            <a:r>
              <a:rPr lang="fr-FR" sz="2400" dirty="0"/>
              <a:t>1 adénopathie</a:t>
            </a:r>
          </a:p>
          <a:p>
            <a:pPr marL="0" indent="0">
              <a:buNone/>
            </a:pPr>
            <a:r>
              <a:rPr lang="fr-FR" sz="2400" dirty="0"/>
              <a:t>1 séquelle de fracture du col</a:t>
            </a:r>
          </a:p>
          <a:p>
            <a:pPr marL="0" indent="0">
              <a:buNone/>
            </a:pPr>
            <a:endParaRPr lang="fr-FR" dirty="0"/>
          </a:p>
        </p:txBody>
      </p:sp>
      <p:sp>
        <p:nvSpPr>
          <p:cNvPr id="10" name="Titre 1">
            <a:extLst>
              <a:ext uri="{FF2B5EF4-FFF2-40B4-BE49-F238E27FC236}">
                <a16:creationId xmlns:a16="http://schemas.microsoft.com/office/drawing/2014/main" id="{10BE5D05-D995-ED4D-9708-04627DAA0E5B}"/>
              </a:ext>
            </a:extLst>
          </p:cNvPr>
          <p:cNvSpPr>
            <a:spLocks noGrp="1"/>
          </p:cNvSpPr>
          <p:nvPr>
            <p:ph type="title"/>
          </p:nvPr>
        </p:nvSpPr>
        <p:spPr>
          <a:xfrm>
            <a:off x="0" y="0"/>
            <a:ext cx="10515600" cy="1325563"/>
          </a:xfrm>
        </p:spPr>
        <p:txBody>
          <a:bodyPr/>
          <a:lstStyle/>
          <a:p>
            <a:r>
              <a:rPr lang="fr-FR" b="1" dirty="0"/>
              <a:t>Pas de hernie palpable, douleur de l’aine isolée et écho positive</a:t>
            </a:r>
          </a:p>
        </p:txBody>
      </p:sp>
    </p:spTree>
    <p:extLst>
      <p:ext uri="{BB962C8B-B14F-4D97-AF65-F5344CB8AC3E}">
        <p14:creationId xmlns:p14="http://schemas.microsoft.com/office/powerpoint/2010/main" val="17589581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FE1E435-22AA-8B41-9A20-FA3ADF039097}"/>
              </a:ext>
            </a:extLst>
          </p:cNvPr>
          <p:cNvSpPr>
            <a:spLocks noGrp="1"/>
          </p:cNvSpPr>
          <p:nvPr>
            <p:ph idx="1"/>
          </p:nvPr>
        </p:nvSpPr>
        <p:spPr>
          <a:xfrm>
            <a:off x="681644" y="1647545"/>
            <a:ext cx="10789920" cy="4351338"/>
          </a:xfrm>
        </p:spPr>
        <p:txBody>
          <a:bodyPr>
            <a:normAutofit lnSpcReduction="10000"/>
          </a:bodyPr>
          <a:lstStyle/>
          <a:p>
            <a:pPr marL="0" indent="0">
              <a:buNone/>
            </a:pPr>
            <a:r>
              <a:rPr lang="fr-FR" sz="3200" b="1" dirty="0"/>
              <a:t>Réponses au questionnaire par SMS (ou contact avec le MG)</a:t>
            </a:r>
          </a:p>
          <a:p>
            <a:pPr marL="0" indent="0">
              <a:buNone/>
            </a:pPr>
            <a:r>
              <a:rPr lang="fr-FR" sz="3200" b="1" dirty="0"/>
              <a:t>= 27  (70%)</a:t>
            </a:r>
            <a:endParaRPr lang="fr-FR" sz="3200" dirty="0"/>
          </a:p>
          <a:p>
            <a:pPr marL="0" indent="0">
              <a:buNone/>
            </a:pPr>
            <a:endParaRPr lang="fr-FR" dirty="0"/>
          </a:p>
          <a:p>
            <a:pPr>
              <a:buFont typeface="Wingdings" pitchFamily="2" charset="2"/>
              <a:buChar char="v"/>
            </a:pPr>
            <a:r>
              <a:rPr lang="fr-FR" dirty="0"/>
              <a:t>Aucune suite, douleurs parfois totalement régressives, parfois encore intermittentes mais sans hernie</a:t>
            </a:r>
          </a:p>
          <a:p>
            <a:pPr marL="0" indent="0">
              <a:buNone/>
            </a:pPr>
            <a:r>
              <a:rPr lang="fr-FR" dirty="0"/>
              <a:t>   3 origines identifiées secondairement: 2 </a:t>
            </a:r>
            <a:r>
              <a:rPr lang="fr-FR" dirty="0" err="1"/>
              <a:t>pb</a:t>
            </a:r>
            <a:r>
              <a:rPr lang="fr-FR" dirty="0"/>
              <a:t> rachidiens, 1 endométriose</a:t>
            </a:r>
          </a:p>
          <a:p>
            <a:pPr marL="0" indent="0">
              <a:buNone/>
            </a:pPr>
            <a:r>
              <a:rPr lang="fr-FR" dirty="0"/>
              <a:t>+ 2 DCD sans hernie</a:t>
            </a:r>
          </a:p>
          <a:p>
            <a:pPr marL="0" indent="0">
              <a:buNone/>
            </a:pPr>
            <a:endParaRPr lang="fr-FR" dirty="0"/>
          </a:p>
          <a:p>
            <a:pPr>
              <a:buFont typeface="Wingdings" pitchFamily="2" charset="2"/>
              <a:buChar char="v"/>
            </a:pPr>
            <a:r>
              <a:rPr lang="fr-FR" dirty="0"/>
              <a:t>Recul 5 à 10 ans!</a:t>
            </a:r>
          </a:p>
          <a:p>
            <a:pPr marL="0" indent="0">
              <a:buNone/>
            </a:pPr>
            <a:endParaRPr lang="fr-FR" dirty="0"/>
          </a:p>
        </p:txBody>
      </p:sp>
      <p:sp>
        <p:nvSpPr>
          <p:cNvPr id="10" name="Titre 1">
            <a:extLst>
              <a:ext uri="{FF2B5EF4-FFF2-40B4-BE49-F238E27FC236}">
                <a16:creationId xmlns:a16="http://schemas.microsoft.com/office/drawing/2014/main" id="{10BE5D05-D995-ED4D-9708-04627DAA0E5B}"/>
              </a:ext>
            </a:extLst>
          </p:cNvPr>
          <p:cNvSpPr>
            <a:spLocks noGrp="1"/>
          </p:cNvSpPr>
          <p:nvPr>
            <p:ph type="title"/>
          </p:nvPr>
        </p:nvSpPr>
        <p:spPr>
          <a:xfrm>
            <a:off x="0" y="0"/>
            <a:ext cx="10515600" cy="1325563"/>
          </a:xfrm>
        </p:spPr>
        <p:txBody>
          <a:bodyPr/>
          <a:lstStyle/>
          <a:p>
            <a:r>
              <a:rPr lang="fr-FR" b="1" dirty="0"/>
              <a:t>Pas de hernie palpable, douleur de l’aine isolée et écho positive</a:t>
            </a:r>
          </a:p>
        </p:txBody>
      </p:sp>
    </p:spTree>
    <p:extLst>
      <p:ext uri="{BB962C8B-B14F-4D97-AF65-F5344CB8AC3E}">
        <p14:creationId xmlns:p14="http://schemas.microsoft.com/office/powerpoint/2010/main" val="1388766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5D423A-A487-7340-B32A-FD04647EADBF}"/>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3E9CB9AC-FFE6-5A49-99BE-3445FB4657BB}"/>
              </a:ext>
            </a:extLst>
          </p:cNvPr>
          <p:cNvPicPr>
            <a:picLocks noGrp="1" noChangeAspect="1"/>
          </p:cNvPicPr>
          <p:nvPr>
            <p:ph idx="1"/>
          </p:nvPr>
        </p:nvPicPr>
        <p:blipFill>
          <a:blip r:embed="rId2"/>
          <a:stretch>
            <a:fillRect/>
          </a:stretch>
        </p:blipFill>
        <p:spPr>
          <a:xfrm>
            <a:off x="2074817" y="523339"/>
            <a:ext cx="8042365" cy="5671554"/>
          </a:xfrm>
        </p:spPr>
      </p:pic>
    </p:spTree>
    <p:extLst>
      <p:ext uri="{BB962C8B-B14F-4D97-AF65-F5344CB8AC3E}">
        <p14:creationId xmlns:p14="http://schemas.microsoft.com/office/powerpoint/2010/main" val="38593870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FE1E435-22AA-8B41-9A20-FA3ADF039097}"/>
              </a:ext>
            </a:extLst>
          </p:cNvPr>
          <p:cNvSpPr>
            <a:spLocks noGrp="1"/>
          </p:cNvSpPr>
          <p:nvPr>
            <p:ph idx="1"/>
          </p:nvPr>
        </p:nvSpPr>
        <p:spPr>
          <a:xfrm>
            <a:off x="805982" y="1647545"/>
            <a:ext cx="10515600" cy="4351338"/>
          </a:xfrm>
        </p:spPr>
        <p:txBody>
          <a:bodyPr>
            <a:normAutofit/>
          </a:bodyPr>
          <a:lstStyle/>
          <a:p>
            <a:pPr marL="0" indent="0">
              <a:buNone/>
            </a:pPr>
            <a:r>
              <a:rPr lang="fr-FR" sz="3200" b="1" dirty="0"/>
              <a:t>Patients perdus de vue, mais régression complète et/ou autre cause suspectée: 7</a:t>
            </a:r>
          </a:p>
          <a:p>
            <a:pPr marL="0" indent="0">
              <a:buNone/>
            </a:pPr>
            <a:endParaRPr lang="fr-FR" sz="3200" b="1" dirty="0"/>
          </a:p>
          <a:p>
            <a:pPr>
              <a:buFont typeface="Wingdings" pitchFamily="2" charset="2"/>
              <a:buChar char="§"/>
            </a:pPr>
            <a:r>
              <a:rPr lang="fr-FR" sz="3200" dirty="0"/>
              <a:t>Régression spontanée complète: 4</a:t>
            </a:r>
          </a:p>
          <a:p>
            <a:pPr>
              <a:buFont typeface="Wingdings" pitchFamily="2" charset="2"/>
              <a:buChar char="§"/>
            </a:pPr>
            <a:r>
              <a:rPr lang="fr-FR" sz="3200" dirty="0"/>
              <a:t>Pubalgie (?): 2</a:t>
            </a:r>
          </a:p>
          <a:p>
            <a:pPr>
              <a:buFont typeface="Wingdings" pitchFamily="2" charset="2"/>
              <a:buChar char="§"/>
            </a:pPr>
            <a:r>
              <a:rPr lang="fr-FR" sz="3200" dirty="0"/>
              <a:t>Origine rachidienne: 1</a:t>
            </a:r>
          </a:p>
          <a:p>
            <a:pPr marL="0" indent="0">
              <a:buNone/>
            </a:pPr>
            <a:endParaRPr lang="fr-FR" dirty="0"/>
          </a:p>
          <a:p>
            <a:pPr marL="0" indent="0">
              <a:buNone/>
            </a:pPr>
            <a:endParaRPr lang="fr-FR" dirty="0"/>
          </a:p>
        </p:txBody>
      </p:sp>
      <p:sp>
        <p:nvSpPr>
          <p:cNvPr id="10" name="Titre 1">
            <a:extLst>
              <a:ext uri="{FF2B5EF4-FFF2-40B4-BE49-F238E27FC236}">
                <a16:creationId xmlns:a16="http://schemas.microsoft.com/office/drawing/2014/main" id="{10BE5D05-D995-ED4D-9708-04627DAA0E5B}"/>
              </a:ext>
            </a:extLst>
          </p:cNvPr>
          <p:cNvSpPr>
            <a:spLocks noGrp="1"/>
          </p:cNvSpPr>
          <p:nvPr>
            <p:ph type="title"/>
          </p:nvPr>
        </p:nvSpPr>
        <p:spPr>
          <a:xfrm>
            <a:off x="0" y="0"/>
            <a:ext cx="10515600" cy="1325563"/>
          </a:xfrm>
        </p:spPr>
        <p:txBody>
          <a:bodyPr/>
          <a:lstStyle/>
          <a:p>
            <a:r>
              <a:rPr lang="fr-FR" b="1" dirty="0"/>
              <a:t>Pas de hernie palpable, douleur de l’aine isolée et écho positive</a:t>
            </a:r>
          </a:p>
        </p:txBody>
      </p:sp>
    </p:spTree>
    <p:extLst>
      <p:ext uri="{BB962C8B-B14F-4D97-AF65-F5344CB8AC3E}">
        <p14:creationId xmlns:p14="http://schemas.microsoft.com/office/powerpoint/2010/main" val="567970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FE1E435-22AA-8B41-9A20-FA3ADF039097}"/>
              </a:ext>
            </a:extLst>
          </p:cNvPr>
          <p:cNvSpPr>
            <a:spLocks noGrp="1"/>
          </p:cNvSpPr>
          <p:nvPr>
            <p:ph idx="1"/>
          </p:nvPr>
        </p:nvSpPr>
        <p:spPr>
          <a:xfrm>
            <a:off x="399011" y="1647545"/>
            <a:ext cx="11305309" cy="4351338"/>
          </a:xfrm>
        </p:spPr>
        <p:txBody>
          <a:bodyPr>
            <a:normAutofit/>
          </a:bodyPr>
          <a:lstStyle/>
          <a:p>
            <a:pPr marL="0" indent="0">
              <a:buNone/>
            </a:pPr>
            <a:endParaRPr lang="fr-FR" b="1" dirty="0"/>
          </a:p>
          <a:p>
            <a:pPr marL="0" indent="0">
              <a:buNone/>
            </a:pPr>
            <a:r>
              <a:rPr lang="fr-FR" b="1" dirty="0"/>
              <a:t>Douleur sans cause évidente, patients totalement perdus de vue: 15</a:t>
            </a:r>
            <a:endParaRPr lang="fr-FR" dirty="0"/>
          </a:p>
          <a:p>
            <a:pPr marL="0" indent="0">
              <a:buNone/>
            </a:pPr>
            <a:endParaRPr lang="fr-FR" dirty="0"/>
          </a:p>
          <a:p>
            <a:pPr marL="0" indent="0">
              <a:buNone/>
            </a:pPr>
            <a:endParaRPr lang="fr-FR" dirty="0"/>
          </a:p>
        </p:txBody>
      </p:sp>
      <p:sp>
        <p:nvSpPr>
          <p:cNvPr id="10" name="Titre 1">
            <a:extLst>
              <a:ext uri="{FF2B5EF4-FFF2-40B4-BE49-F238E27FC236}">
                <a16:creationId xmlns:a16="http://schemas.microsoft.com/office/drawing/2014/main" id="{10BE5D05-D995-ED4D-9708-04627DAA0E5B}"/>
              </a:ext>
            </a:extLst>
          </p:cNvPr>
          <p:cNvSpPr>
            <a:spLocks noGrp="1"/>
          </p:cNvSpPr>
          <p:nvPr>
            <p:ph type="title"/>
          </p:nvPr>
        </p:nvSpPr>
        <p:spPr>
          <a:xfrm>
            <a:off x="0" y="0"/>
            <a:ext cx="10515600" cy="1325563"/>
          </a:xfrm>
        </p:spPr>
        <p:txBody>
          <a:bodyPr/>
          <a:lstStyle/>
          <a:p>
            <a:r>
              <a:rPr lang="fr-FR" b="1" dirty="0"/>
              <a:t>Pas de hernie palpable, douleur de l’aine isolée et écho positive</a:t>
            </a:r>
          </a:p>
        </p:txBody>
      </p:sp>
    </p:spTree>
    <p:extLst>
      <p:ext uri="{BB962C8B-B14F-4D97-AF65-F5344CB8AC3E}">
        <p14:creationId xmlns:p14="http://schemas.microsoft.com/office/powerpoint/2010/main" val="34749468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8AC12D-784E-B046-A5DF-20A6CEA6988E}"/>
              </a:ext>
            </a:extLst>
          </p:cNvPr>
          <p:cNvSpPr>
            <a:spLocks noGrp="1"/>
          </p:cNvSpPr>
          <p:nvPr>
            <p:ph type="title"/>
          </p:nvPr>
        </p:nvSpPr>
        <p:spPr>
          <a:xfrm>
            <a:off x="0" y="0"/>
            <a:ext cx="10515600" cy="1325563"/>
          </a:xfrm>
        </p:spPr>
        <p:txBody>
          <a:bodyPr/>
          <a:lstStyle/>
          <a:p>
            <a:r>
              <a:rPr lang="fr-FR" b="1" dirty="0"/>
              <a:t>DONNÉES DE LA LITTÉRATURE</a:t>
            </a:r>
          </a:p>
        </p:txBody>
      </p:sp>
      <p:sp>
        <p:nvSpPr>
          <p:cNvPr id="3" name="Espace réservé du contenu 2">
            <a:extLst>
              <a:ext uri="{FF2B5EF4-FFF2-40B4-BE49-F238E27FC236}">
                <a16:creationId xmlns:a16="http://schemas.microsoft.com/office/drawing/2014/main" id="{18C71CE3-0370-274D-AD2A-FD11D6D6F8E1}"/>
              </a:ext>
            </a:extLst>
          </p:cNvPr>
          <p:cNvSpPr>
            <a:spLocks noGrp="1"/>
          </p:cNvSpPr>
          <p:nvPr>
            <p:ph idx="1"/>
          </p:nvPr>
        </p:nvSpPr>
        <p:spPr/>
        <p:txBody>
          <a:bodyPr/>
          <a:lstStyle/>
          <a:p>
            <a:endParaRPr lang="fr-FR" dirty="0"/>
          </a:p>
        </p:txBody>
      </p:sp>
    </p:spTree>
    <p:extLst>
      <p:ext uri="{BB962C8B-B14F-4D97-AF65-F5344CB8AC3E}">
        <p14:creationId xmlns:p14="http://schemas.microsoft.com/office/powerpoint/2010/main" val="7094273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ZoneTexte 1">
            <a:extLst>
              <a:ext uri="{FF2B5EF4-FFF2-40B4-BE49-F238E27FC236}">
                <a16:creationId xmlns:a16="http://schemas.microsoft.com/office/drawing/2014/main" id="{3BDB7EFF-2C8D-0148-932B-8FBCCDB78021}"/>
              </a:ext>
            </a:extLst>
          </p:cNvPr>
          <p:cNvSpPr txBox="1">
            <a:spLocks noChangeArrowheads="1"/>
          </p:cNvSpPr>
          <p:nvPr/>
        </p:nvSpPr>
        <p:spPr bwMode="auto">
          <a:xfrm>
            <a:off x="2060575" y="482601"/>
            <a:ext cx="8396288"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fr-FR" altLang="fr-FR" sz="1000" dirty="0"/>
          </a:p>
          <a:p>
            <a:endParaRPr lang="fr-FR" altLang="fr-FR" sz="1000" dirty="0"/>
          </a:p>
          <a:p>
            <a:endParaRPr lang="fr-FR" altLang="fr-FR" sz="1000" dirty="0"/>
          </a:p>
          <a:p>
            <a:r>
              <a:rPr lang="fr-FR" altLang="fr-FR" sz="2000" b="1" dirty="0"/>
              <a:t>Meta-</a:t>
            </a:r>
            <a:r>
              <a:rPr lang="fr-FR" altLang="fr-FR" sz="2000" b="1" dirty="0" err="1"/>
              <a:t>analysis</a:t>
            </a:r>
            <a:r>
              <a:rPr lang="fr-FR" altLang="fr-FR" sz="2000" b="1" dirty="0"/>
              <a:t> of </a:t>
            </a:r>
            <a:r>
              <a:rPr lang="fr-FR" altLang="fr-FR" sz="2000" b="1" dirty="0" err="1"/>
              <a:t>Sonography</a:t>
            </a:r>
            <a:r>
              <a:rPr lang="fr-FR" altLang="fr-FR" sz="2000" b="1" dirty="0"/>
              <a:t> in the Diagnosis of Inguinal </a:t>
            </a:r>
            <a:r>
              <a:rPr lang="fr-FR" altLang="fr-FR" sz="2000" b="1" dirty="0" err="1"/>
              <a:t>Hernias</a:t>
            </a:r>
            <a:r>
              <a:rPr lang="fr-FR" altLang="fr-FR" sz="2000" b="1" dirty="0"/>
              <a:t>.</a:t>
            </a:r>
          </a:p>
          <a:p>
            <a:r>
              <a:rPr lang="fr-FR" altLang="fr-FR" sz="2000" b="1" dirty="0"/>
              <a:t>Robinson A, Light D, Nice C.</a:t>
            </a:r>
          </a:p>
          <a:p>
            <a:r>
              <a:rPr lang="fr-FR" altLang="fr-FR" sz="2000" b="1" dirty="0"/>
              <a:t>J </a:t>
            </a:r>
            <a:r>
              <a:rPr lang="fr-FR" altLang="fr-FR" sz="2000" b="1" dirty="0" err="1"/>
              <a:t>Ultrasound</a:t>
            </a:r>
            <a:r>
              <a:rPr lang="fr-FR" altLang="fr-FR" sz="2000" b="1" dirty="0"/>
              <a:t> Med. 2013 Feb;32(2):339-46.</a:t>
            </a:r>
          </a:p>
          <a:p>
            <a:endParaRPr lang="fr-FR" altLang="fr-FR" sz="1800" dirty="0"/>
          </a:p>
          <a:p>
            <a:endParaRPr lang="fr-FR" altLang="fr-FR" sz="1800" dirty="0"/>
          </a:p>
          <a:p>
            <a:endParaRPr lang="fr-FR" altLang="fr-FR" sz="1800" dirty="0"/>
          </a:p>
          <a:p>
            <a:endParaRPr lang="fr-FR" altLang="fr-FR" sz="1000" dirty="0"/>
          </a:p>
          <a:p>
            <a:r>
              <a:rPr lang="fr-FR" altLang="fr-FR" sz="2800" b="1" dirty="0" err="1">
                <a:solidFill>
                  <a:srgbClr val="000000"/>
                </a:solidFill>
              </a:rPr>
              <a:t>Métaanalyse</a:t>
            </a:r>
            <a:r>
              <a:rPr lang="fr-FR" altLang="fr-FR" sz="2800" b="1" dirty="0">
                <a:solidFill>
                  <a:srgbClr val="000000"/>
                </a:solidFill>
              </a:rPr>
              <a:t> portant sur 9 études:</a:t>
            </a:r>
          </a:p>
          <a:p>
            <a:endParaRPr lang="fr-FR" altLang="fr-FR" sz="1800" b="1" dirty="0">
              <a:solidFill>
                <a:srgbClr val="000000"/>
              </a:solidFill>
            </a:endParaRPr>
          </a:p>
          <a:p>
            <a:endParaRPr lang="fr-FR" altLang="fr-FR" sz="1800" b="1" dirty="0">
              <a:solidFill>
                <a:srgbClr val="000000"/>
              </a:solidFill>
            </a:endParaRPr>
          </a:p>
          <a:p>
            <a:r>
              <a:rPr lang="en-US" altLang="fr-FR" dirty="0"/>
              <a:t>963 patients with 1306 groins evaluated</a:t>
            </a:r>
          </a:p>
          <a:p>
            <a:r>
              <a:rPr lang="fr-FR" altLang="fr-FR" b="1" dirty="0">
                <a:solidFill>
                  <a:srgbClr val="000000"/>
                </a:solidFill>
              </a:rPr>
              <a:t> </a:t>
            </a:r>
          </a:p>
          <a:p>
            <a:r>
              <a:rPr lang="fr-FR" altLang="fr-FR" dirty="0">
                <a:solidFill>
                  <a:srgbClr val="000000"/>
                </a:solidFill>
              </a:rPr>
              <a:t>       sensibilité= 92-100%</a:t>
            </a:r>
          </a:p>
          <a:p>
            <a:r>
              <a:rPr lang="fr-FR" altLang="fr-FR" dirty="0">
                <a:solidFill>
                  <a:srgbClr val="000000"/>
                </a:solidFill>
              </a:rPr>
              <a:t>       spécificité= 22-100% </a:t>
            </a:r>
          </a:p>
          <a:p>
            <a:r>
              <a:rPr lang="fr-FR" altLang="fr-FR" sz="1000" dirty="0"/>
              <a:t>           </a:t>
            </a:r>
          </a:p>
          <a:p>
            <a:endParaRPr lang="fr-FR" altLang="fr-FR" sz="1000" dirty="0"/>
          </a:p>
          <a:p>
            <a:endParaRPr lang="fr-FR" altLang="fr-FR" sz="1000" dirty="0"/>
          </a:p>
          <a:p>
            <a:endParaRPr lang="fr-FR" altLang="fr-FR" sz="1000" dirty="0"/>
          </a:p>
          <a:p>
            <a:endParaRPr lang="fr-FR" altLang="fr-FR" sz="1000" dirty="0"/>
          </a:p>
          <a:p>
            <a:endParaRPr lang="fr-FR" altLang="fr-FR" sz="1000" dirty="0"/>
          </a:p>
          <a:p>
            <a:endParaRPr lang="fr-FR" altLang="fr-FR" sz="1000" dirty="0"/>
          </a:p>
        </p:txBody>
      </p:sp>
    </p:spTree>
    <p:extLst>
      <p:ext uri="{BB962C8B-B14F-4D97-AF65-F5344CB8AC3E}">
        <p14:creationId xmlns:p14="http://schemas.microsoft.com/office/powerpoint/2010/main" val="28125172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ZoneTexte 1">
            <a:extLst>
              <a:ext uri="{FF2B5EF4-FFF2-40B4-BE49-F238E27FC236}">
                <a16:creationId xmlns:a16="http://schemas.microsoft.com/office/drawing/2014/main" id="{3BDB7EFF-2C8D-0148-932B-8FBCCDB78021}"/>
              </a:ext>
            </a:extLst>
          </p:cNvPr>
          <p:cNvSpPr txBox="1">
            <a:spLocks noChangeArrowheads="1"/>
          </p:cNvSpPr>
          <p:nvPr/>
        </p:nvSpPr>
        <p:spPr bwMode="auto">
          <a:xfrm>
            <a:off x="2060575" y="482601"/>
            <a:ext cx="8396288"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fr-FR" altLang="fr-FR" sz="1000" dirty="0"/>
          </a:p>
          <a:p>
            <a:endParaRPr lang="fr-FR" altLang="fr-FR" sz="1000" dirty="0"/>
          </a:p>
          <a:p>
            <a:endParaRPr lang="fr-FR" altLang="fr-FR" sz="1000" dirty="0"/>
          </a:p>
          <a:p>
            <a:r>
              <a:rPr lang="fr-FR" altLang="fr-FR" sz="2000" b="1" dirty="0"/>
              <a:t>Meta-</a:t>
            </a:r>
            <a:r>
              <a:rPr lang="fr-FR" altLang="fr-FR" sz="2000" b="1" dirty="0" err="1"/>
              <a:t>analysis</a:t>
            </a:r>
            <a:r>
              <a:rPr lang="fr-FR" altLang="fr-FR" sz="2000" b="1" dirty="0"/>
              <a:t> of </a:t>
            </a:r>
            <a:r>
              <a:rPr lang="fr-FR" altLang="fr-FR" sz="2000" b="1" dirty="0" err="1"/>
              <a:t>Sonography</a:t>
            </a:r>
            <a:r>
              <a:rPr lang="fr-FR" altLang="fr-FR" sz="2000" b="1" dirty="0"/>
              <a:t> in the Diagnosis of Inguinal </a:t>
            </a:r>
            <a:r>
              <a:rPr lang="fr-FR" altLang="fr-FR" sz="2000" b="1" dirty="0" err="1"/>
              <a:t>Hernias</a:t>
            </a:r>
            <a:r>
              <a:rPr lang="fr-FR" altLang="fr-FR" sz="2000" b="1" dirty="0"/>
              <a:t>.</a:t>
            </a:r>
          </a:p>
          <a:p>
            <a:r>
              <a:rPr lang="fr-FR" altLang="fr-FR" sz="2000" b="1" dirty="0"/>
              <a:t>Robinson A, Light D, Nice C.</a:t>
            </a:r>
          </a:p>
          <a:p>
            <a:r>
              <a:rPr lang="fr-FR" altLang="fr-FR" sz="2000" b="1" dirty="0"/>
              <a:t>J </a:t>
            </a:r>
            <a:r>
              <a:rPr lang="fr-FR" altLang="fr-FR" sz="2000" b="1" dirty="0" err="1"/>
              <a:t>Ultrasound</a:t>
            </a:r>
            <a:r>
              <a:rPr lang="fr-FR" altLang="fr-FR" sz="2000" b="1" dirty="0"/>
              <a:t> Med. 2013 Feb;32(2):339-46.</a:t>
            </a:r>
          </a:p>
          <a:p>
            <a:endParaRPr lang="fr-FR" altLang="fr-FR" sz="1800" dirty="0"/>
          </a:p>
          <a:p>
            <a:endParaRPr lang="fr-FR" altLang="fr-FR" sz="1800" dirty="0"/>
          </a:p>
          <a:p>
            <a:endParaRPr lang="fr-FR" altLang="fr-FR" sz="1800" dirty="0"/>
          </a:p>
          <a:p>
            <a:endParaRPr lang="fr-FR" altLang="fr-FR" sz="1000" dirty="0"/>
          </a:p>
          <a:p>
            <a:r>
              <a:rPr lang="fr-FR" altLang="fr-FR" sz="2800" b="1" dirty="0" err="1">
                <a:solidFill>
                  <a:srgbClr val="000000"/>
                </a:solidFill>
              </a:rPr>
              <a:t>Métaanalyse</a:t>
            </a:r>
            <a:r>
              <a:rPr lang="fr-FR" altLang="fr-FR" sz="2800" b="1" dirty="0">
                <a:solidFill>
                  <a:srgbClr val="000000"/>
                </a:solidFill>
              </a:rPr>
              <a:t> portant sur 9 études:</a:t>
            </a:r>
          </a:p>
          <a:p>
            <a:endParaRPr lang="fr-FR" altLang="fr-FR" sz="1800" b="1" dirty="0">
              <a:solidFill>
                <a:srgbClr val="000000"/>
              </a:solidFill>
            </a:endParaRPr>
          </a:p>
          <a:p>
            <a:endParaRPr lang="fr-FR" altLang="fr-FR" sz="1800" b="1" dirty="0">
              <a:solidFill>
                <a:srgbClr val="000000"/>
              </a:solidFill>
            </a:endParaRPr>
          </a:p>
          <a:p>
            <a:r>
              <a:rPr lang="en-US" altLang="fr-FR" dirty="0"/>
              <a:t>963 patients with 1306 groins evaluated</a:t>
            </a:r>
          </a:p>
          <a:p>
            <a:r>
              <a:rPr lang="fr-FR" altLang="fr-FR" b="1" dirty="0">
                <a:solidFill>
                  <a:srgbClr val="000000"/>
                </a:solidFill>
              </a:rPr>
              <a:t> </a:t>
            </a:r>
          </a:p>
          <a:p>
            <a:r>
              <a:rPr lang="fr-FR" altLang="fr-FR" dirty="0">
                <a:solidFill>
                  <a:srgbClr val="000000"/>
                </a:solidFill>
              </a:rPr>
              <a:t>       sensibilité= 92-100%</a:t>
            </a:r>
          </a:p>
          <a:p>
            <a:r>
              <a:rPr lang="fr-FR" altLang="fr-FR" dirty="0">
                <a:solidFill>
                  <a:srgbClr val="000000"/>
                </a:solidFill>
              </a:rPr>
              <a:t>       spécificité= 22-100% </a:t>
            </a:r>
          </a:p>
          <a:p>
            <a:r>
              <a:rPr lang="fr-FR" altLang="fr-FR" sz="1000" dirty="0"/>
              <a:t>           </a:t>
            </a:r>
          </a:p>
          <a:p>
            <a:endParaRPr lang="fr-FR" altLang="fr-FR" sz="1000" dirty="0"/>
          </a:p>
          <a:p>
            <a:endParaRPr lang="fr-FR" altLang="fr-FR" sz="1000" dirty="0"/>
          </a:p>
          <a:p>
            <a:endParaRPr lang="fr-FR" altLang="fr-FR" sz="1000" dirty="0"/>
          </a:p>
          <a:p>
            <a:endParaRPr lang="fr-FR" altLang="fr-FR" sz="1000" dirty="0"/>
          </a:p>
          <a:p>
            <a:endParaRPr lang="fr-FR" altLang="fr-FR" sz="1000" dirty="0"/>
          </a:p>
          <a:p>
            <a:endParaRPr lang="fr-FR" altLang="fr-FR" sz="1000" dirty="0"/>
          </a:p>
        </p:txBody>
      </p:sp>
      <p:sp>
        <p:nvSpPr>
          <p:cNvPr id="3" name="Ellipse 2">
            <a:extLst>
              <a:ext uri="{FF2B5EF4-FFF2-40B4-BE49-F238E27FC236}">
                <a16:creationId xmlns:a16="http://schemas.microsoft.com/office/drawing/2014/main" id="{A15EEA35-ABC2-0D43-AFA2-1D7B8B5E470E}"/>
              </a:ext>
            </a:extLst>
          </p:cNvPr>
          <p:cNvSpPr/>
          <p:nvPr/>
        </p:nvSpPr>
        <p:spPr>
          <a:xfrm>
            <a:off x="4025074" y="4898815"/>
            <a:ext cx="2101406" cy="422993"/>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867036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a:extLst>
              <a:ext uri="{FF2B5EF4-FFF2-40B4-BE49-F238E27FC236}">
                <a16:creationId xmlns:a16="http://schemas.microsoft.com/office/drawing/2014/main" id="{C4A5B018-C02E-FB46-95BA-4E88DDD79AE3}"/>
              </a:ext>
            </a:extLst>
          </p:cNvPr>
          <p:cNvSpPr>
            <a:spLocks noChangeArrowheads="1"/>
          </p:cNvSpPr>
          <p:nvPr/>
        </p:nvSpPr>
        <p:spPr bwMode="auto">
          <a:xfrm>
            <a:off x="2282825" y="1131888"/>
            <a:ext cx="7716838"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fr-FR" dirty="0"/>
              <a:t>In conclusion, the diagnosis of groin hernias is primarily made by clinical examination. In cases of uncertainty, sonography offers value as an initial imaging modality. It has advantages over other radiologic methods, as it is inexpensive, does not use ionizing radiation or strong magnetic fields, and has minimal complications. When the clinical diagnosis of an inguinal hernia is uncertain, sonographic findings should be interpreted in conjunction with clinical judgment, as the diagnostic accuracy of sonography is reduced in the absence of any clinically palpable hernia.</a:t>
            </a:r>
            <a:endParaRPr lang="fr-FR" altLang="fr-FR" dirty="0"/>
          </a:p>
        </p:txBody>
      </p:sp>
    </p:spTree>
    <p:extLst>
      <p:ext uri="{BB962C8B-B14F-4D97-AF65-F5344CB8AC3E}">
        <p14:creationId xmlns:p14="http://schemas.microsoft.com/office/powerpoint/2010/main" val="12225688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a:extLst>
              <a:ext uri="{FF2B5EF4-FFF2-40B4-BE49-F238E27FC236}">
                <a16:creationId xmlns:a16="http://schemas.microsoft.com/office/drawing/2014/main" id="{5CF01665-9B56-B147-A94C-6AC21E82739B}"/>
              </a:ext>
            </a:extLst>
          </p:cNvPr>
          <p:cNvSpPr>
            <a:spLocks noChangeArrowheads="1"/>
          </p:cNvSpPr>
          <p:nvPr/>
        </p:nvSpPr>
        <p:spPr bwMode="auto">
          <a:xfrm>
            <a:off x="2282825" y="1131888"/>
            <a:ext cx="7716838"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fr-FR" dirty="0"/>
              <a:t>In conclusion, the diagnosis of groin hernias is primarily made by clinical examination. In cases of uncertainty, sonography offers value as an initial imaging modality. It has advantages over other radiologic methods, as it is inexpensive, does not use ionizing radiation or strong magnetic fields, and has minimal complications. When the clinical diagnosis of an inguinal hernia is uncertain, sonographic findings should be interpreted in conjunction with clinical judgment, as the </a:t>
            </a:r>
            <a:r>
              <a:rPr lang="en-US" altLang="fr-FR" dirty="0">
                <a:solidFill>
                  <a:srgbClr val="FF0000"/>
                </a:solidFill>
              </a:rPr>
              <a:t>diagnostic </a:t>
            </a:r>
            <a:r>
              <a:rPr lang="en-US" altLang="fr-FR" b="1" dirty="0">
                <a:solidFill>
                  <a:srgbClr val="FF0000"/>
                </a:solidFill>
              </a:rPr>
              <a:t>accuracy of sonography is reduced in the absence of any clinically palpable hernia</a:t>
            </a:r>
            <a:r>
              <a:rPr lang="en-US" altLang="fr-FR" dirty="0"/>
              <a:t>.</a:t>
            </a:r>
            <a:endParaRPr lang="fr-FR" altLang="fr-FR" dirty="0"/>
          </a:p>
        </p:txBody>
      </p:sp>
    </p:spTree>
    <p:extLst>
      <p:ext uri="{BB962C8B-B14F-4D97-AF65-F5344CB8AC3E}">
        <p14:creationId xmlns:p14="http://schemas.microsoft.com/office/powerpoint/2010/main" val="29917299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1C31FD-D58E-3044-B939-E594A187F610}"/>
              </a:ext>
            </a:extLst>
          </p:cNvPr>
          <p:cNvSpPr>
            <a:spLocks noGrp="1"/>
          </p:cNvSpPr>
          <p:nvPr>
            <p:ph type="title"/>
          </p:nvPr>
        </p:nvSpPr>
        <p:spPr>
          <a:xfrm>
            <a:off x="838200" y="500062"/>
            <a:ext cx="10515600" cy="1325563"/>
          </a:xfrm>
        </p:spPr>
        <p:txBody>
          <a:bodyPr>
            <a:normAutofit fontScale="90000"/>
          </a:bodyPr>
          <a:lstStyle/>
          <a:p>
            <a:pPr>
              <a:lnSpc>
                <a:spcPct val="100000"/>
              </a:lnSpc>
              <a:spcBef>
                <a:spcPts val="0"/>
              </a:spcBef>
            </a:pPr>
            <a:r>
              <a:rPr lang="fr-FR" sz="3100" b="1" dirty="0" err="1"/>
              <a:t>Ultrasonography</a:t>
            </a:r>
            <a:r>
              <a:rPr lang="fr-FR" sz="3100" b="1" dirty="0"/>
              <a:t> in </a:t>
            </a:r>
            <a:r>
              <a:rPr lang="fr-FR" sz="3100" b="1" dirty="0" err="1"/>
              <a:t>diagnosing</a:t>
            </a:r>
            <a:r>
              <a:rPr lang="fr-FR" sz="3100" b="1" dirty="0"/>
              <a:t> </a:t>
            </a:r>
            <a:r>
              <a:rPr lang="fr-FR" sz="3100" b="1" dirty="0" err="1"/>
              <a:t>clinically</a:t>
            </a:r>
            <a:r>
              <a:rPr lang="fr-FR" sz="3100" b="1" dirty="0"/>
              <a:t> </a:t>
            </a:r>
            <a:r>
              <a:rPr lang="fr-FR" sz="3100" b="1" dirty="0" err="1"/>
              <a:t>occult</a:t>
            </a:r>
            <a:r>
              <a:rPr lang="fr-FR" sz="3100" b="1" dirty="0"/>
              <a:t> groin </a:t>
            </a:r>
            <a:r>
              <a:rPr lang="fr-FR" sz="3100" b="1" dirty="0" err="1"/>
              <a:t>hernia</a:t>
            </a:r>
            <a:r>
              <a:rPr lang="fr-FR" sz="3100" b="1" dirty="0"/>
              <a:t>: </a:t>
            </a:r>
            <a:r>
              <a:rPr lang="fr-FR" sz="3100" b="1" dirty="0" err="1"/>
              <a:t>systematic</a:t>
            </a:r>
            <a:r>
              <a:rPr lang="fr-FR" sz="3100" b="1" dirty="0"/>
              <a:t> </a:t>
            </a:r>
            <a:r>
              <a:rPr lang="fr-FR" sz="3100" b="1" dirty="0" err="1"/>
              <a:t>review</a:t>
            </a:r>
            <a:r>
              <a:rPr lang="fr-FR" sz="3100" b="1" dirty="0"/>
              <a:t> and </a:t>
            </a:r>
            <a:r>
              <a:rPr lang="fr-FR" sz="3100" b="1" dirty="0" err="1"/>
              <a:t>meta-analysis</a:t>
            </a:r>
            <a:r>
              <a:rPr lang="fr-FR" sz="3100" b="1" dirty="0"/>
              <a:t> </a:t>
            </a:r>
            <a:br>
              <a:rPr lang="fr-FR" sz="3100" b="1" dirty="0"/>
            </a:br>
            <a:r>
              <a:rPr lang="fr-FR" sz="3100" b="1" dirty="0"/>
              <a:t>Robert M </a:t>
            </a:r>
            <a:r>
              <a:rPr lang="fr-FR" sz="3100" b="1" dirty="0" err="1"/>
              <a:t>Kwee</a:t>
            </a:r>
            <a:r>
              <a:rPr lang="fr-FR" sz="3100" b="1" dirty="0"/>
              <a:t>  1 , Thomas C </a:t>
            </a:r>
            <a:r>
              <a:rPr lang="fr-FR" sz="3100" b="1" dirty="0" err="1"/>
              <a:t>Kwee</a:t>
            </a:r>
            <a:r>
              <a:rPr lang="fr-FR" sz="3100" b="1" dirty="0"/>
              <a:t>  2	</a:t>
            </a:r>
            <a:br>
              <a:rPr lang="fr-FR" sz="3100" b="1" dirty="0"/>
            </a:br>
            <a:r>
              <a:rPr lang="fr-FR" sz="3100" b="1" dirty="0" err="1"/>
              <a:t>Eur</a:t>
            </a:r>
            <a:r>
              <a:rPr lang="fr-FR" sz="3100" b="1" dirty="0"/>
              <a:t> </a:t>
            </a:r>
            <a:r>
              <a:rPr lang="fr-FR" sz="3100" b="1" dirty="0" err="1"/>
              <a:t>Radiol</a:t>
            </a:r>
            <a:r>
              <a:rPr lang="fr-FR" sz="3100" b="1" dirty="0"/>
              <a:t>. 2018 Nov;28(11):4550-4560.</a:t>
            </a:r>
            <a:br>
              <a:rPr lang="fr-FR" dirty="0"/>
            </a:br>
            <a:endParaRPr lang="fr-FR" dirty="0"/>
          </a:p>
        </p:txBody>
      </p:sp>
      <p:sp>
        <p:nvSpPr>
          <p:cNvPr id="3" name="Espace réservé du contenu 2">
            <a:extLst>
              <a:ext uri="{FF2B5EF4-FFF2-40B4-BE49-F238E27FC236}">
                <a16:creationId xmlns:a16="http://schemas.microsoft.com/office/drawing/2014/main" id="{8E4F16D3-1FF8-174C-9DE8-CAF782243F1C}"/>
              </a:ext>
            </a:extLst>
          </p:cNvPr>
          <p:cNvSpPr>
            <a:spLocks noGrp="1"/>
          </p:cNvSpPr>
          <p:nvPr>
            <p:ph idx="1"/>
          </p:nvPr>
        </p:nvSpPr>
        <p:spPr>
          <a:xfrm>
            <a:off x="838200" y="2184213"/>
            <a:ext cx="10515600" cy="4351338"/>
          </a:xfrm>
        </p:spPr>
        <p:txBody>
          <a:bodyPr/>
          <a:lstStyle/>
          <a:p>
            <a:pPr>
              <a:buFont typeface="Wingdings" pitchFamily="2" charset="2"/>
              <a:buChar char="Ø"/>
            </a:pPr>
            <a:r>
              <a:rPr lang="it-IT" dirty="0"/>
              <a:t>16 </a:t>
            </a:r>
            <a:r>
              <a:rPr lang="it-IT" dirty="0" err="1"/>
              <a:t>études</a:t>
            </a:r>
            <a:r>
              <a:rPr lang="it-IT" dirty="0"/>
              <a:t>, 2 sans </a:t>
            </a:r>
            <a:r>
              <a:rPr lang="it-IT" dirty="0" err="1"/>
              <a:t>biais</a:t>
            </a:r>
            <a:r>
              <a:rPr lang="it-IT" dirty="0"/>
              <a:t>: </a:t>
            </a:r>
            <a:r>
              <a:rPr lang="it-IT" dirty="0" err="1"/>
              <a:t>sensibilité</a:t>
            </a:r>
            <a:r>
              <a:rPr lang="it-IT" dirty="0"/>
              <a:t> = 29,4 et 90,9%</a:t>
            </a:r>
          </a:p>
          <a:p>
            <a:pPr marL="0" indent="0">
              <a:buNone/>
            </a:pPr>
            <a:r>
              <a:rPr lang="it-IT" dirty="0"/>
              <a:t>                                              </a:t>
            </a:r>
            <a:r>
              <a:rPr lang="it-IT" dirty="0" err="1"/>
              <a:t>spécificité</a:t>
            </a:r>
            <a:r>
              <a:rPr lang="it-IT" dirty="0"/>
              <a:t> = 90%</a:t>
            </a:r>
          </a:p>
          <a:p>
            <a:pPr>
              <a:buFont typeface="Wingdings" pitchFamily="2" charset="2"/>
              <a:buChar char="Ø"/>
            </a:pPr>
            <a:r>
              <a:rPr lang="it-IT" dirty="0"/>
              <a:t>La </a:t>
            </a:r>
            <a:r>
              <a:rPr lang="it-IT" dirty="0" err="1"/>
              <a:t>sensibilit</a:t>
            </a:r>
            <a:r>
              <a:rPr lang="en-US" dirty="0" err="1"/>
              <a:t>é</a:t>
            </a:r>
            <a:r>
              <a:rPr lang="it-IT" dirty="0"/>
              <a:t>, la </a:t>
            </a:r>
            <a:r>
              <a:rPr lang="it-IT" dirty="0" err="1"/>
              <a:t>sp</a:t>
            </a:r>
            <a:r>
              <a:rPr lang="en-US" dirty="0" err="1"/>
              <a:t>é</a:t>
            </a:r>
            <a:r>
              <a:rPr lang="it-IT" dirty="0" err="1"/>
              <a:t>cificit</a:t>
            </a:r>
            <a:r>
              <a:rPr lang="en-US" dirty="0" err="1"/>
              <a:t>é</a:t>
            </a:r>
            <a:r>
              <a:rPr lang="en-US" dirty="0"/>
              <a:t> et la VPN de </a:t>
            </a:r>
            <a:r>
              <a:rPr lang="en-US" dirty="0" err="1"/>
              <a:t>l'échographie</a:t>
            </a:r>
            <a:r>
              <a:rPr lang="en-US" dirty="0"/>
              <a:t> </a:t>
            </a:r>
            <a:r>
              <a:rPr lang="en-US" dirty="0" err="1"/>
              <a:t>dans</a:t>
            </a:r>
            <a:r>
              <a:rPr lang="en-US" dirty="0"/>
              <a:t> la </a:t>
            </a:r>
            <a:r>
              <a:rPr lang="en-US" dirty="0" err="1"/>
              <a:t>détection</a:t>
            </a:r>
            <a:r>
              <a:rPr lang="en-US" dirty="0"/>
              <a:t> </a:t>
            </a:r>
            <a:r>
              <a:rPr lang="en-US" dirty="0" err="1"/>
              <a:t>d'une</a:t>
            </a:r>
            <a:r>
              <a:rPr lang="en-US" dirty="0"/>
              <a:t> hernie </a:t>
            </a:r>
            <a:r>
              <a:rPr lang="en-US" dirty="0" err="1"/>
              <a:t>inguinale</a:t>
            </a:r>
            <a:r>
              <a:rPr lang="en-US" dirty="0"/>
              <a:t> </a:t>
            </a:r>
            <a:r>
              <a:rPr lang="en-US" dirty="0" err="1"/>
              <a:t>cliniquement</a:t>
            </a:r>
            <a:r>
              <a:rPr lang="en-US" dirty="0"/>
              <a:t> </a:t>
            </a:r>
            <a:r>
              <a:rPr lang="en-US" dirty="0" err="1"/>
              <a:t>occulte</a:t>
            </a:r>
            <a:r>
              <a:rPr lang="en-US" dirty="0"/>
              <a:t> ne </a:t>
            </a:r>
            <a:r>
              <a:rPr lang="en-US" dirty="0" err="1"/>
              <a:t>peuvent</a:t>
            </a:r>
            <a:r>
              <a:rPr lang="en-US" dirty="0"/>
              <a:t> pas </a:t>
            </a:r>
            <a:r>
              <a:rPr lang="en-US" dirty="0" err="1"/>
              <a:t>être</a:t>
            </a:r>
            <a:r>
              <a:rPr lang="en-US" dirty="0"/>
              <a:t> </a:t>
            </a:r>
            <a:r>
              <a:rPr lang="en-US" dirty="0" err="1"/>
              <a:t>déterminées</a:t>
            </a:r>
            <a:r>
              <a:rPr lang="en-US" dirty="0"/>
              <a:t> de </a:t>
            </a:r>
            <a:r>
              <a:rPr lang="en-US" dirty="0" err="1"/>
              <a:t>manière</a:t>
            </a:r>
            <a:r>
              <a:rPr lang="en-US" dirty="0"/>
              <a:t> </a:t>
            </a:r>
            <a:r>
              <a:rPr lang="en-US" dirty="0" err="1"/>
              <a:t>fiable</a:t>
            </a:r>
            <a:r>
              <a:rPr lang="en-US" dirty="0"/>
              <a:t> sur la base des </a:t>
            </a:r>
            <a:r>
              <a:rPr lang="en-US" dirty="0" err="1"/>
              <a:t>preuves</a:t>
            </a:r>
            <a:r>
              <a:rPr lang="en-US" dirty="0"/>
              <a:t> </a:t>
            </a:r>
            <a:r>
              <a:rPr lang="en-US" dirty="0" err="1"/>
              <a:t>actuelles</a:t>
            </a:r>
            <a:r>
              <a:rPr lang="fr-FR" dirty="0"/>
              <a:t> </a:t>
            </a:r>
          </a:p>
          <a:p>
            <a:pPr>
              <a:buFont typeface="Wingdings" pitchFamily="2" charset="2"/>
              <a:buChar char="Ø"/>
            </a:pPr>
            <a:r>
              <a:rPr lang="fr-FR" dirty="0"/>
              <a:t>Opérateur dépendance+++</a:t>
            </a:r>
          </a:p>
          <a:p>
            <a:pPr>
              <a:buFont typeface="Wingdings" pitchFamily="2" charset="2"/>
              <a:buChar char="Ø"/>
            </a:pPr>
            <a:r>
              <a:rPr lang="en-US" dirty="0"/>
              <a:t>VPP de </a:t>
            </a:r>
            <a:r>
              <a:rPr lang="en-US" dirty="0" err="1"/>
              <a:t>l'échographie</a:t>
            </a:r>
            <a:r>
              <a:rPr lang="en-US" dirty="0"/>
              <a:t> </a:t>
            </a:r>
            <a:r>
              <a:rPr lang="en-US" dirty="0" err="1"/>
              <a:t>dans</a:t>
            </a:r>
            <a:r>
              <a:rPr lang="en-US" dirty="0"/>
              <a:t> la </a:t>
            </a:r>
            <a:r>
              <a:rPr lang="en-US" dirty="0" err="1"/>
              <a:t>détection</a:t>
            </a:r>
            <a:r>
              <a:rPr lang="en-US" dirty="0"/>
              <a:t> </a:t>
            </a:r>
            <a:r>
              <a:rPr lang="en-US" dirty="0" err="1"/>
              <a:t>d'une</a:t>
            </a:r>
            <a:r>
              <a:rPr lang="en-US" dirty="0"/>
              <a:t> hernie </a:t>
            </a:r>
            <a:r>
              <a:rPr lang="en-US" dirty="0" err="1"/>
              <a:t>inguinale</a:t>
            </a:r>
            <a:r>
              <a:rPr lang="en-US" dirty="0"/>
              <a:t> </a:t>
            </a:r>
            <a:r>
              <a:rPr lang="en-US" dirty="0" err="1"/>
              <a:t>cliniquement</a:t>
            </a:r>
            <a:r>
              <a:rPr lang="en-US" dirty="0"/>
              <a:t> </a:t>
            </a:r>
            <a:r>
              <a:rPr lang="en-US" dirty="0" err="1"/>
              <a:t>occulte</a:t>
            </a:r>
            <a:r>
              <a:rPr lang="en-US" dirty="0"/>
              <a:t> </a:t>
            </a:r>
            <a:r>
              <a:rPr lang="en-US" dirty="0" err="1"/>
              <a:t>est</a:t>
            </a:r>
            <a:r>
              <a:rPr lang="en-US" dirty="0"/>
              <a:t> </a:t>
            </a:r>
            <a:r>
              <a:rPr lang="en-US" dirty="0" err="1"/>
              <a:t>élevée</a:t>
            </a:r>
            <a:r>
              <a:rPr lang="en-US" dirty="0"/>
              <a:t> de 85,6 % </a:t>
            </a:r>
            <a:endParaRPr lang="fr-FR" dirty="0"/>
          </a:p>
        </p:txBody>
      </p:sp>
    </p:spTree>
    <p:extLst>
      <p:ext uri="{BB962C8B-B14F-4D97-AF65-F5344CB8AC3E}">
        <p14:creationId xmlns:p14="http://schemas.microsoft.com/office/powerpoint/2010/main" val="33570545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1C31FD-D58E-3044-B939-E594A187F610}"/>
              </a:ext>
            </a:extLst>
          </p:cNvPr>
          <p:cNvSpPr>
            <a:spLocks noGrp="1"/>
          </p:cNvSpPr>
          <p:nvPr>
            <p:ph type="title"/>
          </p:nvPr>
        </p:nvSpPr>
        <p:spPr>
          <a:xfrm>
            <a:off x="838200" y="500062"/>
            <a:ext cx="10515600" cy="1325563"/>
          </a:xfrm>
        </p:spPr>
        <p:txBody>
          <a:bodyPr>
            <a:normAutofit fontScale="90000"/>
          </a:bodyPr>
          <a:lstStyle/>
          <a:p>
            <a:pPr>
              <a:lnSpc>
                <a:spcPct val="100000"/>
              </a:lnSpc>
              <a:spcBef>
                <a:spcPts val="0"/>
              </a:spcBef>
            </a:pPr>
            <a:r>
              <a:rPr lang="fr-FR" sz="3100" b="1" dirty="0" err="1"/>
              <a:t>Ultrasonography</a:t>
            </a:r>
            <a:r>
              <a:rPr lang="fr-FR" sz="3100" b="1" dirty="0"/>
              <a:t> in </a:t>
            </a:r>
            <a:r>
              <a:rPr lang="fr-FR" sz="3100" b="1" dirty="0" err="1"/>
              <a:t>diagnosing</a:t>
            </a:r>
            <a:r>
              <a:rPr lang="fr-FR" sz="3100" b="1" dirty="0"/>
              <a:t> </a:t>
            </a:r>
            <a:r>
              <a:rPr lang="fr-FR" sz="3100" b="1" dirty="0" err="1"/>
              <a:t>clinically</a:t>
            </a:r>
            <a:r>
              <a:rPr lang="fr-FR" sz="3100" b="1" dirty="0"/>
              <a:t> </a:t>
            </a:r>
            <a:r>
              <a:rPr lang="fr-FR" sz="3100" b="1" dirty="0" err="1"/>
              <a:t>occult</a:t>
            </a:r>
            <a:r>
              <a:rPr lang="fr-FR" sz="3100" b="1" dirty="0"/>
              <a:t> groin </a:t>
            </a:r>
            <a:r>
              <a:rPr lang="fr-FR" sz="3100" b="1" dirty="0" err="1"/>
              <a:t>hernia</a:t>
            </a:r>
            <a:r>
              <a:rPr lang="fr-FR" sz="3100" b="1" dirty="0"/>
              <a:t>: </a:t>
            </a:r>
            <a:r>
              <a:rPr lang="fr-FR" sz="3100" b="1" dirty="0" err="1"/>
              <a:t>systematic</a:t>
            </a:r>
            <a:r>
              <a:rPr lang="fr-FR" sz="3100" b="1" dirty="0"/>
              <a:t> </a:t>
            </a:r>
            <a:r>
              <a:rPr lang="fr-FR" sz="3100" b="1" dirty="0" err="1"/>
              <a:t>review</a:t>
            </a:r>
            <a:r>
              <a:rPr lang="fr-FR" sz="3100" b="1" dirty="0"/>
              <a:t> and </a:t>
            </a:r>
            <a:r>
              <a:rPr lang="fr-FR" sz="3100" b="1" dirty="0" err="1"/>
              <a:t>meta-analysis</a:t>
            </a:r>
            <a:r>
              <a:rPr lang="fr-FR" sz="3100" b="1" dirty="0"/>
              <a:t> </a:t>
            </a:r>
            <a:br>
              <a:rPr lang="fr-FR" sz="3100" b="1" dirty="0"/>
            </a:br>
            <a:r>
              <a:rPr lang="fr-FR" sz="3100" b="1" dirty="0"/>
              <a:t>Robert M </a:t>
            </a:r>
            <a:r>
              <a:rPr lang="fr-FR" sz="3100" b="1" dirty="0" err="1"/>
              <a:t>Kwee</a:t>
            </a:r>
            <a:r>
              <a:rPr lang="fr-FR" sz="3100" b="1" dirty="0"/>
              <a:t>  1 , Thomas C </a:t>
            </a:r>
            <a:r>
              <a:rPr lang="fr-FR" sz="3100" b="1" dirty="0" err="1"/>
              <a:t>Kwee</a:t>
            </a:r>
            <a:r>
              <a:rPr lang="fr-FR" sz="3100" b="1" dirty="0"/>
              <a:t>  2	</a:t>
            </a:r>
            <a:br>
              <a:rPr lang="fr-FR" sz="3100" b="1" dirty="0"/>
            </a:br>
            <a:r>
              <a:rPr lang="fr-FR" sz="3100" b="1" dirty="0" err="1"/>
              <a:t>Eur</a:t>
            </a:r>
            <a:r>
              <a:rPr lang="fr-FR" sz="3100" b="1" dirty="0"/>
              <a:t> </a:t>
            </a:r>
            <a:r>
              <a:rPr lang="fr-FR" sz="3100" b="1" dirty="0" err="1"/>
              <a:t>Radiol</a:t>
            </a:r>
            <a:r>
              <a:rPr lang="fr-FR" sz="3100" b="1" dirty="0"/>
              <a:t>. 2018 Nov;28(11):4550-4560.</a:t>
            </a:r>
            <a:br>
              <a:rPr lang="fr-FR" dirty="0"/>
            </a:br>
            <a:endParaRPr lang="fr-FR" dirty="0"/>
          </a:p>
        </p:txBody>
      </p:sp>
      <p:sp>
        <p:nvSpPr>
          <p:cNvPr id="3" name="Espace réservé du contenu 2">
            <a:extLst>
              <a:ext uri="{FF2B5EF4-FFF2-40B4-BE49-F238E27FC236}">
                <a16:creationId xmlns:a16="http://schemas.microsoft.com/office/drawing/2014/main" id="{8E4F16D3-1FF8-174C-9DE8-CAF782243F1C}"/>
              </a:ext>
            </a:extLst>
          </p:cNvPr>
          <p:cNvSpPr>
            <a:spLocks noGrp="1"/>
          </p:cNvSpPr>
          <p:nvPr>
            <p:ph idx="1"/>
          </p:nvPr>
        </p:nvSpPr>
        <p:spPr>
          <a:xfrm>
            <a:off x="838200" y="2184213"/>
            <a:ext cx="10515600" cy="4351338"/>
          </a:xfrm>
        </p:spPr>
        <p:txBody>
          <a:bodyPr/>
          <a:lstStyle/>
          <a:p>
            <a:pPr>
              <a:buFont typeface="Wingdings" pitchFamily="2" charset="2"/>
              <a:buChar char="Ø"/>
            </a:pPr>
            <a:r>
              <a:rPr lang="it-IT" dirty="0"/>
              <a:t>16 </a:t>
            </a:r>
            <a:r>
              <a:rPr lang="it-IT" dirty="0" err="1"/>
              <a:t>études</a:t>
            </a:r>
            <a:r>
              <a:rPr lang="it-IT" dirty="0"/>
              <a:t>, 2 sans </a:t>
            </a:r>
            <a:r>
              <a:rPr lang="it-IT" dirty="0" err="1"/>
              <a:t>biais</a:t>
            </a:r>
            <a:r>
              <a:rPr lang="it-IT" dirty="0"/>
              <a:t>: </a:t>
            </a:r>
            <a:r>
              <a:rPr lang="it-IT" dirty="0" err="1"/>
              <a:t>sensibilité</a:t>
            </a:r>
            <a:r>
              <a:rPr lang="it-IT" dirty="0"/>
              <a:t> = 29,4 et 90,9%</a:t>
            </a:r>
          </a:p>
          <a:p>
            <a:pPr marL="0" indent="0">
              <a:buNone/>
            </a:pPr>
            <a:r>
              <a:rPr lang="it-IT" dirty="0"/>
              <a:t>                                              </a:t>
            </a:r>
            <a:r>
              <a:rPr lang="it-IT" dirty="0" err="1"/>
              <a:t>spécificité</a:t>
            </a:r>
            <a:r>
              <a:rPr lang="it-IT" dirty="0"/>
              <a:t> = 90%</a:t>
            </a:r>
          </a:p>
          <a:p>
            <a:pPr>
              <a:buFont typeface="Wingdings" pitchFamily="2" charset="2"/>
              <a:buChar char="Ø"/>
            </a:pPr>
            <a:r>
              <a:rPr lang="it-IT" dirty="0">
                <a:solidFill>
                  <a:srgbClr val="FF0000"/>
                </a:solidFill>
              </a:rPr>
              <a:t>La </a:t>
            </a:r>
            <a:r>
              <a:rPr lang="it-IT" dirty="0" err="1">
                <a:solidFill>
                  <a:srgbClr val="FF0000"/>
                </a:solidFill>
              </a:rPr>
              <a:t>sensibilit</a:t>
            </a:r>
            <a:r>
              <a:rPr lang="en-US" dirty="0" err="1">
                <a:solidFill>
                  <a:srgbClr val="FF0000"/>
                </a:solidFill>
              </a:rPr>
              <a:t>é</a:t>
            </a:r>
            <a:r>
              <a:rPr lang="it-IT" dirty="0">
                <a:solidFill>
                  <a:srgbClr val="FF0000"/>
                </a:solidFill>
              </a:rPr>
              <a:t>, la </a:t>
            </a:r>
            <a:r>
              <a:rPr lang="it-IT" dirty="0" err="1">
                <a:solidFill>
                  <a:srgbClr val="FF0000"/>
                </a:solidFill>
              </a:rPr>
              <a:t>sp</a:t>
            </a:r>
            <a:r>
              <a:rPr lang="en-US" dirty="0" err="1">
                <a:solidFill>
                  <a:srgbClr val="FF0000"/>
                </a:solidFill>
              </a:rPr>
              <a:t>é</a:t>
            </a:r>
            <a:r>
              <a:rPr lang="it-IT" dirty="0" err="1">
                <a:solidFill>
                  <a:srgbClr val="FF0000"/>
                </a:solidFill>
              </a:rPr>
              <a:t>cificit</a:t>
            </a:r>
            <a:r>
              <a:rPr lang="en-US" dirty="0" err="1">
                <a:solidFill>
                  <a:srgbClr val="FF0000"/>
                </a:solidFill>
              </a:rPr>
              <a:t>é</a:t>
            </a:r>
            <a:r>
              <a:rPr lang="en-US" dirty="0">
                <a:solidFill>
                  <a:srgbClr val="FF0000"/>
                </a:solidFill>
              </a:rPr>
              <a:t> et la VPN de </a:t>
            </a:r>
            <a:r>
              <a:rPr lang="en-US" dirty="0" err="1">
                <a:solidFill>
                  <a:srgbClr val="FF0000"/>
                </a:solidFill>
              </a:rPr>
              <a:t>l'échographie</a:t>
            </a:r>
            <a:r>
              <a:rPr lang="en-US" dirty="0">
                <a:solidFill>
                  <a:srgbClr val="FF0000"/>
                </a:solidFill>
              </a:rPr>
              <a:t> </a:t>
            </a:r>
            <a:r>
              <a:rPr lang="en-US" dirty="0" err="1">
                <a:solidFill>
                  <a:srgbClr val="FF0000"/>
                </a:solidFill>
              </a:rPr>
              <a:t>dans</a:t>
            </a:r>
            <a:r>
              <a:rPr lang="en-US" dirty="0">
                <a:solidFill>
                  <a:srgbClr val="FF0000"/>
                </a:solidFill>
              </a:rPr>
              <a:t> la </a:t>
            </a:r>
            <a:r>
              <a:rPr lang="en-US" dirty="0" err="1">
                <a:solidFill>
                  <a:srgbClr val="FF0000"/>
                </a:solidFill>
              </a:rPr>
              <a:t>détection</a:t>
            </a:r>
            <a:r>
              <a:rPr lang="en-US" dirty="0">
                <a:solidFill>
                  <a:srgbClr val="FF0000"/>
                </a:solidFill>
              </a:rPr>
              <a:t> </a:t>
            </a:r>
            <a:r>
              <a:rPr lang="en-US" dirty="0" err="1">
                <a:solidFill>
                  <a:srgbClr val="FF0000"/>
                </a:solidFill>
              </a:rPr>
              <a:t>d'une</a:t>
            </a:r>
            <a:r>
              <a:rPr lang="en-US" dirty="0">
                <a:solidFill>
                  <a:srgbClr val="FF0000"/>
                </a:solidFill>
              </a:rPr>
              <a:t> hernie </a:t>
            </a:r>
            <a:r>
              <a:rPr lang="en-US" dirty="0" err="1">
                <a:solidFill>
                  <a:srgbClr val="FF0000"/>
                </a:solidFill>
              </a:rPr>
              <a:t>inguinale</a:t>
            </a:r>
            <a:r>
              <a:rPr lang="en-US" dirty="0">
                <a:solidFill>
                  <a:srgbClr val="FF0000"/>
                </a:solidFill>
              </a:rPr>
              <a:t> </a:t>
            </a:r>
            <a:r>
              <a:rPr lang="en-US" dirty="0" err="1">
                <a:solidFill>
                  <a:srgbClr val="FF0000"/>
                </a:solidFill>
              </a:rPr>
              <a:t>cliniquement</a:t>
            </a:r>
            <a:r>
              <a:rPr lang="en-US" dirty="0">
                <a:solidFill>
                  <a:srgbClr val="FF0000"/>
                </a:solidFill>
              </a:rPr>
              <a:t> </a:t>
            </a:r>
            <a:r>
              <a:rPr lang="en-US" dirty="0" err="1">
                <a:solidFill>
                  <a:srgbClr val="FF0000"/>
                </a:solidFill>
              </a:rPr>
              <a:t>occulte</a:t>
            </a:r>
            <a:r>
              <a:rPr lang="en-US" dirty="0">
                <a:solidFill>
                  <a:srgbClr val="FF0000"/>
                </a:solidFill>
              </a:rPr>
              <a:t> ne </a:t>
            </a:r>
            <a:r>
              <a:rPr lang="en-US" dirty="0" err="1">
                <a:solidFill>
                  <a:srgbClr val="FF0000"/>
                </a:solidFill>
              </a:rPr>
              <a:t>peuvent</a:t>
            </a:r>
            <a:r>
              <a:rPr lang="en-US" dirty="0">
                <a:solidFill>
                  <a:srgbClr val="FF0000"/>
                </a:solidFill>
              </a:rPr>
              <a:t> pas </a:t>
            </a:r>
            <a:r>
              <a:rPr lang="en-US" dirty="0" err="1">
                <a:solidFill>
                  <a:srgbClr val="FF0000"/>
                </a:solidFill>
              </a:rPr>
              <a:t>être</a:t>
            </a:r>
            <a:r>
              <a:rPr lang="en-US" dirty="0">
                <a:solidFill>
                  <a:srgbClr val="FF0000"/>
                </a:solidFill>
              </a:rPr>
              <a:t> </a:t>
            </a:r>
            <a:r>
              <a:rPr lang="en-US" dirty="0" err="1">
                <a:solidFill>
                  <a:srgbClr val="FF0000"/>
                </a:solidFill>
              </a:rPr>
              <a:t>déterminées</a:t>
            </a:r>
            <a:r>
              <a:rPr lang="en-US" dirty="0">
                <a:solidFill>
                  <a:srgbClr val="FF0000"/>
                </a:solidFill>
              </a:rPr>
              <a:t> de </a:t>
            </a:r>
            <a:r>
              <a:rPr lang="en-US" dirty="0" err="1">
                <a:solidFill>
                  <a:srgbClr val="FF0000"/>
                </a:solidFill>
              </a:rPr>
              <a:t>manière</a:t>
            </a:r>
            <a:r>
              <a:rPr lang="en-US" dirty="0">
                <a:solidFill>
                  <a:srgbClr val="FF0000"/>
                </a:solidFill>
              </a:rPr>
              <a:t> </a:t>
            </a:r>
            <a:r>
              <a:rPr lang="en-US" dirty="0" err="1">
                <a:solidFill>
                  <a:srgbClr val="FF0000"/>
                </a:solidFill>
              </a:rPr>
              <a:t>fiable</a:t>
            </a:r>
            <a:r>
              <a:rPr lang="en-US" dirty="0">
                <a:solidFill>
                  <a:srgbClr val="FF0000"/>
                </a:solidFill>
              </a:rPr>
              <a:t> sur la base des </a:t>
            </a:r>
            <a:r>
              <a:rPr lang="en-US" dirty="0" err="1">
                <a:solidFill>
                  <a:srgbClr val="FF0000"/>
                </a:solidFill>
              </a:rPr>
              <a:t>preuves</a:t>
            </a:r>
            <a:r>
              <a:rPr lang="en-US" dirty="0">
                <a:solidFill>
                  <a:srgbClr val="FF0000"/>
                </a:solidFill>
              </a:rPr>
              <a:t> </a:t>
            </a:r>
            <a:r>
              <a:rPr lang="en-US" dirty="0" err="1">
                <a:solidFill>
                  <a:srgbClr val="FF0000"/>
                </a:solidFill>
              </a:rPr>
              <a:t>actuelles</a:t>
            </a:r>
            <a:r>
              <a:rPr lang="fr-FR" dirty="0">
                <a:solidFill>
                  <a:srgbClr val="FF0000"/>
                </a:solidFill>
              </a:rPr>
              <a:t> </a:t>
            </a:r>
          </a:p>
          <a:p>
            <a:pPr>
              <a:buFont typeface="Wingdings" pitchFamily="2" charset="2"/>
              <a:buChar char="Ø"/>
            </a:pPr>
            <a:r>
              <a:rPr lang="fr-FR" dirty="0">
                <a:solidFill>
                  <a:srgbClr val="FF0000"/>
                </a:solidFill>
              </a:rPr>
              <a:t>Opérateur dépendance+++</a:t>
            </a:r>
          </a:p>
          <a:p>
            <a:pPr>
              <a:buFont typeface="Wingdings" pitchFamily="2" charset="2"/>
              <a:buChar char="Ø"/>
            </a:pPr>
            <a:r>
              <a:rPr lang="en-US" dirty="0"/>
              <a:t>VPP de </a:t>
            </a:r>
            <a:r>
              <a:rPr lang="en-US" dirty="0" err="1"/>
              <a:t>l'échographie</a:t>
            </a:r>
            <a:r>
              <a:rPr lang="en-US" dirty="0"/>
              <a:t> </a:t>
            </a:r>
            <a:r>
              <a:rPr lang="en-US" dirty="0" err="1"/>
              <a:t>dans</a:t>
            </a:r>
            <a:r>
              <a:rPr lang="en-US" dirty="0"/>
              <a:t> la </a:t>
            </a:r>
            <a:r>
              <a:rPr lang="en-US" dirty="0" err="1"/>
              <a:t>détection</a:t>
            </a:r>
            <a:r>
              <a:rPr lang="en-US" dirty="0"/>
              <a:t> </a:t>
            </a:r>
            <a:r>
              <a:rPr lang="en-US" dirty="0" err="1"/>
              <a:t>d'une</a:t>
            </a:r>
            <a:r>
              <a:rPr lang="en-US" dirty="0"/>
              <a:t> hernie </a:t>
            </a:r>
            <a:r>
              <a:rPr lang="en-US" dirty="0" err="1"/>
              <a:t>inguinale</a:t>
            </a:r>
            <a:r>
              <a:rPr lang="en-US" dirty="0"/>
              <a:t> </a:t>
            </a:r>
            <a:r>
              <a:rPr lang="en-US" dirty="0" err="1"/>
              <a:t>cliniquement</a:t>
            </a:r>
            <a:r>
              <a:rPr lang="en-US" dirty="0"/>
              <a:t> </a:t>
            </a:r>
            <a:r>
              <a:rPr lang="en-US" dirty="0" err="1"/>
              <a:t>occulte</a:t>
            </a:r>
            <a:r>
              <a:rPr lang="en-US" dirty="0"/>
              <a:t> </a:t>
            </a:r>
            <a:r>
              <a:rPr lang="en-US" dirty="0" err="1"/>
              <a:t>est</a:t>
            </a:r>
            <a:r>
              <a:rPr lang="en-US" dirty="0"/>
              <a:t> </a:t>
            </a:r>
            <a:r>
              <a:rPr lang="en-US" dirty="0" err="1"/>
              <a:t>élevée</a:t>
            </a:r>
            <a:r>
              <a:rPr lang="en-US" dirty="0"/>
              <a:t> de 85,6 % </a:t>
            </a:r>
            <a:endParaRPr lang="fr-FR" dirty="0"/>
          </a:p>
        </p:txBody>
      </p:sp>
      <p:sp>
        <p:nvSpPr>
          <p:cNvPr id="4" name="Ellipse 3">
            <a:extLst>
              <a:ext uri="{FF2B5EF4-FFF2-40B4-BE49-F238E27FC236}">
                <a16:creationId xmlns:a16="http://schemas.microsoft.com/office/drawing/2014/main" id="{00CC73D4-413F-3742-A218-7882430C1A85}"/>
              </a:ext>
            </a:extLst>
          </p:cNvPr>
          <p:cNvSpPr/>
          <p:nvPr/>
        </p:nvSpPr>
        <p:spPr>
          <a:xfrm>
            <a:off x="6172200" y="2041072"/>
            <a:ext cx="2579914" cy="653142"/>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593031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D5D80D-1298-504D-B6E6-74BA9E136BA6}"/>
              </a:ext>
            </a:extLst>
          </p:cNvPr>
          <p:cNvSpPr>
            <a:spLocks noGrp="1"/>
          </p:cNvSpPr>
          <p:nvPr>
            <p:ph type="title"/>
          </p:nvPr>
        </p:nvSpPr>
        <p:spPr>
          <a:xfrm>
            <a:off x="838200" y="500062"/>
            <a:ext cx="10515600" cy="1325563"/>
          </a:xfrm>
        </p:spPr>
        <p:txBody>
          <a:bodyPr>
            <a:normAutofit fontScale="90000"/>
          </a:bodyPr>
          <a:lstStyle/>
          <a:p>
            <a:r>
              <a:rPr lang="en-US" sz="3100" b="1" dirty="0"/>
              <a:t>Impact of ultrasound on inguinal hernia repair rates in Australia: a population-based analysis</a:t>
            </a:r>
            <a:br>
              <a:rPr lang="en-US" sz="3100" b="1" dirty="0"/>
            </a:br>
            <a:r>
              <a:rPr lang="en-US" sz="3100" b="1" dirty="0"/>
              <a:t>Michael L Williams  1   2 , Alexander S E McCarthy  1 , Sally J Lord  2</a:t>
            </a:r>
            <a:br>
              <a:rPr lang="fr-FR" sz="3100" b="1" dirty="0"/>
            </a:br>
            <a:r>
              <a:rPr lang="en-US" sz="3100" b="1" dirty="0"/>
              <a:t>ANZ J Surg. 2021 Jul;91(7-8):1604-1609. </a:t>
            </a:r>
            <a:br>
              <a:rPr lang="fr-FR" dirty="0"/>
            </a:br>
            <a:endParaRPr lang="fr-FR" dirty="0"/>
          </a:p>
        </p:txBody>
      </p:sp>
      <p:sp>
        <p:nvSpPr>
          <p:cNvPr id="3" name="Espace réservé du contenu 2">
            <a:extLst>
              <a:ext uri="{FF2B5EF4-FFF2-40B4-BE49-F238E27FC236}">
                <a16:creationId xmlns:a16="http://schemas.microsoft.com/office/drawing/2014/main" id="{BB659955-8220-0F44-946A-50A979B36CBB}"/>
              </a:ext>
            </a:extLst>
          </p:cNvPr>
          <p:cNvSpPr>
            <a:spLocks noGrp="1"/>
          </p:cNvSpPr>
          <p:nvPr>
            <p:ph idx="1"/>
          </p:nvPr>
        </p:nvSpPr>
        <p:spPr>
          <a:xfrm>
            <a:off x="838200" y="2273494"/>
            <a:ext cx="10515600" cy="4351338"/>
          </a:xfrm>
        </p:spPr>
        <p:txBody>
          <a:bodyPr/>
          <a:lstStyle/>
          <a:p>
            <a:r>
              <a:rPr lang="fr-FR" dirty="0"/>
              <a:t>L'utilisation de l’échographie inguinale a considérablement augmenté (de 2000 à 2018 = </a:t>
            </a:r>
            <a:r>
              <a:rPr lang="fr-FR" dirty="0">
                <a:solidFill>
                  <a:srgbClr val="FF0000"/>
                </a:solidFill>
              </a:rPr>
              <a:t>x13!</a:t>
            </a:r>
            <a:r>
              <a:rPr lang="fr-FR" dirty="0"/>
              <a:t>)</a:t>
            </a:r>
          </a:p>
          <a:p>
            <a:r>
              <a:rPr lang="fr-FR" dirty="0"/>
              <a:t>Coût inutile pour le système de santé </a:t>
            </a:r>
          </a:p>
          <a:p>
            <a:r>
              <a:rPr lang="fr-FR" dirty="0"/>
              <a:t>Contribue à </a:t>
            </a:r>
            <a:r>
              <a:rPr lang="fr-FR" dirty="0">
                <a:solidFill>
                  <a:srgbClr val="FF0000"/>
                </a:solidFill>
              </a:rPr>
              <a:t>l'augmentation des taux de cures bilatérales </a:t>
            </a:r>
          </a:p>
          <a:p>
            <a:r>
              <a:rPr lang="fr-FR" dirty="0"/>
              <a:t>Des initiatives cliniques et de politique de santé plus étendues sont nécessaires en Australie pour résoudre ce problème de santé</a:t>
            </a:r>
          </a:p>
          <a:p>
            <a:endParaRPr lang="fr-FR" dirty="0"/>
          </a:p>
        </p:txBody>
      </p:sp>
    </p:spTree>
    <p:extLst>
      <p:ext uri="{BB962C8B-B14F-4D97-AF65-F5344CB8AC3E}">
        <p14:creationId xmlns:p14="http://schemas.microsoft.com/office/powerpoint/2010/main" val="17380726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686F26-1B2C-B04C-8297-FF5CF82F0087}"/>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64EA2154-E0E0-E54F-BABC-BCAC9BA538A0}"/>
              </a:ext>
            </a:extLst>
          </p:cNvPr>
          <p:cNvPicPr>
            <a:picLocks noGrp="1" noChangeAspect="1"/>
          </p:cNvPicPr>
          <p:nvPr>
            <p:ph idx="1"/>
          </p:nvPr>
        </p:nvPicPr>
        <p:blipFill>
          <a:blip r:embed="rId2"/>
          <a:stretch>
            <a:fillRect/>
          </a:stretch>
        </p:blipFill>
        <p:spPr>
          <a:xfrm>
            <a:off x="822652" y="477754"/>
            <a:ext cx="10531148" cy="5699210"/>
          </a:xfrm>
        </p:spPr>
      </p:pic>
    </p:spTree>
    <p:extLst>
      <p:ext uri="{BB962C8B-B14F-4D97-AF65-F5344CB8AC3E}">
        <p14:creationId xmlns:p14="http://schemas.microsoft.com/office/powerpoint/2010/main" val="26189602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AB8234-1376-A841-B4B8-E6659AF3484F}"/>
              </a:ext>
            </a:extLst>
          </p:cNvPr>
          <p:cNvSpPr>
            <a:spLocks noGrp="1"/>
          </p:cNvSpPr>
          <p:nvPr>
            <p:ph type="title"/>
          </p:nvPr>
        </p:nvSpPr>
        <p:spPr/>
        <p:txBody>
          <a:bodyPr>
            <a:normAutofit fontScale="90000"/>
          </a:bodyPr>
          <a:lstStyle/>
          <a:p>
            <a:r>
              <a:rPr lang="en-US" sz="3100" b="1" dirty="0"/>
              <a:t>+++Planned inguinal herniorrhaphy but no hernia sac? </a:t>
            </a:r>
            <a:br>
              <a:rPr lang="fr-FR" sz="3100" b="1" dirty="0"/>
            </a:br>
            <a:r>
              <a:rPr lang="en-US" sz="3100" b="1" dirty="0"/>
              <a:t>Jensen P, Bay-Nielsen M, </a:t>
            </a:r>
            <a:r>
              <a:rPr lang="en-US" sz="3100" b="1" dirty="0" err="1"/>
              <a:t>Kehlet</a:t>
            </a:r>
            <a:r>
              <a:rPr lang="en-US" sz="3100" b="1" dirty="0"/>
              <a:t> H. </a:t>
            </a:r>
            <a:br>
              <a:rPr lang="fr-FR" sz="3100" b="1" dirty="0"/>
            </a:br>
            <a:r>
              <a:rPr lang="en-US" sz="3100" b="1" dirty="0"/>
              <a:t>Hernia 2004;8:193–5. </a:t>
            </a:r>
            <a:br>
              <a:rPr lang="fr-FR" dirty="0"/>
            </a:br>
            <a:endParaRPr lang="fr-FR" dirty="0"/>
          </a:p>
        </p:txBody>
      </p:sp>
      <p:sp>
        <p:nvSpPr>
          <p:cNvPr id="3" name="Espace réservé du contenu 2">
            <a:extLst>
              <a:ext uri="{FF2B5EF4-FFF2-40B4-BE49-F238E27FC236}">
                <a16:creationId xmlns:a16="http://schemas.microsoft.com/office/drawing/2014/main" id="{B843F0C1-B6F2-4548-8A33-75116161F3CC}"/>
              </a:ext>
            </a:extLst>
          </p:cNvPr>
          <p:cNvSpPr>
            <a:spLocks noGrp="1"/>
          </p:cNvSpPr>
          <p:nvPr>
            <p:ph idx="1"/>
          </p:nvPr>
        </p:nvSpPr>
        <p:spPr>
          <a:xfrm>
            <a:off x="838200" y="2152196"/>
            <a:ext cx="10515600" cy="4351338"/>
          </a:xfrm>
        </p:spPr>
        <p:txBody>
          <a:bodyPr/>
          <a:lstStyle/>
          <a:p>
            <a:r>
              <a:rPr lang="en-US" dirty="0" err="1"/>
              <a:t>Registre</a:t>
            </a:r>
            <a:r>
              <a:rPr lang="en-US" dirty="0"/>
              <a:t> </a:t>
            </a:r>
            <a:r>
              <a:rPr lang="en-US" dirty="0" err="1"/>
              <a:t>Danois</a:t>
            </a:r>
            <a:r>
              <a:rPr lang="en-US" dirty="0"/>
              <a:t> 42,356 </a:t>
            </a:r>
            <a:r>
              <a:rPr lang="en-US" dirty="0" err="1"/>
              <a:t>hernies</a:t>
            </a:r>
            <a:endParaRPr lang="fr-FR" dirty="0"/>
          </a:p>
          <a:p>
            <a:r>
              <a:rPr lang="en-US" dirty="0"/>
              <a:t>Pas de hernie </a:t>
            </a:r>
            <a:r>
              <a:rPr lang="en-US" dirty="0" err="1"/>
              <a:t>trouvée</a:t>
            </a:r>
            <a:r>
              <a:rPr lang="en-US" dirty="0"/>
              <a:t>: 313 cases (0.74%) </a:t>
            </a:r>
            <a:r>
              <a:rPr lang="en-US" dirty="0" err="1"/>
              <a:t>mais</a:t>
            </a:r>
            <a:r>
              <a:rPr lang="en-US" dirty="0"/>
              <a:t> </a:t>
            </a:r>
            <a:r>
              <a:rPr lang="en-US" dirty="0" err="1"/>
              <a:t>lipomes</a:t>
            </a:r>
            <a:r>
              <a:rPr lang="en-US" dirty="0"/>
              <a:t> </a:t>
            </a:r>
            <a:r>
              <a:rPr lang="en-US" dirty="0" err="1"/>
              <a:t>herniaires</a:t>
            </a:r>
            <a:r>
              <a:rPr lang="en-US" dirty="0"/>
              <a:t>, “</a:t>
            </a:r>
            <a:r>
              <a:rPr lang="en-US" dirty="0" err="1"/>
              <a:t>faiblesse</a:t>
            </a:r>
            <a:r>
              <a:rPr lang="en-US" dirty="0"/>
              <a:t> </a:t>
            </a:r>
            <a:r>
              <a:rPr lang="en-US" dirty="0" err="1"/>
              <a:t>pariètale</a:t>
            </a:r>
            <a:r>
              <a:rPr lang="en-US" dirty="0"/>
              <a:t>”…</a:t>
            </a:r>
          </a:p>
          <a:p>
            <a:r>
              <a:rPr lang="en-US" dirty="0"/>
              <a:t> </a:t>
            </a:r>
            <a:r>
              <a:rPr lang="en-US" dirty="0" err="1"/>
              <a:t>Aucune</a:t>
            </a:r>
            <a:r>
              <a:rPr lang="en-US" dirty="0"/>
              <a:t> </a:t>
            </a:r>
            <a:r>
              <a:rPr lang="en-US" dirty="0" err="1"/>
              <a:t>pathologie</a:t>
            </a:r>
            <a:r>
              <a:rPr lang="en-US" dirty="0"/>
              <a:t>: 87 = 54 </a:t>
            </a:r>
            <a:r>
              <a:rPr lang="en-US" dirty="0" err="1"/>
              <a:t>traitées</a:t>
            </a:r>
            <a:r>
              <a:rPr lang="en-US" dirty="0"/>
              <a:t>, </a:t>
            </a:r>
            <a:r>
              <a:rPr lang="en-US" dirty="0">
                <a:solidFill>
                  <a:srgbClr val="FF0000"/>
                </a:solidFill>
              </a:rPr>
              <a:t>33 non </a:t>
            </a:r>
            <a:r>
              <a:rPr lang="en-US" dirty="0" err="1">
                <a:solidFill>
                  <a:srgbClr val="FF0000"/>
                </a:solidFill>
              </a:rPr>
              <a:t>traitées</a:t>
            </a:r>
            <a:endParaRPr lang="en-US" dirty="0">
              <a:solidFill>
                <a:srgbClr val="FF0000"/>
              </a:solidFill>
            </a:endParaRPr>
          </a:p>
          <a:p>
            <a:r>
              <a:rPr lang="en-US" dirty="0">
                <a:solidFill>
                  <a:srgbClr val="FF0000"/>
                </a:solidFill>
              </a:rPr>
              <a:t>1 </a:t>
            </a:r>
            <a:r>
              <a:rPr lang="en-US" dirty="0" err="1">
                <a:solidFill>
                  <a:srgbClr val="FF0000"/>
                </a:solidFill>
              </a:rPr>
              <a:t>seul</a:t>
            </a:r>
            <a:r>
              <a:rPr lang="en-US" dirty="0">
                <a:solidFill>
                  <a:srgbClr val="FF0000"/>
                </a:solidFill>
              </a:rPr>
              <a:t> patient / 33 </a:t>
            </a:r>
            <a:r>
              <a:rPr lang="en-US" dirty="0" err="1">
                <a:solidFill>
                  <a:srgbClr val="FF0000"/>
                </a:solidFill>
              </a:rPr>
              <a:t>réopéré</a:t>
            </a:r>
            <a:r>
              <a:rPr lang="en-US" dirty="0">
                <a:solidFill>
                  <a:srgbClr val="FF0000"/>
                </a:solidFill>
              </a:rPr>
              <a:t> </a:t>
            </a:r>
            <a:r>
              <a:rPr lang="en-US" dirty="0" err="1">
                <a:solidFill>
                  <a:srgbClr val="FF0000"/>
                </a:solidFill>
              </a:rPr>
              <a:t>dans</a:t>
            </a:r>
            <a:r>
              <a:rPr lang="en-US" dirty="0">
                <a:solidFill>
                  <a:srgbClr val="FF0000"/>
                </a:solidFill>
              </a:rPr>
              <a:t> les 2 </a:t>
            </a:r>
            <a:r>
              <a:rPr lang="en-US" dirty="0" err="1">
                <a:solidFill>
                  <a:srgbClr val="FF0000"/>
                </a:solidFill>
              </a:rPr>
              <a:t>ans</a:t>
            </a:r>
            <a:r>
              <a:rPr lang="en-US" dirty="0">
                <a:solidFill>
                  <a:srgbClr val="FF0000"/>
                </a:solidFill>
              </a:rPr>
              <a:t> </a:t>
            </a:r>
            <a:r>
              <a:rPr lang="en-US" dirty="0" err="1">
                <a:solidFill>
                  <a:srgbClr val="FF0000"/>
                </a:solidFill>
              </a:rPr>
              <a:t>d’une</a:t>
            </a:r>
            <a:r>
              <a:rPr lang="en-US" dirty="0">
                <a:solidFill>
                  <a:srgbClr val="FF0000"/>
                </a:solidFill>
              </a:rPr>
              <a:t> hernie</a:t>
            </a:r>
            <a:endParaRPr lang="fr-FR" dirty="0">
              <a:solidFill>
                <a:srgbClr val="FF0000"/>
              </a:solidFill>
            </a:endParaRPr>
          </a:p>
        </p:txBody>
      </p:sp>
    </p:spTree>
    <p:extLst>
      <p:ext uri="{BB962C8B-B14F-4D97-AF65-F5344CB8AC3E}">
        <p14:creationId xmlns:p14="http://schemas.microsoft.com/office/powerpoint/2010/main" val="24036247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AB8234-1376-A841-B4B8-E6659AF3484F}"/>
              </a:ext>
            </a:extLst>
          </p:cNvPr>
          <p:cNvSpPr>
            <a:spLocks noGrp="1"/>
          </p:cNvSpPr>
          <p:nvPr>
            <p:ph type="title"/>
          </p:nvPr>
        </p:nvSpPr>
        <p:spPr/>
        <p:txBody>
          <a:bodyPr>
            <a:normAutofit fontScale="90000"/>
          </a:bodyPr>
          <a:lstStyle/>
          <a:p>
            <a:r>
              <a:rPr lang="en-US" sz="3100" b="1" dirty="0"/>
              <a:t>+++Planned inguinal herniorrhaphy but no hernia sac? </a:t>
            </a:r>
            <a:br>
              <a:rPr lang="fr-FR" sz="3100" b="1" dirty="0"/>
            </a:br>
            <a:r>
              <a:rPr lang="en-US" sz="3100" b="1" dirty="0"/>
              <a:t>Jensen P, Bay-Nielsen M, </a:t>
            </a:r>
            <a:r>
              <a:rPr lang="en-US" sz="3100" b="1" dirty="0" err="1"/>
              <a:t>Kehlet</a:t>
            </a:r>
            <a:r>
              <a:rPr lang="en-US" sz="3100" b="1" dirty="0"/>
              <a:t> H. </a:t>
            </a:r>
            <a:br>
              <a:rPr lang="fr-FR" sz="3100" b="1" dirty="0"/>
            </a:br>
            <a:r>
              <a:rPr lang="en-US" sz="3100" b="1" dirty="0"/>
              <a:t>Hernia 2004;8:193–5. </a:t>
            </a:r>
            <a:br>
              <a:rPr lang="fr-FR" dirty="0"/>
            </a:br>
            <a:endParaRPr lang="fr-FR" dirty="0"/>
          </a:p>
        </p:txBody>
      </p:sp>
      <p:sp>
        <p:nvSpPr>
          <p:cNvPr id="3" name="Espace réservé du contenu 2">
            <a:extLst>
              <a:ext uri="{FF2B5EF4-FFF2-40B4-BE49-F238E27FC236}">
                <a16:creationId xmlns:a16="http://schemas.microsoft.com/office/drawing/2014/main" id="{B843F0C1-B6F2-4548-8A33-75116161F3CC}"/>
              </a:ext>
            </a:extLst>
          </p:cNvPr>
          <p:cNvSpPr>
            <a:spLocks noGrp="1"/>
          </p:cNvSpPr>
          <p:nvPr>
            <p:ph idx="1"/>
          </p:nvPr>
        </p:nvSpPr>
        <p:spPr>
          <a:xfrm>
            <a:off x="838200" y="2152196"/>
            <a:ext cx="10515600" cy="4351338"/>
          </a:xfrm>
        </p:spPr>
        <p:txBody>
          <a:bodyPr/>
          <a:lstStyle/>
          <a:p>
            <a:r>
              <a:rPr lang="en-US" dirty="0" err="1"/>
              <a:t>Registre</a:t>
            </a:r>
            <a:r>
              <a:rPr lang="en-US" dirty="0"/>
              <a:t> </a:t>
            </a:r>
            <a:r>
              <a:rPr lang="en-US" dirty="0" err="1"/>
              <a:t>Danois</a:t>
            </a:r>
            <a:r>
              <a:rPr lang="en-US" dirty="0"/>
              <a:t> 42,356 </a:t>
            </a:r>
            <a:r>
              <a:rPr lang="en-US" dirty="0" err="1"/>
              <a:t>hernies</a:t>
            </a:r>
            <a:endParaRPr lang="fr-FR" dirty="0"/>
          </a:p>
          <a:p>
            <a:r>
              <a:rPr lang="en-US" dirty="0"/>
              <a:t>Pas de hernie </a:t>
            </a:r>
            <a:r>
              <a:rPr lang="en-US" dirty="0" err="1"/>
              <a:t>trouvée</a:t>
            </a:r>
            <a:r>
              <a:rPr lang="en-US" dirty="0"/>
              <a:t>: 313 cases (0.74%) </a:t>
            </a:r>
            <a:r>
              <a:rPr lang="en-US" dirty="0" err="1"/>
              <a:t>mais</a:t>
            </a:r>
            <a:r>
              <a:rPr lang="en-US" dirty="0"/>
              <a:t> </a:t>
            </a:r>
            <a:r>
              <a:rPr lang="en-US" dirty="0" err="1"/>
              <a:t>lipomes</a:t>
            </a:r>
            <a:r>
              <a:rPr lang="en-US" dirty="0"/>
              <a:t> </a:t>
            </a:r>
            <a:r>
              <a:rPr lang="en-US" dirty="0" err="1"/>
              <a:t>herniaires</a:t>
            </a:r>
            <a:r>
              <a:rPr lang="en-US" dirty="0"/>
              <a:t>, “</a:t>
            </a:r>
            <a:r>
              <a:rPr lang="en-US" dirty="0" err="1"/>
              <a:t>faiblesse</a:t>
            </a:r>
            <a:r>
              <a:rPr lang="en-US" dirty="0"/>
              <a:t> </a:t>
            </a:r>
            <a:r>
              <a:rPr lang="en-US" dirty="0" err="1"/>
              <a:t>pariètale</a:t>
            </a:r>
            <a:r>
              <a:rPr lang="en-US" dirty="0"/>
              <a:t>”…</a:t>
            </a:r>
          </a:p>
          <a:p>
            <a:r>
              <a:rPr lang="en-US" dirty="0"/>
              <a:t> </a:t>
            </a:r>
            <a:r>
              <a:rPr lang="en-US" dirty="0" err="1"/>
              <a:t>Aucune</a:t>
            </a:r>
            <a:r>
              <a:rPr lang="en-US" dirty="0"/>
              <a:t> </a:t>
            </a:r>
            <a:r>
              <a:rPr lang="en-US" dirty="0" err="1"/>
              <a:t>pathologie</a:t>
            </a:r>
            <a:r>
              <a:rPr lang="en-US" dirty="0"/>
              <a:t>: 87 = 54 </a:t>
            </a:r>
            <a:r>
              <a:rPr lang="en-US" dirty="0" err="1"/>
              <a:t>traitées</a:t>
            </a:r>
            <a:r>
              <a:rPr lang="en-US" dirty="0"/>
              <a:t>, </a:t>
            </a:r>
            <a:r>
              <a:rPr lang="en-US" dirty="0">
                <a:solidFill>
                  <a:srgbClr val="FF0000"/>
                </a:solidFill>
              </a:rPr>
              <a:t>33 non </a:t>
            </a:r>
            <a:r>
              <a:rPr lang="en-US" dirty="0" err="1">
                <a:solidFill>
                  <a:srgbClr val="FF0000"/>
                </a:solidFill>
              </a:rPr>
              <a:t>traitées</a:t>
            </a:r>
            <a:endParaRPr lang="en-US" dirty="0">
              <a:solidFill>
                <a:srgbClr val="FF0000"/>
              </a:solidFill>
            </a:endParaRPr>
          </a:p>
          <a:p>
            <a:r>
              <a:rPr lang="en-US" dirty="0">
                <a:solidFill>
                  <a:srgbClr val="FF0000"/>
                </a:solidFill>
              </a:rPr>
              <a:t>1 </a:t>
            </a:r>
            <a:r>
              <a:rPr lang="en-US" dirty="0" err="1">
                <a:solidFill>
                  <a:srgbClr val="FF0000"/>
                </a:solidFill>
              </a:rPr>
              <a:t>seul</a:t>
            </a:r>
            <a:r>
              <a:rPr lang="en-US" dirty="0">
                <a:solidFill>
                  <a:srgbClr val="FF0000"/>
                </a:solidFill>
              </a:rPr>
              <a:t> patient / 33 </a:t>
            </a:r>
            <a:r>
              <a:rPr lang="en-US" dirty="0" err="1">
                <a:solidFill>
                  <a:srgbClr val="FF0000"/>
                </a:solidFill>
              </a:rPr>
              <a:t>réopéré</a:t>
            </a:r>
            <a:r>
              <a:rPr lang="en-US" dirty="0">
                <a:solidFill>
                  <a:srgbClr val="FF0000"/>
                </a:solidFill>
              </a:rPr>
              <a:t> </a:t>
            </a:r>
            <a:r>
              <a:rPr lang="en-US" dirty="0" err="1">
                <a:solidFill>
                  <a:srgbClr val="FF0000"/>
                </a:solidFill>
              </a:rPr>
              <a:t>dans</a:t>
            </a:r>
            <a:r>
              <a:rPr lang="en-US" dirty="0">
                <a:solidFill>
                  <a:srgbClr val="FF0000"/>
                </a:solidFill>
              </a:rPr>
              <a:t> les 2 </a:t>
            </a:r>
            <a:r>
              <a:rPr lang="en-US" dirty="0" err="1">
                <a:solidFill>
                  <a:srgbClr val="FF0000"/>
                </a:solidFill>
              </a:rPr>
              <a:t>ans</a:t>
            </a:r>
            <a:r>
              <a:rPr lang="en-US" dirty="0">
                <a:solidFill>
                  <a:srgbClr val="FF0000"/>
                </a:solidFill>
              </a:rPr>
              <a:t> </a:t>
            </a:r>
            <a:r>
              <a:rPr lang="en-US" dirty="0" err="1">
                <a:solidFill>
                  <a:srgbClr val="FF0000"/>
                </a:solidFill>
              </a:rPr>
              <a:t>d’une</a:t>
            </a:r>
            <a:r>
              <a:rPr lang="en-US" dirty="0">
                <a:solidFill>
                  <a:srgbClr val="FF0000"/>
                </a:solidFill>
              </a:rPr>
              <a:t> hernie</a:t>
            </a:r>
            <a:endParaRPr lang="fr-FR" dirty="0">
              <a:solidFill>
                <a:srgbClr val="FF0000"/>
              </a:solidFill>
            </a:endParaRPr>
          </a:p>
        </p:txBody>
      </p:sp>
      <p:sp>
        <p:nvSpPr>
          <p:cNvPr id="4" name="ZoneTexte 3">
            <a:extLst>
              <a:ext uri="{FF2B5EF4-FFF2-40B4-BE49-F238E27FC236}">
                <a16:creationId xmlns:a16="http://schemas.microsoft.com/office/drawing/2014/main" id="{5080A383-3902-B144-9BD8-309BE2A8CD8F}"/>
              </a:ext>
            </a:extLst>
          </p:cNvPr>
          <p:cNvSpPr txBox="1"/>
          <p:nvPr/>
        </p:nvSpPr>
        <p:spPr>
          <a:xfrm>
            <a:off x="1028700" y="4914899"/>
            <a:ext cx="8686800" cy="954107"/>
          </a:xfrm>
          <a:prstGeom prst="rect">
            <a:avLst/>
          </a:prstGeom>
          <a:noFill/>
        </p:spPr>
        <p:txBody>
          <a:bodyPr wrap="square" rtlCol="0">
            <a:spAutoFit/>
          </a:bodyPr>
          <a:lstStyle/>
          <a:p>
            <a:r>
              <a:rPr lang="fr-FR" sz="2800" dirty="0"/>
              <a:t>Registre CH: 144 (0,42%) pas de hernie trouvée / 34043 </a:t>
            </a:r>
          </a:p>
          <a:p>
            <a:r>
              <a:rPr lang="fr-FR" sz="2800" dirty="0"/>
              <a:t>39 faux positifs échographiques</a:t>
            </a:r>
          </a:p>
        </p:txBody>
      </p:sp>
    </p:spTree>
    <p:extLst>
      <p:ext uri="{BB962C8B-B14F-4D97-AF65-F5344CB8AC3E}">
        <p14:creationId xmlns:p14="http://schemas.microsoft.com/office/powerpoint/2010/main" val="20687588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AB8234-1376-A841-B4B8-E6659AF3484F}"/>
              </a:ext>
            </a:extLst>
          </p:cNvPr>
          <p:cNvSpPr>
            <a:spLocks noGrp="1"/>
          </p:cNvSpPr>
          <p:nvPr>
            <p:ph type="title"/>
          </p:nvPr>
        </p:nvSpPr>
        <p:spPr/>
        <p:txBody>
          <a:bodyPr>
            <a:normAutofit fontScale="90000"/>
          </a:bodyPr>
          <a:lstStyle/>
          <a:p>
            <a:r>
              <a:rPr lang="en-US" sz="3100" b="1" dirty="0"/>
              <a:t>+++Planned inguinal herniorrhaphy but no hernia sac? </a:t>
            </a:r>
            <a:br>
              <a:rPr lang="fr-FR" sz="3100" b="1" dirty="0"/>
            </a:br>
            <a:r>
              <a:rPr lang="en-US" sz="3100" b="1" dirty="0"/>
              <a:t>Jensen P, Bay-Nielsen M, </a:t>
            </a:r>
            <a:r>
              <a:rPr lang="en-US" sz="3100" b="1" dirty="0" err="1"/>
              <a:t>Kehlet</a:t>
            </a:r>
            <a:r>
              <a:rPr lang="en-US" sz="3100" b="1" dirty="0"/>
              <a:t> H. </a:t>
            </a:r>
            <a:br>
              <a:rPr lang="fr-FR" sz="3100" b="1" dirty="0"/>
            </a:br>
            <a:r>
              <a:rPr lang="en-US" sz="3100" b="1" dirty="0"/>
              <a:t>Hernia 2004;8:193–5. </a:t>
            </a:r>
            <a:br>
              <a:rPr lang="fr-FR" dirty="0"/>
            </a:br>
            <a:endParaRPr lang="fr-FR" dirty="0"/>
          </a:p>
        </p:txBody>
      </p:sp>
      <p:sp>
        <p:nvSpPr>
          <p:cNvPr id="3" name="Espace réservé du contenu 2">
            <a:extLst>
              <a:ext uri="{FF2B5EF4-FFF2-40B4-BE49-F238E27FC236}">
                <a16:creationId xmlns:a16="http://schemas.microsoft.com/office/drawing/2014/main" id="{B843F0C1-B6F2-4548-8A33-75116161F3CC}"/>
              </a:ext>
            </a:extLst>
          </p:cNvPr>
          <p:cNvSpPr>
            <a:spLocks noGrp="1"/>
          </p:cNvSpPr>
          <p:nvPr>
            <p:ph idx="1"/>
          </p:nvPr>
        </p:nvSpPr>
        <p:spPr>
          <a:xfrm>
            <a:off x="838200" y="2152196"/>
            <a:ext cx="10515600" cy="3955996"/>
          </a:xfrm>
        </p:spPr>
        <p:txBody>
          <a:bodyPr/>
          <a:lstStyle/>
          <a:p>
            <a:r>
              <a:rPr lang="en-US" dirty="0" err="1"/>
              <a:t>Registre</a:t>
            </a:r>
            <a:r>
              <a:rPr lang="en-US" dirty="0"/>
              <a:t> </a:t>
            </a:r>
            <a:r>
              <a:rPr lang="en-US" dirty="0" err="1"/>
              <a:t>Danois</a:t>
            </a:r>
            <a:r>
              <a:rPr lang="en-US" dirty="0"/>
              <a:t> 42,356 </a:t>
            </a:r>
            <a:r>
              <a:rPr lang="en-US" dirty="0" err="1"/>
              <a:t>hernies</a:t>
            </a:r>
            <a:endParaRPr lang="fr-FR" dirty="0"/>
          </a:p>
          <a:p>
            <a:r>
              <a:rPr lang="en-US" dirty="0"/>
              <a:t>Pas de hernie </a:t>
            </a:r>
            <a:r>
              <a:rPr lang="en-US" dirty="0" err="1"/>
              <a:t>trouvée</a:t>
            </a:r>
            <a:r>
              <a:rPr lang="en-US" dirty="0"/>
              <a:t>: 313 cases (0.74%) </a:t>
            </a:r>
            <a:r>
              <a:rPr lang="en-US" dirty="0" err="1"/>
              <a:t>mais</a:t>
            </a:r>
            <a:r>
              <a:rPr lang="en-US" dirty="0"/>
              <a:t> </a:t>
            </a:r>
            <a:r>
              <a:rPr lang="en-US" dirty="0" err="1"/>
              <a:t>lipomes</a:t>
            </a:r>
            <a:r>
              <a:rPr lang="en-US" dirty="0"/>
              <a:t> </a:t>
            </a:r>
            <a:r>
              <a:rPr lang="en-US" dirty="0" err="1"/>
              <a:t>herniaires</a:t>
            </a:r>
            <a:r>
              <a:rPr lang="en-US" dirty="0"/>
              <a:t>, “</a:t>
            </a:r>
            <a:r>
              <a:rPr lang="en-US" dirty="0" err="1"/>
              <a:t>faiblesse</a:t>
            </a:r>
            <a:r>
              <a:rPr lang="en-US" dirty="0"/>
              <a:t> </a:t>
            </a:r>
            <a:r>
              <a:rPr lang="en-US" dirty="0" err="1"/>
              <a:t>pariètale</a:t>
            </a:r>
            <a:r>
              <a:rPr lang="en-US" dirty="0"/>
              <a:t>”…</a:t>
            </a:r>
          </a:p>
          <a:p>
            <a:r>
              <a:rPr lang="en-US" dirty="0"/>
              <a:t> </a:t>
            </a:r>
            <a:r>
              <a:rPr lang="en-US" dirty="0" err="1"/>
              <a:t>Aucune</a:t>
            </a:r>
            <a:r>
              <a:rPr lang="en-US" dirty="0"/>
              <a:t> </a:t>
            </a:r>
            <a:r>
              <a:rPr lang="en-US" dirty="0" err="1"/>
              <a:t>pathologie</a:t>
            </a:r>
            <a:r>
              <a:rPr lang="en-US" dirty="0"/>
              <a:t>: 87 = 54 </a:t>
            </a:r>
            <a:r>
              <a:rPr lang="en-US" dirty="0" err="1"/>
              <a:t>traitées</a:t>
            </a:r>
            <a:r>
              <a:rPr lang="en-US" dirty="0"/>
              <a:t>, </a:t>
            </a:r>
            <a:r>
              <a:rPr lang="en-US" dirty="0">
                <a:solidFill>
                  <a:srgbClr val="FF0000"/>
                </a:solidFill>
              </a:rPr>
              <a:t>33 non </a:t>
            </a:r>
            <a:r>
              <a:rPr lang="en-US" dirty="0" err="1">
                <a:solidFill>
                  <a:srgbClr val="FF0000"/>
                </a:solidFill>
              </a:rPr>
              <a:t>traitées</a:t>
            </a:r>
            <a:endParaRPr lang="en-US" dirty="0">
              <a:solidFill>
                <a:srgbClr val="FF0000"/>
              </a:solidFill>
            </a:endParaRPr>
          </a:p>
          <a:p>
            <a:r>
              <a:rPr lang="en-US" dirty="0">
                <a:solidFill>
                  <a:srgbClr val="FF0000"/>
                </a:solidFill>
              </a:rPr>
              <a:t>1 </a:t>
            </a:r>
            <a:r>
              <a:rPr lang="en-US" dirty="0" err="1">
                <a:solidFill>
                  <a:srgbClr val="FF0000"/>
                </a:solidFill>
              </a:rPr>
              <a:t>seul</a:t>
            </a:r>
            <a:r>
              <a:rPr lang="en-US" dirty="0">
                <a:solidFill>
                  <a:srgbClr val="FF0000"/>
                </a:solidFill>
              </a:rPr>
              <a:t> patient / 33 </a:t>
            </a:r>
            <a:r>
              <a:rPr lang="en-US" dirty="0" err="1">
                <a:solidFill>
                  <a:srgbClr val="FF0000"/>
                </a:solidFill>
              </a:rPr>
              <a:t>réopéré</a:t>
            </a:r>
            <a:r>
              <a:rPr lang="en-US" dirty="0">
                <a:solidFill>
                  <a:srgbClr val="FF0000"/>
                </a:solidFill>
              </a:rPr>
              <a:t> </a:t>
            </a:r>
            <a:r>
              <a:rPr lang="en-US" dirty="0" err="1">
                <a:solidFill>
                  <a:srgbClr val="FF0000"/>
                </a:solidFill>
              </a:rPr>
              <a:t>dans</a:t>
            </a:r>
            <a:r>
              <a:rPr lang="en-US" dirty="0">
                <a:solidFill>
                  <a:srgbClr val="FF0000"/>
                </a:solidFill>
              </a:rPr>
              <a:t> les 2 </a:t>
            </a:r>
            <a:r>
              <a:rPr lang="en-US" dirty="0" err="1">
                <a:solidFill>
                  <a:srgbClr val="FF0000"/>
                </a:solidFill>
              </a:rPr>
              <a:t>ans</a:t>
            </a:r>
            <a:r>
              <a:rPr lang="en-US" dirty="0">
                <a:solidFill>
                  <a:srgbClr val="FF0000"/>
                </a:solidFill>
              </a:rPr>
              <a:t> </a:t>
            </a:r>
            <a:r>
              <a:rPr lang="en-US" dirty="0" err="1">
                <a:solidFill>
                  <a:srgbClr val="FF0000"/>
                </a:solidFill>
              </a:rPr>
              <a:t>d’une</a:t>
            </a:r>
            <a:r>
              <a:rPr lang="en-US" dirty="0">
                <a:solidFill>
                  <a:srgbClr val="FF0000"/>
                </a:solidFill>
              </a:rPr>
              <a:t> hernie</a:t>
            </a:r>
            <a:endParaRPr lang="fr-FR" dirty="0">
              <a:solidFill>
                <a:srgbClr val="FF0000"/>
              </a:solidFill>
            </a:endParaRPr>
          </a:p>
        </p:txBody>
      </p:sp>
      <p:sp>
        <p:nvSpPr>
          <p:cNvPr id="4" name="ZoneTexte 3">
            <a:extLst>
              <a:ext uri="{FF2B5EF4-FFF2-40B4-BE49-F238E27FC236}">
                <a16:creationId xmlns:a16="http://schemas.microsoft.com/office/drawing/2014/main" id="{5080A383-3902-B144-9BD8-309BE2A8CD8F}"/>
              </a:ext>
            </a:extLst>
          </p:cNvPr>
          <p:cNvSpPr txBox="1"/>
          <p:nvPr/>
        </p:nvSpPr>
        <p:spPr>
          <a:xfrm>
            <a:off x="1028700" y="4914899"/>
            <a:ext cx="8686800" cy="954107"/>
          </a:xfrm>
          <a:prstGeom prst="rect">
            <a:avLst/>
          </a:prstGeom>
          <a:noFill/>
        </p:spPr>
        <p:txBody>
          <a:bodyPr wrap="square" rtlCol="0">
            <a:spAutoFit/>
          </a:bodyPr>
          <a:lstStyle/>
          <a:p>
            <a:r>
              <a:rPr lang="fr-FR" sz="2800" dirty="0"/>
              <a:t>Registre CH: 144 (0,42%) pas de hernie trouvée / 34043 </a:t>
            </a:r>
          </a:p>
          <a:p>
            <a:r>
              <a:rPr lang="fr-FR" sz="2800" dirty="0"/>
              <a:t>39 faux positifs échographiques</a:t>
            </a:r>
          </a:p>
        </p:txBody>
      </p:sp>
      <p:sp>
        <p:nvSpPr>
          <p:cNvPr id="5" name="ZoneTexte 4">
            <a:extLst>
              <a:ext uri="{FF2B5EF4-FFF2-40B4-BE49-F238E27FC236}">
                <a16:creationId xmlns:a16="http://schemas.microsoft.com/office/drawing/2014/main" id="{67CB07C8-40A9-774B-A89A-BFA94CA070FA}"/>
              </a:ext>
            </a:extLst>
          </p:cNvPr>
          <p:cNvSpPr txBox="1"/>
          <p:nvPr/>
        </p:nvSpPr>
        <p:spPr>
          <a:xfrm>
            <a:off x="1028700" y="5923526"/>
            <a:ext cx="4065152" cy="523220"/>
          </a:xfrm>
          <a:prstGeom prst="rect">
            <a:avLst/>
          </a:prstGeom>
          <a:noFill/>
        </p:spPr>
        <p:txBody>
          <a:bodyPr wrap="none" rtlCol="0">
            <a:spAutoFit/>
          </a:bodyPr>
          <a:lstStyle/>
          <a:p>
            <a:r>
              <a:rPr lang="fr-FR" sz="2800" b="1" dirty="0">
                <a:solidFill>
                  <a:srgbClr val="FF0000"/>
                </a:solidFill>
              </a:rPr>
              <a:t>Surcoût= 200 000 € par an</a:t>
            </a:r>
          </a:p>
        </p:txBody>
      </p:sp>
    </p:spTree>
    <p:extLst>
      <p:ext uri="{BB962C8B-B14F-4D97-AF65-F5344CB8AC3E}">
        <p14:creationId xmlns:p14="http://schemas.microsoft.com/office/powerpoint/2010/main" val="26695436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479802-1CF8-A248-99A8-8175C9FCDDBC}"/>
              </a:ext>
            </a:extLst>
          </p:cNvPr>
          <p:cNvSpPr>
            <a:spLocks noGrp="1"/>
          </p:cNvSpPr>
          <p:nvPr>
            <p:ph type="title"/>
          </p:nvPr>
        </p:nvSpPr>
        <p:spPr>
          <a:xfrm>
            <a:off x="663388" y="500062"/>
            <a:ext cx="10972800" cy="1325563"/>
          </a:xfrm>
        </p:spPr>
        <p:txBody>
          <a:bodyPr>
            <a:normAutofit fontScale="90000"/>
          </a:bodyPr>
          <a:lstStyle/>
          <a:p>
            <a:r>
              <a:rPr lang="en-US" sz="3100" b="1" dirty="0"/>
              <a:t>++++Pain resolution in non-operatively managed </a:t>
            </a:r>
            <a:r>
              <a:rPr lang="en-US" sz="3100" b="1" dirty="0">
                <a:solidFill>
                  <a:srgbClr val="FF0000"/>
                </a:solidFill>
              </a:rPr>
              <a:t>ultrasound-only groin hernias</a:t>
            </a:r>
            <a:r>
              <a:rPr lang="en-US" sz="3100" b="1" dirty="0"/>
              <a:t>: 3-year follow-up</a:t>
            </a:r>
            <a:br>
              <a:rPr lang="en-US" sz="3100" b="1" dirty="0"/>
            </a:br>
            <a:r>
              <a:rPr lang="en-US" sz="3100" b="1" dirty="0"/>
              <a:t>A </a:t>
            </a:r>
            <a:r>
              <a:rPr lang="en-US" sz="3100" b="1" dirty="0" err="1"/>
              <a:t>Melloy</a:t>
            </a:r>
            <a:r>
              <a:rPr lang="en-US" sz="3100" b="1" dirty="0"/>
              <a:t>  1 , B Paine  2 , A P Wysocki  </a:t>
            </a:r>
            <a:br>
              <a:rPr lang="fr-FR" sz="3100" b="1" dirty="0"/>
            </a:br>
            <a:r>
              <a:rPr lang="da-DK" sz="3100" b="1" dirty="0" err="1"/>
              <a:t>Hernia</a:t>
            </a:r>
            <a:r>
              <a:rPr lang="en-US" sz="3100" b="1" dirty="0"/>
              <a:t>. </a:t>
            </a:r>
            <a:r>
              <a:rPr lang="fr-FR" sz="3100" b="1" dirty="0"/>
              <a:t>2019 Dec;23(6):1061-1064.</a:t>
            </a:r>
            <a:br>
              <a:rPr lang="fr-FR" dirty="0"/>
            </a:br>
            <a:endParaRPr lang="fr-FR" dirty="0"/>
          </a:p>
        </p:txBody>
      </p:sp>
      <p:sp>
        <p:nvSpPr>
          <p:cNvPr id="3" name="Espace réservé du contenu 2">
            <a:extLst>
              <a:ext uri="{FF2B5EF4-FFF2-40B4-BE49-F238E27FC236}">
                <a16:creationId xmlns:a16="http://schemas.microsoft.com/office/drawing/2014/main" id="{7B423D62-4F82-0544-84C0-842406E6DF55}"/>
              </a:ext>
            </a:extLst>
          </p:cNvPr>
          <p:cNvSpPr>
            <a:spLocks noGrp="1"/>
          </p:cNvSpPr>
          <p:nvPr>
            <p:ph idx="1"/>
          </p:nvPr>
        </p:nvSpPr>
        <p:spPr>
          <a:xfrm>
            <a:off x="663388" y="2310817"/>
            <a:ext cx="10515600" cy="4351338"/>
          </a:xfrm>
        </p:spPr>
        <p:txBody>
          <a:bodyPr/>
          <a:lstStyle/>
          <a:p>
            <a:r>
              <a:rPr lang="en-US" dirty="0" err="1"/>
              <a:t>Douleur</a:t>
            </a:r>
            <a:r>
              <a:rPr lang="en-US" dirty="0"/>
              <a:t> </a:t>
            </a:r>
            <a:r>
              <a:rPr lang="en-US" dirty="0" err="1"/>
              <a:t>inguinale</a:t>
            </a:r>
            <a:r>
              <a:rPr lang="en-US" dirty="0"/>
              <a:t>, absence de hernie </a:t>
            </a:r>
            <a:r>
              <a:rPr lang="en-US" dirty="0" err="1"/>
              <a:t>clinique</a:t>
            </a:r>
            <a:r>
              <a:rPr lang="en-US" dirty="0"/>
              <a:t>, hernie </a:t>
            </a:r>
            <a:r>
              <a:rPr lang="en-US" dirty="0" err="1"/>
              <a:t>inguinale</a:t>
            </a:r>
            <a:r>
              <a:rPr lang="en-US" dirty="0"/>
              <a:t> </a:t>
            </a:r>
            <a:r>
              <a:rPr lang="en-US" dirty="0" err="1"/>
              <a:t>identifiée</a:t>
            </a:r>
            <a:r>
              <a:rPr lang="en-US" dirty="0"/>
              <a:t> </a:t>
            </a:r>
            <a:r>
              <a:rPr lang="en-US" dirty="0" err="1"/>
              <a:t>à</a:t>
            </a:r>
            <a:r>
              <a:rPr lang="en-US" dirty="0"/>
              <a:t> </a:t>
            </a:r>
            <a:r>
              <a:rPr lang="en-US" dirty="0" err="1"/>
              <a:t>l'échographie</a:t>
            </a:r>
            <a:r>
              <a:rPr lang="en-US" dirty="0"/>
              <a:t> </a:t>
            </a:r>
            <a:r>
              <a:rPr lang="en-US" dirty="0" err="1"/>
              <a:t>demandée</a:t>
            </a:r>
            <a:r>
              <a:rPr lang="en-US" dirty="0"/>
              <a:t> par le </a:t>
            </a:r>
            <a:r>
              <a:rPr lang="en-US" dirty="0" err="1"/>
              <a:t>mé</a:t>
            </a:r>
            <a:r>
              <a:rPr lang="it-IT" dirty="0" err="1"/>
              <a:t>decin</a:t>
            </a:r>
            <a:r>
              <a:rPr lang="it-IT" dirty="0"/>
              <a:t> g</a:t>
            </a:r>
            <a:r>
              <a:rPr lang="en-US" dirty="0" err="1"/>
              <a:t>énéraliste</a:t>
            </a:r>
            <a:r>
              <a:rPr lang="en-US" dirty="0"/>
              <a:t> </a:t>
            </a:r>
            <a:endParaRPr lang="fr-FR" dirty="0"/>
          </a:p>
          <a:p>
            <a:r>
              <a:rPr lang="en-US" dirty="0"/>
              <a:t>67 patients, </a:t>
            </a:r>
            <a:r>
              <a:rPr lang="en-US" dirty="0" err="1"/>
              <a:t>suivi</a:t>
            </a:r>
            <a:r>
              <a:rPr lang="en-US" dirty="0"/>
              <a:t> minimum de 3 </a:t>
            </a:r>
            <a:r>
              <a:rPr lang="en-US" dirty="0" err="1"/>
              <a:t>ans</a:t>
            </a:r>
            <a:r>
              <a:rPr lang="en-US" dirty="0"/>
              <a:t> </a:t>
            </a:r>
            <a:endParaRPr lang="fr-FR" dirty="0"/>
          </a:p>
          <a:p>
            <a:r>
              <a:rPr lang="en-US" dirty="0" err="1"/>
              <a:t>Prise</a:t>
            </a:r>
            <a:r>
              <a:rPr lang="en-US" dirty="0"/>
              <a:t> </a:t>
            </a:r>
            <a:r>
              <a:rPr lang="en-US" dirty="0" err="1"/>
              <a:t>en</a:t>
            </a:r>
            <a:r>
              <a:rPr lang="en-US" dirty="0"/>
              <a:t> charge non </a:t>
            </a:r>
            <a:r>
              <a:rPr lang="en-US" dirty="0" err="1"/>
              <a:t>opératoire</a:t>
            </a:r>
            <a:endParaRPr lang="fr-FR" dirty="0"/>
          </a:p>
          <a:p>
            <a:r>
              <a:rPr lang="en-US" dirty="0" err="1">
                <a:solidFill>
                  <a:srgbClr val="FF0000"/>
                </a:solidFill>
              </a:rPr>
              <a:t>Seuls</a:t>
            </a:r>
            <a:r>
              <a:rPr lang="en-US" dirty="0">
                <a:solidFill>
                  <a:srgbClr val="FF0000"/>
                </a:solidFill>
              </a:rPr>
              <a:t> 2 patients </a:t>
            </a:r>
            <a:r>
              <a:rPr lang="en-US" dirty="0" err="1">
                <a:solidFill>
                  <a:srgbClr val="FF0000"/>
                </a:solidFill>
              </a:rPr>
              <a:t>ont</a:t>
            </a:r>
            <a:r>
              <a:rPr lang="en-US" dirty="0">
                <a:solidFill>
                  <a:srgbClr val="FF0000"/>
                </a:solidFill>
              </a:rPr>
              <a:t> </a:t>
            </a:r>
            <a:r>
              <a:rPr lang="en-US" dirty="0" err="1">
                <a:solidFill>
                  <a:srgbClr val="FF0000"/>
                </a:solidFill>
              </a:rPr>
              <a:t>été</a:t>
            </a:r>
            <a:r>
              <a:rPr lang="en-US" dirty="0">
                <a:solidFill>
                  <a:srgbClr val="FF0000"/>
                </a:solidFill>
              </a:rPr>
              <a:t> </a:t>
            </a:r>
            <a:r>
              <a:rPr lang="en-US" dirty="0" err="1">
                <a:solidFill>
                  <a:srgbClr val="FF0000"/>
                </a:solidFill>
              </a:rPr>
              <a:t>opérés</a:t>
            </a:r>
            <a:r>
              <a:rPr lang="en-US" dirty="0">
                <a:solidFill>
                  <a:srgbClr val="FF0000"/>
                </a:solidFill>
              </a:rPr>
              <a:t> </a:t>
            </a:r>
            <a:r>
              <a:rPr lang="en-US" dirty="0" err="1"/>
              <a:t>d'une</a:t>
            </a:r>
            <a:r>
              <a:rPr lang="en-US" dirty="0"/>
              <a:t> hernie</a:t>
            </a:r>
            <a:endParaRPr lang="fr-FR" dirty="0"/>
          </a:p>
          <a:p>
            <a:endParaRPr lang="fr-FR" dirty="0"/>
          </a:p>
        </p:txBody>
      </p:sp>
    </p:spTree>
    <p:extLst>
      <p:ext uri="{BB962C8B-B14F-4D97-AF65-F5344CB8AC3E}">
        <p14:creationId xmlns:p14="http://schemas.microsoft.com/office/powerpoint/2010/main" val="38739896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29B7F5-B2D3-F942-B010-FB570BD90387}"/>
              </a:ext>
            </a:extLst>
          </p:cNvPr>
          <p:cNvSpPr>
            <a:spLocks noGrp="1"/>
          </p:cNvSpPr>
          <p:nvPr>
            <p:ph type="title"/>
          </p:nvPr>
        </p:nvSpPr>
        <p:spPr>
          <a:xfrm>
            <a:off x="0" y="0"/>
            <a:ext cx="10515600" cy="1325563"/>
          </a:xfrm>
        </p:spPr>
        <p:txBody>
          <a:bodyPr/>
          <a:lstStyle/>
          <a:p>
            <a:r>
              <a:rPr lang="fr-FR" dirty="0"/>
              <a:t>La question des « hernies occultes »</a:t>
            </a:r>
          </a:p>
        </p:txBody>
      </p:sp>
      <p:sp>
        <p:nvSpPr>
          <p:cNvPr id="3" name="Espace réservé du contenu 2">
            <a:extLst>
              <a:ext uri="{FF2B5EF4-FFF2-40B4-BE49-F238E27FC236}">
                <a16:creationId xmlns:a16="http://schemas.microsoft.com/office/drawing/2014/main" id="{5B33FE7D-A18F-B647-8DDE-16E4B30B52E6}"/>
              </a:ext>
            </a:extLst>
          </p:cNvPr>
          <p:cNvSpPr>
            <a:spLocks noGrp="1"/>
          </p:cNvSpPr>
          <p:nvPr>
            <p:ph idx="1"/>
          </p:nvPr>
        </p:nvSpPr>
        <p:spPr>
          <a:xfrm>
            <a:off x="968829" y="1387701"/>
            <a:ext cx="10461171" cy="4653869"/>
          </a:xfrm>
        </p:spPr>
        <p:txBody>
          <a:bodyPr/>
          <a:lstStyle/>
          <a:p>
            <a:r>
              <a:rPr lang="fr-FR" dirty="0"/>
              <a:t>Petite hernie deviendra grande…</a:t>
            </a:r>
          </a:p>
          <a:p>
            <a:r>
              <a:rPr lang="fr-FR" dirty="0"/>
              <a:t>Ou pas?</a:t>
            </a:r>
          </a:p>
        </p:txBody>
      </p:sp>
    </p:spTree>
    <p:extLst>
      <p:ext uri="{BB962C8B-B14F-4D97-AF65-F5344CB8AC3E}">
        <p14:creationId xmlns:p14="http://schemas.microsoft.com/office/powerpoint/2010/main" val="33886769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29B7F5-B2D3-F942-B010-FB570BD90387}"/>
              </a:ext>
            </a:extLst>
          </p:cNvPr>
          <p:cNvSpPr>
            <a:spLocks noGrp="1"/>
          </p:cNvSpPr>
          <p:nvPr>
            <p:ph type="title"/>
          </p:nvPr>
        </p:nvSpPr>
        <p:spPr>
          <a:xfrm>
            <a:off x="0" y="0"/>
            <a:ext cx="10515600" cy="1325563"/>
          </a:xfrm>
        </p:spPr>
        <p:txBody>
          <a:bodyPr/>
          <a:lstStyle/>
          <a:p>
            <a:r>
              <a:rPr lang="fr-FR" dirty="0"/>
              <a:t>La question des « hernies occultes »</a:t>
            </a:r>
          </a:p>
        </p:txBody>
      </p:sp>
      <p:sp>
        <p:nvSpPr>
          <p:cNvPr id="3" name="Espace réservé du contenu 2">
            <a:extLst>
              <a:ext uri="{FF2B5EF4-FFF2-40B4-BE49-F238E27FC236}">
                <a16:creationId xmlns:a16="http://schemas.microsoft.com/office/drawing/2014/main" id="{5B33FE7D-A18F-B647-8DDE-16E4B30B52E6}"/>
              </a:ext>
            </a:extLst>
          </p:cNvPr>
          <p:cNvSpPr>
            <a:spLocks noGrp="1"/>
          </p:cNvSpPr>
          <p:nvPr>
            <p:ph idx="1"/>
          </p:nvPr>
        </p:nvSpPr>
        <p:spPr>
          <a:xfrm>
            <a:off x="968829" y="1387701"/>
            <a:ext cx="10461171" cy="4653869"/>
          </a:xfrm>
        </p:spPr>
        <p:txBody>
          <a:bodyPr/>
          <a:lstStyle/>
          <a:p>
            <a:r>
              <a:rPr lang="fr-FR" dirty="0"/>
              <a:t>Petite hernie deviendra grande…</a:t>
            </a:r>
          </a:p>
          <a:p>
            <a:r>
              <a:rPr lang="fr-FR" dirty="0"/>
              <a:t>Ou pas?</a:t>
            </a:r>
          </a:p>
        </p:txBody>
      </p:sp>
      <p:pic>
        <p:nvPicPr>
          <p:cNvPr id="4" name="HF de rencontre">
            <a:hlinkClick r:id="" action="ppaction://media"/>
            <a:extLst>
              <a:ext uri="{FF2B5EF4-FFF2-40B4-BE49-F238E27FC236}">
                <a16:creationId xmlns:a16="http://schemas.microsoft.com/office/drawing/2014/main" id="{A30367C5-83A5-3347-80C6-84543689C92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511296" y="2320608"/>
            <a:ext cx="7416433" cy="4171744"/>
          </a:xfrm>
          <a:prstGeom prst="rect">
            <a:avLst/>
          </a:prstGeom>
        </p:spPr>
      </p:pic>
    </p:spTree>
    <p:extLst>
      <p:ext uri="{BB962C8B-B14F-4D97-AF65-F5344CB8AC3E}">
        <p14:creationId xmlns:p14="http://schemas.microsoft.com/office/powerpoint/2010/main" val="1831062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4E9C4F-E01C-9C4F-8F50-A759C4433E3E}"/>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E83F7874-C0A0-824D-9411-C8B12BE59E8D}"/>
              </a:ext>
            </a:extLst>
          </p:cNvPr>
          <p:cNvSpPr>
            <a:spLocks noGrp="1"/>
          </p:cNvSpPr>
          <p:nvPr>
            <p:ph idx="1"/>
          </p:nvPr>
        </p:nvSpPr>
        <p:spPr/>
        <p:txBody>
          <a:bodyPr>
            <a:normAutofit/>
          </a:bodyPr>
          <a:lstStyle/>
          <a:p>
            <a:pPr marL="0" indent="0">
              <a:buNone/>
            </a:pPr>
            <a:r>
              <a:rPr lang="fr-FR" sz="3200" b="1" dirty="0"/>
              <a:t>Dans la recherche des hernies occultes, l’échographie est nuisible car elle risque de conduire à des interventions inutiles</a:t>
            </a:r>
          </a:p>
        </p:txBody>
      </p:sp>
    </p:spTree>
    <p:extLst>
      <p:ext uri="{BB962C8B-B14F-4D97-AF65-F5344CB8AC3E}">
        <p14:creationId xmlns:p14="http://schemas.microsoft.com/office/powerpoint/2010/main" val="12488726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Espace réservé du contenu 2">
            <a:extLst>
              <a:ext uri="{FF2B5EF4-FFF2-40B4-BE49-F238E27FC236}">
                <a16:creationId xmlns:a16="http://schemas.microsoft.com/office/drawing/2014/main" id="{3AF0687C-841F-AE49-9AA7-18F5A9775E6C}"/>
              </a:ext>
            </a:extLst>
          </p:cNvPr>
          <p:cNvSpPr>
            <a:spLocks noGrp="1"/>
          </p:cNvSpPr>
          <p:nvPr>
            <p:ph idx="1"/>
          </p:nvPr>
        </p:nvSpPr>
        <p:spPr>
          <a:xfrm>
            <a:off x="1255059" y="1981200"/>
            <a:ext cx="9753600" cy="4114800"/>
          </a:xfrm>
        </p:spPr>
        <p:txBody>
          <a:bodyPr/>
          <a:lstStyle/>
          <a:p>
            <a:pPr marL="0" indent="0">
              <a:buNone/>
            </a:pPr>
            <a:r>
              <a:rPr lang="fr-FR" altLang="fr-FR" dirty="0">
                <a:solidFill>
                  <a:srgbClr val="000000"/>
                </a:solidFill>
                <a:effectLst>
                  <a:outerShdw blurRad="38100" dist="38100" dir="2700000" algn="tl">
                    <a:srgbClr val="C0C0C0"/>
                  </a:outerShdw>
                </a:effectLst>
                <a:latin typeface="Calibri" panose="020F0502020204030204" pitchFamily="34" charset="0"/>
              </a:rPr>
              <a:t>POUR QUI EST-IL LICITE DE DEMANDER UNE ÉCHOGRAPHIE?</a:t>
            </a:r>
          </a:p>
          <a:p>
            <a:pPr marL="0" indent="0">
              <a:buNone/>
            </a:pPr>
            <a:endParaRPr lang="fr-FR" altLang="fr-FR" dirty="0">
              <a:solidFill>
                <a:srgbClr val="000000"/>
              </a:solidFill>
              <a:effectLst>
                <a:outerShdw blurRad="38100" dist="38100" dir="2700000" algn="tl">
                  <a:srgbClr val="C0C0C0"/>
                </a:outerShdw>
              </a:effectLst>
              <a:latin typeface="Calibri" panose="020F0502020204030204" pitchFamily="34" charset="0"/>
            </a:endParaRPr>
          </a:p>
          <a:p>
            <a:pPr>
              <a:buFont typeface="Wingdings" pitchFamily="2" charset="2"/>
              <a:buChar char="Ø"/>
            </a:pPr>
            <a:r>
              <a:rPr lang="fr-FR" altLang="fr-FR" b="1" dirty="0">
                <a:solidFill>
                  <a:srgbClr val="000000"/>
                </a:solidFill>
                <a:effectLst>
                  <a:outerShdw blurRad="38100" dist="38100" dir="2700000" algn="tl">
                    <a:srgbClr val="C0C0C0"/>
                  </a:outerShdw>
                </a:effectLst>
                <a:latin typeface="Calibri" panose="020F0502020204030204" pitchFamily="34" charset="0"/>
              </a:rPr>
              <a:t>Jamais </a:t>
            </a:r>
            <a:r>
              <a:rPr lang="fr-FR" altLang="fr-FR" dirty="0">
                <a:solidFill>
                  <a:srgbClr val="000000"/>
                </a:solidFill>
                <a:effectLst>
                  <a:outerShdw blurRad="38100" dist="38100" dir="2700000" algn="tl">
                    <a:srgbClr val="C0C0C0"/>
                  </a:outerShdw>
                </a:effectLst>
                <a:latin typeface="Calibri" panose="020F0502020204030204" pitchFamily="34" charset="0"/>
              </a:rPr>
              <a:t>pour une hernie palpable</a:t>
            </a:r>
          </a:p>
          <a:p>
            <a:pPr>
              <a:buFont typeface="Wingdings" pitchFamily="2" charset="2"/>
              <a:buChar char="Ø"/>
            </a:pPr>
            <a:r>
              <a:rPr lang="fr-FR" altLang="fr-FR" b="1" dirty="0">
                <a:solidFill>
                  <a:srgbClr val="000000"/>
                </a:solidFill>
                <a:effectLst>
                  <a:outerShdw blurRad="38100" dist="38100" dir="2700000" algn="tl">
                    <a:srgbClr val="C0C0C0"/>
                  </a:outerShdw>
                </a:effectLst>
                <a:latin typeface="Calibri" panose="020F0502020204030204" pitchFamily="34" charset="0"/>
              </a:rPr>
              <a:t>Tuméfaction fémorale </a:t>
            </a:r>
            <a:r>
              <a:rPr lang="fr-FR" altLang="fr-FR" dirty="0">
                <a:solidFill>
                  <a:srgbClr val="000000"/>
                </a:solidFill>
                <a:effectLst>
                  <a:outerShdw blurRad="38100" dist="38100" dir="2700000" algn="tl">
                    <a:srgbClr val="C0C0C0"/>
                  </a:outerShdw>
                </a:effectLst>
                <a:latin typeface="Calibri" panose="020F0502020204030204" pitchFamily="34" charset="0"/>
              </a:rPr>
              <a:t>surtout chez la femme, si on hésite entre </a:t>
            </a:r>
          </a:p>
          <a:p>
            <a:pPr marL="0" indent="0">
              <a:buNone/>
            </a:pPr>
            <a:r>
              <a:rPr lang="fr-FR" altLang="fr-FR" dirty="0">
                <a:solidFill>
                  <a:srgbClr val="000000"/>
                </a:solidFill>
                <a:effectLst>
                  <a:outerShdw blurRad="38100" dist="38100" dir="2700000" algn="tl">
                    <a:srgbClr val="C0C0C0"/>
                  </a:outerShdw>
                </a:effectLst>
                <a:latin typeface="Calibri" panose="020F0502020204030204" pitchFamily="34" charset="0"/>
              </a:rPr>
              <a:t>-une hernie incarcérée (contenu mixte solide et liquide) opérable par </a:t>
            </a:r>
            <a:r>
              <a:rPr lang="fr-FR" altLang="fr-FR" dirty="0" err="1">
                <a:solidFill>
                  <a:srgbClr val="000000"/>
                </a:solidFill>
                <a:effectLst>
                  <a:outerShdw blurRad="38100" dist="38100" dir="2700000" algn="tl">
                    <a:srgbClr val="C0C0C0"/>
                  </a:outerShdw>
                </a:effectLst>
                <a:latin typeface="Calibri" panose="020F0502020204030204" pitchFamily="34" charset="0"/>
              </a:rPr>
              <a:t>coelio</a:t>
            </a:r>
            <a:endParaRPr lang="fr-FR" altLang="fr-FR" dirty="0">
              <a:solidFill>
                <a:srgbClr val="000000"/>
              </a:solidFill>
              <a:effectLst>
                <a:outerShdw blurRad="38100" dist="38100" dir="2700000" algn="tl">
                  <a:srgbClr val="C0C0C0"/>
                </a:outerShdw>
              </a:effectLst>
              <a:latin typeface="Calibri" panose="020F0502020204030204" pitchFamily="34" charset="0"/>
            </a:endParaRPr>
          </a:p>
          <a:p>
            <a:pPr marL="0" indent="0">
              <a:buNone/>
            </a:pPr>
            <a:r>
              <a:rPr lang="fr-FR" altLang="fr-FR" dirty="0">
                <a:solidFill>
                  <a:srgbClr val="000000"/>
                </a:solidFill>
                <a:effectLst>
                  <a:outerShdw blurRad="38100" dist="38100" dir="2700000" algn="tl">
                    <a:srgbClr val="C0C0C0"/>
                  </a:outerShdw>
                </a:effectLst>
                <a:latin typeface="Calibri" panose="020F0502020204030204" pitchFamily="34" charset="0"/>
              </a:rPr>
              <a:t>-une adénopathie (solide) à opérer si besoin par abord direct</a:t>
            </a:r>
            <a:endParaRPr lang="fr-FR" altLang="fr-FR" dirty="0"/>
          </a:p>
          <a:p>
            <a:pPr marL="0" indent="0"/>
            <a:endParaRPr lang="fr-FR" altLang="fr-FR" dirty="0"/>
          </a:p>
        </p:txBody>
      </p:sp>
      <p:sp>
        <p:nvSpPr>
          <p:cNvPr id="4" name="Titre 1">
            <a:extLst>
              <a:ext uri="{FF2B5EF4-FFF2-40B4-BE49-F238E27FC236}">
                <a16:creationId xmlns:a16="http://schemas.microsoft.com/office/drawing/2014/main" id="{3323F49A-FA57-9441-99D1-DB2D15147504}"/>
              </a:ext>
            </a:extLst>
          </p:cNvPr>
          <p:cNvSpPr>
            <a:spLocks noGrp="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p>
            <a:pPr>
              <a:defRPr/>
            </a:pPr>
            <a:r>
              <a:rPr lang="fr-FR"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CONCLUSIONS</a:t>
            </a:r>
          </a:p>
        </p:txBody>
      </p:sp>
    </p:spTree>
    <p:extLst>
      <p:ext uri="{BB962C8B-B14F-4D97-AF65-F5344CB8AC3E}">
        <p14:creationId xmlns:p14="http://schemas.microsoft.com/office/powerpoint/2010/main" val="19999223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2AECFE2-10C3-2844-A31D-EA374889AEFE}"/>
              </a:ext>
            </a:extLst>
          </p:cNvPr>
          <p:cNvSpPr>
            <a:spLocks noGrp="1"/>
          </p:cNvSpPr>
          <p:nvPr>
            <p:ph idx="1"/>
          </p:nvPr>
        </p:nvSpPr>
        <p:spPr/>
        <p:txBody>
          <a:bodyPr>
            <a:normAutofit fontScale="77500" lnSpcReduction="20000"/>
          </a:bodyPr>
          <a:lstStyle/>
          <a:p>
            <a:endParaRPr lang="fr-FR" dirty="0"/>
          </a:p>
          <a:p>
            <a:r>
              <a:rPr lang="fr-FR" dirty="0">
                <a:solidFill>
                  <a:srgbClr val="FF0000"/>
                </a:solidFill>
              </a:rPr>
              <a:t>Examen clinique+++ debout, les 2 cotés, en faisant tousser et pousser</a:t>
            </a:r>
          </a:p>
          <a:p>
            <a:pPr>
              <a:lnSpc>
                <a:spcPct val="120000"/>
              </a:lnSpc>
            </a:pPr>
            <a:r>
              <a:rPr lang="fr-FR" dirty="0"/>
              <a:t>Ne pas se précipiter à poser une indication opératoire, ne pas céder à la tentation d’ « aller voir »: r</a:t>
            </a:r>
            <a:r>
              <a:rPr lang="fr-FR" altLang="fr-FR" dirty="0"/>
              <a:t>isque d’opérer des images </a:t>
            </a:r>
          </a:p>
          <a:p>
            <a:pPr marL="0" indent="0">
              <a:buNone/>
            </a:pPr>
            <a:r>
              <a:rPr lang="fr-FR" altLang="fr-FR" dirty="0"/>
              <a:t>   (« hernie échographique » + douleur = pathologie virtuelle)</a:t>
            </a:r>
          </a:p>
          <a:p>
            <a:r>
              <a:rPr lang="fr-FR" dirty="0"/>
              <a:t>Reconvoquer le patient systématiquement</a:t>
            </a:r>
          </a:p>
          <a:p>
            <a:r>
              <a:rPr lang="fr-FR" dirty="0"/>
              <a:t>Si doute: scanner dynamique (en Valsalva)</a:t>
            </a:r>
          </a:p>
          <a:p>
            <a:r>
              <a:rPr lang="fr-FR" dirty="0"/>
              <a:t>Éventuellement prescrite par le chirurgien, radiologue fiable (échange d’informations) </a:t>
            </a:r>
          </a:p>
          <a:p>
            <a:r>
              <a:rPr lang="fr-FR" altLang="fr-FR" dirty="0"/>
              <a:t>Responsabilité dans certaines douleurs post-opératoires dites séquellaires chroniques?</a:t>
            </a:r>
            <a:endParaRPr lang="fr-FR" dirty="0"/>
          </a:p>
          <a:p>
            <a:r>
              <a:rPr lang="fr-FR" dirty="0"/>
              <a:t>« Hernie échographique »: excellente valeur prédictive de l’absence de hernie!</a:t>
            </a:r>
          </a:p>
          <a:p>
            <a:endParaRPr lang="fr-FR" dirty="0"/>
          </a:p>
        </p:txBody>
      </p:sp>
      <p:sp>
        <p:nvSpPr>
          <p:cNvPr id="6" name="Titre 1">
            <a:extLst>
              <a:ext uri="{FF2B5EF4-FFF2-40B4-BE49-F238E27FC236}">
                <a16:creationId xmlns:a16="http://schemas.microsoft.com/office/drawing/2014/main" id="{70E72847-2083-7446-B873-01D88C4E0468}"/>
              </a:ext>
            </a:extLst>
          </p:cNvPr>
          <p:cNvSpPr>
            <a:spLocks noGrp="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p>
            <a:pPr>
              <a:defRPr/>
            </a:pPr>
            <a:r>
              <a:rPr lang="fr-FR"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CONCLUSIONS</a:t>
            </a:r>
          </a:p>
        </p:txBody>
      </p:sp>
    </p:spTree>
    <p:extLst>
      <p:ext uri="{BB962C8B-B14F-4D97-AF65-F5344CB8AC3E}">
        <p14:creationId xmlns:p14="http://schemas.microsoft.com/office/powerpoint/2010/main" val="42025890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2AECFE2-10C3-2844-A31D-EA374889AEFE}"/>
              </a:ext>
            </a:extLst>
          </p:cNvPr>
          <p:cNvSpPr>
            <a:spLocks noGrp="1"/>
          </p:cNvSpPr>
          <p:nvPr>
            <p:ph idx="1"/>
          </p:nvPr>
        </p:nvSpPr>
        <p:spPr/>
        <p:txBody>
          <a:bodyPr>
            <a:normAutofit fontScale="77500" lnSpcReduction="20000"/>
          </a:bodyPr>
          <a:lstStyle/>
          <a:p>
            <a:endParaRPr lang="fr-FR" dirty="0"/>
          </a:p>
          <a:p>
            <a:r>
              <a:rPr lang="fr-FR" dirty="0"/>
              <a:t>Examen clinique+++ debout, les 2 cotés, en faisant tousser et pousser</a:t>
            </a:r>
          </a:p>
          <a:p>
            <a:pPr>
              <a:lnSpc>
                <a:spcPct val="120000"/>
              </a:lnSpc>
            </a:pPr>
            <a:r>
              <a:rPr lang="fr-FR" dirty="0">
                <a:solidFill>
                  <a:srgbClr val="FF0000"/>
                </a:solidFill>
              </a:rPr>
              <a:t>Ne pas se précipiter à poser une indication opératoire, ne pas céder à la tentation d’ « aller voir »: r</a:t>
            </a:r>
            <a:r>
              <a:rPr lang="fr-FR" altLang="fr-FR" dirty="0">
                <a:solidFill>
                  <a:srgbClr val="FF0000"/>
                </a:solidFill>
              </a:rPr>
              <a:t>isque d’opérer des images </a:t>
            </a:r>
          </a:p>
          <a:p>
            <a:pPr marL="0" indent="0">
              <a:buNone/>
            </a:pPr>
            <a:r>
              <a:rPr lang="fr-FR" altLang="fr-FR" dirty="0">
                <a:solidFill>
                  <a:srgbClr val="FF0000"/>
                </a:solidFill>
              </a:rPr>
              <a:t>   (« hernie échographique » + douleur = pathologie virtuelle)</a:t>
            </a:r>
          </a:p>
          <a:p>
            <a:r>
              <a:rPr lang="fr-FR" dirty="0"/>
              <a:t>Reconvoquer le patient systématiquement</a:t>
            </a:r>
          </a:p>
          <a:p>
            <a:r>
              <a:rPr lang="fr-FR" dirty="0"/>
              <a:t>Si doute: scanner dynamique (en Valsalva)</a:t>
            </a:r>
          </a:p>
          <a:p>
            <a:r>
              <a:rPr lang="fr-FR" dirty="0"/>
              <a:t>Éventuellement prescrite par le chirurgien, radiologue fiable (échange d’informations) </a:t>
            </a:r>
          </a:p>
          <a:p>
            <a:r>
              <a:rPr lang="fr-FR" altLang="fr-FR" dirty="0"/>
              <a:t>Responsabilité dans certaines douleurs post-opératoires dites séquellaires chroniques?</a:t>
            </a:r>
            <a:endParaRPr lang="fr-FR" dirty="0"/>
          </a:p>
          <a:p>
            <a:r>
              <a:rPr lang="fr-FR" dirty="0"/>
              <a:t>« Hernie échographique »: excellente valeur prédictive de l’absence de hernie!</a:t>
            </a:r>
          </a:p>
          <a:p>
            <a:endParaRPr lang="fr-FR" dirty="0"/>
          </a:p>
        </p:txBody>
      </p:sp>
      <p:sp>
        <p:nvSpPr>
          <p:cNvPr id="6" name="Titre 1">
            <a:extLst>
              <a:ext uri="{FF2B5EF4-FFF2-40B4-BE49-F238E27FC236}">
                <a16:creationId xmlns:a16="http://schemas.microsoft.com/office/drawing/2014/main" id="{70E72847-2083-7446-B873-01D88C4E0468}"/>
              </a:ext>
            </a:extLst>
          </p:cNvPr>
          <p:cNvSpPr>
            <a:spLocks noGrp="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p>
            <a:pPr>
              <a:defRPr/>
            </a:pPr>
            <a:r>
              <a:rPr lang="fr-FR"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CONCLUSIONS</a:t>
            </a:r>
          </a:p>
        </p:txBody>
      </p:sp>
    </p:spTree>
    <p:extLst>
      <p:ext uri="{BB962C8B-B14F-4D97-AF65-F5344CB8AC3E}">
        <p14:creationId xmlns:p14="http://schemas.microsoft.com/office/powerpoint/2010/main" val="11512329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Image 1" descr="1.tiff">
            <a:extLst>
              <a:ext uri="{FF2B5EF4-FFF2-40B4-BE49-F238E27FC236}">
                <a16:creationId xmlns:a16="http://schemas.microsoft.com/office/drawing/2014/main" id="{F7697A89-1B7D-8947-BD65-AA055322ADD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63701" y="0"/>
            <a:ext cx="8861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21627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2AECFE2-10C3-2844-A31D-EA374889AEFE}"/>
              </a:ext>
            </a:extLst>
          </p:cNvPr>
          <p:cNvSpPr>
            <a:spLocks noGrp="1"/>
          </p:cNvSpPr>
          <p:nvPr>
            <p:ph idx="1"/>
          </p:nvPr>
        </p:nvSpPr>
        <p:spPr/>
        <p:txBody>
          <a:bodyPr>
            <a:normAutofit fontScale="77500" lnSpcReduction="20000"/>
          </a:bodyPr>
          <a:lstStyle/>
          <a:p>
            <a:endParaRPr lang="fr-FR" dirty="0"/>
          </a:p>
          <a:p>
            <a:r>
              <a:rPr lang="fr-FR" dirty="0"/>
              <a:t>Examen clinique+++ debout, les 2 cotés, en faisant tousser et pousser</a:t>
            </a:r>
          </a:p>
          <a:p>
            <a:pPr>
              <a:lnSpc>
                <a:spcPct val="120000"/>
              </a:lnSpc>
            </a:pPr>
            <a:r>
              <a:rPr lang="fr-FR" dirty="0"/>
              <a:t>Ne pas se précipiter à poser une indication opératoire, ne pas céder à la tentation d’ « aller voir »: r</a:t>
            </a:r>
            <a:r>
              <a:rPr lang="fr-FR" altLang="fr-FR" dirty="0"/>
              <a:t>isque d’opérer des images </a:t>
            </a:r>
          </a:p>
          <a:p>
            <a:pPr marL="0" indent="0">
              <a:buNone/>
            </a:pPr>
            <a:r>
              <a:rPr lang="fr-FR" altLang="fr-FR" dirty="0"/>
              <a:t>   (« hernie échographique » + douleur = pathologie virtuelle)</a:t>
            </a:r>
          </a:p>
          <a:p>
            <a:r>
              <a:rPr lang="fr-FR" dirty="0">
                <a:solidFill>
                  <a:srgbClr val="FF0000"/>
                </a:solidFill>
              </a:rPr>
              <a:t>Reconvoquer le patient systématiquement</a:t>
            </a:r>
          </a:p>
          <a:p>
            <a:r>
              <a:rPr lang="fr-FR" dirty="0"/>
              <a:t>Si doute: scanner dynamique (en Valsalva)</a:t>
            </a:r>
          </a:p>
          <a:p>
            <a:r>
              <a:rPr lang="fr-FR" dirty="0"/>
              <a:t>Éventuellement prescrite par le chirurgien, radiologue fiable (échange d’informations) </a:t>
            </a:r>
          </a:p>
          <a:p>
            <a:r>
              <a:rPr lang="fr-FR" altLang="fr-FR" dirty="0"/>
              <a:t>Responsabilité dans certaines douleurs post-opératoires dites séquellaires chroniques?</a:t>
            </a:r>
            <a:endParaRPr lang="fr-FR" dirty="0"/>
          </a:p>
          <a:p>
            <a:r>
              <a:rPr lang="fr-FR" dirty="0"/>
              <a:t>« Hernie échographique »: excellente valeur prédictive de l’absence de hernie!</a:t>
            </a:r>
          </a:p>
          <a:p>
            <a:endParaRPr lang="fr-FR" dirty="0"/>
          </a:p>
        </p:txBody>
      </p:sp>
      <p:sp>
        <p:nvSpPr>
          <p:cNvPr id="6" name="Titre 1">
            <a:extLst>
              <a:ext uri="{FF2B5EF4-FFF2-40B4-BE49-F238E27FC236}">
                <a16:creationId xmlns:a16="http://schemas.microsoft.com/office/drawing/2014/main" id="{70E72847-2083-7446-B873-01D88C4E0468}"/>
              </a:ext>
            </a:extLst>
          </p:cNvPr>
          <p:cNvSpPr>
            <a:spLocks noGrp="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p>
            <a:pPr>
              <a:defRPr/>
            </a:pPr>
            <a:r>
              <a:rPr lang="fr-FR"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CONCLUSIONS</a:t>
            </a:r>
          </a:p>
        </p:txBody>
      </p:sp>
    </p:spTree>
    <p:extLst>
      <p:ext uri="{BB962C8B-B14F-4D97-AF65-F5344CB8AC3E}">
        <p14:creationId xmlns:p14="http://schemas.microsoft.com/office/powerpoint/2010/main" val="6402580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2AECFE2-10C3-2844-A31D-EA374889AEFE}"/>
              </a:ext>
            </a:extLst>
          </p:cNvPr>
          <p:cNvSpPr>
            <a:spLocks noGrp="1"/>
          </p:cNvSpPr>
          <p:nvPr>
            <p:ph idx="1"/>
          </p:nvPr>
        </p:nvSpPr>
        <p:spPr/>
        <p:txBody>
          <a:bodyPr>
            <a:normAutofit fontScale="77500" lnSpcReduction="20000"/>
          </a:bodyPr>
          <a:lstStyle/>
          <a:p>
            <a:endParaRPr lang="fr-FR" dirty="0"/>
          </a:p>
          <a:p>
            <a:r>
              <a:rPr lang="fr-FR" dirty="0"/>
              <a:t>Examen clinique+++ debout, les 2 cotés, en faisant tousser et pousser</a:t>
            </a:r>
          </a:p>
          <a:p>
            <a:pPr>
              <a:lnSpc>
                <a:spcPct val="120000"/>
              </a:lnSpc>
            </a:pPr>
            <a:r>
              <a:rPr lang="fr-FR" dirty="0"/>
              <a:t>Ne pas se précipiter à poser une indication opératoire, ne pas céder à la tentation d’ « aller voir »: r</a:t>
            </a:r>
            <a:r>
              <a:rPr lang="fr-FR" altLang="fr-FR" dirty="0"/>
              <a:t>isque d’opérer des images </a:t>
            </a:r>
          </a:p>
          <a:p>
            <a:pPr marL="0" indent="0">
              <a:buNone/>
            </a:pPr>
            <a:r>
              <a:rPr lang="fr-FR" altLang="fr-FR" dirty="0"/>
              <a:t>   (« hernie échographique » + douleur = pathologie virtuelle)</a:t>
            </a:r>
          </a:p>
          <a:p>
            <a:r>
              <a:rPr lang="fr-FR" dirty="0"/>
              <a:t>Reconvoquer le patient systématiquement</a:t>
            </a:r>
          </a:p>
          <a:p>
            <a:r>
              <a:rPr lang="fr-FR" dirty="0">
                <a:solidFill>
                  <a:srgbClr val="FF0000"/>
                </a:solidFill>
              </a:rPr>
              <a:t>Si doute: scanner dynamique (en Valsalva)</a:t>
            </a:r>
          </a:p>
          <a:p>
            <a:r>
              <a:rPr lang="fr-FR" dirty="0"/>
              <a:t>Éventuellement prescrite par le chirurgien, radiologue fiable (échange d’informations) </a:t>
            </a:r>
          </a:p>
          <a:p>
            <a:r>
              <a:rPr lang="fr-FR" altLang="fr-FR" dirty="0"/>
              <a:t>Responsabilité dans certaines douleurs post-opératoires dites séquellaires chroniques?</a:t>
            </a:r>
            <a:endParaRPr lang="fr-FR" dirty="0"/>
          </a:p>
          <a:p>
            <a:r>
              <a:rPr lang="fr-FR" dirty="0"/>
              <a:t>« Hernie échographique »: excellente valeur prédictive de l’absence de hernie!</a:t>
            </a:r>
          </a:p>
          <a:p>
            <a:endParaRPr lang="fr-FR" dirty="0"/>
          </a:p>
        </p:txBody>
      </p:sp>
      <p:sp>
        <p:nvSpPr>
          <p:cNvPr id="6" name="Titre 1">
            <a:extLst>
              <a:ext uri="{FF2B5EF4-FFF2-40B4-BE49-F238E27FC236}">
                <a16:creationId xmlns:a16="http://schemas.microsoft.com/office/drawing/2014/main" id="{70E72847-2083-7446-B873-01D88C4E0468}"/>
              </a:ext>
            </a:extLst>
          </p:cNvPr>
          <p:cNvSpPr>
            <a:spLocks noGrp="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p>
            <a:pPr>
              <a:defRPr/>
            </a:pPr>
            <a:r>
              <a:rPr lang="fr-FR"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CONCLUSIONS</a:t>
            </a:r>
          </a:p>
        </p:txBody>
      </p:sp>
    </p:spTree>
    <p:extLst>
      <p:ext uri="{BB962C8B-B14F-4D97-AF65-F5344CB8AC3E}">
        <p14:creationId xmlns:p14="http://schemas.microsoft.com/office/powerpoint/2010/main" val="32469123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2AECFE2-10C3-2844-A31D-EA374889AEFE}"/>
              </a:ext>
            </a:extLst>
          </p:cNvPr>
          <p:cNvSpPr>
            <a:spLocks noGrp="1"/>
          </p:cNvSpPr>
          <p:nvPr>
            <p:ph idx="1"/>
          </p:nvPr>
        </p:nvSpPr>
        <p:spPr/>
        <p:txBody>
          <a:bodyPr>
            <a:normAutofit fontScale="77500" lnSpcReduction="20000"/>
          </a:bodyPr>
          <a:lstStyle/>
          <a:p>
            <a:endParaRPr lang="fr-FR" dirty="0"/>
          </a:p>
          <a:p>
            <a:r>
              <a:rPr lang="fr-FR" dirty="0"/>
              <a:t>Examen clinique+++ debout, les 2 cotés, en faisant tousser et pousser</a:t>
            </a:r>
          </a:p>
          <a:p>
            <a:pPr>
              <a:lnSpc>
                <a:spcPct val="120000"/>
              </a:lnSpc>
            </a:pPr>
            <a:r>
              <a:rPr lang="fr-FR" dirty="0"/>
              <a:t>Ne pas se précipiter à poser une indication opératoire, ne pas céder à la tentation d’ « aller voir »: r</a:t>
            </a:r>
            <a:r>
              <a:rPr lang="fr-FR" altLang="fr-FR" dirty="0"/>
              <a:t>isque d’opérer des images </a:t>
            </a:r>
          </a:p>
          <a:p>
            <a:pPr marL="0" indent="0">
              <a:buNone/>
            </a:pPr>
            <a:r>
              <a:rPr lang="fr-FR" altLang="fr-FR" dirty="0"/>
              <a:t>   (« hernie échographique » + douleur = pathologie virtuelle)</a:t>
            </a:r>
          </a:p>
          <a:p>
            <a:r>
              <a:rPr lang="fr-FR" dirty="0"/>
              <a:t>Reconvoquer le patient systématiquement</a:t>
            </a:r>
          </a:p>
          <a:p>
            <a:r>
              <a:rPr lang="fr-FR" dirty="0"/>
              <a:t>Si doute: scanner dynamique (en Valsalva)</a:t>
            </a:r>
          </a:p>
          <a:p>
            <a:r>
              <a:rPr lang="fr-FR" dirty="0">
                <a:solidFill>
                  <a:srgbClr val="FF0000"/>
                </a:solidFill>
              </a:rPr>
              <a:t>Éventuellement prescrite par le chirurgien, radiologue fiable (échange d’informations) </a:t>
            </a:r>
          </a:p>
          <a:p>
            <a:r>
              <a:rPr lang="fr-FR" altLang="fr-FR" dirty="0"/>
              <a:t>Responsabilité dans certaines douleurs post-opératoires dites séquellaires chroniques?</a:t>
            </a:r>
            <a:endParaRPr lang="fr-FR" dirty="0"/>
          </a:p>
          <a:p>
            <a:r>
              <a:rPr lang="fr-FR" dirty="0"/>
              <a:t>« Hernie échographique »: excellente valeur prédictive de l’absence de hernie!</a:t>
            </a:r>
          </a:p>
          <a:p>
            <a:endParaRPr lang="fr-FR" dirty="0"/>
          </a:p>
        </p:txBody>
      </p:sp>
      <p:sp>
        <p:nvSpPr>
          <p:cNvPr id="6" name="Titre 1">
            <a:extLst>
              <a:ext uri="{FF2B5EF4-FFF2-40B4-BE49-F238E27FC236}">
                <a16:creationId xmlns:a16="http://schemas.microsoft.com/office/drawing/2014/main" id="{70E72847-2083-7446-B873-01D88C4E0468}"/>
              </a:ext>
            </a:extLst>
          </p:cNvPr>
          <p:cNvSpPr>
            <a:spLocks noGrp="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p>
            <a:pPr>
              <a:defRPr/>
            </a:pPr>
            <a:r>
              <a:rPr lang="fr-FR"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CONCLUSIONS</a:t>
            </a:r>
          </a:p>
        </p:txBody>
      </p:sp>
    </p:spTree>
    <p:extLst>
      <p:ext uri="{BB962C8B-B14F-4D97-AF65-F5344CB8AC3E}">
        <p14:creationId xmlns:p14="http://schemas.microsoft.com/office/powerpoint/2010/main" val="5765256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2AECFE2-10C3-2844-A31D-EA374889AEFE}"/>
              </a:ext>
            </a:extLst>
          </p:cNvPr>
          <p:cNvSpPr>
            <a:spLocks noGrp="1"/>
          </p:cNvSpPr>
          <p:nvPr>
            <p:ph idx="1"/>
          </p:nvPr>
        </p:nvSpPr>
        <p:spPr/>
        <p:txBody>
          <a:bodyPr>
            <a:normAutofit fontScale="77500" lnSpcReduction="20000"/>
          </a:bodyPr>
          <a:lstStyle/>
          <a:p>
            <a:endParaRPr lang="fr-FR" dirty="0"/>
          </a:p>
          <a:p>
            <a:r>
              <a:rPr lang="fr-FR" dirty="0"/>
              <a:t>Examen clinique+++ debout, les 2 cotés, en faisant tousser et pousser</a:t>
            </a:r>
          </a:p>
          <a:p>
            <a:pPr>
              <a:lnSpc>
                <a:spcPct val="120000"/>
              </a:lnSpc>
            </a:pPr>
            <a:r>
              <a:rPr lang="fr-FR" dirty="0"/>
              <a:t>Ne pas se précipiter à poser une indication opératoire, ne pas céder à la tentation d’ « aller voir »: r</a:t>
            </a:r>
            <a:r>
              <a:rPr lang="fr-FR" altLang="fr-FR" dirty="0"/>
              <a:t>isque d’opérer des images </a:t>
            </a:r>
          </a:p>
          <a:p>
            <a:pPr marL="0" indent="0">
              <a:buNone/>
            </a:pPr>
            <a:r>
              <a:rPr lang="fr-FR" altLang="fr-FR" dirty="0"/>
              <a:t>   (« hernie échographique » + douleur = pathologie virtuelle)</a:t>
            </a:r>
          </a:p>
          <a:p>
            <a:r>
              <a:rPr lang="fr-FR" dirty="0"/>
              <a:t>Reconvoquer le patient systématiquement</a:t>
            </a:r>
          </a:p>
          <a:p>
            <a:r>
              <a:rPr lang="fr-FR" dirty="0"/>
              <a:t>Si doute: scanner dynamique (en Valsalva)</a:t>
            </a:r>
          </a:p>
          <a:p>
            <a:r>
              <a:rPr lang="fr-FR" dirty="0"/>
              <a:t>Éventuellement prescrite par le chirurgien, radiologue fiable (échange d’informations) </a:t>
            </a:r>
          </a:p>
          <a:p>
            <a:r>
              <a:rPr lang="fr-FR" altLang="fr-FR" dirty="0">
                <a:solidFill>
                  <a:srgbClr val="FF0000"/>
                </a:solidFill>
              </a:rPr>
              <a:t>Responsabilité dans certaines douleurs post-opératoires dites séquellaires chroniques?</a:t>
            </a:r>
            <a:endParaRPr lang="fr-FR" dirty="0">
              <a:solidFill>
                <a:srgbClr val="FF0000"/>
              </a:solidFill>
            </a:endParaRPr>
          </a:p>
          <a:p>
            <a:r>
              <a:rPr lang="fr-FR" dirty="0"/>
              <a:t>« Hernie échographique »: excellente valeur prédictive de l’absence de hernie!</a:t>
            </a:r>
          </a:p>
          <a:p>
            <a:endParaRPr lang="fr-FR" dirty="0"/>
          </a:p>
        </p:txBody>
      </p:sp>
      <p:sp>
        <p:nvSpPr>
          <p:cNvPr id="6" name="Titre 1">
            <a:extLst>
              <a:ext uri="{FF2B5EF4-FFF2-40B4-BE49-F238E27FC236}">
                <a16:creationId xmlns:a16="http://schemas.microsoft.com/office/drawing/2014/main" id="{70E72847-2083-7446-B873-01D88C4E0468}"/>
              </a:ext>
            </a:extLst>
          </p:cNvPr>
          <p:cNvSpPr>
            <a:spLocks noGrp="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p>
            <a:pPr>
              <a:defRPr/>
            </a:pPr>
            <a:r>
              <a:rPr lang="fr-FR"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CONCLUSIONS</a:t>
            </a:r>
          </a:p>
        </p:txBody>
      </p:sp>
    </p:spTree>
    <p:extLst>
      <p:ext uri="{BB962C8B-B14F-4D97-AF65-F5344CB8AC3E}">
        <p14:creationId xmlns:p14="http://schemas.microsoft.com/office/powerpoint/2010/main" val="16461065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2AECFE2-10C3-2844-A31D-EA374889AEFE}"/>
              </a:ext>
            </a:extLst>
          </p:cNvPr>
          <p:cNvSpPr>
            <a:spLocks noGrp="1"/>
          </p:cNvSpPr>
          <p:nvPr>
            <p:ph idx="1"/>
          </p:nvPr>
        </p:nvSpPr>
        <p:spPr/>
        <p:txBody>
          <a:bodyPr>
            <a:normAutofit fontScale="77500" lnSpcReduction="20000"/>
          </a:bodyPr>
          <a:lstStyle/>
          <a:p>
            <a:endParaRPr lang="fr-FR" dirty="0"/>
          </a:p>
          <a:p>
            <a:r>
              <a:rPr lang="fr-FR" dirty="0"/>
              <a:t>Examen clinique+++ debout, les 2 cotés, en faisant tousser et pousser</a:t>
            </a:r>
          </a:p>
          <a:p>
            <a:pPr>
              <a:lnSpc>
                <a:spcPct val="120000"/>
              </a:lnSpc>
            </a:pPr>
            <a:r>
              <a:rPr lang="fr-FR" dirty="0"/>
              <a:t>Ne pas se précipiter à poser une indication opératoire, ne pas céder à la tentation d’ « aller voir »: r</a:t>
            </a:r>
            <a:r>
              <a:rPr lang="fr-FR" altLang="fr-FR" dirty="0"/>
              <a:t>isque d’opérer des images </a:t>
            </a:r>
          </a:p>
          <a:p>
            <a:pPr marL="0" indent="0">
              <a:buNone/>
            </a:pPr>
            <a:r>
              <a:rPr lang="fr-FR" altLang="fr-FR" dirty="0"/>
              <a:t>   (« hernie échographique » + douleur = pathologie virtuelle)</a:t>
            </a:r>
          </a:p>
          <a:p>
            <a:r>
              <a:rPr lang="fr-FR" dirty="0"/>
              <a:t>Reconvoquer le patient systématiquement</a:t>
            </a:r>
          </a:p>
          <a:p>
            <a:r>
              <a:rPr lang="fr-FR" dirty="0"/>
              <a:t>Si doute: scanner dynamique (en Valsalva)</a:t>
            </a:r>
          </a:p>
          <a:p>
            <a:r>
              <a:rPr lang="fr-FR" dirty="0"/>
              <a:t>Éventuellement prescrite par le chirurgien, radiologue fiable (échange d’informations) </a:t>
            </a:r>
          </a:p>
          <a:p>
            <a:r>
              <a:rPr lang="fr-FR" altLang="fr-FR" dirty="0"/>
              <a:t>Responsabilité dans certaines douleurs post-opératoires dites séquellaires chroniques?</a:t>
            </a:r>
            <a:endParaRPr lang="fr-FR" dirty="0"/>
          </a:p>
          <a:p>
            <a:r>
              <a:rPr lang="fr-FR" dirty="0">
                <a:solidFill>
                  <a:srgbClr val="FF0000"/>
                </a:solidFill>
              </a:rPr>
              <a:t>« Hernie échographique »: excellente valeur prédictive de l’absence de hernie!</a:t>
            </a:r>
          </a:p>
          <a:p>
            <a:endParaRPr lang="fr-FR" dirty="0"/>
          </a:p>
        </p:txBody>
      </p:sp>
      <p:sp>
        <p:nvSpPr>
          <p:cNvPr id="6" name="Titre 1">
            <a:extLst>
              <a:ext uri="{FF2B5EF4-FFF2-40B4-BE49-F238E27FC236}">
                <a16:creationId xmlns:a16="http://schemas.microsoft.com/office/drawing/2014/main" id="{70E72847-2083-7446-B873-01D88C4E0468}"/>
              </a:ext>
            </a:extLst>
          </p:cNvPr>
          <p:cNvSpPr>
            <a:spLocks noGrp="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p>
            <a:pPr>
              <a:defRPr/>
            </a:pPr>
            <a:r>
              <a:rPr lang="fr-FR"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CONCLUSIONS</a:t>
            </a:r>
          </a:p>
        </p:txBody>
      </p:sp>
    </p:spTree>
    <p:extLst>
      <p:ext uri="{BB962C8B-B14F-4D97-AF65-F5344CB8AC3E}">
        <p14:creationId xmlns:p14="http://schemas.microsoft.com/office/powerpoint/2010/main" val="11428079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Espace réservé du contenu 2">
            <a:extLst>
              <a:ext uri="{FF2B5EF4-FFF2-40B4-BE49-F238E27FC236}">
                <a16:creationId xmlns:a16="http://schemas.microsoft.com/office/drawing/2014/main" id="{3AF0687C-841F-AE49-9AA7-18F5A9775E6C}"/>
              </a:ext>
            </a:extLst>
          </p:cNvPr>
          <p:cNvSpPr>
            <a:spLocks noGrp="1"/>
          </p:cNvSpPr>
          <p:nvPr>
            <p:ph idx="1"/>
          </p:nvPr>
        </p:nvSpPr>
        <p:spPr>
          <a:xfrm>
            <a:off x="1219200" y="1522737"/>
            <a:ext cx="9753600" cy="4114800"/>
          </a:xfrm>
        </p:spPr>
        <p:txBody>
          <a:bodyPr/>
          <a:lstStyle/>
          <a:p>
            <a:pPr marL="0" indent="0" algn="ctr">
              <a:buNone/>
            </a:pPr>
            <a:endParaRPr lang="fr-FR" altLang="fr-FR" dirty="0"/>
          </a:p>
          <a:p>
            <a:pPr marL="0" indent="0" algn="ctr">
              <a:buNone/>
            </a:pPr>
            <a:endParaRPr lang="fr-FR" altLang="fr-FR" dirty="0"/>
          </a:p>
          <a:p>
            <a:pPr>
              <a:buFont typeface="Wingdings" pitchFamily="2" charset="2"/>
              <a:buChar char="Ø"/>
            </a:pPr>
            <a:r>
              <a:rPr lang="fr-FR" altLang="fr-FR" sz="3200" dirty="0"/>
              <a:t>Item dans le registre pour une étude plus détaillée?</a:t>
            </a:r>
          </a:p>
          <a:p>
            <a:pPr>
              <a:buFont typeface="Wingdings" pitchFamily="2" charset="2"/>
              <a:buChar char="Ø"/>
            </a:pPr>
            <a:r>
              <a:rPr lang="fr-FR" altLang="fr-FR" sz="3200" dirty="0"/>
              <a:t>Recommandation de la SFCP-CH?</a:t>
            </a:r>
          </a:p>
          <a:p>
            <a:pPr>
              <a:buFont typeface="Wingdings" pitchFamily="2" charset="2"/>
              <a:buChar char="Ø"/>
            </a:pPr>
            <a:r>
              <a:rPr lang="fr-FR" altLang="fr-FR" sz="3200" dirty="0"/>
              <a:t>Enseignement:</a:t>
            </a:r>
            <a:r>
              <a:rPr lang="fr-FR" sz="3200" dirty="0"/>
              <a:t> l’échographie n’a aucune place dans le diagnostic des hernies</a:t>
            </a:r>
          </a:p>
          <a:p>
            <a:pPr>
              <a:buFont typeface="Wingdings" pitchFamily="2" charset="2"/>
              <a:buChar char="Ø"/>
            </a:pPr>
            <a:r>
              <a:rPr lang="fr-FR" altLang="fr-FR" sz="3200" dirty="0"/>
              <a:t>Action auprès de la HAS? CNAM?</a:t>
            </a:r>
          </a:p>
        </p:txBody>
      </p:sp>
      <p:sp>
        <p:nvSpPr>
          <p:cNvPr id="4" name="Titre 1">
            <a:extLst>
              <a:ext uri="{FF2B5EF4-FFF2-40B4-BE49-F238E27FC236}">
                <a16:creationId xmlns:a16="http://schemas.microsoft.com/office/drawing/2014/main" id="{3323F49A-FA57-9441-99D1-DB2D15147504}"/>
              </a:ext>
            </a:extLst>
          </p:cNvPr>
          <p:cNvSpPr>
            <a:spLocks noGrp="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p>
            <a:pPr>
              <a:defRPr/>
            </a:pPr>
            <a:r>
              <a:rPr lang="fr-FR"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CONCLUSIONS</a:t>
            </a:r>
          </a:p>
        </p:txBody>
      </p:sp>
    </p:spTree>
    <p:extLst>
      <p:ext uri="{BB962C8B-B14F-4D97-AF65-F5344CB8AC3E}">
        <p14:creationId xmlns:p14="http://schemas.microsoft.com/office/powerpoint/2010/main" val="8342589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2AECFE2-10C3-2844-A31D-EA374889AEFE}"/>
              </a:ext>
            </a:extLst>
          </p:cNvPr>
          <p:cNvSpPr>
            <a:spLocks noGrp="1"/>
          </p:cNvSpPr>
          <p:nvPr>
            <p:ph idx="1"/>
          </p:nvPr>
        </p:nvSpPr>
        <p:spPr/>
        <p:txBody>
          <a:bodyPr/>
          <a:lstStyle/>
          <a:p>
            <a:pPr marL="0" indent="0">
              <a:buNone/>
            </a:pPr>
            <a:r>
              <a:rPr lang="fr-FR" dirty="0"/>
              <a:t>Inutile</a:t>
            </a:r>
          </a:p>
          <a:p>
            <a:pPr marL="0" indent="0">
              <a:buNone/>
            </a:pPr>
            <a:endParaRPr lang="fr-FR" dirty="0"/>
          </a:p>
          <a:p>
            <a:pPr marL="0" indent="0">
              <a:buNone/>
            </a:pPr>
            <a:endParaRPr lang="fr-FR" dirty="0"/>
          </a:p>
          <a:p>
            <a:pPr marL="0" indent="0">
              <a:buNone/>
            </a:pPr>
            <a:endParaRPr lang="fr-FR" dirty="0"/>
          </a:p>
          <a:p>
            <a:pPr marL="0" indent="0">
              <a:buNone/>
            </a:pPr>
            <a:r>
              <a:rPr lang="fr-FR" dirty="0"/>
              <a:t>Nuisible</a:t>
            </a:r>
          </a:p>
        </p:txBody>
      </p:sp>
      <p:sp>
        <p:nvSpPr>
          <p:cNvPr id="6" name="Titre 1">
            <a:extLst>
              <a:ext uri="{FF2B5EF4-FFF2-40B4-BE49-F238E27FC236}">
                <a16:creationId xmlns:a16="http://schemas.microsoft.com/office/drawing/2014/main" id="{E7F18184-BB0C-4940-AE3B-80E2812931AB}"/>
              </a:ext>
            </a:extLst>
          </p:cNvPr>
          <p:cNvSpPr>
            <a:spLocks noGrp="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p>
            <a:pPr>
              <a:defRPr/>
            </a:pPr>
            <a:r>
              <a:rPr lang="fr-FR"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CONCLUSIONS</a:t>
            </a:r>
          </a:p>
        </p:txBody>
      </p:sp>
      <p:pic>
        <p:nvPicPr>
          <p:cNvPr id="4" name="Image 3">
            <a:extLst>
              <a:ext uri="{FF2B5EF4-FFF2-40B4-BE49-F238E27FC236}">
                <a16:creationId xmlns:a16="http://schemas.microsoft.com/office/drawing/2014/main" id="{2E01EEE5-3AA6-664B-9545-6BB688FE2398}"/>
              </a:ext>
            </a:extLst>
          </p:cNvPr>
          <p:cNvPicPr>
            <a:picLocks noChangeAspect="1"/>
          </p:cNvPicPr>
          <p:nvPr/>
        </p:nvPicPr>
        <p:blipFill>
          <a:blip r:embed="rId2"/>
          <a:stretch>
            <a:fillRect/>
          </a:stretch>
        </p:blipFill>
        <p:spPr>
          <a:xfrm>
            <a:off x="5452533" y="2497729"/>
            <a:ext cx="3454399" cy="1727200"/>
          </a:xfrm>
          <a:prstGeom prst="rect">
            <a:avLst/>
          </a:prstGeom>
        </p:spPr>
      </p:pic>
    </p:spTree>
    <p:extLst>
      <p:ext uri="{BB962C8B-B14F-4D97-AF65-F5344CB8AC3E}">
        <p14:creationId xmlns:p14="http://schemas.microsoft.com/office/powerpoint/2010/main" val="9958023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2AECFE2-10C3-2844-A31D-EA374889AEFE}"/>
              </a:ext>
            </a:extLst>
          </p:cNvPr>
          <p:cNvSpPr>
            <a:spLocks noGrp="1"/>
          </p:cNvSpPr>
          <p:nvPr>
            <p:ph idx="1"/>
          </p:nvPr>
        </p:nvSpPr>
        <p:spPr/>
        <p:txBody>
          <a:bodyPr/>
          <a:lstStyle/>
          <a:p>
            <a:pPr marL="0" indent="0">
              <a:buNone/>
            </a:pPr>
            <a:r>
              <a:rPr lang="fr-FR" dirty="0"/>
              <a:t>Inutile</a:t>
            </a:r>
          </a:p>
          <a:p>
            <a:pPr marL="0" indent="0">
              <a:buNone/>
            </a:pPr>
            <a:endParaRPr lang="fr-FR" dirty="0"/>
          </a:p>
          <a:p>
            <a:pPr marL="0" indent="0">
              <a:buNone/>
            </a:pPr>
            <a:r>
              <a:rPr lang="fr-FR" dirty="0"/>
              <a:t>ET</a:t>
            </a:r>
          </a:p>
          <a:p>
            <a:pPr marL="0" indent="0">
              <a:buNone/>
            </a:pPr>
            <a:endParaRPr lang="fr-FR" dirty="0"/>
          </a:p>
          <a:p>
            <a:pPr marL="0" indent="0">
              <a:buNone/>
            </a:pPr>
            <a:r>
              <a:rPr lang="fr-FR" dirty="0"/>
              <a:t>Nuisible</a:t>
            </a:r>
          </a:p>
        </p:txBody>
      </p:sp>
      <p:sp>
        <p:nvSpPr>
          <p:cNvPr id="6" name="Titre 1">
            <a:extLst>
              <a:ext uri="{FF2B5EF4-FFF2-40B4-BE49-F238E27FC236}">
                <a16:creationId xmlns:a16="http://schemas.microsoft.com/office/drawing/2014/main" id="{E7F18184-BB0C-4940-AE3B-80E2812931AB}"/>
              </a:ext>
            </a:extLst>
          </p:cNvPr>
          <p:cNvSpPr>
            <a:spLocks noGrp="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p>
            <a:pPr>
              <a:defRPr/>
            </a:pPr>
            <a:r>
              <a:rPr lang="fr-FR"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CONCLUSIONS</a:t>
            </a:r>
          </a:p>
        </p:txBody>
      </p:sp>
      <p:pic>
        <p:nvPicPr>
          <p:cNvPr id="4" name="Image 3">
            <a:extLst>
              <a:ext uri="{FF2B5EF4-FFF2-40B4-BE49-F238E27FC236}">
                <a16:creationId xmlns:a16="http://schemas.microsoft.com/office/drawing/2014/main" id="{2E01EEE5-3AA6-664B-9545-6BB688FE2398}"/>
              </a:ext>
            </a:extLst>
          </p:cNvPr>
          <p:cNvPicPr>
            <a:picLocks noChangeAspect="1"/>
          </p:cNvPicPr>
          <p:nvPr/>
        </p:nvPicPr>
        <p:blipFill>
          <a:blip r:embed="rId2"/>
          <a:stretch>
            <a:fillRect/>
          </a:stretch>
        </p:blipFill>
        <p:spPr>
          <a:xfrm>
            <a:off x="5452533" y="2497729"/>
            <a:ext cx="3454399" cy="1727200"/>
          </a:xfrm>
          <a:prstGeom prst="rect">
            <a:avLst/>
          </a:prstGeom>
        </p:spPr>
      </p:pic>
    </p:spTree>
    <p:extLst>
      <p:ext uri="{BB962C8B-B14F-4D97-AF65-F5344CB8AC3E}">
        <p14:creationId xmlns:p14="http://schemas.microsoft.com/office/powerpoint/2010/main" val="26010502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2AECFE2-10C3-2844-A31D-EA374889AEFE}"/>
              </a:ext>
            </a:extLst>
          </p:cNvPr>
          <p:cNvSpPr>
            <a:spLocks noGrp="1"/>
          </p:cNvSpPr>
          <p:nvPr>
            <p:ph idx="1"/>
          </p:nvPr>
        </p:nvSpPr>
        <p:spPr/>
        <p:txBody>
          <a:bodyPr/>
          <a:lstStyle/>
          <a:p>
            <a:pPr marL="0" indent="0">
              <a:buNone/>
            </a:pPr>
            <a:r>
              <a:rPr lang="fr-FR" dirty="0"/>
              <a:t>Inutile</a:t>
            </a:r>
          </a:p>
          <a:p>
            <a:pPr marL="0" indent="0">
              <a:buNone/>
            </a:pPr>
            <a:endParaRPr lang="fr-FR" dirty="0"/>
          </a:p>
          <a:p>
            <a:pPr marL="0" indent="0">
              <a:buNone/>
            </a:pPr>
            <a:r>
              <a:rPr lang="fr-FR" dirty="0"/>
              <a:t>ET</a:t>
            </a:r>
          </a:p>
          <a:p>
            <a:pPr marL="0" indent="0">
              <a:buNone/>
            </a:pPr>
            <a:endParaRPr lang="fr-FR" dirty="0"/>
          </a:p>
          <a:p>
            <a:pPr marL="0" indent="0">
              <a:buNone/>
            </a:pPr>
            <a:r>
              <a:rPr lang="fr-FR" dirty="0"/>
              <a:t>Nuisible</a:t>
            </a:r>
          </a:p>
        </p:txBody>
      </p:sp>
      <p:sp>
        <p:nvSpPr>
          <p:cNvPr id="6" name="Titre 1">
            <a:extLst>
              <a:ext uri="{FF2B5EF4-FFF2-40B4-BE49-F238E27FC236}">
                <a16:creationId xmlns:a16="http://schemas.microsoft.com/office/drawing/2014/main" id="{E7F18184-BB0C-4940-AE3B-80E2812931AB}"/>
              </a:ext>
            </a:extLst>
          </p:cNvPr>
          <p:cNvSpPr>
            <a:spLocks noGrp="1"/>
          </p:cNvSpPr>
          <p:nvPr>
            <p:ph type="title"/>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p>
            <a:pPr>
              <a:defRPr/>
            </a:pPr>
            <a:r>
              <a:rPr lang="fr-FR"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CONCLUSIONS</a:t>
            </a:r>
          </a:p>
        </p:txBody>
      </p:sp>
      <p:pic>
        <p:nvPicPr>
          <p:cNvPr id="4" name="Image 3">
            <a:extLst>
              <a:ext uri="{FF2B5EF4-FFF2-40B4-BE49-F238E27FC236}">
                <a16:creationId xmlns:a16="http://schemas.microsoft.com/office/drawing/2014/main" id="{2E01EEE5-3AA6-664B-9545-6BB688FE2398}"/>
              </a:ext>
            </a:extLst>
          </p:cNvPr>
          <p:cNvPicPr>
            <a:picLocks noChangeAspect="1"/>
          </p:cNvPicPr>
          <p:nvPr/>
        </p:nvPicPr>
        <p:blipFill>
          <a:blip r:embed="rId2"/>
          <a:stretch>
            <a:fillRect/>
          </a:stretch>
        </p:blipFill>
        <p:spPr>
          <a:xfrm>
            <a:off x="5452533" y="2497729"/>
            <a:ext cx="3454399" cy="1727200"/>
          </a:xfrm>
          <a:prstGeom prst="rect">
            <a:avLst/>
          </a:prstGeom>
        </p:spPr>
      </p:pic>
      <p:cxnSp>
        <p:nvCxnSpPr>
          <p:cNvPr id="5" name="Connecteur droit 4">
            <a:extLst>
              <a:ext uri="{FF2B5EF4-FFF2-40B4-BE49-F238E27FC236}">
                <a16:creationId xmlns:a16="http://schemas.microsoft.com/office/drawing/2014/main" id="{87766ABB-9F6D-B94B-BC1A-1F2739D6F597}"/>
              </a:ext>
            </a:extLst>
          </p:cNvPr>
          <p:cNvCxnSpPr/>
          <p:nvPr/>
        </p:nvCxnSpPr>
        <p:spPr>
          <a:xfrm>
            <a:off x="5113867" y="1825625"/>
            <a:ext cx="4165600" cy="310197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9CAC159-A424-0B45-A125-2D285FFE6480}"/>
              </a:ext>
            </a:extLst>
          </p:cNvPr>
          <p:cNvCxnSpPr>
            <a:cxnSpLocks/>
          </p:cNvCxnSpPr>
          <p:nvPr/>
        </p:nvCxnSpPr>
        <p:spPr>
          <a:xfrm flipV="1">
            <a:off x="5113867" y="1825626"/>
            <a:ext cx="3793065" cy="310197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54914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a:extLst>
              <a:ext uri="{FF2B5EF4-FFF2-40B4-BE49-F238E27FC236}">
                <a16:creationId xmlns:a16="http://schemas.microsoft.com/office/drawing/2014/main" id="{7006EAC3-C802-BE40-BF1E-64B496C7688B}"/>
              </a:ext>
            </a:extLst>
          </p:cNvPr>
          <p:cNvSpPr>
            <a:spLocks noChangeArrowheads="1"/>
          </p:cNvSpPr>
          <p:nvPr/>
        </p:nvSpPr>
        <p:spPr bwMode="auto">
          <a:xfrm>
            <a:off x="717176" y="860612"/>
            <a:ext cx="10775577"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fr-FR" sz="2000" b="1" dirty="0"/>
              <a:t>Wasteful </a:t>
            </a:r>
            <a:r>
              <a:rPr lang="fr-FR" altLang="fr-FR" sz="2000" b="1" dirty="0" err="1"/>
              <a:t>overinvestigation</a:t>
            </a:r>
            <a:r>
              <a:rPr lang="fr-FR" altLang="fr-FR" sz="2000" b="1" dirty="0"/>
              <a:t> — </a:t>
            </a:r>
            <a:r>
              <a:rPr lang="fr-FR" altLang="fr-FR" sz="2000" b="1" dirty="0" err="1"/>
              <a:t>ultrasound</a:t>
            </a:r>
            <a:r>
              <a:rPr lang="fr-FR" altLang="fr-FR" sz="2000" b="1" dirty="0"/>
              <a:t> in groin </a:t>
            </a:r>
            <a:r>
              <a:rPr lang="fr-FR" altLang="fr-FR" sz="2000" b="1" dirty="0" err="1"/>
              <a:t>hernias</a:t>
            </a:r>
            <a:r>
              <a:rPr lang="fr-FR" altLang="fr-FR" sz="2000" b="1" dirty="0"/>
              <a:t> and groin pain</a:t>
            </a:r>
          </a:p>
          <a:p>
            <a:r>
              <a:rPr lang="fr-FR" altLang="fr-FR" sz="2000" b="1" dirty="0"/>
              <a:t>David Phillips</a:t>
            </a:r>
          </a:p>
          <a:p>
            <a:r>
              <a:rPr lang="fr-FR" altLang="fr-FR" sz="2000" b="1" dirty="0"/>
              <a:t>Med J </a:t>
            </a:r>
            <a:r>
              <a:rPr lang="fr-FR" altLang="fr-FR" sz="2000" b="1" dirty="0" err="1"/>
              <a:t>Aust</a:t>
            </a:r>
            <a:r>
              <a:rPr lang="fr-FR" altLang="fr-FR" sz="2000" b="1" dirty="0"/>
              <a:t> 2015; 202 (4): 180-181.</a:t>
            </a:r>
          </a:p>
          <a:p>
            <a:endParaRPr lang="fr-FR" altLang="fr-FR" sz="2000" dirty="0"/>
          </a:p>
          <a:p>
            <a:endParaRPr lang="fr-FR" altLang="fr-FR" sz="2000" dirty="0"/>
          </a:p>
          <a:p>
            <a:r>
              <a:rPr lang="fr-FR" altLang="fr-FR" sz="2000" dirty="0"/>
              <a:t>To the Editor: </a:t>
            </a:r>
          </a:p>
          <a:p>
            <a:endParaRPr lang="fr-FR" altLang="fr-FR" sz="2000" dirty="0"/>
          </a:p>
        </p:txBody>
      </p:sp>
    </p:spTree>
    <p:extLst>
      <p:ext uri="{BB962C8B-B14F-4D97-AF65-F5344CB8AC3E}">
        <p14:creationId xmlns:p14="http://schemas.microsoft.com/office/powerpoint/2010/main" val="2671014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a:extLst>
              <a:ext uri="{FF2B5EF4-FFF2-40B4-BE49-F238E27FC236}">
                <a16:creationId xmlns:a16="http://schemas.microsoft.com/office/drawing/2014/main" id="{7006EAC3-C802-BE40-BF1E-64B496C7688B}"/>
              </a:ext>
            </a:extLst>
          </p:cNvPr>
          <p:cNvSpPr>
            <a:spLocks noChangeArrowheads="1"/>
          </p:cNvSpPr>
          <p:nvPr/>
        </p:nvSpPr>
        <p:spPr bwMode="auto">
          <a:xfrm>
            <a:off x="717176" y="860612"/>
            <a:ext cx="10775577"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fr-FR" sz="2000" b="1" dirty="0"/>
              <a:t>Wasteful </a:t>
            </a:r>
            <a:r>
              <a:rPr lang="fr-FR" altLang="fr-FR" sz="2000" b="1" dirty="0" err="1"/>
              <a:t>overinvestigation</a:t>
            </a:r>
            <a:r>
              <a:rPr lang="fr-FR" altLang="fr-FR" sz="2000" b="1" dirty="0"/>
              <a:t> — </a:t>
            </a:r>
            <a:r>
              <a:rPr lang="fr-FR" altLang="fr-FR" sz="2000" b="1" dirty="0" err="1"/>
              <a:t>ultrasound</a:t>
            </a:r>
            <a:r>
              <a:rPr lang="fr-FR" altLang="fr-FR" sz="2000" b="1" dirty="0"/>
              <a:t> in groin </a:t>
            </a:r>
            <a:r>
              <a:rPr lang="fr-FR" altLang="fr-FR" sz="2000" b="1" dirty="0" err="1"/>
              <a:t>hernias</a:t>
            </a:r>
            <a:r>
              <a:rPr lang="fr-FR" altLang="fr-FR" sz="2000" b="1" dirty="0"/>
              <a:t> and groin pain</a:t>
            </a:r>
          </a:p>
          <a:p>
            <a:r>
              <a:rPr lang="fr-FR" altLang="fr-FR" sz="2000" b="1" dirty="0"/>
              <a:t>David Phillips</a:t>
            </a:r>
          </a:p>
          <a:p>
            <a:r>
              <a:rPr lang="fr-FR" altLang="fr-FR" sz="2000" b="1" dirty="0"/>
              <a:t>Med J </a:t>
            </a:r>
            <a:r>
              <a:rPr lang="fr-FR" altLang="fr-FR" sz="2000" b="1" dirty="0" err="1"/>
              <a:t>Aust</a:t>
            </a:r>
            <a:r>
              <a:rPr lang="fr-FR" altLang="fr-FR" sz="2000" b="1" dirty="0"/>
              <a:t> 2015; 202 (4): 180-181.</a:t>
            </a:r>
          </a:p>
          <a:p>
            <a:endParaRPr lang="fr-FR" altLang="fr-FR" sz="2000" dirty="0"/>
          </a:p>
          <a:p>
            <a:endParaRPr lang="fr-FR" altLang="fr-FR" sz="2000" dirty="0"/>
          </a:p>
          <a:p>
            <a:r>
              <a:rPr lang="fr-FR" altLang="fr-FR" sz="2000" dirty="0"/>
              <a:t>To the Editor: </a:t>
            </a:r>
          </a:p>
          <a:p>
            <a:endParaRPr lang="fr-FR" altLang="fr-FR" sz="2000" dirty="0"/>
          </a:p>
        </p:txBody>
      </p:sp>
      <p:sp>
        <p:nvSpPr>
          <p:cNvPr id="2" name="Ellipse 1">
            <a:extLst>
              <a:ext uri="{FF2B5EF4-FFF2-40B4-BE49-F238E27FC236}">
                <a16:creationId xmlns:a16="http://schemas.microsoft.com/office/drawing/2014/main" id="{BAB44E93-B3F8-0C40-B34B-8FB47D80E0A4}"/>
              </a:ext>
            </a:extLst>
          </p:cNvPr>
          <p:cNvSpPr/>
          <p:nvPr/>
        </p:nvSpPr>
        <p:spPr>
          <a:xfrm>
            <a:off x="6035040" y="621792"/>
            <a:ext cx="3877056"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10207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a:extLst>
              <a:ext uri="{FF2B5EF4-FFF2-40B4-BE49-F238E27FC236}">
                <a16:creationId xmlns:a16="http://schemas.microsoft.com/office/drawing/2014/main" id="{7006EAC3-C802-BE40-BF1E-64B496C7688B}"/>
              </a:ext>
            </a:extLst>
          </p:cNvPr>
          <p:cNvSpPr>
            <a:spLocks noChangeArrowheads="1"/>
          </p:cNvSpPr>
          <p:nvPr/>
        </p:nvSpPr>
        <p:spPr bwMode="auto">
          <a:xfrm>
            <a:off x="717176" y="860612"/>
            <a:ext cx="10775577"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fr-FR" sz="2000" b="1" dirty="0"/>
              <a:t>Wasteful </a:t>
            </a:r>
            <a:r>
              <a:rPr lang="fr-FR" altLang="fr-FR" sz="2000" b="1" dirty="0" err="1"/>
              <a:t>overinvestigation</a:t>
            </a:r>
            <a:r>
              <a:rPr lang="fr-FR" altLang="fr-FR" sz="2000" b="1" dirty="0"/>
              <a:t> — </a:t>
            </a:r>
            <a:r>
              <a:rPr lang="fr-FR" altLang="fr-FR" sz="2000" b="1" dirty="0" err="1"/>
              <a:t>ultrasound</a:t>
            </a:r>
            <a:r>
              <a:rPr lang="fr-FR" altLang="fr-FR" sz="2000" b="1" dirty="0"/>
              <a:t> in groin </a:t>
            </a:r>
            <a:r>
              <a:rPr lang="fr-FR" altLang="fr-FR" sz="2000" b="1" dirty="0" err="1"/>
              <a:t>hernias</a:t>
            </a:r>
            <a:r>
              <a:rPr lang="fr-FR" altLang="fr-FR" sz="2000" b="1" dirty="0"/>
              <a:t> and groin pain</a:t>
            </a:r>
          </a:p>
          <a:p>
            <a:r>
              <a:rPr lang="fr-FR" altLang="fr-FR" sz="2000" b="1" dirty="0"/>
              <a:t>David Phillips</a:t>
            </a:r>
          </a:p>
          <a:p>
            <a:r>
              <a:rPr lang="fr-FR" altLang="fr-FR" sz="2000" b="1" dirty="0"/>
              <a:t>Med J </a:t>
            </a:r>
            <a:r>
              <a:rPr lang="fr-FR" altLang="fr-FR" sz="2000" b="1" dirty="0" err="1"/>
              <a:t>Aust</a:t>
            </a:r>
            <a:r>
              <a:rPr lang="fr-FR" altLang="fr-FR" sz="2000" b="1" dirty="0"/>
              <a:t> 2015; 202 (4): 180-181.</a:t>
            </a:r>
          </a:p>
          <a:p>
            <a:endParaRPr lang="fr-FR" altLang="fr-FR" sz="2000" dirty="0"/>
          </a:p>
          <a:p>
            <a:endParaRPr lang="fr-FR" altLang="fr-FR" sz="2000" dirty="0"/>
          </a:p>
          <a:p>
            <a:r>
              <a:rPr lang="fr-FR" altLang="fr-FR" sz="2000" dirty="0"/>
              <a:t>To the Editor: </a:t>
            </a:r>
          </a:p>
          <a:p>
            <a:endParaRPr lang="fr-FR" altLang="fr-FR" sz="2000" dirty="0"/>
          </a:p>
          <a:p>
            <a:r>
              <a:rPr lang="fr-FR" altLang="fr-FR" sz="2000" dirty="0">
                <a:solidFill>
                  <a:srgbClr val="FF0000"/>
                </a:solidFill>
              </a:rPr>
              <a:t>Surgeons </a:t>
            </a:r>
            <a:r>
              <a:rPr lang="fr-FR" altLang="fr-FR" sz="2000" dirty="0" err="1">
                <a:solidFill>
                  <a:srgbClr val="FF0000"/>
                </a:solidFill>
              </a:rPr>
              <a:t>detest</a:t>
            </a:r>
            <a:r>
              <a:rPr lang="fr-FR" altLang="fr-FR" sz="2000" dirty="0">
                <a:solidFill>
                  <a:srgbClr val="FF0000"/>
                </a:solidFill>
              </a:rPr>
              <a:t> the </a:t>
            </a:r>
            <a:r>
              <a:rPr lang="fr-FR" altLang="fr-FR" sz="2000" dirty="0" err="1">
                <a:solidFill>
                  <a:srgbClr val="FF0000"/>
                </a:solidFill>
              </a:rPr>
              <a:t>waste</a:t>
            </a:r>
            <a:r>
              <a:rPr lang="fr-FR" altLang="fr-FR" sz="2000" dirty="0">
                <a:solidFill>
                  <a:srgbClr val="FF0000"/>
                </a:solidFill>
              </a:rPr>
              <a:t> </a:t>
            </a:r>
            <a:r>
              <a:rPr lang="fr-FR" altLang="fr-FR" sz="2000" dirty="0" err="1">
                <a:solidFill>
                  <a:srgbClr val="FF0000"/>
                </a:solidFill>
              </a:rPr>
              <a:t>involved</a:t>
            </a:r>
            <a:r>
              <a:rPr lang="fr-FR" altLang="fr-FR" sz="2000" dirty="0">
                <a:solidFill>
                  <a:srgbClr val="FF0000"/>
                </a:solidFill>
              </a:rPr>
              <a:t> in routine </a:t>
            </a:r>
            <a:r>
              <a:rPr lang="fr-FR" altLang="fr-FR" sz="2000" dirty="0" err="1">
                <a:solidFill>
                  <a:srgbClr val="FF0000"/>
                </a:solidFill>
              </a:rPr>
              <a:t>ultrasounds</a:t>
            </a:r>
            <a:r>
              <a:rPr lang="fr-FR" altLang="fr-FR" sz="2000" dirty="0"/>
              <a:t> for all patients </a:t>
            </a:r>
            <a:r>
              <a:rPr lang="fr-FR" altLang="fr-FR" sz="2000" dirty="0" err="1"/>
              <a:t>with</a:t>
            </a:r>
            <a:r>
              <a:rPr lang="fr-FR" altLang="fr-FR" sz="2000" dirty="0"/>
              <a:t> </a:t>
            </a:r>
            <a:r>
              <a:rPr lang="fr-FR" altLang="fr-FR" sz="2000" dirty="0">
                <a:solidFill>
                  <a:srgbClr val="FF0000"/>
                </a:solidFill>
              </a:rPr>
              <a:t>groin </a:t>
            </a:r>
            <a:r>
              <a:rPr lang="fr-FR" altLang="fr-FR" sz="2000" dirty="0" err="1">
                <a:solidFill>
                  <a:srgbClr val="FF0000"/>
                </a:solidFill>
              </a:rPr>
              <a:t>hernias</a:t>
            </a:r>
            <a:r>
              <a:rPr lang="fr-FR" altLang="fr-FR" sz="2000" dirty="0">
                <a:solidFill>
                  <a:srgbClr val="FF0000"/>
                </a:solidFill>
              </a:rPr>
              <a:t> and </a:t>
            </a:r>
            <a:r>
              <a:rPr lang="fr-FR" altLang="fr-FR" sz="2000" dirty="0" err="1">
                <a:solidFill>
                  <a:srgbClr val="FF0000"/>
                </a:solidFill>
              </a:rPr>
              <a:t>those</a:t>
            </a:r>
            <a:r>
              <a:rPr lang="fr-FR" altLang="fr-FR" sz="2000" dirty="0">
                <a:solidFill>
                  <a:srgbClr val="FF0000"/>
                </a:solidFill>
              </a:rPr>
              <a:t> </a:t>
            </a:r>
            <a:r>
              <a:rPr lang="fr-FR" altLang="fr-FR" sz="2000" dirty="0" err="1">
                <a:solidFill>
                  <a:srgbClr val="FF0000"/>
                </a:solidFill>
              </a:rPr>
              <a:t>with</a:t>
            </a:r>
            <a:r>
              <a:rPr lang="fr-FR" altLang="fr-FR" sz="2000" dirty="0">
                <a:solidFill>
                  <a:srgbClr val="FF0000"/>
                </a:solidFill>
              </a:rPr>
              <a:t> groin pain</a:t>
            </a:r>
            <a:r>
              <a:rPr lang="fr-FR" altLang="fr-FR" sz="2000" dirty="0"/>
              <a:t> </a:t>
            </a:r>
            <a:r>
              <a:rPr lang="fr-FR" altLang="fr-FR" sz="2000" dirty="0" err="1"/>
              <a:t>only</a:t>
            </a:r>
            <a:r>
              <a:rPr lang="fr-FR" altLang="fr-FR" sz="2000" dirty="0"/>
              <a:t>.</a:t>
            </a:r>
          </a:p>
          <a:p>
            <a:endParaRPr lang="fr-FR" altLang="fr-FR" sz="2000" dirty="0"/>
          </a:p>
          <a:p>
            <a:endParaRPr lang="fr-FR" altLang="fr-FR" sz="2000" dirty="0">
              <a:solidFill>
                <a:srgbClr val="FF0000"/>
              </a:solidFill>
            </a:endParaRPr>
          </a:p>
        </p:txBody>
      </p:sp>
    </p:spTree>
    <p:extLst>
      <p:ext uri="{BB962C8B-B14F-4D97-AF65-F5344CB8AC3E}">
        <p14:creationId xmlns:p14="http://schemas.microsoft.com/office/powerpoint/2010/main" val="4178153556"/>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36666</TotalTime>
  <Words>3639</Words>
  <Application>Microsoft Macintosh PowerPoint</Application>
  <PresentationFormat>Grand écran</PresentationFormat>
  <Paragraphs>470</Paragraphs>
  <Slides>68</Slides>
  <Notes>2</Notes>
  <HiddenSlides>0</HiddenSlides>
  <MMClips>1</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68</vt:i4>
      </vt:variant>
    </vt:vector>
  </HeadingPairs>
  <TitlesOfParts>
    <vt:vector size="75" baseType="lpstr">
      <vt:lpstr>ＭＳ Ｐゴシック</vt:lpstr>
      <vt:lpstr>Arial</vt:lpstr>
      <vt:lpstr>Calibri</vt:lpstr>
      <vt:lpstr>Calibri Light</vt:lpstr>
      <vt:lpstr>Cambria Math</vt:lpstr>
      <vt:lpstr>Wingdings</vt:lpstr>
      <vt:lpstr>Thème Office</vt:lpstr>
      <vt:lpstr>L’ÉCHOGRAPHIE DANS LES HERNIES INUTILE OU NUISIBLE?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Danish Hernia Database recommendations for the management of inguinal and femoral hernia in adults.  Rosenberg J, Bisgaard T, Kehlet H, Wara P, Asmussen T, Juul P, Strand L, Andersen FH, Bay-Nielsen M;  Dan Med Bull. 2011 Feb;58(2):C4243. </vt:lpstr>
      <vt:lpstr>Danish Hernia Database recommendations for the management of inguinal and femoral hernia in adults.  Rosenberg J, Bisgaard T, Kehlet H, Wara P, Asmussen T, Juul P, Strand L, Andersen FH, Bay-Nielsen M;  Dan Med Bull. 2011 Feb;58(2):C4243. </vt:lpstr>
      <vt:lpstr>Recommandations internationales et de l’EHS</vt:lpstr>
      <vt:lpstr>ÉVALUATION DE LA PERTINENCE DE L’ÉCHOGRAPHIE PRÉ-OPÉRATOIRE DANS LES HERNIES</vt:lpstr>
      <vt:lpstr>ÉVALUATION DE LA PERTINENCE DE L’ÉCHOGRAPHIE PRÉ-OPÉRATOIRE DANS LES HERNIES</vt:lpstr>
      <vt:lpstr>ÉVALUATION DE LA PERTINENCE DE L’ÉCHOGRAPHIE PRÉ-OPÉRATOIRE DANS LES HERNIES</vt:lpstr>
      <vt:lpstr>ÉVALUATION DE LA PERTINENCE DE L’ÉCHOGRAPHIE PRÉ-OPÉRATOIRE DANS LES HERNIES</vt:lpstr>
      <vt:lpstr>Hernie palpable et écho positive</vt:lpstr>
      <vt:lpstr>Hernie palpable et écho négative</vt:lpstr>
      <vt:lpstr>Hernie palpable et écho négative</vt:lpstr>
      <vt:lpstr>QUELQUES DONNÉES CHIFFRÉES</vt:lpstr>
      <vt:lpstr>QUELQUES DONNÉES CHIFFRÉES</vt:lpstr>
      <vt:lpstr>QUELQUES DONNÉES CHIFFRÉES</vt:lpstr>
      <vt:lpstr>QUELQUES DONNÉES CHIFFRÉES</vt:lpstr>
      <vt:lpstr>QUELQUES DONNÉES CHIFFRÉES</vt:lpstr>
      <vt:lpstr>QUELQUES DONNÉES CHIFFRÉES</vt:lpstr>
      <vt:lpstr>Pas de hernie palpable, douleur de l’aine isolée et écho positive</vt:lpstr>
      <vt:lpstr>Pas de hernie palpable, douleur de l’aine isolée et écho positive</vt:lpstr>
      <vt:lpstr>Pas de hernie palpable, douleur de l’aine isolée et écho positive</vt:lpstr>
      <vt:lpstr>Pas de hernie palpable, douleur de l’aine isolée et écho positive</vt:lpstr>
      <vt:lpstr>Présentation PowerPoint</vt:lpstr>
      <vt:lpstr>Pas de hernie palpable, douleur de l’aine isolée et écho positive</vt:lpstr>
      <vt:lpstr>Pas de hernie palpable, douleur de l’aine isolée et écho positive</vt:lpstr>
      <vt:lpstr>Pas de hernie palpable, douleur de l’aine isolée et écho positive</vt:lpstr>
      <vt:lpstr>Pas de hernie palpable, douleur de l’aine isolée et écho positive</vt:lpstr>
      <vt:lpstr>Pas de hernie palpable, douleur de l’aine isolée et écho positive</vt:lpstr>
      <vt:lpstr>Pas de hernie palpable, douleur de l’aine isolée et écho positive</vt:lpstr>
      <vt:lpstr>DONNÉES DE LA LITTÉRATURE</vt:lpstr>
      <vt:lpstr>Présentation PowerPoint</vt:lpstr>
      <vt:lpstr>Présentation PowerPoint</vt:lpstr>
      <vt:lpstr>Présentation PowerPoint</vt:lpstr>
      <vt:lpstr>Présentation PowerPoint</vt:lpstr>
      <vt:lpstr>Ultrasonography in diagnosing clinically occult groin hernia: systematic review and meta-analysis  Robert M Kwee  1 , Thomas C Kwee  2  Eur Radiol. 2018 Nov;28(11):4550-4560. </vt:lpstr>
      <vt:lpstr>Ultrasonography in diagnosing clinically occult groin hernia: systematic review and meta-analysis  Robert M Kwee  1 , Thomas C Kwee  2  Eur Radiol. 2018 Nov;28(11):4550-4560. </vt:lpstr>
      <vt:lpstr>Impact of ultrasound on inguinal hernia repair rates in Australia: a population-based analysis Michael L Williams  1   2 , Alexander S E McCarthy  1 , Sally J Lord  2 ANZ J Surg. 2021 Jul;91(7-8):1604-1609.  </vt:lpstr>
      <vt:lpstr>+++Planned inguinal herniorrhaphy but no hernia sac?  Jensen P, Bay-Nielsen M, Kehlet H.  Hernia 2004;8:193–5.  </vt:lpstr>
      <vt:lpstr>+++Planned inguinal herniorrhaphy but no hernia sac?  Jensen P, Bay-Nielsen M, Kehlet H.  Hernia 2004;8:193–5.  </vt:lpstr>
      <vt:lpstr>+++Planned inguinal herniorrhaphy but no hernia sac?  Jensen P, Bay-Nielsen M, Kehlet H.  Hernia 2004;8:193–5.  </vt:lpstr>
      <vt:lpstr>++++Pain resolution in non-operatively managed ultrasound-only groin hernias: 3-year follow-up A Melloy  1 , B Paine  2 , A P Wysocki   Hernia. 2019 Dec;23(6):1061-1064. </vt:lpstr>
      <vt:lpstr>La question des « hernies occultes »</vt:lpstr>
      <vt:lpstr>La question des « hernies occultes »</vt:lpstr>
      <vt:lpstr>Présentation PowerPoint</vt:lpstr>
      <vt:lpstr>CONCLUSIONS</vt:lpstr>
      <vt:lpstr>CONCLUSIONS</vt:lpstr>
      <vt:lpstr>CONCLUSIONS</vt:lpstr>
      <vt:lpstr>CONCLUSIONS</vt:lpstr>
      <vt:lpstr>CONCLUSIONS</vt:lpstr>
      <vt:lpstr>CONCLUSIONS</vt:lpstr>
      <vt:lpstr>CONCLUSIONS</vt:lpstr>
      <vt:lpstr>CONCLUSIONS</vt:lpstr>
      <vt:lpstr>CONCLUSIONS</vt:lpstr>
      <vt:lpstr>CONCLUSIONS</vt:lpstr>
      <vt:lpstr>CONCLUSIONS</vt:lpstr>
      <vt:lpstr>CONCLUSIONS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PETIT DÉFECT AU SEIN D’UN DIASTASIS CAT?</dc:title>
  <dc:creator>mathieubeck mathieubeck</dc:creator>
  <cp:lastModifiedBy>mathieubeck mathieubeck</cp:lastModifiedBy>
  <cp:revision>292</cp:revision>
  <dcterms:created xsi:type="dcterms:W3CDTF">2022-02-01T16:06:38Z</dcterms:created>
  <dcterms:modified xsi:type="dcterms:W3CDTF">2022-06-17T09:20:53Z</dcterms:modified>
</cp:coreProperties>
</file>