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7" r:id="rId2"/>
    <p:sldId id="258" r:id="rId3"/>
    <p:sldId id="282" r:id="rId4"/>
    <p:sldId id="283" r:id="rId5"/>
    <p:sldId id="259" r:id="rId6"/>
    <p:sldId id="286" r:id="rId7"/>
    <p:sldId id="284" r:id="rId8"/>
    <p:sldId id="260" r:id="rId9"/>
    <p:sldId id="281" r:id="rId10"/>
    <p:sldId id="280" r:id="rId11"/>
    <p:sldId id="285" r:id="rId12"/>
    <p:sldId id="261" r:id="rId13"/>
    <p:sldId id="271" r:id="rId14"/>
    <p:sldId id="292" r:id="rId15"/>
    <p:sldId id="262" r:id="rId16"/>
    <p:sldId id="287" r:id="rId17"/>
    <p:sldId id="263" r:id="rId18"/>
    <p:sldId id="279" r:id="rId19"/>
    <p:sldId id="277" r:id="rId20"/>
    <p:sldId id="278" r:id="rId21"/>
    <p:sldId id="264" r:id="rId22"/>
    <p:sldId id="290" r:id="rId23"/>
    <p:sldId id="291" r:id="rId24"/>
    <p:sldId id="268" r:id="rId25"/>
    <p:sldId id="269" r:id="rId26"/>
    <p:sldId id="288" r:id="rId27"/>
    <p:sldId id="267" r:id="rId28"/>
    <p:sldId id="289" r:id="rId29"/>
    <p:sldId id="270" r:id="rId30"/>
    <p:sldId id="276" r:id="rId31"/>
    <p:sldId id="272" r:id="rId32"/>
    <p:sldId id="27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29"/>
    <p:restoredTop sz="69615"/>
  </p:normalViewPr>
  <p:slideViewPr>
    <p:cSldViewPr snapToGrid="0" snapToObjects="1">
      <p:cViewPr varScale="1">
        <p:scale>
          <a:sx n="62" d="100"/>
          <a:sy n="62" d="100"/>
        </p:scale>
        <p:origin x="22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9173F-18F7-2842-BEB3-C9AFD93F4657}" type="datetimeFigureOut">
              <a:rPr lang="fr-FR" smtClean="0"/>
              <a:t>16/06/2022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F8BC4-3325-5449-B68E-8E96F4F7BB0F}" type="slidenum">
              <a:rPr lang="fr-FR" smtClean="0"/>
              <a:t>‹N°›</a:t>
            </a:fld>
            <a:endParaRPr lang="fr-FR"/>
          </a:p>
        </p:txBody>
      </p:sp>
    </p:spTree>
    <p:extLst>
      <p:ext uri="{BB962C8B-B14F-4D97-AF65-F5344CB8AC3E}">
        <p14:creationId xmlns:p14="http://schemas.microsoft.com/office/powerpoint/2010/main" val="74343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à toutes et à tous,</a:t>
            </a:r>
          </a:p>
          <a:p>
            <a:endParaRPr lang="fr-FR" dirty="0"/>
          </a:p>
          <a:p>
            <a:r>
              <a:rPr lang="fr-FR" dirty="0"/>
              <a:t>Théophile Delorme, je suis interne de chirurgie digestive au CHU de Dijon.</a:t>
            </a:r>
          </a:p>
          <a:p>
            <a:endParaRPr lang="fr-FR" dirty="0"/>
          </a:p>
          <a:p>
            <a:r>
              <a:rPr lang="fr-FR" dirty="0"/>
              <a:t>Chers Maitres, chers Professeurs,</a:t>
            </a:r>
          </a:p>
          <a:p>
            <a:endParaRPr lang="fr-FR" dirty="0"/>
          </a:p>
          <a:p>
            <a:r>
              <a:rPr lang="fr-FR" dirty="0"/>
              <a:t>Merci beaucoup de m’avoir convié à cette session MESH 2022 afin de vous présenter mon travail qui s’intitule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Les prothèses intra-péritonéales produisent-elles des occlusions ?  Analyse des données nationales françaises</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a:t>
            </a:fld>
            <a:endParaRPr lang="fr-FR"/>
          </a:p>
        </p:txBody>
      </p:sp>
    </p:spTree>
    <p:extLst>
      <p:ext uri="{BB962C8B-B14F-4D97-AF65-F5344CB8AC3E}">
        <p14:creationId xmlns:p14="http://schemas.microsoft.com/office/powerpoint/2010/main" val="34298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Aujourd’hui en pratique courant nous savons que les patients nécessitant des reprises chirurgicales et porteurs de prothèses intra abdominales présenteront un abdomen </a:t>
            </a:r>
            <a:r>
              <a:rPr lang="fr-FR" dirty="0" err="1"/>
              <a:t>ostile</a:t>
            </a:r>
            <a:r>
              <a:rPr lang="fr-FR" dirty="0"/>
              <a:t> avec de nombreuse adhérences.</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10</a:t>
            </a:fld>
            <a:endParaRPr lang="fr-FR"/>
          </a:p>
        </p:txBody>
      </p:sp>
    </p:spTree>
    <p:extLst>
      <p:ext uri="{BB962C8B-B14F-4D97-AF65-F5344CB8AC3E}">
        <p14:creationId xmlns:p14="http://schemas.microsoft.com/office/powerpoint/2010/main" val="1447586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récente étude espagnole publié en 2020 met d’</a:t>
            </a:r>
            <a:r>
              <a:rPr lang="fr-FR" dirty="0" err="1"/>
              <a:t>ailleur</a:t>
            </a:r>
            <a:r>
              <a:rPr lang="fr-FR" dirty="0"/>
              <a:t> en évidence que toutes les prothèses intra péritonéale induisent des adhérences</a:t>
            </a:r>
          </a:p>
          <a:p>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11</a:t>
            </a:fld>
            <a:endParaRPr lang="fr-FR"/>
          </a:p>
        </p:txBody>
      </p:sp>
    </p:spTree>
    <p:extLst>
      <p:ext uri="{BB962C8B-B14F-4D97-AF65-F5344CB8AC3E}">
        <p14:creationId xmlns:p14="http://schemas.microsoft.com/office/powerpoint/2010/main" val="252652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C’est donc dans ce contexte que nous avons décider de réaliser ce travail avec pour objectif de déterminer, à partir des données nationales PMSI.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PMSI c’est le programme de médicalisation du système d’information qui </a:t>
            </a:r>
            <a:r>
              <a:rPr lang="fr-FR" sz="1200" kern="1200" dirty="0">
                <a:solidFill>
                  <a:schemeClr val="tx1"/>
                </a:solidFill>
                <a:effectLst/>
                <a:latin typeface="+mn-lt"/>
                <a:ea typeface="+mn-ea"/>
                <a:cs typeface="+mn-cs"/>
              </a:rPr>
              <a:t>est une base de données nationale française qui collecte des données sur tous les séjours hospitaliers publics et privés en France depuis 2006.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Donc à partir du PMSI </a:t>
            </a:r>
            <a:r>
              <a:rPr lang="fr-FR" dirty="0"/>
              <a:t>si les prothèses intra péritonéales s’associent à un sur risque d’occlusion intestinale </a:t>
            </a:r>
            <a:r>
              <a:rPr lang="fr-FR" dirty="0" err="1"/>
              <a:t>adhérentielle</a:t>
            </a:r>
            <a:r>
              <a:rPr lang="fr-FR" dirty="0"/>
              <a:t> dans les années ultérieures ? </a:t>
            </a:r>
          </a:p>
          <a:p>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12</a:t>
            </a:fld>
            <a:endParaRPr lang="fr-FR"/>
          </a:p>
        </p:txBody>
      </p:sp>
    </p:spTree>
    <p:extLst>
      <p:ext uri="{BB962C8B-B14F-4D97-AF65-F5344CB8AC3E}">
        <p14:creationId xmlns:p14="http://schemas.microsoft.com/office/powerpoint/2010/main" val="251227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L’idéale serait de créer une </a:t>
            </a:r>
            <a:r>
              <a:rPr lang="fr-FR" sz="1200" dirty="0" err="1"/>
              <a:t>etude</a:t>
            </a:r>
            <a:r>
              <a:rPr lang="fr-FR" sz="1200" dirty="0"/>
              <a:t> interventionnelle avec un groupe avec prothèse extra péritonéale </a:t>
            </a:r>
            <a:r>
              <a:rPr lang="fr-FR" sz="1200" b="1" dirty="0"/>
              <a:t>VS</a:t>
            </a:r>
            <a:r>
              <a:rPr lang="fr-FR" sz="1200" dirty="0"/>
              <a:t> un groupe avec prothèse intra péritonéale.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13</a:t>
            </a:fld>
            <a:endParaRPr lang="fr-FR"/>
          </a:p>
        </p:txBody>
      </p:sp>
    </p:spTree>
    <p:extLst>
      <p:ext uri="{BB962C8B-B14F-4D97-AF65-F5344CB8AC3E}">
        <p14:creationId xmlns:p14="http://schemas.microsoft.com/office/powerpoint/2010/main" val="291266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l’utilisation du PMSI s’associe à un certain nombre de limite du fait de codage imparfait et parfois peu </a:t>
            </a:r>
            <a:r>
              <a:rPr lang="fr-FR" dirty="0" err="1"/>
              <a:t>specifique</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effet il est impossible d’identifier le plan de positionnement de la prothèse à l’aide du codage PMSI.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Nous avons donc du trouver un autre chemin afin de pouvoir évaluer l’impact de la pose de prothèse intrapéritonéale. </a:t>
            </a:r>
          </a:p>
          <a:p>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14</a:t>
            </a:fld>
            <a:endParaRPr lang="fr-FR"/>
          </a:p>
        </p:txBody>
      </p:sp>
    </p:spTree>
    <p:extLst>
      <p:ext uri="{BB962C8B-B14F-4D97-AF65-F5344CB8AC3E}">
        <p14:creationId xmlns:p14="http://schemas.microsoft.com/office/powerpoint/2010/main" val="136479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donc utilisé la base de données nationale du PMSI. </a:t>
            </a:r>
          </a:p>
          <a:p>
            <a:r>
              <a:rPr lang="fr-FR" dirty="0"/>
              <a:t>C’est donc une étude </a:t>
            </a:r>
            <a:r>
              <a:rPr lang="fr-FR" dirty="0" err="1"/>
              <a:t>retrospective</a:t>
            </a:r>
            <a:r>
              <a:rPr lang="fr-FR" dirty="0"/>
              <a:t>. Avec une période d’intérêt allant du 1</a:t>
            </a:r>
            <a:r>
              <a:rPr lang="fr-FR" baseline="30000" dirty="0"/>
              <a:t>er</a:t>
            </a:r>
            <a:r>
              <a:rPr lang="fr-FR" dirty="0"/>
              <a:t> janvier 2010 au 31 décembre 2019.</a:t>
            </a:r>
          </a:p>
          <a:p>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15</a:t>
            </a:fld>
            <a:endParaRPr lang="fr-FR"/>
          </a:p>
        </p:txBody>
      </p:sp>
    </p:spTree>
    <p:extLst>
      <p:ext uri="{BB962C8B-B14F-4D97-AF65-F5344CB8AC3E}">
        <p14:creationId xmlns:p14="http://schemas.microsoft.com/office/powerpoint/2010/main" val="78453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a:t>
            </a:r>
            <a:r>
              <a:rPr lang="fr-FR" dirty="0" err="1"/>
              <a:t>decidé</a:t>
            </a:r>
            <a:r>
              <a:rPr lang="fr-FR" dirty="0"/>
              <a:t> de créer 2 Populations. </a:t>
            </a:r>
          </a:p>
          <a:p>
            <a:endParaRPr lang="fr-FR" dirty="0"/>
          </a:p>
          <a:p>
            <a:r>
              <a:rPr lang="fr-FR" dirty="0"/>
              <a:t>La premières: la population cas regroupe des patients porteurs d’une prothèse </a:t>
            </a:r>
            <a:r>
              <a:rPr lang="fr-FR" dirty="0" err="1"/>
              <a:t>intraP</a:t>
            </a:r>
            <a:r>
              <a:rPr lang="fr-FR" dirty="0"/>
              <a:t>.</a:t>
            </a:r>
          </a:p>
          <a:p>
            <a:r>
              <a:rPr lang="fr-FR" dirty="0"/>
              <a:t>La seconde la population témoins sont des patients ne présentant pas de prothèse intra péritonéale.</a:t>
            </a:r>
          </a:p>
          <a:p>
            <a:endParaRPr lang="fr-FR" dirty="0"/>
          </a:p>
          <a:p>
            <a:r>
              <a:rPr lang="fr-FR" dirty="0"/>
              <a:t>Les cas sont des patients de plus de 18 ans et opérées d’une cure d’éventration par voie coelioscopique avec pose de prothèse intra </a:t>
            </a:r>
            <a:r>
              <a:rPr lang="fr-FR" dirty="0" err="1"/>
              <a:t>peritonale</a:t>
            </a:r>
            <a:r>
              <a:rPr lang="fr-FR" dirty="0"/>
              <a:t> en 2013 ou 2014 et ayant un unique antécédent chirurgicale dans les 3 ans précédent le geste.</a:t>
            </a:r>
          </a:p>
          <a:p>
            <a:endParaRPr lang="fr-FR" dirty="0"/>
          </a:p>
          <a:p>
            <a:r>
              <a:rPr lang="fr-FR" dirty="0"/>
              <a:t>Les témoins sont des patients de plus de 18 ans et hospitalisé en 2013 ou 2014 pour tout type de motifs et n’ayant qu’un unique antécédent de chirurgie abdominale dans les 3 ans précédent leur inclusion.</a:t>
            </a:r>
          </a:p>
          <a:p>
            <a:endParaRPr lang="fr-FR" dirty="0"/>
          </a:p>
          <a:p>
            <a:r>
              <a:rPr lang="fr-FR" dirty="0"/>
              <a:t>Nous avons par la suite réalisé un suivi longitudinale de 5 ans à compter de leur inclusions.</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16</a:t>
            </a:fld>
            <a:endParaRPr lang="fr-FR"/>
          </a:p>
        </p:txBody>
      </p:sp>
    </p:spTree>
    <p:extLst>
      <p:ext uri="{BB962C8B-B14F-4D97-AF65-F5344CB8AC3E}">
        <p14:creationId xmlns:p14="http://schemas.microsoft.com/office/powerpoint/2010/main" val="3923785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nous pouvons voir le diagramme de flux de l’étude </a:t>
            </a:r>
          </a:p>
          <a:p>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17</a:t>
            </a:fld>
            <a:endParaRPr lang="fr-FR"/>
          </a:p>
        </p:txBody>
      </p:sp>
    </p:spTree>
    <p:extLst>
      <p:ext uri="{BB962C8B-B14F-4D97-AF65-F5344CB8AC3E}">
        <p14:creationId xmlns:p14="http://schemas.microsoft.com/office/powerpoint/2010/main" val="146256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Avec initialement environ 1200 patients dans le groupe cas et un peu plus de  200 000 patients dans le groupe témoins.</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18</a:t>
            </a:fld>
            <a:endParaRPr lang="fr-FR"/>
          </a:p>
        </p:txBody>
      </p:sp>
    </p:spTree>
    <p:extLst>
      <p:ext uri="{BB962C8B-B14F-4D97-AF65-F5344CB8AC3E}">
        <p14:creationId xmlns:p14="http://schemas.microsoft.com/office/powerpoint/2010/main" val="134464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Après exclusion, la </a:t>
            </a:r>
            <a:r>
              <a:rPr lang="fr-FR" dirty="0" err="1"/>
              <a:t>populatin</a:t>
            </a:r>
            <a:r>
              <a:rPr lang="fr-FR" dirty="0"/>
              <a:t> de cas perdait 1/3 de son effectif et passait à 815 patients et les témoins à 141 000 patients.</a:t>
            </a:r>
          </a:p>
          <a:p>
            <a:endParaRPr lang="fr-FR" dirty="0"/>
          </a:p>
          <a:p>
            <a:r>
              <a:rPr lang="fr-FR" dirty="0"/>
              <a:t>L’exclusion des patients était engendre par tout type de chirurgie </a:t>
            </a:r>
            <a:r>
              <a:rPr lang="fr-FR" dirty="0" err="1"/>
              <a:t>abdomianle</a:t>
            </a:r>
            <a:r>
              <a:rPr lang="fr-FR" dirty="0"/>
              <a:t> (digestive ou non) autre qu’une chirurgie pour occlusion. </a:t>
            </a:r>
            <a:r>
              <a:rPr lang="fr-FR" sz="1200" kern="1200" dirty="0">
                <a:solidFill>
                  <a:schemeClr val="tx1"/>
                </a:solidFill>
                <a:effectLst/>
                <a:latin typeface="+mn-lt"/>
                <a:ea typeface="+mn-ea"/>
                <a:cs typeface="+mn-cs"/>
              </a:rPr>
              <a:t>Ainsi, sauf pour la présence d’une cure d’éventration avec prothèse intra péritonéale dans le groupe « cas » à l’inclusion, nos deux populations sont identiques en ce qui concerne leur chirurgie initiale, leur suivi et l’absence de tout autres antécédents chirurgicale.</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19</a:t>
            </a:fld>
            <a:endParaRPr lang="fr-FR"/>
          </a:p>
        </p:txBody>
      </p:sp>
    </p:spTree>
    <p:extLst>
      <p:ext uri="{BB962C8B-B14F-4D97-AF65-F5344CB8AC3E}">
        <p14:creationId xmlns:p14="http://schemas.microsoft.com/office/powerpoint/2010/main" val="188699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tout d’abord je vous prie de bien vouloir m’excuser mais mon travail a utilisé des données qui concernaient les éventrations et non les hernies primaires. Donc je vais passer rapidement sur quelques généralités concernant les éventrations : </a:t>
            </a:r>
          </a:p>
          <a:p>
            <a:endParaRPr lang="fr-FR" dirty="0"/>
          </a:p>
          <a:p>
            <a:r>
              <a:rPr lang="fr-FR" dirty="0"/>
              <a:t>Une éventration est une complication pariétale qui survient dans environ 5 à 20% des cas en fonction des études. </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a:t>
            </a:fld>
            <a:endParaRPr lang="fr-FR"/>
          </a:p>
        </p:txBody>
      </p:sp>
    </p:spTree>
    <p:extLst>
      <p:ext uri="{BB962C8B-B14F-4D97-AF65-F5344CB8AC3E}">
        <p14:creationId xmlns:p14="http://schemas.microsoft.com/office/powerpoint/2010/main" val="2679734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Par la suite nous avons réalisé un appariement de 2 témoins pour un cas. L’appariement s’effectuait sur le sexe, l’année de la chirurgie initiale et le type de chirurgie.</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20</a:t>
            </a:fld>
            <a:endParaRPr lang="fr-FR"/>
          </a:p>
        </p:txBody>
      </p:sp>
    </p:spTree>
    <p:extLst>
      <p:ext uri="{BB962C8B-B14F-4D97-AF65-F5344CB8AC3E}">
        <p14:creationId xmlns:p14="http://schemas.microsoft.com/office/powerpoint/2010/main" val="389865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chaque patient ont été recueillis l’âge, le sexe, les comorbidités dont l’obésité (code CIM-10 : E66) à l’inclusion ou dans les 3 années précédentes, ce qu’on a </a:t>
            </a:r>
            <a:r>
              <a:rPr lang="fr-FR" sz="1200" kern="1200" dirty="0" err="1">
                <a:solidFill>
                  <a:schemeClr val="tx1"/>
                </a:solidFill>
                <a:effectLst/>
                <a:latin typeface="+mn-lt"/>
                <a:ea typeface="+mn-ea"/>
                <a:cs typeface="+mn-cs"/>
              </a:rPr>
              <a:t>appele</a:t>
            </a:r>
            <a:r>
              <a:rPr lang="fr-FR" sz="1200" kern="1200" dirty="0">
                <a:solidFill>
                  <a:schemeClr val="tx1"/>
                </a:solidFill>
                <a:effectLst/>
                <a:latin typeface="+mn-lt"/>
                <a:ea typeface="+mn-ea"/>
                <a:cs typeface="+mn-cs"/>
              </a:rPr>
              <a:t> les occlusions intercurrentes à savoir les occlusions intestinales entre la chirurgie initiale et l’inclusion des patients en 2013 ou 2014, l’année de la chirurgie initiale et le type de cette chirurgie initiale classé en 4 domaines de chirurgie digestive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Nous avons également colligé les décès hospitaliers survenant entre l’inclusion et l’occlusion intestinale ou la fin de la période de surveillance. </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21</a:t>
            </a:fld>
            <a:endParaRPr lang="fr-FR"/>
          </a:p>
        </p:txBody>
      </p:sp>
    </p:spTree>
    <p:extLst>
      <p:ext uri="{BB962C8B-B14F-4D97-AF65-F5344CB8AC3E}">
        <p14:creationId xmlns:p14="http://schemas.microsoft.com/office/powerpoint/2010/main" val="772126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critère de jugement principal était le taux d’évènement occlusif dans les 5 ans à compter de l’inclusion des patients en 2013 et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L’évènement occlusif était défini comme tout évènement entrainant une hospitalisation pour occlusion (motif d’hospitalisation obtenu à partir du diagnostic principal) nécessitant ou non une prise en charge au bloc opératoire. Code CIM-10 OU CCAM : K565, K660, K566, K567, K913, HPPA002, HPPC003.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Toute occlusion intestinale dans la période de suivi de 5 ans suivant l’inclusion a été étudiée. </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22</a:t>
            </a:fld>
            <a:endParaRPr lang="fr-FR"/>
          </a:p>
        </p:txBody>
      </p:sp>
    </p:spTree>
    <p:extLst>
      <p:ext uri="{BB962C8B-B14F-4D97-AF65-F5344CB8AC3E}">
        <p14:creationId xmlns:p14="http://schemas.microsoft.com/office/powerpoint/2010/main" val="2015288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critère de jugement secondaire était le taux d’occlusion ayant nécessité une prise en charge chirurgicale. </a:t>
            </a:r>
          </a:p>
          <a:p>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23</a:t>
            </a:fld>
            <a:endParaRPr lang="fr-FR"/>
          </a:p>
        </p:txBody>
      </p:sp>
    </p:spTree>
    <p:extLst>
      <p:ext uri="{BB962C8B-B14F-4D97-AF65-F5344CB8AC3E}">
        <p14:creationId xmlns:p14="http://schemas.microsoft.com/office/powerpoint/2010/main" val="1878717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Concernant les résultats.</a:t>
            </a:r>
          </a:p>
          <a:p>
            <a:endParaRPr lang="fr-FR" dirty="0"/>
          </a:p>
          <a:p>
            <a:r>
              <a:rPr lang="fr-FR" dirty="0"/>
              <a:t>Ce tableau résume les principales caractéristiques des patients. L’âge médian des cas était de 62 ans contre 64 ans chez les témoins appariés. La majorité des chirurgies initiales avaient eu lieu en 2012 et 2013</a:t>
            </a:r>
          </a:p>
          <a:p>
            <a:endParaRPr lang="fr-FR" dirty="0"/>
          </a:p>
          <a:p>
            <a:r>
              <a:rPr lang="fr-FR" dirty="0"/>
              <a:t>Concernant les statistiques nous avons réalisé un test de qui 2 pour les variables qualitatives et un teste de </a:t>
            </a:r>
            <a:r>
              <a:rPr lang="fr-FR" dirty="0" err="1"/>
              <a:t>student</a:t>
            </a:r>
            <a:r>
              <a:rPr lang="fr-FR" dirty="0"/>
              <a:t> pour les variables quantitatives.</a:t>
            </a:r>
          </a:p>
          <a:p>
            <a:endParaRPr lang="fr-FR" dirty="0"/>
          </a:p>
          <a:p>
            <a:r>
              <a:rPr lang="fr-FR" dirty="0"/>
              <a:t>Nous avions don 60 occlusions dans le groupe cas (soit 7,36%) contre 72 chez les témoins appariés (soit 4,42%). En analyse </a:t>
            </a:r>
            <a:r>
              <a:rPr lang="fr-FR" dirty="0" err="1"/>
              <a:t>univariée</a:t>
            </a:r>
            <a:r>
              <a:rPr lang="fr-FR" dirty="0"/>
              <a:t> cette différence était significative .</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24</a:t>
            </a:fld>
            <a:endParaRPr lang="fr-FR"/>
          </a:p>
        </p:txBody>
      </p:sp>
    </p:spTree>
    <p:extLst>
      <p:ext uri="{BB962C8B-B14F-4D97-AF65-F5344CB8AC3E}">
        <p14:creationId xmlns:p14="http://schemas.microsoft.com/office/powerpoint/2010/main" val="353547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l’analyse multivariée et afin d’étudier l’effet de la prothèse intra péritonéale sur le risque d’occlusion intestinale à 5 ans, nous avons effectué un modèle de survie.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Nous avons utilisé le modèle de Fine &amp; Gray, qui prend en compte l’appariement de nos 2 populations mais aussi les risques compétitifs tels que les décès.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Nous l’avons ajusté sur l’âge des patients et l’obésité.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25</a:t>
            </a:fld>
            <a:endParaRPr lang="fr-FR"/>
          </a:p>
        </p:txBody>
      </p:sp>
    </p:spTree>
    <p:extLst>
      <p:ext uri="{BB962C8B-B14F-4D97-AF65-F5344CB8AC3E}">
        <p14:creationId xmlns:p14="http://schemas.microsoft.com/office/powerpoint/2010/main" val="1640230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sz="1200" dirty="0">
                <a:effectLst/>
                <a:latin typeface="Helvetica Neue"/>
                <a:ea typeface="Helvetica Neue"/>
                <a:cs typeface="Helvetica Neue"/>
                <a:sym typeface="Helvetica Neue"/>
              </a:rPr>
              <a:t>Nous trouvons le même résultat qu’en </a:t>
            </a:r>
            <a:r>
              <a:rPr lang="fr-FR" sz="1200" dirty="0" err="1">
                <a:effectLst/>
                <a:latin typeface="Helvetica Neue"/>
                <a:ea typeface="Helvetica Neue"/>
                <a:cs typeface="Helvetica Neue"/>
                <a:sym typeface="Helvetica Neue"/>
              </a:rPr>
              <a:t>univariée</a:t>
            </a:r>
            <a:r>
              <a:rPr lang="fr-FR" sz="1200" dirty="0">
                <a:effectLst/>
                <a:latin typeface="Helvetica Neue"/>
                <a:ea typeface="Helvetica Neue"/>
                <a:cs typeface="Helvetica Neue"/>
                <a:sym typeface="Helvetica Neue"/>
              </a:rPr>
              <a:t>, à savoir que la cure d’éventration avec pose de prothèse intra péritonéale augmente le risque de présenter un évènement occlusif dans les 5 années suivant la chirurgie par rapport au groupe témoins appariés avec un Hazard Ratio à 1,712 [1,208-2,427] (p= 0,0025).</a:t>
            </a:r>
          </a:p>
          <a:p>
            <a:pPr marL="0" marR="0" lvl="0" indent="0" defTabSz="457200" eaLnBrk="1" fontAlgn="auto" latinLnBrk="0" hangingPunct="1">
              <a:lnSpc>
                <a:spcPct val="117999"/>
              </a:lnSpc>
              <a:spcBef>
                <a:spcPts val="0"/>
              </a:spcBef>
              <a:spcAft>
                <a:spcPts val="0"/>
              </a:spcAft>
              <a:buClrTx/>
              <a:buSzTx/>
              <a:buFontTx/>
              <a:buNone/>
              <a:tabLst/>
              <a:defRPr/>
            </a:pPr>
            <a:endParaRPr lang="fr-FR" sz="1200" dirty="0">
              <a:effectLst/>
              <a:latin typeface="Helvetica Neue"/>
              <a:ea typeface="Helvetica Neue"/>
              <a:cs typeface="Helvetica Neue"/>
              <a:sym typeface="Helvetica Neue"/>
            </a:endParaRPr>
          </a:p>
          <a:p>
            <a:r>
              <a:rPr lang="fr-FR" dirty="0"/>
              <a:t>Les autres facteurs tels que </a:t>
            </a:r>
            <a:r>
              <a:rPr lang="fr-FR" dirty="0" err="1"/>
              <a:t>l’age</a:t>
            </a:r>
            <a:r>
              <a:rPr lang="fr-FR" dirty="0"/>
              <a:t> et l’obésité ne ressortait pas de </a:t>
            </a:r>
            <a:r>
              <a:rPr lang="fr-FR" dirty="0" err="1"/>
              <a:t>manièere</a:t>
            </a:r>
            <a:r>
              <a:rPr lang="fr-FR" dirty="0"/>
              <a:t> significative </a:t>
            </a:r>
            <a:r>
              <a:rPr lang="fr-FR" dirty="0" err="1"/>
              <a:t>dasn</a:t>
            </a:r>
            <a:r>
              <a:rPr lang="fr-FR" dirty="0"/>
              <a:t> un sens ou dans l’autre.</a:t>
            </a:r>
          </a:p>
          <a:p>
            <a:endParaRPr lang="fr-FR" dirty="0"/>
          </a:p>
          <a:p>
            <a:r>
              <a:rPr lang="fr-FR" dirty="0"/>
              <a:t>Age </a:t>
            </a:r>
            <a:r>
              <a:rPr lang="fr-FR" dirty="0" err="1"/>
              <a:t>ref</a:t>
            </a:r>
            <a:r>
              <a:rPr lang="fr-FR" dirty="0"/>
              <a:t> : 50/65</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26</a:t>
            </a:fld>
            <a:endParaRPr lang="fr-FR"/>
          </a:p>
        </p:txBody>
      </p:sp>
    </p:spTree>
    <p:extLst>
      <p:ext uri="{BB962C8B-B14F-4D97-AF65-F5344CB8AC3E}">
        <p14:creationId xmlns:p14="http://schemas.microsoft.com/office/powerpoint/2010/main" val="2183160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Helvetica Neue"/>
                <a:ea typeface="Helvetica Neue"/>
                <a:cs typeface="Helvetica Neue"/>
                <a:sym typeface="Helvetica Neue"/>
              </a:rPr>
              <a:t>Parmi les 60 occlusions du groupe « cas », 38 ont nécessité une intervention chirurgicale soit 4,66% de la population « cas », a contrario, dans le groupe « témoins appariés » seul 16 patients ont eu besoin d’une intervention chirurgicale soit 0,98% de la population appariée (p&lt;0,01).</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27</a:t>
            </a:fld>
            <a:endParaRPr lang="fr-FR"/>
          </a:p>
        </p:txBody>
      </p:sp>
    </p:spTree>
    <p:extLst>
      <p:ext uri="{BB962C8B-B14F-4D97-AF65-F5344CB8AC3E}">
        <p14:creationId xmlns:p14="http://schemas.microsoft.com/office/powerpoint/2010/main" val="1324837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Helvetica Neue"/>
                <a:ea typeface="Helvetica Neue"/>
                <a:cs typeface="Helvetica Neue"/>
                <a:sym typeface="Helvetica Neue"/>
              </a:rPr>
              <a:t>Au total 63,33% des patients « cas » occlus ont nécessité une intervention chirurgicale pour régler l’occlusion contre 22,22% des patients appariés occlus </a:t>
            </a:r>
          </a:p>
          <a:p>
            <a:endParaRPr lang="fr-FR" sz="1200" dirty="0">
              <a:effectLst/>
              <a:latin typeface="Helvetica Neue"/>
              <a:ea typeface="Helvetica Neue"/>
              <a:cs typeface="Helvetica Neue"/>
              <a:sym typeface="Helvetica Neue"/>
            </a:endParaRPr>
          </a:p>
          <a:p>
            <a:r>
              <a:rPr lang="fr-FR" sz="1200" dirty="0">
                <a:effectLst/>
                <a:latin typeface="Helvetica Neue"/>
                <a:ea typeface="Helvetica Neue"/>
                <a:cs typeface="Helvetica Neue"/>
                <a:sym typeface="Helvetica Neue"/>
              </a:rPr>
              <a:t>Ce qui </a:t>
            </a:r>
            <a:r>
              <a:rPr lang="fr-FR" sz="1200" dirty="0" err="1">
                <a:effectLst/>
                <a:latin typeface="Helvetica Neue"/>
                <a:ea typeface="Helvetica Neue"/>
                <a:cs typeface="Helvetica Neue"/>
                <a:sym typeface="Helvetica Neue"/>
              </a:rPr>
              <a:t>tent</a:t>
            </a:r>
            <a:r>
              <a:rPr lang="fr-FR" sz="1200" dirty="0">
                <a:effectLst/>
                <a:latin typeface="Helvetica Neue"/>
                <a:ea typeface="Helvetica Neue"/>
                <a:cs typeface="Helvetica Neue"/>
                <a:sym typeface="Helvetica Neue"/>
              </a:rPr>
              <a:t> à dire que l’occlusion avec prothèse </a:t>
            </a:r>
            <a:r>
              <a:rPr lang="fr-FR" sz="1200" dirty="0" err="1">
                <a:effectLst/>
                <a:latin typeface="Helvetica Neue"/>
                <a:ea typeface="Helvetica Neue"/>
                <a:cs typeface="Helvetica Neue"/>
                <a:sym typeface="Helvetica Neue"/>
              </a:rPr>
              <a:t>necessite</a:t>
            </a:r>
            <a:r>
              <a:rPr lang="fr-FR" sz="1200" dirty="0">
                <a:effectLst/>
                <a:latin typeface="Helvetica Neue"/>
                <a:ea typeface="Helvetica Neue"/>
                <a:cs typeface="Helvetica Neue"/>
                <a:sym typeface="Helvetica Neue"/>
              </a:rPr>
              <a:t> plus souvent une intervention que le groupe sans prothèse qui passe plus facilement médicalement. </a:t>
            </a:r>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28</a:t>
            </a:fld>
            <a:endParaRPr lang="fr-FR"/>
          </a:p>
        </p:txBody>
      </p:sp>
    </p:spTree>
    <p:extLst>
      <p:ext uri="{BB962C8B-B14F-4D97-AF65-F5344CB8AC3E}">
        <p14:creationId xmlns:p14="http://schemas.microsoft.com/office/powerpoint/2010/main" val="3611867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étude présente deux points forts: </a:t>
            </a:r>
          </a:p>
          <a:p>
            <a:endParaRPr lang="fr-FR" dirty="0"/>
          </a:p>
          <a:p>
            <a:r>
              <a:rPr lang="fr-FR" dirty="0"/>
              <a:t>le premier est une durée de suivie longue de 5 ans qui permet d’identifier la majorité des occlusions post opératoire.</a:t>
            </a:r>
          </a:p>
          <a:p>
            <a:r>
              <a:rPr lang="fr-FR" dirty="0"/>
              <a:t>Le second est que nous avons </a:t>
            </a:r>
            <a:r>
              <a:rPr lang="fr-FR" dirty="0" err="1"/>
              <a:t>reussi</a:t>
            </a:r>
            <a:r>
              <a:rPr lang="fr-FR" dirty="0"/>
              <a:t> à obtenir deux populations très </a:t>
            </a:r>
            <a:r>
              <a:rPr lang="fr-FR" dirty="0" err="1"/>
              <a:t>homognenes</a:t>
            </a:r>
            <a:r>
              <a:rPr lang="fr-FR" dirty="0"/>
              <a:t> et pures a savoir qu’elle ne présentait qu’un ATCD </a:t>
            </a:r>
            <a:r>
              <a:rPr lang="fr-FR" dirty="0" err="1"/>
              <a:t>chir</a:t>
            </a:r>
            <a:r>
              <a:rPr lang="fr-FR" dirty="0"/>
              <a:t> et que celui-ci était commun entre les deux populations. </a:t>
            </a:r>
          </a:p>
          <a:p>
            <a:endParaRPr lang="fr-FR" dirty="0"/>
          </a:p>
          <a:p>
            <a:r>
              <a:rPr lang="fr-FR" dirty="0"/>
              <a:t>Nous retrouvions un certains nombre de limite à notre étude à savoir :</a:t>
            </a:r>
          </a:p>
          <a:p>
            <a:r>
              <a:rPr lang="fr-FR" dirty="0"/>
              <a:t>Du fait de la recherche de populations comparable nous avons subit une perte d ’effectif significatif et donc une perte de puissance.</a:t>
            </a:r>
          </a:p>
          <a:p>
            <a:r>
              <a:rPr lang="fr-FR" dirty="0"/>
              <a:t>L’autre limite est que du fait des limites qu’</a:t>
            </a:r>
            <a:r>
              <a:rPr lang="fr-FR" dirty="0" err="1"/>
              <a:t>incmnbe</a:t>
            </a:r>
            <a:r>
              <a:rPr lang="fr-FR" dirty="0"/>
              <a:t> le </a:t>
            </a:r>
            <a:r>
              <a:rPr lang="fr-FR" dirty="0" err="1"/>
              <a:t>pmsi</a:t>
            </a:r>
            <a:r>
              <a:rPr lang="fr-FR" dirty="0"/>
              <a:t> nous n’avions pas </a:t>
            </a:r>
            <a:r>
              <a:rPr lang="fr-FR" dirty="0" err="1"/>
              <a:t>acces</a:t>
            </a:r>
            <a:r>
              <a:rPr lang="fr-FR" dirty="0"/>
              <a:t> au type de prothèse utilisé.</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29</a:t>
            </a:fld>
            <a:endParaRPr lang="fr-FR"/>
          </a:p>
        </p:txBody>
      </p:sp>
    </p:spTree>
    <p:extLst>
      <p:ext uri="{BB962C8B-B14F-4D97-AF65-F5344CB8AC3E}">
        <p14:creationId xmlns:p14="http://schemas.microsoft.com/office/powerpoint/2010/main" val="176300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existe un certains nombre de facteurs de risque pour développer une éventration en post opératoire parmi lesquelles on retrouve :</a:t>
            </a:r>
          </a:p>
          <a:p>
            <a:endParaRPr lang="fr-FR" dirty="0"/>
          </a:p>
          <a:p>
            <a:r>
              <a:rPr lang="fr-FR" dirty="0"/>
              <a:t>l’ </a:t>
            </a:r>
            <a:r>
              <a:rPr lang="fr-FR" sz="1200" dirty="0"/>
              <a:t>obésité, l’infection du site opératoire, la chirurgie d'urgence, le tabagisme, la malnutrition, le diabète.</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3</a:t>
            </a:fld>
            <a:endParaRPr lang="fr-FR"/>
          </a:p>
        </p:txBody>
      </p:sp>
    </p:spTree>
    <p:extLst>
      <p:ext uri="{BB962C8B-B14F-4D97-AF65-F5344CB8AC3E}">
        <p14:creationId xmlns:p14="http://schemas.microsoft.com/office/powerpoint/2010/main" val="3252349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Malgres</a:t>
            </a:r>
            <a:r>
              <a:rPr lang="fr-FR" dirty="0"/>
              <a:t> notre volonté d’obtenir deux populations comparable en tout point nous avons retrouvé deux différences inattendues ; en effet il y avait significativement plus de décès chez les témoins que chez les cas et aussi plus d’obese chez les cas que chez les </a:t>
            </a:r>
            <a:r>
              <a:rPr lang="fr-FR" dirty="0" err="1"/>
              <a:t>temoins</a:t>
            </a:r>
            <a:r>
              <a:rPr lang="fr-FR" dirty="0"/>
              <a:t>.</a:t>
            </a:r>
          </a:p>
          <a:p>
            <a:endParaRPr lang="fr-FR" dirty="0"/>
          </a:p>
          <a:p>
            <a:r>
              <a:rPr lang="fr-FR" dirty="0"/>
              <a:t>Ces différences inattendues sont explicables.</a:t>
            </a:r>
          </a:p>
          <a:p>
            <a:endParaRPr lang="fr-FR" dirty="0"/>
          </a:p>
          <a:p>
            <a:r>
              <a:rPr lang="fr-FR" dirty="0"/>
              <a:t>Dans l’étude multivariée et du fait de l’utilisation d’un </a:t>
            </a:r>
            <a:r>
              <a:rPr lang="fr-FR" dirty="0" err="1"/>
              <a:t>modele</a:t>
            </a:r>
            <a:r>
              <a:rPr lang="fr-FR" dirty="0"/>
              <a:t> de survie de Fine and gray ces différences </a:t>
            </a:r>
            <a:r>
              <a:rPr lang="fr-FR" dirty="0" err="1"/>
              <a:t>inatendues</a:t>
            </a:r>
            <a:r>
              <a:rPr lang="fr-FR" dirty="0"/>
              <a:t> sont prise en compte et ne fausse pas notre résultat.</a:t>
            </a:r>
          </a:p>
          <a:p>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30</a:t>
            </a:fld>
            <a:endParaRPr lang="fr-FR"/>
          </a:p>
        </p:txBody>
      </p:sp>
    </p:spTree>
    <p:extLst>
      <p:ext uri="{BB962C8B-B14F-4D97-AF65-F5344CB8AC3E}">
        <p14:creationId xmlns:p14="http://schemas.microsoft.com/office/powerpoint/2010/main" val="2371743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conclusion nous pouvons donc dire que la cure d’éventration avec pose de prothèse intra péritonéale multiplie presque par 2 le risque de syndrome occlusif ultérieur.</a:t>
            </a:r>
          </a:p>
          <a:p>
            <a:endParaRPr lang="fr-FR" dirty="0"/>
          </a:p>
          <a:p>
            <a:r>
              <a:rPr lang="fr-FR" dirty="0"/>
              <a:t>Par conséquent cette complication se surajoute à celle déjà connue pour les prothèses intrapéritonéale et nous pousse à ne pas recommander l’intra péritonéale en première intention et à privilégier l’extra péritonéale.</a:t>
            </a:r>
          </a:p>
          <a:p>
            <a:endParaRPr lang="fr-FR" dirty="0"/>
          </a:p>
          <a:p>
            <a:r>
              <a:rPr lang="fr-FR" dirty="0"/>
              <a:t>Ce travail nous a encouragé à proposer une nouvelle étude cette fois mono </a:t>
            </a:r>
            <a:r>
              <a:rPr lang="fr-FR"/>
              <a:t>centrique rétrospectif </a:t>
            </a:r>
            <a:r>
              <a:rPr lang="fr-FR" dirty="0"/>
              <a:t>sur le CHU de Dijon et cette fois ci concernant belle et bien les hernies primaires ombilicale. Les données sont en cours de recueil. </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31</a:t>
            </a:fld>
            <a:endParaRPr lang="fr-FR"/>
          </a:p>
        </p:txBody>
      </p:sp>
    </p:spTree>
    <p:extLst>
      <p:ext uri="{BB962C8B-B14F-4D97-AF65-F5344CB8AC3E}">
        <p14:creationId xmlns:p14="http://schemas.microsoft.com/office/powerpoint/2010/main" val="3649727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vous remercie de </a:t>
            </a:r>
            <a:r>
              <a:rPr lang="fr-FR"/>
              <a:t>votre attention</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32</a:t>
            </a:fld>
            <a:endParaRPr lang="fr-FR"/>
          </a:p>
        </p:txBody>
      </p:sp>
    </p:spTree>
    <p:extLst>
      <p:ext uri="{BB962C8B-B14F-4D97-AF65-F5344CB8AC3E}">
        <p14:creationId xmlns:p14="http://schemas.microsoft.com/office/powerpoint/2010/main" val="191886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Ces éventrations ont 2 conséquences principales.</a:t>
            </a:r>
          </a:p>
          <a:p>
            <a:endParaRPr lang="fr-FR" sz="1200" dirty="0"/>
          </a:p>
          <a:p>
            <a:r>
              <a:rPr lang="fr-FR" sz="1200" dirty="0"/>
              <a:t>La première est l’impact sur la qualité de vie du patient. En effet elles peuvent entrainer des douleurs mais aussi avoir un impact psychologique du fait d’un sentiment de fragilité chez ces patients. De plus elles sont responsable d’un </a:t>
            </a:r>
            <a:r>
              <a:rPr lang="fr-FR" sz="1200" dirty="0" err="1"/>
              <a:t>inesthetisme</a:t>
            </a:r>
            <a:r>
              <a:rPr lang="fr-FR" sz="1200" dirty="0"/>
              <a:t> handicapant. </a:t>
            </a:r>
          </a:p>
          <a:p>
            <a:endParaRPr lang="fr-FR" sz="1200" dirty="0"/>
          </a:p>
          <a:p>
            <a:r>
              <a:rPr lang="fr-FR" sz="1200" dirty="0"/>
              <a:t>Enfin elles peuvent être la source d’intervention en urgence pour occlusion ou étranglement. </a:t>
            </a:r>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4</a:t>
            </a:fld>
            <a:endParaRPr lang="fr-FR"/>
          </a:p>
        </p:txBody>
      </p:sp>
    </p:spTree>
    <p:extLst>
      <p:ext uri="{BB962C8B-B14F-4D97-AF65-F5344CB8AC3E}">
        <p14:creationId xmlns:p14="http://schemas.microsoft.com/office/powerpoint/2010/main" val="91416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Concernant la prise en charge de ces éventration, aujourd’hui il existe un standard thérapeutique bien accepté qui consiste donc à dire que pour les éventrations nécessitant une prise en charge chirurgicale  il faut utiliser un renfort prothétique. </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5</a:t>
            </a:fld>
            <a:endParaRPr lang="fr-FR"/>
          </a:p>
        </p:txBody>
      </p:sp>
    </p:spTree>
    <p:extLst>
      <p:ext uri="{BB962C8B-B14F-4D97-AF65-F5344CB8AC3E}">
        <p14:creationId xmlns:p14="http://schemas.microsoft.com/office/powerpoint/2010/main" val="224508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effet l’utilisation de renfort prothétique permet la réduction significative du taux de récidive à 1 ans passant de 50% en </a:t>
            </a:r>
            <a:r>
              <a:rPr lang="fr-FR" dirty="0" err="1"/>
              <a:t>raphie</a:t>
            </a:r>
            <a:r>
              <a:rPr lang="fr-FR" dirty="0"/>
              <a:t> simple à moins de 10% à l’aide du renfort prothétique.</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6</a:t>
            </a:fld>
            <a:endParaRPr lang="fr-FR"/>
          </a:p>
        </p:txBody>
      </p:sp>
    </p:spTree>
    <p:extLst>
      <p:ext uri="{BB962C8B-B14F-4D97-AF65-F5344CB8AC3E}">
        <p14:creationId xmlns:p14="http://schemas.microsoft.com/office/powerpoint/2010/main" val="326342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l’utilisation du renfort prothétique ne fait plus débat, le plan de positionnement de la prothèse lui reste sujet à discussion.</a:t>
            </a:r>
          </a:p>
          <a:p>
            <a:endParaRPr lang="fr-FR" dirty="0"/>
          </a:p>
          <a:p>
            <a:r>
              <a:rPr lang="fr-FR" dirty="0"/>
              <a:t>Actuellement il n’existe pas de recommandation claire sur l’existence d’un plan à privilégier sur un autre.</a:t>
            </a:r>
          </a:p>
          <a:p>
            <a:endParaRPr lang="fr-FR" dirty="0"/>
          </a:p>
          <a:p>
            <a:r>
              <a:rPr lang="fr-FR" dirty="0"/>
              <a:t>Ce schéma publié en 2020 dans le British journal of </a:t>
            </a:r>
            <a:r>
              <a:rPr lang="fr-FR" dirty="0" err="1"/>
              <a:t>surgery</a:t>
            </a:r>
            <a:r>
              <a:rPr lang="fr-FR" dirty="0"/>
              <a:t> résume les différents plan de positionnement possible. Il faut en retenir 3 principaux a savoir le plan rétromusculaire, le plan pré péritonéale et enfin le plan intra péritonéale.</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7</a:t>
            </a:fld>
            <a:endParaRPr lang="fr-FR"/>
          </a:p>
        </p:txBody>
      </p:sp>
    </p:spTree>
    <p:extLst>
      <p:ext uri="{BB962C8B-B14F-4D97-AF65-F5344CB8AC3E}">
        <p14:creationId xmlns:p14="http://schemas.microsoft.com/office/powerpoint/2010/main" val="423469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Concernant justement ce plan intra péritonéale.</a:t>
            </a:r>
          </a:p>
          <a:p>
            <a:endParaRPr lang="fr-FR" dirty="0"/>
          </a:p>
          <a:p>
            <a:r>
              <a:rPr lang="fr-FR" dirty="0"/>
              <a:t>L’</a:t>
            </a:r>
            <a:r>
              <a:rPr lang="fr-FR" dirty="0" err="1"/>
              <a:t>essort</a:t>
            </a:r>
            <a:r>
              <a:rPr lang="fr-FR" dirty="0"/>
              <a:t> de la </a:t>
            </a:r>
            <a:r>
              <a:rPr lang="fr-FR" dirty="0" err="1"/>
              <a:t>coeliochirurgie</a:t>
            </a:r>
            <a:r>
              <a:rPr lang="fr-FR" dirty="0"/>
              <a:t> dans les années 2005 c’est accompagné d’un engouement majeur pour la mise en place des prothèse en intra péritonéale du fait d’une facilite de mise en place, d’une rapidité d’intervention et des avantages de l’aspect mini invasif de cette voie d’abord.</a:t>
            </a:r>
          </a:p>
          <a:p>
            <a:endParaRPr lang="fr-FR" dirty="0"/>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8</a:t>
            </a:fld>
            <a:endParaRPr lang="fr-FR"/>
          </a:p>
        </p:txBody>
      </p:sp>
    </p:spTree>
    <p:extLst>
      <p:ext uri="{BB962C8B-B14F-4D97-AF65-F5344CB8AC3E}">
        <p14:creationId xmlns:p14="http://schemas.microsoft.com/office/powerpoint/2010/main" val="246746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Cependant rapidement certaines complications ont été mise en avant avec par exemple un risque d’Incarcération intestinale, d’Adhérences intra abdominales, des Douleurs chroniques mais aussi des risque de Fistules.</a:t>
            </a:r>
          </a:p>
        </p:txBody>
      </p:sp>
      <p:sp>
        <p:nvSpPr>
          <p:cNvPr id="4" name="Espace réservé du numéro de diapositive 3"/>
          <p:cNvSpPr>
            <a:spLocks noGrp="1"/>
          </p:cNvSpPr>
          <p:nvPr>
            <p:ph type="sldNum" sz="quarter" idx="5"/>
          </p:nvPr>
        </p:nvSpPr>
        <p:spPr/>
        <p:txBody>
          <a:bodyPr/>
          <a:lstStyle/>
          <a:p>
            <a:fld id="{DBEF8BC4-3325-5449-B68E-8E96F4F7BB0F}" type="slidenum">
              <a:rPr lang="fr-FR" smtClean="0"/>
              <a:t>9</a:t>
            </a:fld>
            <a:endParaRPr lang="fr-FR"/>
          </a:p>
        </p:txBody>
      </p:sp>
    </p:spTree>
    <p:extLst>
      <p:ext uri="{BB962C8B-B14F-4D97-AF65-F5344CB8AC3E}">
        <p14:creationId xmlns:p14="http://schemas.microsoft.com/office/powerpoint/2010/main" val="24279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6/16/22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4.tif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02BEB-411E-5D47-9462-7285CD9FAF82}"/>
              </a:ext>
            </a:extLst>
          </p:cNvPr>
          <p:cNvSpPr>
            <a:spLocks noGrp="1"/>
          </p:cNvSpPr>
          <p:nvPr>
            <p:ph type="title"/>
          </p:nvPr>
        </p:nvSpPr>
        <p:spPr>
          <a:xfrm>
            <a:off x="616686" y="3127731"/>
            <a:ext cx="10994064" cy="1186910"/>
          </a:xfrm>
        </p:spPr>
        <p:txBody>
          <a:bodyPr>
            <a:normAutofit/>
          </a:bodyPr>
          <a:lstStyle/>
          <a:p>
            <a:r>
              <a:rPr lang="fr-FR" sz="2800" b="1" dirty="0"/>
              <a:t>Les prothèses intra-péritonéales produisent-elles des occlusions ? </a:t>
            </a:r>
            <a:br>
              <a:rPr lang="fr-FR" sz="2800" b="1" dirty="0"/>
            </a:br>
            <a:r>
              <a:rPr lang="fr-FR" sz="2800" b="1" dirty="0"/>
              <a:t>Analyse des données nationales françaises</a:t>
            </a:r>
          </a:p>
        </p:txBody>
      </p:sp>
      <p:pic>
        <p:nvPicPr>
          <p:cNvPr id="5" name="Image" descr="Image">
            <a:extLst>
              <a:ext uri="{FF2B5EF4-FFF2-40B4-BE49-F238E27FC236}">
                <a16:creationId xmlns:a16="http://schemas.microsoft.com/office/drawing/2014/main" id="{3E3E6A2C-8E4C-1346-B8F1-DAEE9C78032B}"/>
              </a:ext>
            </a:extLst>
          </p:cNvPr>
          <p:cNvPicPr>
            <a:picLocks noChangeAspect="1"/>
          </p:cNvPicPr>
          <p:nvPr/>
        </p:nvPicPr>
        <p:blipFill>
          <a:blip r:embed="rId3">
            <a:extLst/>
          </a:blip>
          <a:stretch>
            <a:fillRect/>
          </a:stretch>
        </p:blipFill>
        <p:spPr>
          <a:xfrm>
            <a:off x="1354328" y="4828723"/>
            <a:ext cx="2247333" cy="897225"/>
          </a:xfrm>
          <a:prstGeom prst="rect">
            <a:avLst/>
          </a:prstGeom>
          <a:ln w="12700">
            <a:miter lim="400000"/>
          </a:ln>
        </p:spPr>
      </p:pic>
      <p:sp>
        <p:nvSpPr>
          <p:cNvPr id="8" name="Impact du volume d’un centre en chirurgie hépatique sur la morbi-mortalité post-opératoire…">
            <a:extLst>
              <a:ext uri="{FF2B5EF4-FFF2-40B4-BE49-F238E27FC236}">
                <a16:creationId xmlns:a16="http://schemas.microsoft.com/office/drawing/2014/main" id="{C0B66FB6-984A-EE4B-AAB4-16FA42D9D684}"/>
              </a:ext>
            </a:extLst>
          </p:cNvPr>
          <p:cNvSpPr txBox="1">
            <a:spLocks/>
          </p:cNvSpPr>
          <p:nvPr/>
        </p:nvSpPr>
        <p:spPr>
          <a:xfrm>
            <a:off x="3702919" y="495171"/>
            <a:ext cx="4821597" cy="15310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a:lstStyle>
          <a:p>
            <a:pPr defTabSz="457200" hangingPunct="1">
              <a:lnSpc>
                <a:spcPts val="9600"/>
              </a:lnSpc>
              <a:spcBef>
                <a:spcPts val="0"/>
              </a:spcBef>
              <a:defRPr sz="4000" b="1">
                <a:solidFill>
                  <a:srgbClr val="262626"/>
                </a:solidFill>
                <a:latin typeface="Palatino"/>
                <a:ea typeface="Palatino"/>
                <a:cs typeface="Palatino"/>
                <a:sym typeface="Palatino"/>
              </a:defRPr>
            </a:pPr>
            <a:r>
              <a:rPr lang="fr-FR" sz="3000" b="1" dirty="0">
                <a:solidFill>
                  <a:srgbClr val="262626"/>
                </a:solidFill>
                <a:latin typeface="Palatino"/>
                <a:ea typeface="Palatino"/>
                <a:cs typeface="Palatino"/>
                <a:sym typeface="Palatino"/>
              </a:rPr>
              <a:t>Congrès MESH 2022</a:t>
            </a:r>
          </a:p>
        </p:txBody>
      </p:sp>
      <p:sp>
        <p:nvSpPr>
          <p:cNvPr id="9" name="Présentée et soutenue le 21 octobre 2021…">
            <a:extLst>
              <a:ext uri="{FF2B5EF4-FFF2-40B4-BE49-F238E27FC236}">
                <a16:creationId xmlns:a16="http://schemas.microsoft.com/office/drawing/2014/main" id="{F03A62A4-D5E2-3349-8F17-197CD2CD7246}"/>
              </a:ext>
            </a:extLst>
          </p:cNvPr>
          <p:cNvSpPr txBox="1"/>
          <p:nvPr/>
        </p:nvSpPr>
        <p:spPr>
          <a:xfrm>
            <a:off x="616685" y="4764376"/>
            <a:ext cx="10994065"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defRPr>
                <a:solidFill>
                  <a:srgbClr val="000000"/>
                </a:solidFill>
              </a:defRPr>
            </a:pPr>
            <a:r>
              <a:rPr lang="fr-FR" sz="2000" dirty="0"/>
              <a:t>17</a:t>
            </a:r>
            <a:r>
              <a:rPr sz="2000" dirty="0"/>
              <a:t> </a:t>
            </a:r>
            <a:r>
              <a:rPr lang="fr-FR" sz="2000" dirty="0"/>
              <a:t>Juin</a:t>
            </a:r>
            <a:r>
              <a:rPr sz="2000" dirty="0"/>
              <a:t> 202</a:t>
            </a:r>
            <a:r>
              <a:rPr lang="fr-FR" sz="2000" dirty="0"/>
              <a:t>2</a:t>
            </a:r>
          </a:p>
          <a:p>
            <a:pPr algn="ctr" defTabSz="457200">
              <a:defRPr>
                <a:solidFill>
                  <a:srgbClr val="000000"/>
                </a:solidFill>
              </a:defRPr>
            </a:pPr>
            <a:endParaRPr sz="2000" dirty="0"/>
          </a:p>
          <a:p>
            <a:pPr algn="ctr" defTabSz="457200">
              <a:defRPr>
                <a:solidFill>
                  <a:srgbClr val="000000"/>
                </a:solidFill>
              </a:defRPr>
            </a:pPr>
            <a:r>
              <a:rPr lang="fr-FR" sz="2000" dirty="0"/>
              <a:t>Théophile DELORME</a:t>
            </a:r>
            <a:endParaRPr sz="2000" dirty="0"/>
          </a:p>
        </p:txBody>
      </p:sp>
      <p:pic>
        <p:nvPicPr>
          <p:cNvPr id="10" name="Image 9">
            <a:extLst>
              <a:ext uri="{FF2B5EF4-FFF2-40B4-BE49-F238E27FC236}">
                <a16:creationId xmlns:a16="http://schemas.microsoft.com/office/drawing/2014/main" id="{86BD764F-9BFA-2C42-A436-F98CDE156922}"/>
              </a:ext>
            </a:extLst>
          </p:cNvPr>
          <p:cNvPicPr>
            <a:picLocks noChangeAspect="1"/>
          </p:cNvPicPr>
          <p:nvPr/>
        </p:nvPicPr>
        <p:blipFill>
          <a:blip r:embed="rId4"/>
          <a:stretch>
            <a:fillRect/>
          </a:stretch>
        </p:blipFill>
        <p:spPr>
          <a:xfrm>
            <a:off x="1488023" y="878462"/>
            <a:ext cx="1979945" cy="1147794"/>
          </a:xfrm>
          <a:prstGeom prst="rect">
            <a:avLst/>
          </a:prstGeom>
        </p:spPr>
      </p:pic>
      <p:pic>
        <p:nvPicPr>
          <p:cNvPr id="11" name="Image 10">
            <a:extLst>
              <a:ext uri="{FF2B5EF4-FFF2-40B4-BE49-F238E27FC236}">
                <a16:creationId xmlns:a16="http://schemas.microsoft.com/office/drawing/2014/main" id="{F844D2BC-B9A3-AA40-AAE1-1376B8AF1D35}"/>
              </a:ext>
            </a:extLst>
          </p:cNvPr>
          <p:cNvPicPr>
            <a:picLocks noChangeAspect="1"/>
          </p:cNvPicPr>
          <p:nvPr/>
        </p:nvPicPr>
        <p:blipFill>
          <a:blip r:embed="rId5"/>
          <a:stretch>
            <a:fillRect/>
          </a:stretch>
        </p:blipFill>
        <p:spPr>
          <a:xfrm>
            <a:off x="8223430" y="1071326"/>
            <a:ext cx="3204425" cy="954930"/>
          </a:xfrm>
          <a:prstGeom prst="rect">
            <a:avLst/>
          </a:prstGeom>
        </p:spPr>
      </p:pic>
      <p:pic>
        <p:nvPicPr>
          <p:cNvPr id="12" name="Graphic 2">
            <a:extLst>
              <a:ext uri="{FF2B5EF4-FFF2-40B4-BE49-F238E27FC236}">
                <a16:creationId xmlns:a16="http://schemas.microsoft.com/office/drawing/2014/main" id="{25E85645-A6FD-0141-8CFF-1967DA1138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07820" y="4559515"/>
            <a:ext cx="1435643" cy="1435643"/>
          </a:xfrm>
          <a:prstGeom prst="rect">
            <a:avLst/>
          </a:prstGeom>
        </p:spPr>
      </p:pic>
    </p:spTree>
    <p:extLst>
      <p:ext uri="{BB962C8B-B14F-4D97-AF65-F5344CB8AC3E}">
        <p14:creationId xmlns:p14="http://schemas.microsoft.com/office/powerpoint/2010/main" val="495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Introduction</a:t>
            </a:r>
            <a:endParaRPr lang="fr-FR" dirty="0"/>
          </a:p>
        </p:txBody>
      </p:sp>
      <p:pic>
        <p:nvPicPr>
          <p:cNvPr id="5" name="Espace réservé du contenu 4">
            <a:extLst>
              <a:ext uri="{FF2B5EF4-FFF2-40B4-BE49-F238E27FC236}">
                <a16:creationId xmlns:a16="http://schemas.microsoft.com/office/drawing/2014/main" id="{66FE0994-7AA7-C049-AEC0-9B09CE8A4B38}"/>
              </a:ext>
            </a:extLst>
          </p:cNvPr>
          <p:cNvPicPr>
            <a:picLocks noGrp="1" noChangeAspect="1"/>
          </p:cNvPicPr>
          <p:nvPr>
            <p:ph idx="1"/>
          </p:nvPr>
        </p:nvPicPr>
        <p:blipFill>
          <a:blip r:embed="rId3"/>
          <a:stretch>
            <a:fillRect/>
          </a:stretch>
        </p:blipFill>
        <p:spPr>
          <a:xfrm>
            <a:off x="1425843" y="2903771"/>
            <a:ext cx="3492177" cy="2742637"/>
          </a:xfrm>
        </p:spPr>
      </p:pic>
      <p:sp>
        <p:nvSpPr>
          <p:cNvPr id="6" name="ZoneTexte 5">
            <a:extLst>
              <a:ext uri="{FF2B5EF4-FFF2-40B4-BE49-F238E27FC236}">
                <a16:creationId xmlns:a16="http://schemas.microsoft.com/office/drawing/2014/main" id="{562B4FCD-1160-494A-870E-91D8E5767254}"/>
              </a:ext>
            </a:extLst>
          </p:cNvPr>
          <p:cNvSpPr txBox="1"/>
          <p:nvPr/>
        </p:nvSpPr>
        <p:spPr>
          <a:xfrm>
            <a:off x="1425843" y="5770973"/>
            <a:ext cx="3492177" cy="285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Cure d’éventration par voie coelioscopique</a:t>
            </a:r>
            <a:endParaRPr kumimoji="0" lang="fr-FR" sz="1200" b="0" i="1" u="none" strike="noStrike" cap="none" spc="0" normalizeH="0" baseline="0" dirty="0">
              <a:ln>
                <a:noFill/>
              </a:ln>
              <a:solidFill>
                <a:srgbClr val="414141"/>
              </a:solidFill>
              <a:effectLst/>
              <a:uFillTx/>
              <a:latin typeface="Palatino"/>
              <a:ea typeface="Palatino"/>
              <a:cs typeface="Palatino"/>
              <a:sym typeface="Palatino"/>
            </a:endParaRPr>
          </a:p>
        </p:txBody>
      </p:sp>
      <p:sp>
        <p:nvSpPr>
          <p:cNvPr id="7" name="ZoneTexte 6">
            <a:extLst>
              <a:ext uri="{FF2B5EF4-FFF2-40B4-BE49-F238E27FC236}">
                <a16:creationId xmlns:a16="http://schemas.microsoft.com/office/drawing/2014/main" id="{0400B3AA-A344-8E4F-B50B-A600BEBDEB0C}"/>
              </a:ext>
            </a:extLst>
          </p:cNvPr>
          <p:cNvSpPr txBox="1"/>
          <p:nvPr/>
        </p:nvSpPr>
        <p:spPr>
          <a:xfrm>
            <a:off x="5377911" y="2545522"/>
            <a:ext cx="6096694"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Complications connues </a:t>
            </a:r>
          </a:p>
          <a:p>
            <a:pPr marL="285750" indent="-285750">
              <a:buFont typeface="Wingdings" pitchFamily="2" charset="2"/>
              <a:buChar char="à"/>
            </a:pPr>
            <a:r>
              <a:rPr lang="fr-FR" dirty="0"/>
              <a:t>Incarcération intestinale</a:t>
            </a:r>
          </a:p>
          <a:p>
            <a:pPr marL="285750" indent="-285750">
              <a:buFont typeface="Wingdings" pitchFamily="2" charset="2"/>
              <a:buChar char="à"/>
            </a:pPr>
            <a:r>
              <a:rPr lang="fr-FR" dirty="0"/>
              <a:t>Adhérences intra abdominales</a:t>
            </a:r>
          </a:p>
          <a:p>
            <a:pPr marL="285750" indent="-285750">
              <a:buFont typeface="Wingdings" pitchFamily="2" charset="2"/>
              <a:buChar char="à"/>
            </a:pPr>
            <a:r>
              <a:rPr lang="fr-FR" dirty="0"/>
              <a:t>Douleurs</a:t>
            </a:r>
          </a:p>
          <a:p>
            <a:pPr marL="285750" indent="-285750">
              <a:buFont typeface="Wingdings" pitchFamily="2" charset="2"/>
              <a:buChar char="à"/>
            </a:pPr>
            <a:r>
              <a:rPr lang="fr-FR" dirty="0"/>
              <a:t>Fistules</a:t>
            </a:r>
          </a:p>
          <a:p>
            <a:endParaRPr lang="fr-FR" dirty="0"/>
          </a:p>
          <a:p>
            <a:pPr marL="285750" indent="-285750">
              <a:buClr>
                <a:schemeClr val="accent1"/>
              </a:buClr>
              <a:buFont typeface="Arial" panose="020B0604020202020204" pitchFamily="34" charset="0"/>
              <a:buChar char="•"/>
            </a:pPr>
            <a:r>
              <a:rPr lang="fr-FR" dirty="0"/>
              <a:t>Pratique courante </a:t>
            </a:r>
          </a:p>
          <a:p>
            <a:pPr marL="285750" indent="-285750">
              <a:buFont typeface="Wingdings" pitchFamily="2" charset="2"/>
              <a:buChar char="à"/>
            </a:pPr>
            <a:r>
              <a:rPr lang="fr-FR" dirty="0">
                <a:sym typeface="Wingdings" pitchFamily="2" charset="2"/>
              </a:rPr>
              <a:t>En </a:t>
            </a:r>
            <a:r>
              <a:rPr lang="fr-FR" dirty="0"/>
              <a:t>imagerie ou lors des reprises chirurgicales : adhérences ++</a:t>
            </a:r>
          </a:p>
          <a:p>
            <a:endParaRPr lang="fr-FR" dirty="0"/>
          </a:p>
        </p:txBody>
      </p:sp>
      <p:sp>
        <p:nvSpPr>
          <p:cNvPr id="9" name="Rectangle 8">
            <a:extLst>
              <a:ext uri="{FF2B5EF4-FFF2-40B4-BE49-F238E27FC236}">
                <a16:creationId xmlns:a16="http://schemas.microsoft.com/office/drawing/2014/main" id="{334AE2E1-05F1-1045-A147-3BD2B067860E}"/>
              </a:ext>
            </a:extLst>
          </p:cNvPr>
          <p:cNvSpPr/>
          <p:nvPr/>
        </p:nvSpPr>
        <p:spPr>
          <a:xfrm>
            <a:off x="1667032" y="2472157"/>
            <a:ext cx="3009798" cy="369332"/>
          </a:xfrm>
          <a:prstGeom prst="rect">
            <a:avLst/>
          </a:prstGeom>
        </p:spPr>
        <p:txBody>
          <a:bodyPr wrap="none">
            <a:spAutoFit/>
          </a:bodyPr>
          <a:lstStyle/>
          <a:p>
            <a:r>
              <a:rPr lang="fr-FR" b="1" dirty="0"/>
              <a:t>Prothèses intra péritonéales</a:t>
            </a:r>
            <a:endParaRPr lang="fr-FR" dirty="0"/>
          </a:p>
        </p:txBody>
      </p:sp>
    </p:spTree>
    <p:extLst>
      <p:ext uri="{BB962C8B-B14F-4D97-AF65-F5344CB8AC3E}">
        <p14:creationId xmlns:p14="http://schemas.microsoft.com/office/powerpoint/2010/main" val="107248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Introduction</a:t>
            </a:r>
            <a:endParaRPr lang="fr-FR" dirty="0"/>
          </a:p>
        </p:txBody>
      </p:sp>
      <p:pic>
        <p:nvPicPr>
          <p:cNvPr id="5" name="Espace réservé du contenu 4">
            <a:extLst>
              <a:ext uri="{FF2B5EF4-FFF2-40B4-BE49-F238E27FC236}">
                <a16:creationId xmlns:a16="http://schemas.microsoft.com/office/drawing/2014/main" id="{66FE0994-7AA7-C049-AEC0-9B09CE8A4B38}"/>
              </a:ext>
            </a:extLst>
          </p:cNvPr>
          <p:cNvPicPr>
            <a:picLocks noGrp="1" noChangeAspect="1"/>
          </p:cNvPicPr>
          <p:nvPr>
            <p:ph idx="1"/>
          </p:nvPr>
        </p:nvPicPr>
        <p:blipFill>
          <a:blip r:embed="rId3"/>
          <a:stretch>
            <a:fillRect/>
          </a:stretch>
        </p:blipFill>
        <p:spPr>
          <a:xfrm>
            <a:off x="1425843" y="2903771"/>
            <a:ext cx="3492177" cy="2742637"/>
          </a:xfrm>
        </p:spPr>
      </p:pic>
      <p:sp>
        <p:nvSpPr>
          <p:cNvPr id="6" name="ZoneTexte 5">
            <a:extLst>
              <a:ext uri="{FF2B5EF4-FFF2-40B4-BE49-F238E27FC236}">
                <a16:creationId xmlns:a16="http://schemas.microsoft.com/office/drawing/2014/main" id="{562B4FCD-1160-494A-870E-91D8E5767254}"/>
              </a:ext>
            </a:extLst>
          </p:cNvPr>
          <p:cNvSpPr txBox="1"/>
          <p:nvPr/>
        </p:nvSpPr>
        <p:spPr>
          <a:xfrm>
            <a:off x="1425843" y="5770973"/>
            <a:ext cx="3492177" cy="285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Cure d’éventration par voie coelioscopique</a:t>
            </a:r>
            <a:endParaRPr kumimoji="0" lang="fr-FR" sz="1200" b="0" i="1" u="none" strike="noStrike" cap="none" spc="0" normalizeH="0" baseline="0" dirty="0">
              <a:ln>
                <a:noFill/>
              </a:ln>
              <a:solidFill>
                <a:srgbClr val="414141"/>
              </a:solidFill>
              <a:effectLst/>
              <a:uFillTx/>
              <a:latin typeface="Palatino"/>
              <a:ea typeface="Palatino"/>
              <a:cs typeface="Palatino"/>
              <a:sym typeface="Palatino"/>
            </a:endParaRPr>
          </a:p>
        </p:txBody>
      </p:sp>
      <p:sp>
        <p:nvSpPr>
          <p:cNvPr id="7" name="ZoneTexte 6">
            <a:extLst>
              <a:ext uri="{FF2B5EF4-FFF2-40B4-BE49-F238E27FC236}">
                <a16:creationId xmlns:a16="http://schemas.microsoft.com/office/drawing/2014/main" id="{0400B3AA-A344-8E4F-B50B-A600BEBDEB0C}"/>
              </a:ext>
            </a:extLst>
          </p:cNvPr>
          <p:cNvSpPr txBox="1"/>
          <p:nvPr/>
        </p:nvSpPr>
        <p:spPr>
          <a:xfrm>
            <a:off x="5377911" y="2545522"/>
            <a:ext cx="6096694" cy="341632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Complications connues </a:t>
            </a:r>
          </a:p>
          <a:p>
            <a:pPr marL="285750" indent="-285750">
              <a:buFont typeface="Wingdings" pitchFamily="2" charset="2"/>
              <a:buChar char="à"/>
            </a:pPr>
            <a:r>
              <a:rPr lang="fr-FR" dirty="0"/>
              <a:t>Incarcération intestinale</a:t>
            </a:r>
          </a:p>
          <a:p>
            <a:pPr marL="285750" indent="-285750">
              <a:buFont typeface="Wingdings" pitchFamily="2" charset="2"/>
              <a:buChar char="à"/>
            </a:pPr>
            <a:r>
              <a:rPr lang="fr-FR" dirty="0"/>
              <a:t>Adhérences intra abdominales</a:t>
            </a:r>
          </a:p>
          <a:p>
            <a:pPr marL="285750" indent="-285750">
              <a:buFont typeface="Wingdings" pitchFamily="2" charset="2"/>
              <a:buChar char="à"/>
            </a:pPr>
            <a:r>
              <a:rPr lang="fr-FR" dirty="0"/>
              <a:t>Douleurs</a:t>
            </a:r>
          </a:p>
          <a:p>
            <a:pPr marL="285750" indent="-285750">
              <a:buFont typeface="Wingdings" pitchFamily="2" charset="2"/>
              <a:buChar char="à"/>
            </a:pPr>
            <a:r>
              <a:rPr lang="fr-FR" dirty="0"/>
              <a:t>Fistules</a:t>
            </a:r>
          </a:p>
          <a:p>
            <a:endParaRPr lang="fr-FR" dirty="0"/>
          </a:p>
          <a:p>
            <a:pPr marL="285750" indent="-285750">
              <a:buClr>
                <a:schemeClr val="accent1"/>
              </a:buClr>
              <a:buFont typeface="Arial" panose="020B0604020202020204" pitchFamily="34" charset="0"/>
              <a:buChar char="•"/>
            </a:pPr>
            <a:r>
              <a:rPr lang="fr-FR" dirty="0"/>
              <a:t>Pratique courante </a:t>
            </a:r>
          </a:p>
          <a:p>
            <a:pPr marL="285750" indent="-285750">
              <a:buFont typeface="Wingdings" pitchFamily="2" charset="2"/>
              <a:buChar char="à"/>
            </a:pPr>
            <a:r>
              <a:rPr lang="fr-FR" dirty="0">
                <a:sym typeface="Wingdings" pitchFamily="2" charset="2"/>
              </a:rPr>
              <a:t>En </a:t>
            </a:r>
            <a:r>
              <a:rPr lang="fr-FR" dirty="0"/>
              <a:t>imagerie ou lors des reprises chirurgicales : adhérences ++</a:t>
            </a:r>
          </a:p>
          <a:p>
            <a:endParaRPr lang="fr-FR" dirty="0"/>
          </a:p>
          <a:p>
            <a:endParaRPr lang="fr-FR" dirty="0"/>
          </a:p>
          <a:p>
            <a:pPr algn="ctr"/>
            <a:r>
              <a:rPr lang="fr-FR" b="1" dirty="0"/>
              <a:t>Toutes les prothèses intra péritonéales induisent des adhérences</a:t>
            </a:r>
          </a:p>
        </p:txBody>
      </p:sp>
      <p:sp>
        <p:nvSpPr>
          <p:cNvPr id="8" name="ZoneTexte 7">
            <a:extLst>
              <a:ext uri="{FF2B5EF4-FFF2-40B4-BE49-F238E27FC236}">
                <a16:creationId xmlns:a16="http://schemas.microsoft.com/office/drawing/2014/main" id="{27E05C91-AB78-EB44-981E-D7EC3D2218F5}"/>
              </a:ext>
            </a:extLst>
          </p:cNvPr>
          <p:cNvSpPr txBox="1"/>
          <p:nvPr/>
        </p:nvSpPr>
        <p:spPr>
          <a:xfrm>
            <a:off x="5610384" y="5951583"/>
            <a:ext cx="5300421"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Santos Filho PV dos et Al. Acta </a:t>
            </a:r>
            <a:r>
              <a:rPr lang="fr-FR" sz="1200" i="1" dirty="0" err="1">
                <a:solidFill>
                  <a:srgbClr val="414141"/>
                </a:solidFill>
                <a:latin typeface="Palatino"/>
                <a:ea typeface="Palatino"/>
                <a:cs typeface="Palatino"/>
                <a:sym typeface="Palatino"/>
              </a:rPr>
              <a:t>Cirurgica</a:t>
            </a:r>
            <a:r>
              <a:rPr lang="fr-FR" sz="1200" i="1" dirty="0">
                <a:solidFill>
                  <a:srgbClr val="414141"/>
                </a:solidFill>
                <a:latin typeface="Palatino"/>
                <a:ea typeface="Palatino"/>
                <a:cs typeface="Palatino"/>
                <a:sym typeface="Palatino"/>
              </a:rPr>
              <a:t> </a:t>
            </a:r>
            <a:r>
              <a:rPr lang="fr-FR" sz="1200" i="1" dirty="0" err="1">
                <a:solidFill>
                  <a:srgbClr val="414141"/>
                </a:solidFill>
                <a:latin typeface="Palatino"/>
                <a:ea typeface="Palatino"/>
                <a:cs typeface="Palatino"/>
                <a:sym typeface="Palatino"/>
              </a:rPr>
              <a:t>Brasileira</a:t>
            </a:r>
            <a:r>
              <a:rPr lang="fr-FR" sz="1200" i="1" dirty="0">
                <a:solidFill>
                  <a:srgbClr val="414141"/>
                </a:solidFill>
                <a:latin typeface="Palatino"/>
                <a:ea typeface="Palatino"/>
                <a:cs typeface="Palatino"/>
                <a:sym typeface="Palatino"/>
              </a:rPr>
              <a:t> 2020</a:t>
            </a:r>
          </a:p>
        </p:txBody>
      </p:sp>
      <p:sp>
        <p:nvSpPr>
          <p:cNvPr id="9" name="Rectangle 8">
            <a:extLst>
              <a:ext uri="{FF2B5EF4-FFF2-40B4-BE49-F238E27FC236}">
                <a16:creationId xmlns:a16="http://schemas.microsoft.com/office/drawing/2014/main" id="{334AE2E1-05F1-1045-A147-3BD2B067860E}"/>
              </a:ext>
            </a:extLst>
          </p:cNvPr>
          <p:cNvSpPr/>
          <p:nvPr/>
        </p:nvSpPr>
        <p:spPr>
          <a:xfrm>
            <a:off x="1667032" y="2472157"/>
            <a:ext cx="3009798" cy="369332"/>
          </a:xfrm>
          <a:prstGeom prst="rect">
            <a:avLst/>
          </a:prstGeom>
        </p:spPr>
        <p:txBody>
          <a:bodyPr wrap="none">
            <a:spAutoFit/>
          </a:bodyPr>
          <a:lstStyle/>
          <a:p>
            <a:r>
              <a:rPr lang="fr-FR" b="1" dirty="0"/>
              <a:t>Prothèses intra péritonéales</a:t>
            </a:r>
            <a:endParaRPr lang="fr-FR" dirty="0"/>
          </a:p>
        </p:txBody>
      </p:sp>
    </p:spTree>
    <p:extLst>
      <p:ext uri="{BB962C8B-B14F-4D97-AF65-F5344CB8AC3E}">
        <p14:creationId xmlns:p14="http://schemas.microsoft.com/office/powerpoint/2010/main" val="64020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Introduction</a:t>
            </a:r>
            <a:endParaRPr lang="fr-FR" dirty="0"/>
          </a:p>
        </p:txBody>
      </p:sp>
      <p:sp>
        <p:nvSpPr>
          <p:cNvPr id="3" name="ZoneTexte 2">
            <a:extLst>
              <a:ext uri="{FF2B5EF4-FFF2-40B4-BE49-F238E27FC236}">
                <a16:creationId xmlns:a16="http://schemas.microsoft.com/office/drawing/2014/main" id="{9AF1CFD0-2B34-5249-B3BB-0A5E37A212A4}"/>
              </a:ext>
            </a:extLst>
          </p:cNvPr>
          <p:cNvSpPr txBox="1"/>
          <p:nvPr/>
        </p:nvSpPr>
        <p:spPr>
          <a:xfrm>
            <a:off x="1427356" y="3385653"/>
            <a:ext cx="9469242" cy="1477328"/>
          </a:xfrm>
          <a:prstGeom prst="rect">
            <a:avLst/>
          </a:prstGeom>
          <a:noFill/>
        </p:spPr>
        <p:txBody>
          <a:bodyPr wrap="square" rtlCol="0">
            <a:spAutoFit/>
          </a:bodyPr>
          <a:lstStyle/>
          <a:p>
            <a:pPr algn="ctr"/>
            <a:r>
              <a:rPr lang="fr-FR" b="1" dirty="0"/>
              <a:t>Objectif de l’étude </a:t>
            </a:r>
          </a:p>
          <a:p>
            <a:endParaRPr lang="fr-FR" dirty="0"/>
          </a:p>
          <a:p>
            <a:pPr algn="ctr"/>
            <a:r>
              <a:rPr lang="fr-FR" dirty="0"/>
              <a:t>Déterminer, à partir des données nationales PMSI, si les prothèses intra péritonéales s’associent à un sur risque d’occlusion intestinale </a:t>
            </a:r>
            <a:r>
              <a:rPr lang="fr-FR" dirty="0" err="1"/>
              <a:t>adhérentielle</a:t>
            </a:r>
            <a:r>
              <a:rPr lang="fr-FR" dirty="0"/>
              <a:t> dans les années ultérieures ? </a:t>
            </a:r>
          </a:p>
          <a:p>
            <a:endParaRPr lang="fr-FR" dirty="0"/>
          </a:p>
        </p:txBody>
      </p:sp>
    </p:spTree>
    <p:extLst>
      <p:ext uri="{BB962C8B-B14F-4D97-AF65-F5344CB8AC3E}">
        <p14:creationId xmlns:p14="http://schemas.microsoft.com/office/powerpoint/2010/main" val="350874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ABB824-32E3-6248-9278-31A51CAB89CE}"/>
              </a:ext>
            </a:extLst>
          </p:cNvPr>
          <p:cNvSpPr>
            <a:spLocks noGrp="1"/>
          </p:cNvSpPr>
          <p:nvPr>
            <p:ph idx="1"/>
          </p:nvPr>
        </p:nvSpPr>
        <p:spPr>
          <a:xfrm>
            <a:off x="1295402" y="3002981"/>
            <a:ext cx="9601196" cy="2438814"/>
          </a:xfrm>
        </p:spPr>
        <p:txBody>
          <a:bodyPr>
            <a:normAutofit/>
          </a:bodyPr>
          <a:lstStyle/>
          <a:p>
            <a:pPr marL="0" indent="0">
              <a:buNone/>
            </a:pPr>
            <a:endParaRPr lang="fr-FR" sz="1800" dirty="0"/>
          </a:p>
          <a:p>
            <a:pPr algn="ctr"/>
            <a:r>
              <a:rPr lang="fr-FR" sz="1800" dirty="0"/>
              <a:t>Etude interventionnelle : groupe avec prothèse extra péritonéale </a:t>
            </a:r>
            <a:r>
              <a:rPr lang="fr-FR" sz="1800" b="1" dirty="0"/>
              <a:t>VS</a:t>
            </a:r>
            <a:r>
              <a:rPr lang="fr-FR" sz="1800" dirty="0"/>
              <a:t> groupe avec prothèse intra péritonéale</a:t>
            </a:r>
          </a:p>
          <a:p>
            <a:pPr algn="ctr"/>
            <a:endParaRPr lang="fr-FR" sz="1800" dirty="0"/>
          </a:p>
        </p:txBody>
      </p:sp>
      <p:sp>
        <p:nvSpPr>
          <p:cNvPr id="4" name="Titre 1">
            <a:extLst>
              <a:ext uri="{FF2B5EF4-FFF2-40B4-BE49-F238E27FC236}">
                <a16:creationId xmlns:a16="http://schemas.microsoft.com/office/drawing/2014/main" id="{474AE592-8414-574D-9A65-52560201132D}"/>
              </a:ext>
            </a:extLst>
          </p:cNvPr>
          <p:cNvSpPr>
            <a:spLocks noGrp="1"/>
          </p:cNvSpPr>
          <p:nvPr>
            <p:ph type="title"/>
          </p:nvPr>
        </p:nvSpPr>
        <p:spPr/>
        <p:txBody>
          <a:bodyPr/>
          <a:lstStyle/>
          <a:p>
            <a:r>
              <a:rPr lang="fr-FR" u="sng" dirty="0"/>
              <a:t>Idéale </a:t>
            </a:r>
          </a:p>
        </p:txBody>
      </p:sp>
    </p:spTree>
    <p:extLst>
      <p:ext uri="{BB962C8B-B14F-4D97-AF65-F5344CB8AC3E}">
        <p14:creationId xmlns:p14="http://schemas.microsoft.com/office/powerpoint/2010/main" val="2864594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ABB824-32E3-6248-9278-31A51CAB89CE}"/>
              </a:ext>
            </a:extLst>
          </p:cNvPr>
          <p:cNvSpPr>
            <a:spLocks noGrp="1"/>
          </p:cNvSpPr>
          <p:nvPr>
            <p:ph idx="1"/>
          </p:nvPr>
        </p:nvSpPr>
        <p:spPr>
          <a:xfrm>
            <a:off x="1295402" y="3002981"/>
            <a:ext cx="9601196" cy="2438814"/>
          </a:xfrm>
        </p:spPr>
        <p:txBody>
          <a:bodyPr>
            <a:normAutofit/>
          </a:bodyPr>
          <a:lstStyle/>
          <a:p>
            <a:pPr marL="0" indent="0">
              <a:buNone/>
            </a:pPr>
            <a:endParaRPr lang="fr-FR" sz="1800" dirty="0"/>
          </a:p>
          <a:p>
            <a:pPr algn="ctr"/>
            <a:r>
              <a:rPr lang="fr-FR" sz="1800" dirty="0"/>
              <a:t>Etude interventionnelle : groupe avec prothèse extra péritonéale </a:t>
            </a:r>
            <a:r>
              <a:rPr lang="fr-FR" sz="1800" b="1" dirty="0"/>
              <a:t>VS</a:t>
            </a:r>
            <a:r>
              <a:rPr lang="fr-FR" sz="1800" dirty="0"/>
              <a:t> groupe avec prothèse intra péritonéale</a:t>
            </a:r>
          </a:p>
          <a:p>
            <a:pPr algn="ctr"/>
            <a:endParaRPr lang="fr-FR" sz="1800" dirty="0"/>
          </a:p>
          <a:p>
            <a:pPr marL="0" indent="0" algn="ctr">
              <a:buNone/>
            </a:pPr>
            <a:r>
              <a:rPr lang="fr-FR" sz="1800" dirty="0">
                <a:solidFill>
                  <a:schemeClr val="accent1"/>
                </a:solidFill>
                <a:sym typeface="Wingdings" pitchFamily="2" charset="2"/>
              </a:rPr>
              <a:t> </a:t>
            </a:r>
            <a:r>
              <a:rPr lang="fr-FR" sz="1800" dirty="0"/>
              <a:t>Impossible avec le PMSI. Les codes ne permettent pas d’identifier la position de la prothèse</a:t>
            </a:r>
          </a:p>
          <a:p>
            <a:endParaRPr lang="fr-FR" sz="1800" dirty="0"/>
          </a:p>
        </p:txBody>
      </p:sp>
      <p:sp>
        <p:nvSpPr>
          <p:cNvPr id="4" name="Titre 1">
            <a:extLst>
              <a:ext uri="{FF2B5EF4-FFF2-40B4-BE49-F238E27FC236}">
                <a16:creationId xmlns:a16="http://schemas.microsoft.com/office/drawing/2014/main" id="{474AE592-8414-574D-9A65-52560201132D}"/>
              </a:ext>
            </a:extLst>
          </p:cNvPr>
          <p:cNvSpPr>
            <a:spLocks noGrp="1"/>
          </p:cNvSpPr>
          <p:nvPr>
            <p:ph type="title"/>
          </p:nvPr>
        </p:nvSpPr>
        <p:spPr/>
        <p:txBody>
          <a:bodyPr/>
          <a:lstStyle/>
          <a:p>
            <a:r>
              <a:rPr lang="fr-FR" u="sng" dirty="0"/>
              <a:t>Idéale </a:t>
            </a:r>
          </a:p>
        </p:txBody>
      </p:sp>
      <p:pic>
        <p:nvPicPr>
          <p:cNvPr id="9" name="Image 8">
            <a:extLst>
              <a:ext uri="{FF2B5EF4-FFF2-40B4-BE49-F238E27FC236}">
                <a16:creationId xmlns:a16="http://schemas.microsoft.com/office/drawing/2014/main" id="{2A4D2AEA-30C6-B14D-8242-261ED100FC48}"/>
              </a:ext>
            </a:extLst>
          </p:cNvPr>
          <p:cNvPicPr>
            <a:picLocks noChangeAspect="1"/>
          </p:cNvPicPr>
          <p:nvPr/>
        </p:nvPicPr>
        <p:blipFill>
          <a:blip r:embed="rId3"/>
          <a:stretch>
            <a:fillRect/>
          </a:stretch>
        </p:blipFill>
        <p:spPr>
          <a:xfrm>
            <a:off x="5441545" y="4879919"/>
            <a:ext cx="1173264" cy="1278858"/>
          </a:xfrm>
          <a:prstGeom prst="rect">
            <a:avLst/>
          </a:prstGeom>
        </p:spPr>
      </p:pic>
    </p:spTree>
    <p:extLst>
      <p:ext uri="{BB962C8B-B14F-4D97-AF65-F5344CB8AC3E}">
        <p14:creationId xmlns:p14="http://schemas.microsoft.com/office/powerpoint/2010/main" val="69915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Matériel et Méthodes </a:t>
            </a:r>
            <a:endParaRPr lang="fr-FR" dirty="0"/>
          </a:p>
        </p:txBody>
      </p:sp>
      <p:sp>
        <p:nvSpPr>
          <p:cNvPr id="5" name="ZoneTexte 4">
            <a:extLst>
              <a:ext uri="{FF2B5EF4-FFF2-40B4-BE49-F238E27FC236}">
                <a16:creationId xmlns:a16="http://schemas.microsoft.com/office/drawing/2014/main" id="{3A61435A-9471-0149-AE92-9056A56BDF20}"/>
              </a:ext>
            </a:extLst>
          </p:cNvPr>
          <p:cNvSpPr txBox="1"/>
          <p:nvPr/>
        </p:nvSpPr>
        <p:spPr>
          <a:xfrm>
            <a:off x="1295402" y="3103996"/>
            <a:ext cx="4655947" cy="1754326"/>
          </a:xfrm>
          <a:prstGeom prst="rect">
            <a:avLst/>
          </a:prstGeom>
          <a:noFill/>
        </p:spPr>
        <p:txBody>
          <a:bodyPr wrap="square" rtlCol="0">
            <a:spAutoFit/>
          </a:bodyPr>
          <a:lstStyle/>
          <a:p>
            <a:r>
              <a:rPr lang="fr-FR" b="1" dirty="0"/>
              <a:t>Protocole de l’étude </a:t>
            </a:r>
          </a:p>
          <a:p>
            <a:endParaRPr lang="fr-FR" dirty="0"/>
          </a:p>
          <a:p>
            <a:pPr marL="285750" indent="-285750">
              <a:buClr>
                <a:schemeClr val="accent1"/>
              </a:buClr>
              <a:buFont typeface="Arial" panose="020B0604020202020204" pitchFamily="34" charset="0"/>
              <a:buChar char="•"/>
            </a:pPr>
            <a:r>
              <a:rPr lang="fr-FR" dirty="0"/>
              <a:t>Base de données nationales du PMSI</a:t>
            </a:r>
          </a:p>
          <a:p>
            <a:endParaRPr lang="fr-FR" dirty="0"/>
          </a:p>
          <a:p>
            <a:pPr marL="285750" indent="-285750">
              <a:buClr>
                <a:schemeClr val="accent1"/>
              </a:buClr>
              <a:buFont typeface="Arial" panose="020B0604020202020204" pitchFamily="34" charset="0"/>
              <a:buChar char="•"/>
            </a:pPr>
            <a:r>
              <a:rPr lang="fr-FR" dirty="0"/>
              <a:t>1</a:t>
            </a:r>
            <a:r>
              <a:rPr lang="fr-FR" baseline="30000" dirty="0"/>
              <a:t>er</a:t>
            </a:r>
            <a:r>
              <a:rPr lang="fr-FR" dirty="0"/>
              <a:t> Janvier 2010 au 31 Décembre 2019</a:t>
            </a:r>
          </a:p>
          <a:p>
            <a:endParaRPr lang="fr-FR" dirty="0"/>
          </a:p>
        </p:txBody>
      </p:sp>
    </p:spTree>
    <p:extLst>
      <p:ext uri="{BB962C8B-B14F-4D97-AF65-F5344CB8AC3E}">
        <p14:creationId xmlns:p14="http://schemas.microsoft.com/office/powerpoint/2010/main" val="147460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Matériel et Méthodes </a:t>
            </a:r>
            <a:endParaRPr lang="fr-FR" dirty="0"/>
          </a:p>
        </p:txBody>
      </p:sp>
      <p:sp>
        <p:nvSpPr>
          <p:cNvPr id="5" name="ZoneTexte 4">
            <a:extLst>
              <a:ext uri="{FF2B5EF4-FFF2-40B4-BE49-F238E27FC236}">
                <a16:creationId xmlns:a16="http://schemas.microsoft.com/office/drawing/2014/main" id="{3A61435A-9471-0149-AE92-9056A56BDF20}"/>
              </a:ext>
            </a:extLst>
          </p:cNvPr>
          <p:cNvSpPr txBox="1"/>
          <p:nvPr/>
        </p:nvSpPr>
        <p:spPr>
          <a:xfrm>
            <a:off x="1295402" y="3103996"/>
            <a:ext cx="4655947" cy="1754326"/>
          </a:xfrm>
          <a:prstGeom prst="rect">
            <a:avLst/>
          </a:prstGeom>
          <a:noFill/>
        </p:spPr>
        <p:txBody>
          <a:bodyPr wrap="square" rtlCol="0">
            <a:spAutoFit/>
          </a:bodyPr>
          <a:lstStyle/>
          <a:p>
            <a:r>
              <a:rPr lang="fr-FR" b="1" dirty="0"/>
              <a:t>Protocole de l’étude </a:t>
            </a:r>
          </a:p>
          <a:p>
            <a:endParaRPr lang="fr-FR" dirty="0"/>
          </a:p>
          <a:p>
            <a:pPr marL="285750" indent="-285750">
              <a:buClr>
                <a:schemeClr val="accent1"/>
              </a:buClr>
              <a:buFont typeface="Arial" panose="020B0604020202020204" pitchFamily="34" charset="0"/>
              <a:buChar char="•"/>
            </a:pPr>
            <a:r>
              <a:rPr lang="fr-FR" dirty="0"/>
              <a:t>Base de données nationales du PMSI</a:t>
            </a:r>
          </a:p>
          <a:p>
            <a:endParaRPr lang="fr-FR" dirty="0"/>
          </a:p>
          <a:p>
            <a:pPr marL="285750" indent="-285750">
              <a:buClr>
                <a:schemeClr val="accent1"/>
              </a:buClr>
              <a:buFont typeface="Arial" panose="020B0604020202020204" pitchFamily="34" charset="0"/>
              <a:buChar char="•"/>
            </a:pPr>
            <a:r>
              <a:rPr lang="fr-FR" dirty="0"/>
              <a:t>1</a:t>
            </a:r>
            <a:r>
              <a:rPr lang="fr-FR" baseline="30000" dirty="0"/>
              <a:t>er</a:t>
            </a:r>
            <a:r>
              <a:rPr lang="fr-FR" dirty="0"/>
              <a:t> Janvier 2010 au 31 Décembre 2019</a:t>
            </a:r>
          </a:p>
          <a:p>
            <a:endParaRPr lang="fr-FR" dirty="0"/>
          </a:p>
        </p:txBody>
      </p:sp>
      <p:pic>
        <p:nvPicPr>
          <p:cNvPr id="6" name="Image 5">
            <a:extLst>
              <a:ext uri="{FF2B5EF4-FFF2-40B4-BE49-F238E27FC236}">
                <a16:creationId xmlns:a16="http://schemas.microsoft.com/office/drawing/2014/main" id="{411EB082-2DAB-3241-9DBE-13B5D19736BC}"/>
              </a:ext>
            </a:extLst>
          </p:cNvPr>
          <p:cNvPicPr>
            <a:picLocks noChangeAspect="1"/>
          </p:cNvPicPr>
          <p:nvPr/>
        </p:nvPicPr>
        <p:blipFill>
          <a:blip r:embed="rId3"/>
          <a:stretch>
            <a:fillRect/>
          </a:stretch>
        </p:blipFill>
        <p:spPr>
          <a:xfrm>
            <a:off x="5223328" y="2498272"/>
            <a:ext cx="5940241" cy="3646712"/>
          </a:xfrm>
          <a:prstGeom prst="rect">
            <a:avLst/>
          </a:prstGeom>
        </p:spPr>
      </p:pic>
    </p:spTree>
    <p:extLst>
      <p:ext uri="{BB962C8B-B14F-4D97-AF65-F5344CB8AC3E}">
        <p14:creationId xmlns:p14="http://schemas.microsoft.com/office/powerpoint/2010/main" val="419948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a:xfrm>
            <a:off x="743918" y="734160"/>
            <a:ext cx="10754176" cy="1466599"/>
          </a:xfrm>
        </p:spPr>
        <p:txBody>
          <a:bodyPr>
            <a:normAutofit/>
          </a:bodyPr>
          <a:lstStyle/>
          <a:p>
            <a:r>
              <a:rPr lang="fr-FR" u="sng" dirty="0"/>
              <a:t>Diagramme de flux de l’étude</a:t>
            </a:r>
          </a:p>
        </p:txBody>
      </p:sp>
      <p:pic>
        <p:nvPicPr>
          <p:cNvPr id="7" name="Image 6">
            <a:extLst>
              <a:ext uri="{FF2B5EF4-FFF2-40B4-BE49-F238E27FC236}">
                <a16:creationId xmlns:a16="http://schemas.microsoft.com/office/drawing/2014/main" id="{E8684E19-FD1B-3346-A539-04963F483428}"/>
              </a:ext>
            </a:extLst>
          </p:cNvPr>
          <p:cNvPicPr>
            <a:picLocks noChangeAspect="1"/>
          </p:cNvPicPr>
          <p:nvPr/>
        </p:nvPicPr>
        <p:blipFill>
          <a:blip r:embed="rId3"/>
          <a:stretch>
            <a:fillRect/>
          </a:stretch>
        </p:blipFill>
        <p:spPr>
          <a:xfrm>
            <a:off x="10151389" y="2200759"/>
            <a:ext cx="762000" cy="584200"/>
          </a:xfrm>
          <a:prstGeom prst="rect">
            <a:avLst/>
          </a:prstGeom>
        </p:spPr>
      </p:pic>
    </p:spTree>
    <p:extLst>
      <p:ext uri="{BB962C8B-B14F-4D97-AF65-F5344CB8AC3E}">
        <p14:creationId xmlns:p14="http://schemas.microsoft.com/office/powerpoint/2010/main" val="210729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8684E19-FD1B-3346-A539-04963F483428}"/>
              </a:ext>
            </a:extLst>
          </p:cNvPr>
          <p:cNvPicPr>
            <a:picLocks noChangeAspect="1"/>
          </p:cNvPicPr>
          <p:nvPr/>
        </p:nvPicPr>
        <p:blipFill>
          <a:blip r:embed="rId3"/>
          <a:stretch>
            <a:fillRect/>
          </a:stretch>
        </p:blipFill>
        <p:spPr>
          <a:xfrm>
            <a:off x="10151389" y="2200759"/>
            <a:ext cx="762000" cy="584200"/>
          </a:xfrm>
          <a:prstGeom prst="rect">
            <a:avLst/>
          </a:prstGeom>
        </p:spPr>
      </p:pic>
      <p:pic>
        <p:nvPicPr>
          <p:cNvPr id="4" name="Image 3">
            <a:extLst>
              <a:ext uri="{FF2B5EF4-FFF2-40B4-BE49-F238E27FC236}">
                <a16:creationId xmlns:a16="http://schemas.microsoft.com/office/drawing/2014/main" id="{50DC6A32-73F7-194C-A1C9-D5FA9C89E80C}"/>
              </a:ext>
            </a:extLst>
          </p:cNvPr>
          <p:cNvPicPr>
            <a:picLocks noChangeAspect="1"/>
          </p:cNvPicPr>
          <p:nvPr/>
        </p:nvPicPr>
        <p:blipFill>
          <a:blip r:embed="rId4"/>
          <a:stretch>
            <a:fillRect/>
          </a:stretch>
        </p:blipFill>
        <p:spPr>
          <a:xfrm>
            <a:off x="2487704" y="733909"/>
            <a:ext cx="6896100" cy="2933700"/>
          </a:xfrm>
          <a:prstGeom prst="rect">
            <a:avLst/>
          </a:prstGeom>
        </p:spPr>
      </p:pic>
    </p:spTree>
    <p:extLst>
      <p:ext uri="{BB962C8B-B14F-4D97-AF65-F5344CB8AC3E}">
        <p14:creationId xmlns:p14="http://schemas.microsoft.com/office/powerpoint/2010/main" val="281746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8684E19-FD1B-3346-A539-04963F483428}"/>
              </a:ext>
            </a:extLst>
          </p:cNvPr>
          <p:cNvPicPr>
            <a:picLocks noChangeAspect="1"/>
          </p:cNvPicPr>
          <p:nvPr/>
        </p:nvPicPr>
        <p:blipFill>
          <a:blip r:embed="rId3"/>
          <a:stretch>
            <a:fillRect/>
          </a:stretch>
        </p:blipFill>
        <p:spPr>
          <a:xfrm>
            <a:off x="10151389" y="2200759"/>
            <a:ext cx="762000" cy="584200"/>
          </a:xfrm>
          <a:prstGeom prst="rect">
            <a:avLst/>
          </a:prstGeom>
        </p:spPr>
      </p:pic>
      <p:pic>
        <p:nvPicPr>
          <p:cNvPr id="5" name="Image 4">
            <a:extLst>
              <a:ext uri="{FF2B5EF4-FFF2-40B4-BE49-F238E27FC236}">
                <a16:creationId xmlns:a16="http://schemas.microsoft.com/office/drawing/2014/main" id="{024BF1EA-588A-9E45-A9A4-FA05657A4AB4}"/>
              </a:ext>
            </a:extLst>
          </p:cNvPr>
          <p:cNvPicPr>
            <a:picLocks noChangeAspect="1"/>
          </p:cNvPicPr>
          <p:nvPr/>
        </p:nvPicPr>
        <p:blipFill>
          <a:blip r:embed="rId4"/>
          <a:stretch>
            <a:fillRect/>
          </a:stretch>
        </p:blipFill>
        <p:spPr>
          <a:xfrm>
            <a:off x="2486982" y="685800"/>
            <a:ext cx="7079702" cy="5538741"/>
          </a:xfrm>
          <a:prstGeom prst="rect">
            <a:avLst/>
          </a:prstGeom>
        </p:spPr>
      </p:pic>
    </p:spTree>
    <p:extLst>
      <p:ext uri="{BB962C8B-B14F-4D97-AF65-F5344CB8AC3E}">
        <p14:creationId xmlns:p14="http://schemas.microsoft.com/office/powerpoint/2010/main" val="283547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F9773-45DC-CE4C-B086-D318F7840BEB}"/>
              </a:ext>
            </a:extLst>
          </p:cNvPr>
          <p:cNvSpPr>
            <a:spLocks noGrp="1"/>
          </p:cNvSpPr>
          <p:nvPr>
            <p:ph type="title"/>
          </p:nvPr>
        </p:nvSpPr>
        <p:spPr/>
        <p:txBody>
          <a:bodyPr/>
          <a:lstStyle/>
          <a:p>
            <a:r>
              <a:rPr lang="fr-FR" u="sng" dirty="0"/>
              <a:t>Introduction</a:t>
            </a:r>
          </a:p>
        </p:txBody>
      </p:sp>
      <p:pic>
        <p:nvPicPr>
          <p:cNvPr id="6" name="Espace réservé du contenu 5">
            <a:extLst>
              <a:ext uri="{FF2B5EF4-FFF2-40B4-BE49-F238E27FC236}">
                <a16:creationId xmlns:a16="http://schemas.microsoft.com/office/drawing/2014/main" id="{2545C900-B605-854E-B3FD-9D0E1EABF7EB}"/>
              </a:ext>
            </a:extLst>
          </p:cNvPr>
          <p:cNvPicPr>
            <a:picLocks noGrp="1" noChangeAspect="1"/>
          </p:cNvPicPr>
          <p:nvPr>
            <p:ph idx="1"/>
          </p:nvPr>
        </p:nvPicPr>
        <p:blipFill>
          <a:blip r:embed="rId3"/>
          <a:stretch>
            <a:fillRect/>
          </a:stretch>
        </p:blipFill>
        <p:spPr>
          <a:xfrm>
            <a:off x="1889203" y="2904738"/>
            <a:ext cx="2971800" cy="2400300"/>
          </a:xfrm>
        </p:spPr>
      </p:pic>
      <p:sp>
        <p:nvSpPr>
          <p:cNvPr id="11" name="ZoneTexte 10">
            <a:extLst>
              <a:ext uri="{FF2B5EF4-FFF2-40B4-BE49-F238E27FC236}">
                <a16:creationId xmlns:a16="http://schemas.microsoft.com/office/drawing/2014/main" id="{CFE45FDB-4D10-7F49-A745-D57A6FFCD557}"/>
              </a:ext>
            </a:extLst>
          </p:cNvPr>
          <p:cNvSpPr txBox="1"/>
          <p:nvPr/>
        </p:nvSpPr>
        <p:spPr>
          <a:xfrm>
            <a:off x="5455403" y="3227725"/>
            <a:ext cx="5703377" cy="36933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Incidence : 5% à 20%</a:t>
            </a:r>
          </a:p>
        </p:txBody>
      </p:sp>
      <p:sp>
        <p:nvSpPr>
          <p:cNvPr id="12" name="ZoneTexte 11">
            <a:extLst>
              <a:ext uri="{FF2B5EF4-FFF2-40B4-BE49-F238E27FC236}">
                <a16:creationId xmlns:a16="http://schemas.microsoft.com/office/drawing/2014/main" id="{743A1E4D-B3A6-6A43-B611-FA9DC2295257}"/>
              </a:ext>
            </a:extLst>
          </p:cNvPr>
          <p:cNvSpPr txBox="1"/>
          <p:nvPr/>
        </p:nvSpPr>
        <p:spPr>
          <a:xfrm>
            <a:off x="1016432" y="5452210"/>
            <a:ext cx="44389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Eventration sus ombilicale à distance d’une laparotomie exploratrice dans un contexte d’AVP</a:t>
            </a:r>
            <a:endParaRPr kumimoji="0" lang="fr-FR" sz="1200" b="0" i="1" u="none" strike="noStrike" cap="none" spc="0" normalizeH="0" baseline="0" dirty="0">
              <a:ln>
                <a:noFill/>
              </a:ln>
              <a:solidFill>
                <a:srgbClr val="414141"/>
              </a:solidFill>
              <a:effectLst/>
              <a:uFillTx/>
              <a:latin typeface="Palatino"/>
              <a:ea typeface="Palatino"/>
              <a:cs typeface="Palatino"/>
              <a:sym typeface="Palatino"/>
            </a:endParaRPr>
          </a:p>
        </p:txBody>
      </p:sp>
    </p:spTree>
    <p:extLst>
      <p:ext uri="{BB962C8B-B14F-4D97-AF65-F5344CB8AC3E}">
        <p14:creationId xmlns:p14="http://schemas.microsoft.com/office/powerpoint/2010/main" val="361583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8684E19-FD1B-3346-A539-04963F483428}"/>
              </a:ext>
            </a:extLst>
          </p:cNvPr>
          <p:cNvPicPr>
            <a:picLocks noChangeAspect="1"/>
          </p:cNvPicPr>
          <p:nvPr/>
        </p:nvPicPr>
        <p:blipFill>
          <a:blip r:embed="rId3"/>
          <a:stretch>
            <a:fillRect/>
          </a:stretch>
        </p:blipFill>
        <p:spPr>
          <a:xfrm>
            <a:off x="10151389" y="2200759"/>
            <a:ext cx="762000" cy="584200"/>
          </a:xfrm>
          <a:prstGeom prst="rect">
            <a:avLst/>
          </a:prstGeom>
        </p:spPr>
      </p:pic>
      <p:pic>
        <p:nvPicPr>
          <p:cNvPr id="4" name="Image 3">
            <a:extLst>
              <a:ext uri="{FF2B5EF4-FFF2-40B4-BE49-F238E27FC236}">
                <a16:creationId xmlns:a16="http://schemas.microsoft.com/office/drawing/2014/main" id="{2616AC53-9935-DB48-8A87-B9C0507B7EE0}"/>
              </a:ext>
            </a:extLst>
          </p:cNvPr>
          <p:cNvPicPr>
            <a:picLocks noChangeAspect="1"/>
          </p:cNvPicPr>
          <p:nvPr/>
        </p:nvPicPr>
        <p:blipFill>
          <a:blip r:embed="rId4"/>
          <a:stretch>
            <a:fillRect/>
          </a:stretch>
        </p:blipFill>
        <p:spPr>
          <a:xfrm>
            <a:off x="2498272" y="668846"/>
            <a:ext cx="7133727" cy="5483760"/>
          </a:xfrm>
          <a:prstGeom prst="rect">
            <a:avLst/>
          </a:prstGeom>
        </p:spPr>
      </p:pic>
    </p:spTree>
    <p:extLst>
      <p:ext uri="{BB962C8B-B14F-4D97-AF65-F5344CB8AC3E}">
        <p14:creationId xmlns:p14="http://schemas.microsoft.com/office/powerpoint/2010/main" val="163276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ABB824-32E3-6248-9278-31A51CAB89CE}"/>
              </a:ext>
            </a:extLst>
          </p:cNvPr>
          <p:cNvSpPr>
            <a:spLocks noGrp="1"/>
          </p:cNvSpPr>
          <p:nvPr>
            <p:ph idx="1"/>
          </p:nvPr>
        </p:nvSpPr>
        <p:spPr/>
        <p:txBody>
          <a:bodyPr>
            <a:normAutofit/>
          </a:bodyPr>
          <a:lstStyle/>
          <a:p>
            <a:pPr marL="0" indent="0">
              <a:buNone/>
            </a:pPr>
            <a:r>
              <a:rPr lang="fr-FR" sz="1800" b="1" dirty="0"/>
              <a:t>Variables considérées </a:t>
            </a:r>
          </a:p>
          <a:p>
            <a:r>
              <a:rPr lang="fr-FR" sz="1800" dirty="0"/>
              <a:t>Âge</a:t>
            </a:r>
          </a:p>
          <a:p>
            <a:r>
              <a:rPr lang="fr-FR" sz="1800" dirty="0"/>
              <a:t>Sexe</a:t>
            </a:r>
          </a:p>
          <a:p>
            <a:r>
              <a:rPr lang="fr-FR" sz="1800" dirty="0"/>
              <a:t>Comorbidités</a:t>
            </a:r>
          </a:p>
          <a:p>
            <a:r>
              <a:rPr lang="fr-FR" sz="1800" dirty="0"/>
              <a:t>Occlusions intercurrentes</a:t>
            </a:r>
          </a:p>
          <a:p>
            <a:r>
              <a:rPr lang="fr-FR" sz="1800" dirty="0"/>
              <a:t>Décès hospitaliers</a:t>
            </a:r>
          </a:p>
          <a:p>
            <a:r>
              <a:rPr lang="fr-FR" sz="1800" dirty="0"/>
              <a:t>Année de la chirurgie initiale</a:t>
            </a:r>
          </a:p>
          <a:p>
            <a:r>
              <a:rPr lang="fr-FR" sz="1800" dirty="0"/>
              <a:t>Type de la chirurgie initiale</a:t>
            </a:r>
          </a:p>
        </p:txBody>
      </p:sp>
      <p:sp>
        <p:nvSpPr>
          <p:cNvPr id="4" name="Titre 1">
            <a:extLst>
              <a:ext uri="{FF2B5EF4-FFF2-40B4-BE49-F238E27FC236}">
                <a16:creationId xmlns:a16="http://schemas.microsoft.com/office/drawing/2014/main" id="{F7214EB2-F758-EA4D-81C0-94CB2E67635B}"/>
              </a:ext>
            </a:extLst>
          </p:cNvPr>
          <p:cNvSpPr>
            <a:spLocks noGrp="1"/>
          </p:cNvSpPr>
          <p:nvPr>
            <p:ph type="title"/>
          </p:nvPr>
        </p:nvSpPr>
        <p:spPr/>
        <p:txBody>
          <a:bodyPr/>
          <a:lstStyle/>
          <a:p>
            <a:r>
              <a:rPr lang="fr-FR" u="sng" dirty="0"/>
              <a:t>Matériel et Méthodes </a:t>
            </a:r>
            <a:endParaRPr lang="fr-FR" dirty="0"/>
          </a:p>
        </p:txBody>
      </p:sp>
    </p:spTree>
    <p:extLst>
      <p:ext uri="{BB962C8B-B14F-4D97-AF65-F5344CB8AC3E}">
        <p14:creationId xmlns:p14="http://schemas.microsoft.com/office/powerpoint/2010/main" val="2539690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ABB824-32E3-6248-9278-31A51CAB89CE}"/>
              </a:ext>
            </a:extLst>
          </p:cNvPr>
          <p:cNvSpPr>
            <a:spLocks noGrp="1"/>
          </p:cNvSpPr>
          <p:nvPr>
            <p:ph idx="1"/>
          </p:nvPr>
        </p:nvSpPr>
        <p:spPr>
          <a:xfrm>
            <a:off x="1295402" y="3340268"/>
            <a:ext cx="9601196" cy="2411976"/>
          </a:xfrm>
        </p:spPr>
        <p:txBody>
          <a:bodyPr>
            <a:normAutofit/>
          </a:bodyPr>
          <a:lstStyle/>
          <a:p>
            <a:pPr marL="0" indent="0" algn="ctr">
              <a:buNone/>
            </a:pPr>
            <a:r>
              <a:rPr lang="fr-FR" sz="1800" b="1" dirty="0"/>
              <a:t>Critère de jugement principal</a:t>
            </a:r>
          </a:p>
          <a:p>
            <a:pPr marL="0" indent="0" algn="ctr">
              <a:buNone/>
            </a:pPr>
            <a:r>
              <a:rPr lang="fr-FR" sz="1800" dirty="0"/>
              <a:t>Taux d’évènement occlusif dans les 5 ans à compter de l’inclusion</a:t>
            </a:r>
          </a:p>
          <a:p>
            <a:endParaRPr lang="fr-FR" sz="1800" dirty="0"/>
          </a:p>
        </p:txBody>
      </p:sp>
      <p:sp>
        <p:nvSpPr>
          <p:cNvPr id="4" name="Titre 1">
            <a:extLst>
              <a:ext uri="{FF2B5EF4-FFF2-40B4-BE49-F238E27FC236}">
                <a16:creationId xmlns:a16="http://schemas.microsoft.com/office/drawing/2014/main" id="{1D182C7D-D876-7246-9AE1-E95E84BBC6CF}"/>
              </a:ext>
            </a:extLst>
          </p:cNvPr>
          <p:cNvSpPr>
            <a:spLocks noGrp="1"/>
          </p:cNvSpPr>
          <p:nvPr>
            <p:ph type="title"/>
          </p:nvPr>
        </p:nvSpPr>
        <p:spPr/>
        <p:txBody>
          <a:bodyPr/>
          <a:lstStyle/>
          <a:p>
            <a:r>
              <a:rPr lang="fr-FR" u="sng" dirty="0"/>
              <a:t>Matériel et Méthodes </a:t>
            </a:r>
            <a:endParaRPr lang="fr-FR" dirty="0"/>
          </a:p>
        </p:txBody>
      </p:sp>
    </p:spTree>
    <p:extLst>
      <p:ext uri="{BB962C8B-B14F-4D97-AF65-F5344CB8AC3E}">
        <p14:creationId xmlns:p14="http://schemas.microsoft.com/office/powerpoint/2010/main" val="19256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ABB824-32E3-6248-9278-31A51CAB89CE}"/>
              </a:ext>
            </a:extLst>
          </p:cNvPr>
          <p:cNvSpPr>
            <a:spLocks noGrp="1"/>
          </p:cNvSpPr>
          <p:nvPr>
            <p:ph idx="1"/>
          </p:nvPr>
        </p:nvSpPr>
        <p:spPr>
          <a:xfrm>
            <a:off x="1295402" y="3340268"/>
            <a:ext cx="9601196" cy="2411976"/>
          </a:xfrm>
        </p:spPr>
        <p:txBody>
          <a:bodyPr>
            <a:normAutofit/>
          </a:bodyPr>
          <a:lstStyle/>
          <a:p>
            <a:pPr marL="0" indent="0" algn="ctr">
              <a:buNone/>
            </a:pPr>
            <a:r>
              <a:rPr lang="fr-FR" sz="1800" b="1" dirty="0"/>
              <a:t>Critère de jugement principal</a:t>
            </a:r>
          </a:p>
          <a:p>
            <a:pPr marL="0" indent="0" algn="ctr">
              <a:buNone/>
            </a:pPr>
            <a:r>
              <a:rPr lang="fr-FR" sz="1800" dirty="0"/>
              <a:t>Taux d’évènement occlusif dans les 5 ans à compter de l’inclusion</a:t>
            </a:r>
          </a:p>
          <a:p>
            <a:endParaRPr lang="fr-FR" sz="1800" dirty="0"/>
          </a:p>
          <a:p>
            <a:pPr marL="0" indent="0" algn="ctr">
              <a:buNone/>
            </a:pPr>
            <a:r>
              <a:rPr lang="fr-FR" sz="1800" b="1" dirty="0"/>
              <a:t>Critère de jugement secondaire</a:t>
            </a:r>
          </a:p>
          <a:p>
            <a:pPr marL="0" indent="0" algn="ctr">
              <a:buNone/>
            </a:pPr>
            <a:r>
              <a:rPr lang="fr-FR" sz="1800" dirty="0"/>
              <a:t>Taux d’occlusion ayant nécessité une prise en charge chirurgicale </a:t>
            </a:r>
          </a:p>
          <a:p>
            <a:endParaRPr lang="fr-FR" sz="1800" dirty="0"/>
          </a:p>
        </p:txBody>
      </p:sp>
      <p:sp>
        <p:nvSpPr>
          <p:cNvPr id="4" name="Titre 1">
            <a:extLst>
              <a:ext uri="{FF2B5EF4-FFF2-40B4-BE49-F238E27FC236}">
                <a16:creationId xmlns:a16="http://schemas.microsoft.com/office/drawing/2014/main" id="{1D182C7D-D876-7246-9AE1-E95E84BBC6CF}"/>
              </a:ext>
            </a:extLst>
          </p:cNvPr>
          <p:cNvSpPr>
            <a:spLocks noGrp="1"/>
          </p:cNvSpPr>
          <p:nvPr>
            <p:ph type="title"/>
          </p:nvPr>
        </p:nvSpPr>
        <p:spPr/>
        <p:txBody>
          <a:bodyPr/>
          <a:lstStyle/>
          <a:p>
            <a:r>
              <a:rPr lang="fr-FR" u="sng" dirty="0"/>
              <a:t>Matériel et Méthodes </a:t>
            </a:r>
            <a:endParaRPr lang="fr-FR" dirty="0"/>
          </a:p>
        </p:txBody>
      </p:sp>
    </p:spTree>
    <p:extLst>
      <p:ext uri="{BB962C8B-B14F-4D97-AF65-F5344CB8AC3E}">
        <p14:creationId xmlns:p14="http://schemas.microsoft.com/office/powerpoint/2010/main" val="3475537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2961390C-8325-2F4E-8C9B-4279DCB66FB2}"/>
              </a:ext>
            </a:extLst>
          </p:cNvPr>
          <p:cNvSpPr>
            <a:spLocks noGrp="1"/>
          </p:cNvSpPr>
          <p:nvPr>
            <p:ph type="title"/>
          </p:nvPr>
        </p:nvSpPr>
        <p:spPr>
          <a:xfrm>
            <a:off x="1295402" y="982132"/>
            <a:ext cx="9601196" cy="1303867"/>
          </a:xfrm>
        </p:spPr>
        <p:txBody>
          <a:bodyPr/>
          <a:lstStyle/>
          <a:p>
            <a:r>
              <a:rPr lang="fr-FR" u="sng" dirty="0"/>
              <a:t>Résultats</a:t>
            </a:r>
          </a:p>
        </p:txBody>
      </p:sp>
      <p:sp>
        <p:nvSpPr>
          <p:cNvPr id="8" name="ZoneTexte 7">
            <a:extLst>
              <a:ext uri="{FF2B5EF4-FFF2-40B4-BE49-F238E27FC236}">
                <a16:creationId xmlns:a16="http://schemas.microsoft.com/office/drawing/2014/main" id="{5F958A45-DEC2-7C48-AADA-FB525A61F169}"/>
              </a:ext>
            </a:extLst>
          </p:cNvPr>
          <p:cNvSpPr txBox="1"/>
          <p:nvPr/>
        </p:nvSpPr>
        <p:spPr>
          <a:xfrm>
            <a:off x="1658319" y="4065668"/>
            <a:ext cx="3270142" cy="369332"/>
          </a:xfrm>
          <a:prstGeom prst="rect">
            <a:avLst/>
          </a:prstGeom>
          <a:noFill/>
        </p:spPr>
        <p:txBody>
          <a:bodyPr wrap="square" rtlCol="0">
            <a:spAutoFit/>
          </a:bodyPr>
          <a:lstStyle/>
          <a:p>
            <a:r>
              <a:rPr lang="fr-FR" b="1" dirty="0"/>
              <a:t>Caractéristiques des patients  </a:t>
            </a:r>
          </a:p>
        </p:txBody>
      </p:sp>
      <p:sp>
        <p:nvSpPr>
          <p:cNvPr id="12" name="ZoneTexte 11">
            <a:extLst>
              <a:ext uri="{FF2B5EF4-FFF2-40B4-BE49-F238E27FC236}">
                <a16:creationId xmlns:a16="http://schemas.microsoft.com/office/drawing/2014/main" id="{D94877AE-0467-BC43-9C1B-2F8474D3FDE7}"/>
              </a:ext>
            </a:extLst>
          </p:cNvPr>
          <p:cNvSpPr txBox="1"/>
          <p:nvPr/>
        </p:nvSpPr>
        <p:spPr>
          <a:xfrm>
            <a:off x="1263112" y="5129939"/>
            <a:ext cx="406055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OG : chirurgie </a:t>
            </a:r>
            <a:r>
              <a:rPr lang="fr-FR" sz="1200" i="1" dirty="0" err="1">
                <a:solidFill>
                  <a:srgbClr val="414141"/>
                </a:solidFill>
                <a:latin typeface="Palatino"/>
                <a:ea typeface="Palatino"/>
                <a:cs typeface="Palatino"/>
                <a:sym typeface="Palatino"/>
              </a:rPr>
              <a:t>oeso</a:t>
            </a:r>
            <a:r>
              <a:rPr lang="fr-FR" sz="1200" i="1" dirty="0">
                <a:solidFill>
                  <a:srgbClr val="414141"/>
                </a:solidFill>
                <a:latin typeface="Palatino"/>
                <a:ea typeface="Palatino"/>
                <a:cs typeface="Palatino"/>
                <a:sym typeface="Palatino"/>
              </a:rPr>
              <a:t>-gastrique,  HBP : chirurgie hépato-</a:t>
            </a:r>
            <a:r>
              <a:rPr lang="fr-FR" sz="1200" i="1" dirty="0" err="1">
                <a:solidFill>
                  <a:srgbClr val="414141"/>
                </a:solidFill>
                <a:latin typeface="Palatino"/>
                <a:ea typeface="Palatino"/>
                <a:cs typeface="Palatino"/>
                <a:sym typeface="Palatino"/>
              </a:rPr>
              <a:t>bilio</a:t>
            </a:r>
            <a:r>
              <a:rPr lang="fr-FR" sz="1200" i="1" dirty="0">
                <a:solidFill>
                  <a:srgbClr val="414141"/>
                </a:solidFill>
                <a:latin typeface="Palatino"/>
                <a:ea typeface="Palatino"/>
                <a:cs typeface="Palatino"/>
                <a:sym typeface="Palatino"/>
              </a:rPr>
              <a:t>-pancréatique, GCR : chirurgie colo rectale, DIV : chirurgie intra péritonéale autre</a:t>
            </a:r>
          </a:p>
        </p:txBody>
      </p:sp>
      <p:pic>
        <p:nvPicPr>
          <p:cNvPr id="11" name="Espace réservé du contenu 10">
            <a:extLst>
              <a:ext uri="{FF2B5EF4-FFF2-40B4-BE49-F238E27FC236}">
                <a16:creationId xmlns:a16="http://schemas.microsoft.com/office/drawing/2014/main" id="{D74D4BB1-178F-A74F-B929-AC5D7E961AA0}"/>
              </a:ext>
            </a:extLst>
          </p:cNvPr>
          <p:cNvPicPr>
            <a:picLocks noGrp="1" noChangeAspect="1"/>
          </p:cNvPicPr>
          <p:nvPr>
            <p:ph idx="1"/>
          </p:nvPr>
        </p:nvPicPr>
        <p:blipFill>
          <a:blip r:embed="rId3"/>
          <a:stretch>
            <a:fillRect/>
          </a:stretch>
        </p:blipFill>
        <p:spPr>
          <a:xfrm>
            <a:off x="5323668" y="2720341"/>
            <a:ext cx="5594713" cy="3429318"/>
          </a:xfrm>
        </p:spPr>
      </p:pic>
      <p:sp>
        <p:nvSpPr>
          <p:cNvPr id="7" name="Cadre 6">
            <a:extLst>
              <a:ext uri="{FF2B5EF4-FFF2-40B4-BE49-F238E27FC236}">
                <a16:creationId xmlns:a16="http://schemas.microsoft.com/office/drawing/2014/main" id="{192D2BA6-08EE-CA4B-9FAD-43595FF50BC9}"/>
              </a:ext>
            </a:extLst>
          </p:cNvPr>
          <p:cNvSpPr/>
          <p:nvPr/>
        </p:nvSpPr>
        <p:spPr>
          <a:xfrm>
            <a:off x="10155678" y="5129939"/>
            <a:ext cx="642024" cy="317550"/>
          </a:xfrm>
          <a:prstGeom prst="frame">
            <a:avLst>
              <a:gd name="adj1" fmla="val 5860"/>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118888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797F3AF-74C7-704A-9318-86BB3CF0E332}"/>
              </a:ext>
            </a:extLst>
          </p:cNvPr>
          <p:cNvSpPr>
            <a:spLocks noGrp="1"/>
          </p:cNvSpPr>
          <p:nvPr>
            <p:ph type="title"/>
          </p:nvPr>
        </p:nvSpPr>
        <p:spPr/>
        <p:txBody>
          <a:bodyPr/>
          <a:lstStyle/>
          <a:p>
            <a:r>
              <a:rPr lang="fr-FR" u="sng" dirty="0"/>
              <a:t>Critère de jugement principal </a:t>
            </a:r>
          </a:p>
        </p:txBody>
      </p:sp>
      <p:sp>
        <p:nvSpPr>
          <p:cNvPr id="9" name="ZoneTexte 8">
            <a:extLst>
              <a:ext uri="{FF2B5EF4-FFF2-40B4-BE49-F238E27FC236}">
                <a16:creationId xmlns:a16="http://schemas.microsoft.com/office/drawing/2014/main" id="{BDBBF12A-5619-274F-9664-D7C6E00C805B}"/>
              </a:ext>
            </a:extLst>
          </p:cNvPr>
          <p:cNvSpPr txBox="1"/>
          <p:nvPr/>
        </p:nvSpPr>
        <p:spPr>
          <a:xfrm>
            <a:off x="6374970" y="5429372"/>
            <a:ext cx="406055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HR : Hazard Ratio, IC- : borne basse de l’intervalle de confiance à 95% ; IC+ : borne haute de l’intervalle de confiance à 95%</a:t>
            </a:r>
          </a:p>
        </p:txBody>
      </p:sp>
      <p:sp>
        <p:nvSpPr>
          <p:cNvPr id="11" name="ZoneTexte 10">
            <a:extLst>
              <a:ext uri="{FF2B5EF4-FFF2-40B4-BE49-F238E27FC236}">
                <a16:creationId xmlns:a16="http://schemas.microsoft.com/office/drawing/2014/main" id="{8D3E7621-BBEF-4448-92D1-2D2A4E99868A}"/>
              </a:ext>
            </a:extLst>
          </p:cNvPr>
          <p:cNvSpPr txBox="1"/>
          <p:nvPr/>
        </p:nvSpPr>
        <p:spPr>
          <a:xfrm>
            <a:off x="6374970" y="2681207"/>
            <a:ext cx="4179376" cy="923330"/>
          </a:xfrm>
          <a:prstGeom prst="rect">
            <a:avLst/>
          </a:prstGeom>
          <a:noFill/>
        </p:spPr>
        <p:txBody>
          <a:bodyPr wrap="square" rtlCol="0">
            <a:spAutoFit/>
          </a:bodyPr>
          <a:lstStyle/>
          <a:p>
            <a:pPr algn="ctr"/>
            <a:r>
              <a:rPr lang="fr-FR" dirty="0"/>
              <a:t>Analyse multivariée concernant le risque d’occlusion </a:t>
            </a:r>
          </a:p>
          <a:p>
            <a:endParaRPr lang="fr-FR" dirty="0"/>
          </a:p>
        </p:txBody>
      </p:sp>
      <p:pic>
        <p:nvPicPr>
          <p:cNvPr id="7" name="Espace réservé du contenu 6">
            <a:extLst>
              <a:ext uri="{FF2B5EF4-FFF2-40B4-BE49-F238E27FC236}">
                <a16:creationId xmlns:a16="http://schemas.microsoft.com/office/drawing/2014/main" id="{5D670DCD-D6F5-7B42-91F7-1B75DEC1E82A}"/>
              </a:ext>
            </a:extLst>
          </p:cNvPr>
          <p:cNvPicPr>
            <a:picLocks noGrp="1" noChangeAspect="1"/>
          </p:cNvPicPr>
          <p:nvPr>
            <p:ph idx="1"/>
          </p:nvPr>
        </p:nvPicPr>
        <p:blipFill>
          <a:blip r:embed="rId3"/>
          <a:stretch>
            <a:fillRect/>
          </a:stretch>
        </p:blipFill>
        <p:spPr>
          <a:xfrm>
            <a:off x="5503298" y="3365656"/>
            <a:ext cx="5913197" cy="1851328"/>
          </a:xfrm>
        </p:spPr>
      </p:pic>
      <p:sp>
        <p:nvSpPr>
          <p:cNvPr id="6" name="Cadre 5">
            <a:extLst>
              <a:ext uri="{FF2B5EF4-FFF2-40B4-BE49-F238E27FC236}">
                <a16:creationId xmlns:a16="http://schemas.microsoft.com/office/drawing/2014/main" id="{187512A8-FB47-A14E-AF17-09D0BD7009C8}"/>
              </a:ext>
            </a:extLst>
          </p:cNvPr>
          <p:cNvSpPr/>
          <p:nvPr/>
        </p:nvSpPr>
        <p:spPr>
          <a:xfrm>
            <a:off x="10138299" y="3777956"/>
            <a:ext cx="914400" cy="221789"/>
          </a:xfrm>
          <a:prstGeom prst="frame">
            <a:avLst>
              <a:gd name="adj1" fmla="val 6618"/>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3251314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797F3AF-74C7-704A-9318-86BB3CF0E332}"/>
              </a:ext>
            </a:extLst>
          </p:cNvPr>
          <p:cNvSpPr>
            <a:spLocks noGrp="1"/>
          </p:cNvSpPr>
          <p:nvPr>
            <p:ph type="title"/>
          </p:nvPr>
        </p:nvSpPr>
        <p:spPr/>
        <p:txBody>
          <a:bodyPr/>
          <a:lstStyle/>
          <a:p>
            <a:r>
              <a:rPr lang="fr-FR" u="sng" dirty="0"/>
              <a:t>Critère de jugement principal </a:t>
            </a:r>
          </a:p>
        </p:txBody>
      </p:sp>
      <p:sp>
        <p:nvSpPr>
          <p:cNvPr id="9" name="ZoneTexte 8">
            <a:extLst>
              <a:ext uri="{FF2B5EF4-FFF2-40B4-BE49-F238E27FC236}">
                <a16:creationId xmlns:a16="http://schemas.microsoft.com/office/drawing/2014/main" id="{BDBBF12A-5619-274F-9664-D7C6E00C805B}"/>
              </a:ext>
            </a:extLst>
          </p:cNvPr>
          <p:cNvSpPr txBox="1"/>
          <p:nvPr/>
        </p:nvSpPr>
        <p:spPr>
          <a:xfrm>
            <a:off x="6374970" y="5429372"/>
            <a:ext cx="406055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HR : Hazard Ratio, IC- : borne basse de l’intervalle de confiance à 95% ; IC+ : borne haute de l’intervalle de confiance à 95%</a:t>
            </a:r>
          </a:p>
        </p:txBody>
      </p:sp>
      <p:sp>
        <p:nvSpPr>
          <p:cNvPr id="10" name="ZoneTexte 9">
            <a:extLst>
              <a:ext uri="{FF2B5EF4-FFF2-40B4-BE49-F238E27FC236}">
                <a16:creationId xmlns:a16="http://schemas.microsoft.com/office/drawing/2014/main" id="{8966CE1F-D601-DD42-94A2-684482BB3993}"/>
              </a:ext>
            </a:extLst>
          </p:cNvPr>
          <p:cNvSpPr txBox="1"/>
          <p:nvPr/>
        </p:nvSpPr>
        <p:spPr>
          <a:xfrm>
            <a:off x="1084881" y="2878864"/>
            <a:ext cx="4418417" cy="2769989"/>
          </a:xfrm>
          <a:prstGeom prst="rect">
            <a:avLst/>
          </a:prstGeom>
          <a:noFill/>
        </p:spPr>
        <p:txBody>
          <a:bodyPr wrap="square" rtlCol="0">
            <a:spAutoFit/>
          </a:bodyPr>
          <a:lstStyle/>
          <a:p>
            <a:endParaRPr lang="fr-FR" dirty="0"/>
          </a:p>
          <a:p>
            <a:pPr algn="ctr"/>
            <a:r>
              <a:rPr lang="fr-FR" dirty="0"/>
              <a:t>Cure d’éventration avec pose de prothèse intra péritonéale </a:t>
            </a:r>
          </a:p>
          <a:p>
            <a:pPr algn="ctr"/>
            <a:endParaRPr lang="fr-FR" dirty="0"/>
          </a:p>
          <a:p>
            <a:pPr algn="ctr"/>
            <a:r>
              <a:rPr lang="fr-FR" sz="2400" b="1" dirty="0"/>
              <a:t>=</a:t>
            </a:r>
          </a:p>
          <a:p>
            <a:pPr algn="ctr"/>
            <a:endParaRPr lang="fr-FR" sz="2400" b="1" dirty="0"/>
          </a:p>
          <a:p>
            <a:pPr algn="ctr"/>
            <a:r>
              <a:rPr lang="fr-FR" dirty="0"/>
              <a:t>Sur-risque d’occlusion intestinale </a:t>
            </a:r>
          </a:p>
          <a:p>
            <a:pPr algn="ctr"/>
            <a:r>
              <a:rPr lang="fr-FR" dirty="0"/>
              <a:t>HR à 1,712 (p=0.0025)</a:t>
            </a:r>
          </a:p>
          <a:p>
            <a:endParaRPr lang="fr-FR" dirty="0"/>
          </a:p>
        </p:txBody>
      </p:sp>
      <p:sp>
        <p:nvSpPr>
          <p:cNvPr id="11" name="ZoneTexte 10">
            <a:extLst>
              <a:ext uri="{FF2B5EF4-FFF2-40B4-BE49-F238E27FC236}">
                <a16:creationId xmlns:a16="http://schemas.microsoft.com/office/drawing/2014/main" id="{8D3E7621-BBEF-4448-92D1-2D2A4E99868A}"/>
              </a:ext>
            </a:extLst>
          </p:cNvPr>
          <p:cNvSpPr txBox="1"/>
          <p:nvPr/>
        </p:nvSpPr>
        <p:spPr>
          <a:xfrm>
            <a:off x="6374970" y="2681207"/>
            <a:ext cx="4179376" cy="923330"/>
          </a:xfrm>
          <a:prstGeom prst="rect">
            <a:avLst/>
          </a:prstGeom>
          <a:noFill/>
        </p:spPr>
        <p:txBody>
          <a:bodyPr wrap="square" rtlCol="0">
            <a:spAutoFit/>
          </a:bodyPr>
          <a:lstStyle/>
          <a:p>
            <a:pPr algn="ctr"/>
            <a:r>
              <a:rPr lang="fr-FR" dirty="0"/>
              <a:t>Analyse multivariée concernant le risque d’occlusion </a:t>
            </a:r>
          </a:p>
          <a:p>
            <a:endParaRPr lang="fr-FR" dirty="0"/>
          </a:p>
        </p:txBody>
      </p:sp>
      <p:pic>
        <p:nvPicPr>
          <p:cNvPr id="7" name="Espace réservé du contenu 6">
            <a:extLst>
              <a:ext uri="{FF2B5EF4-FFF2-40B4-BE49-F238E27FC236}">
                <a16:creationId xmlns:a16="http://schemas.microsoft.com/office/drawing/2014/main" id="{5D670DCD-D6F5-7B42-91F7-1B75DEC1E82A}"/>
              </a:ext>
            </a:extLst>
          </p:cNvPr>
          <p:cNvPicPr>
            <a:picLocks noGrp="1" noChangeAspect="1"/>
          </p:cNvPicPr>
          <p:nvPr>
            <p:ph idx="1"/>
          </p:nvPr>
        </p:nvPicPr>
        <p:blipFill>
          <a:blip r:embed="rId3"/>
          <a:stretch>
            <a:fillRect/>
          </a:stretch>
        </p:blipFill>
        <p:spPr>
          <a:xfrm>
            <a:off x="5503298" y="3365656"/>
            <a:ext cx="5913197" cy="1851328"/>
          </a:xfrm>
        </p:spPr>
      </p:pic>
      <p:sp>
        <p:nvSpPr>
          <p:cNvPr id="6" name="Cadre 5">
            <a:extLst>
              <a:ext uri="{FF2B5EF4-FFF2-40B4-BE49-F238E27FC236}">
                <a16:creationId xmlns:a16="http://schemas.microsoft.com/office/drawing/2014/main" id="{187512A8-FB47-A14E-AF17-09D0BD7009C8}"/>
              </a:ext>
            </a:extLst>
          </p:cNvPr>
          <p:cNvSpPr/>
          <p:nvPr/>
        </p:nvSpPr>
        <p:spPr>
          <a:xfrm>
            <a:off x="10138299" y="3777956"/>
            <a:ext cx="914400" cy="221789"/>
          </a:xfrm>
          <a:prstGeom prst="frame">
            <a:avLst>
              <a:gd name="adj1" fmla="val 6618"/>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8" name="Cadre 7">
            <a:extLst>
              <a:ext uri="{FF2B5EF4-FFF2-40B4-BE49-F238E27FC236}">
                <a16:creationId xmlns:a16="http://schemas.microsoft.com/office/drawing/2014/main" id="{A543AF8B-F0F0-F041-BFE3-2684EFDD6428}"/>
              </a:ext>
            </a:extLst>
          </p:cNvPr>
          <p:cNvSpPr/>
          <p:nvPr/>
        </p:nvSpPr>
        <p:spPr>
          <a:xfrm>
            <a:off x="1084880" y="3108960"/>
            <a:ext cx="4418417" cy="2320412"/>
          </a:xfrm>
          <a:prstGeom prst="frame">
            <a:avLst>
              <a:gd name="adj1" fmla="val 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709349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Critère de jugement secondaire </a:t>
            </a:r>
          </a:p>
        </p:txBody>
      </p:sp>
      <p:sp>
        <p:nvSpPr>
          <p:cNvPr id="3" name="Espace réservé du contenu 2">
            <a:extLst>
              <a:ext uri="{FF2B5EF4-FFF2-40B4-BE49-F238E27FC236}">
                <a16:creationId xmlns:a16="http://schemas.microsoft.com/office/drawing/2014/main" id="{C0ABB824-32E3-6248-9278-31A51CAB89CE}"/>
              </a:ext>
            </a:extLst>
          </p:cNvPr>
          <p:cNvSpPr>
            <a:spLocks noGrp="1"/>
          </p:cNvSpPr>
          <p:nvPr>
            <p:ph idx="1"/>
          </p:nvPr>
        </p:nvSpPr>
        <p:spPr>
          <a:xfrm>
            <a:off x="1295402" y="2773908"/>
            <a:ext cx="9601196" cy="3318936"/>
          </a:xfrm>
        </p:spPr>
        <p:txBody>
          <a:bodyPr>
            <a:normAutofit/>
          </a:bodyPr>
          <a:lstStyle/>
          <a:p>
            <a:r>
              <a:rPr lang="fr-FR" sz="1800" dirty="0"/>
              <a:t>Groupe « cas » : intervention chirurgicale </a:t>
            </a:r>
            <a:r>
              <a:rPr lang="fr-FR" sz="1800" dirty="0">
                <a:sym typeface="Wingdings" pitchFamily="2" charset="2"/>
              </a:rPr>
              <a:t> 38 patients</a:t>
            </a:r>
            <a:r>
              <a:rPr lang="fr-FR" sz="1800" dirty="0"/>
              <a:t> soit 4,66%</a:t>
            </a:r>
          </a:p>
          <a:p>
            <a:r>
              <a:rPr lang="fr-FR" sz="1800" dirty="0"/>
              <a:t>Groupe « témoins appariés » : intervention chirurgicale </a:t>
            </a:r>
            <a:r>
              <a:rPr lang="fr-FR" sz="1800" dirty="0">
                <a:sym typeface="Wingdings" pitchFamily="2" charset="2"/>
              </a:rPr>
              <a:t> 16 patients </a:t>
            </a:r>
            <a:r>
              <a:rPr lang="fr-FR" sz="1800" dirty="0"/>
              <a:t>soit 0,98%</a:t>
            </a:r>
          </a:p>
          <a:p>
            <a:pPr marL="0" indent="0">
              <a:buNone/>
            </a:pPr>
            <a:endParaRPr lang="fr-FR" sz="1800" dirty="0"/>
          </a:p>
          <a:p>
            <a:pPr marL="0" indent="0">
              <a:buNone/>
            </a:pPr>
            <a:endParaRPr lang="fr-FR" sz="1800" dirty="0"/>
          </a:p>
          <a:p>
            <a:endParaRPr lang="fr-FR" sz="1800" dirty="0"/>
          </a:p>
        </p:txBody>
      </p:sp>
    </p:spTree>
    <p:extLst>
      <p:ext uri="{BB962C8B-B14F-4D97-AF65-F5344CB8AC3E}">
        <p14:creationId xmlns:p14="http://schemas.microsoft.com/office/powerpoint/2010/main" val="2580805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ABB824-32E3-6248-9278-31A51CAB89CE}"/>
              </a:ext>
            </a:extLst>
          </p:cNvPr>
          <p:cNvSpPr>
            <a:spLocks noGrp="1"/>
          </p:cNvSpPr>
          <p:nvPr>
            <p:ph idx="1"/>
          </p:nvPr>
        </p:nvSpPr>
        <p:spPr>
          <a:xfrm>
            <a:off x="1295402" y="2773908"/>
            <a:ext cx="9601196" cy="3318936"/>
          </a:xfrm>
        </p:spPr>
        <p:txBody>
          <a:bodyPr>
            <a:normAutofit/>
          </a:bodyPr>
          <a:lstStyle/>
          <a:p>
            <a:r>
              <a:rPr lang="fr-FR" sz="1800" dirty="0"/>
              <a:t>Groupe « cas » : intervention chirurgicale </a:t>
            </a:r>
            <a:r>
              <a:rPr lang="fr-FR" sz="1800" dirty="0">
                <a:sym typeface="Wingdings" pitchFamily="2" charset="2"/>
              </a:rPr>
              <a:t> 38 patients</a:t>
            </a:r>
            <a:r>
              <a:rPr lang="fr-FR" sz="1800" dirty="0"/>
              <a:t> soit 4,66%</a:t>
            </a:r>
          </a:p>
          <a:p>
            <a:r>
              <a:rPr lang="fr-FR" sz="1800" dirty="0"/>
              <a:t>Groupe « témoins appariés » : intervention chirurgicale </a:t>
            </a:r>
            <a:r>
              <a:rPr lang="fr-FR" sz="1800" dirty="0">
                <a:sym typeface="Wingdings" pitchFamily="2" charset="2"/>
              </a:rPr>
              <a:t> 16 patients </a:t>
            </a:r>
            <a:r>
              <a:rPr lang="fr-FR" sz="1800" dirty="0"/>
              <a:t>soit 0,98%</a:t>
            </a:r>
          </a:p>
          <a:p>
            <a:pPr marL="0" indent="0">
              <a:buNone/>
            </a:pPr>
            <a:endParaRPr lang="fr-FR" sz="1800" dirty="0"/>
          </a:p>
          <a:p>
            <a:pPr marL="0" indent="0">
              <a:buNone/>
            </a:pPr>
            <a:endParaRPr lang="fr-FR" sz="1800" dirty="0"/>
          </a:p>
          <a:p>
            <a:pPr marL="0" indent="0" algn="ctr">
              <a:buNone/>
            </a:pPr>
            <a:r>
              <a:rPr lang="fr-FR" sz="1800" b="1" dirty="0"/>
              <a:t>Au total : </a:t>
            </a:r>
            <a:r>
              <a:rPr lang="fr-FR" sz="1800" dirty="0"/>
              <a:t>63,33% des patients « cas » occlus ont nécessité une intervention chirurgicale contre 22,22% des patients appariés occlus (p&lt;0,01)</a:t>
            </a:r>
          </a:p>
          <a:p>
            <a:endParaRPr lang="fr-FR" sz="1800" dirty="0"/>
          </a:p>
          <a:p>
            <a:endParaRPr lang="fr-FR" sz="1800" dirty="0"/>
          </a:p>
        </p:txBody>
      </p:sp>
      <p:sp>
        <p:nvSpPr>
          <p:cNvPr id="4" name="Cadre 3">
            <a:extLst>
              <a:ext uri="{FF2B5EF4-FFF2-40B4-BE49-F238E27FC236}">
                <a16:creationId xmlns:a16="http://schemas.microsoft.com/office/drawing/2014/main" id="{E81F8DD7-F799-7644-B903-655360D9D55A}"/>
              </a:ext>
            </a:extLst>
          </p:cNvPr>
          <p:cNvSpPr/>
          <p:nvPr/>
        </p:nvSpPr>
        <p:spPr>
          <a:xfrm>
            <a:off x="1382751" y="4372841"/>
            <a:ext cx="9513847" cy="747132"/>
          </a:xfrm>
          <a:prstGeom prst="frame">
            <a:avLst>
              <a:gd name="adj1" fmla="val 6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Titre 1">
            <a:extLst>
              <a:ext uri="{FF2B5EF4-FFF2-40B4-BE49-F238E27FC236}">
                <a16:creationId xmlns:a16="http://schemas.microsoft.com/office/drawing/2014/main" id="{C9E98116-1A51-F440-8318-21AA0EE0E9C1}"/>
              </a:ext>
            </a:extLst>
          </p:cNvPr>
          <p:cNvSpPr>
            <a:spLocks noGrp="1"/>
          </p:cNvSpPr>
          <p:nvPr>
            <p:ph type="title"/>
          </p:nvPr>
        </p:nvSpPr>
        <p:spPr/>
        <p:txBody>
          <a:bodyPr/>
          <a:lstStyle/>
          <a:p>
            <a:r>
              <a:rPr lang="fr-FR" u="sng" dirty="0"/>
              <a:t>Critère de jugement secondaire </a:t>
            </a:r>
          </a:p>
        </p:txBody>
      </p:sp>
    </p:spTree>
    <p:extLst>
      <p:ext uri="{BB962C8B-B14F-4D97-AF65-F5344CB8AC3E}">
        <p14:creationId xmlns:p14="http://schemas.microsoft.com/office/powerpoint/2010/main" val="160841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Discussion </a:t>
            </a:r>
          </a:p>
        </p:txBody>
      </p:sp>
      <p:sp>
        <p:nvSpPr>
          <p:cNvPr id="4" name="Espace réservé du texte 3">
            <a:extLst>
              <a:ext uri="{FF2B5EF4-FFF2-40B4-BE49-F238E27FC236}">
                <a16:creationId xmlns:a16="http://schemas.microsoft.com/office/drawing/2014/main" id="{61AFFC7D-1BA2-A049-B75D-8A91F92A6E6F}"/>
              </a:ext>
            </a:extLst>
          </p:cNvPr>
          <p:cNvSpPr>
            <a:spLocks noGrp="1"/>
          </p:cNvSpPr>
          <p:nvPr>
            <p:ph type="body" idx="1"/>
          </p:nvPr>
        </p:nvSpPr>
        <p:spPr/>
        <p:txBody>
          <a:bodyPr/>
          <a:lstStyle/>
          <a:p>
            <a:pPr algn="ctr"/>
            <a:r>
              <a:rPr lang="fr-FR" dirty="0"/>
              <a:t>Points forts</a:t>
            </a:r>
          </a:p>
        </p:txBody>
      </p:sp>
      <p:sp>
        <p:nvSpPr>
          <p:cNvPr id="3" name="Espace réservé du contenu 2">
            <a:extLst>
              <a:ext uri="{FF2B5EF4-FFF2-40B4-BE49-F238E27FC236}">
                <a16:creationId xmlns:a16="http://schemas.microsoft.com/office/drawing/2014/main" id="{C0ABB824-32E3-6248-9278-31A51CAB89CE}"/>
              </a:ext>
            </a:extLst>
          </p:cNvPr>
          <p:cNvSpPr>
            <a:spLocks noGrp="1"/>
          </p:cNvSpPr>
          <p:nvPr>
            <p:ph sz="half" idx="2"/>
          </p:nvPr>
        </p:nvSpPr>
        <p:spPr/>
        <p:txBody>
          <a:bodyPr>
            <a:normAutofit/>
          </a:bodyPr>
          <a:lstStyle/>
          <a:p>
            <a:r>
              <a:rPr lang="fr-FR" dirty="0"/>
              <a:t>Durée de suivi</a:t>
            </a:r>
          </a:p>
          <a:p>
            <a:r>
              <a:rPr lang="fr-FR" dirty="0"/>
              <a:t>Deux populations pures et comparables</a:t>
            </a:r>
          </a:p>
        </p:txBody>
      </p:sp>
      <p:sp>
        <p:nvSpPr>
          <p:cNvPr id="5" name="Espace réservé du texte 4">
            <a:extLst>
              <a:ext uri="{FF2B5EF4-FFF2-40B4-BE49-F238E27FC236}">
                <a16:creationId xmlns:a16="http://schemas.microsoft.com/office/drawing/2014/main" id="{C5BFA6E6-9D78-B34D-BA12-223F82EDB699}"/>
              </a:ext>
            </a:extLst>
          </p:cNvPr>
          <p:cNvSpPr>
            <a:spLocks noGrp="1"/>
          </p:cNvSpPr>
          <p:nvPr>
            <p:ph type="body" sz="quarter" idx="3"/>
          </p:nvPr>
        </p:nvSpPr>
        <p:spPr/>
        <p:txBody>
          <a:bodyPr/>
          <a:lstStyle/>
          <a:p>
            <a:pPr algn="ctr"/>
            <a:r>
              <a:rPr lang="fr-FR" dirty="0"/>
              <a:t>Points faibles</a:t>
            </a:r>
          </a:p>
        </p:txBody>
      </p:sp>
      <p:sp>
        <p:nvSpPr>
          <p:cNvPr id="6" name="Espace réservé du contenu 5">
            <a:extLst>
              <a:ext uri="{FF2B5EF4-FFF2-40B4-BE49-F238E27FC236}">
                <a16:creationId xmlns:a16="http://schemas.microsoft.com/office/drawing/2014/main" id="{4738C6DC-C118-D945-A427-6C52668F2CBF}"/>
              </a:ext>
            </a:extLst>
          </p:cNvPr>
          <p:cNvSpPr>
            <a:spLocks noGrp="1"/>
          </p:cNvSpPr>
          <p:nvPr>
            <p:ph sz="quarter" idx="4"/>
          </p:nvPr>
        </p:nvSpPr>
        <p:spPr/>
        <p:txBody>
          <a:bodyPr>
            <a:normAutofit/>
          </a:bodyPr>
          <a:lstStyle/>
          <a:p>
            <a:r>
              <a:rPr lang="fr-FR" dirty="0"/>
              <a:t>Etude descriptive et rétrospective</a:t>
            </a:r>
          </a:p>
          <a:p>
            <a:r>
              <a:rPr lang="fr-FR" dirty="0"/>
              <a:t>Limites des données PMSI</a:t>
            </a:r>
          </a:p>
          <a:p>
            <a:r>
              <a:rPr lang="fr-FR" dirty="0"/>
              <a:t>Faibles effectifs</a:t>
            </a:r>
          </a:p>
          <a:p>
            <a:r>
              <a:rPr lang="fr-FR" dirty="0"/>
              <a:t>Variable non prise en compte : type de prothèse</a:t>
            </a:r>
          </a:p>
          <a:p>
            <a:endParaRPr lang="fr-FR" dirty="0"/>
          </a:p>
        </p:txBody>
      </p:sp>
      <p:pic>
        <p:nvPicPr>
          <p:cNvPr id="7" name="Image 6">
            <a:extLst>
              <a:ext uri="{FF2B5EF4-FFF2-40B4-BE49-F238E27FC236}">
                <a16:creationId xmlns:a16="http://schemas.microsoft.com/office/drawing/2014/main" id="{A75D0E92-8BC6-1043-B36F-FD143C4BD1C6}"/>
              </a:ext>
            </a:extLst>
          </p:cNvPr>
          <p:cNvPicPr>
            <a:picLocks noChangeAspect="1"/>
          </p:cNvPicPr>
          <p:nvPr/>
        </p:nvPicPr>
        <p:blipFill>
          <a:blip r:embed="rId3"/>
          <a:stretch>
            <a:fillRect/>
          </a:stretch>
        </p:blipFill>
        <p:spPr>
          <a:xfrm>
            <a:off x="2907144" y="4708022"/>
            <a:ext cx="925554" cy="1355276"/>
          </a:xfrm>
          <a:prstGeom prst="rect">
            <a:avLst/>
          </a:prstGeom>
        </p:spPr>
      </p:pic>
      <p:pic>
        <p:nvPicPr>
          <p:cNvPr id="9" name="Image 8">
            <a:extLst>
              <a:ext uri="{FF2B5EF4-FFF2-40B4-BE49-F238E27FC236}">
                <a16:creationId xmlns:a16="http://schemas.microsoft.com/office/drawing/2014/main" id="{25E4B4D5-7173-8247-ABB4-FFF00D10C65A}"/>
              </a:ext>
            </a:extLst>
          </p:cNvPr>
          <p:cNvPicPr>
            <a:picLocks noChangeAspect="1"/>
          </p:cNvPicPr>
          <p:nvPr/>
        </p:nvPicPr>
        <p:blipFill>
          <a:blip r:embed="rId4"/>
          <a:stretch>
            <a:fillRect/>
          </a:stretch>
        </p:blipFill>
        <p:spPr>
          <a:xfrm>
            <a:off x="10354957" y="5085060"/>
            <a:ext cx="1083281" cy="1124160"/>
          </a:xfrm>
          <a:prstGeom prst="rect">
            <a:avLst/>
          </a:prstGeom>
        </p:spPr>
      </p:pic>
    </p:spTree>
    <p:extLst>
      <p:ext uri="{BB962C8B-B14F-4D97-AF65-F5344CB8AC3E}">
        <p14:creationId xmlns:p14="http://schemas.microsoft.com/office/powerpoint/2010/main" val="148340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F9773-45DC-CE4C-B086-D318F7840BEB}"/>
              </a:ext>
            </a:extLst>
          </p:cNvPr>
          <p:cNvSpPr>
            <a:spLocks noGrp="1"/>
          </p:cNvSpPr>
          <p:nvPr>
            <p:ph type="title"/>
          </p:nvPr>
        </p:nvSpPr>
        <p:spPr/>
        <p:txBody>
          <a:bodyPr/>
          <a:lstStyle/>
          <a:p>
            <a:r>
              <a:rPr lang="fr-FR" u="sng" dirty="0"/>
              <a:t>Introduction</a:t>
            </a:r>
          </a:p>
        </p:txBody>
      </p:sp>
      <p:pic>
        <p:nvPicPr>
          <p:cNvPr id="6" name="Espace réservé du contenu 5">
            <a:extLst>
              <a:ext uri="{FF2B5EF4-FFF2-40B4-BE49-F238E27FC236}">
                <a16:creationId xmlns:a16="http://schemas.microsoft.com/office/drawing/2014/main" id="{2545C900-B605-854E-B3FD-9D0E1EABF7EB}"/>
              </a:ext>
            </a:extLst>
          </p:cNvPr>
          <p:cNvPicPr>
            <a:picLocks noGrp="1" noChangeAspect="1"/>
          </p:cNvPicPr>
          <p:nvPr>
            <p:ph idx="1"/>
          </p:nvPr>
        </p:nvPicPr>
        <p:blipFill>
          <a:blip r:embed="rId3"/>
          <a:stretch>
            <a:fillRect/>
          </a:stretch>
        </p:blipFill>
        <p:spPr>
          <a:xfrm>
            <a:off x="1889203" y="2904738"/>
            <a:ext cx="2971800" cy="2400300"/>
          </a:xfrm>
        </p:spPr>
      </p:pic>
      <p:sp>
        <p:nvSpPr>
          <p:cNvPr id="11" name="ZoneTexte 10">
            <a:extLst>
              <a:ext uri="{FF2B5EF4-FFF2-40B4-BE49-F238E27FC236}">
                <a16:creationId xmlns:a16="http://schemas.microsoft.com/office/drawing/2014/main" id="{CFE45FDB-4D10-7F49-A745-D57A6FFCD557}"/>
              </a:ext>
            </a:extLst>
          </p:cNvPr>
          <p:cNvSpPr txBox="1"/>
          <p:nvPr/>
        </p:nvSpPr>
        <p:spPr>
          <a:xfrm>
            <a:off x="5455403" y="3227725"/>
            <a:ext cx="5703377" cy="147732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Incidence : 5% à 20%</a:t>
            </a:r>
          </a:p>
          <a:p>
            <a:pPr>
              <a:buClr>
                <a:schemeClr val="accent1"/>
              </a:buClr>
            </a:pPr>
            <a:endParaRPr lang="fr-FR" dirty="0"/>
          </a:p>
          <a:p>
            <a:pPr marL="285750" indent="-285750">
              <a:buClr>
                <a:schemeClr val="accent1"/>
              </a:buClr>
              <a:buFont typeface="Arial" panose="020B0604020202020204" pitchFamily="34" charset="0"/>
              <a:buChar char="•"/>
            </a:pPr>
            <a:r>
              <a:rPr lang="fr-FR" dirty="0"/>
              <a:t>Facteurs de risque : obésité, infection du site opératoire, chirurgie d'urgence, tabagisme, malnutrition, diabète</a:t>
            </a:r>
          </a:p>
          <a:p>
            <a:pPr marL="285750" indent="-285750">
              <a:buClr>
                <a:schemeClr val="accent1"/>
              </a:buClr>
              <a:buFont typeface="Arial" panose="020B0604020202020204" pitchFamily="34" charset="0"/>
              <a:buChar char="•"/>
            </a:pPr>
            <a:endParaRPr lang="fr-FR" dirty="0"/>
          </a:p>
        </p:txBody>
      </p:sp>
      <p:sp>
        <p:nvSpPr>
          <p:cNvPr id="12" name="ZoneTexte 11">
            <a:extLst>
              <a:ext uri="{FF2B5EF4-FFF2-40B4-BE49-F238E27FC236}">
                <a16:creationId xmlns:a16="http://schemas.microsoft.com/office/drawing/2014/main" id="{743A1E4D-B3A6-6A43-B611-FA9DC2295257}"/>
              </a:ext>
            </a:extLst>
          </p:cNvPr>
          <p:cNvSpPr txBox="1"/>
          <p:nvPr/>
        </p:nvSpPr>
        <p:spPr>
          <a:xfrm>
            <a:off x="1016432" y="5452210"/>
            <a:ext cx="44389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Eventration sus ombilicale à distance d’une laparotomie exploratrice dans un contexte d’AVP</a:t>
            </a:r>
            <a:endParaRPr kumimoji="0" lang="fr-FR" sz="1200" b="0" i="1" u="none" strike="noStrike" cap="none" spc="0" normalizeH="0" baseline="0" dirty="0">
              <a:ln>
                <a:noFill/>
              </a:ln>
              <a:solidFill>
                <a:srgbClr val="414141"/>
              </a:solidFill>
              <a:effectLst/>
              <a:uFillTx/>
              <a:latin typeface="Palatino"/>
              <a:ea typeface="Palatino"/>
              <a:cs typeface="Palatino"/>
              <a:sym typeface="Palatino"/>
            </a:endParaRPr>
          </a:p>
        </p:txBody>
      </p:sp>
    </p:spTree>
    <p:extLst>
      <p:ext uri="{BB962C8B-B14F-4D97-AF65-F5344CB8AC3E}">
        <p14:creationId xmlns:p14="http://schemas.microsoft.com/office/powerpoint/2010/main" val="219291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Discussion </a:t>
            </a:r>
          </a:p>
        </p:txBody>
      </p:sp>
      <p:sp>
        <p:nvSpPr>
          <p:cNvPr id="3" name="Espace réservé du contenu 2">
            <a:extLst>
              <a:ext uri="{FF2B5EF4-FFF2-40B4-BE49-F238E27FC236}">
                <a16:creationId xmlns:a16="http://schemas.microsoft.com/office/drawing/2014/main" id="{C0ABB824-32E3-6248-9278-31A51CAB89CE}"/>
              </a:ext>
            </a:extLst>
          </p:cNvPr>
          <p:cNvSpPr>
            <a:spLocks noGrp="1"/>
          </p:cNvSpPr>
          <p:nvPr>
            <p:ph idx="1"/>
          </p:nvPr>
        </p:nvSpPr>
        <p:spPr>
          <a:xfrm>
            <a:off x="1295402" y="2980677"/>
            <a:ext cx="9601196" cy="2249245"/>
          </a:xfrm>
        </p:spPr>
        <p:txBody>
          <a:bodyPr>
            <a:normAutofit/>
          </a:bodyPr>
          <a:lstStyle/>
          <a:p>
            <a:pPr marL="0" indent="0">
              <a:buNone/>
            </a:pPr>
            <a:r>
              <a:rPr lang="fr-FR" sz="1800" b="1" dirty="0"/>
              <a:t>Différences inattendues</a:t>
            </a:r>
          </a:p>
          <a:p>
            <a:r>
              <a:rPr lang="fr-FR" sz="1800" dirty="0"/>
              <a:t>Taux de décès hospitaliers : « témoin apparié » </a:t>
            </a:r>
            <a:r>
              <a:rPr lang="fr-FR" sz="1800" b="1" dirty="0"/>
              <a:t>&gt; </a:t>
            </a:r>
            <a:r>
              <a:rPr lang="fr-FR" sz="1800" dirty="0"/>
              <a:t>« cas »</a:t>
            </a:r>
          </a:p>
          <a:p>
            <a:r>
              <a:rPr lang="fr-FR" sz="1800" dirty="0"/>
              <a:t>Taux d’obésité : «cas » </a:t>
            </a:r>
            <a:r>
              <a:rPr lang="fr-FR" sz="1800" b="1" dirty="0"/>
              <a:t>&gt;</a:t>
            </a:r>
            <a:r>
              <a:rPr lang="fr-FR" sz="1800" dirty="0"/>
              <a:t> « témoin apparié » </a:t>
            </a:r>
          </a:p>
          <a:p>
            <a:endParaRPr lang="fr-FR" sz="1800" dirty="0"/>
          </a:p>
          <a:p>
            <a:pPr marL="0" indent="0" algn="ctr">
              <a:buNone/>
            </a:pPr>
            <a:r>
              <a:rPr lang="fr-FR" sz="1800" dirty="0">
                <a:solidFill>
                  <a:schemeClr val="accent1"/>
                </a:solidFill>
                <a:sym typeface="Wingdings" pitchFamily="2" charset="2"/>
              </a:rPr>
              <a:t></a:t>
            </a:r>
            <a:r>
              <a:rPr lang="fr-FR" sz="1800" dirty="0">
                <a:sym typeface="Wingdings" pitchFamily="2" charset="2"/>
              </a:rPr>
              <a:t> </a:t>
            </a:r>
            <a:r>
              <a:rPr lang="fr-FR" sz="1800" b="1" dirty="0">
                <a:sym typeface="Wingdings" pitchFamily="2" charset="2"/>
              </a:rPr>
              <a:t>C</a:t>
            </a:r>
            <a:r>
              <a:rPr lang="fr-FR" sz="1800" b="1" dirty="0"/>
              <a:t>orrigées par l’utilisation du Modèle de survie de Fine &amp; Gray</a:t>
            </a:r>
            <a:endParaRPr lang="fr-FR" sz="1800" dirty="0"/>
          </a:p>
        </p:txBody>
      </p:sp>
    </p:spTree>
    <p:extLst>
      <p:ext uri="{BB962C8B-B14F-4D97-AF65-F5344CB8AC3E}">
        <p14:creationId xmlns:p14="http://schemas.microsoft.com/office/powerpoint/2010/main" val="1008683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Conclusion </a:t>
            </a:r>
          </a:p>
        </p:txBody>
      </p:sp>
      <p:sp>
        <p:nvSpPr>
          <p:cNvPr id="3" name="Espace réservé du contenu 2">
            <a:extLst>
              <a:ext uri="{FF2B5EF4-FFF2-40B4-BE49-F238E27FC236}">
                <a16:creationId xmlns:a16="http://schemas.microsoft.com/office/drawing/2014/main" id="{C0ABB824-32E3-6248-9278-31A51CAB89CE}"/>
              </a:ext>
            </a:extLst>
          </p:cNvPr>
          <p:cNvSpPr>
            <a:spLocks noGrp="1"/>
          </p:cNvSpPr>
          <p:nvPr>
            <p:ph idx="1"/>
          </p:nvPr>
        </p:nvSpPr>
        <p:spPr>
          <a:xfrm>
            <a:off x="1295402" y="2940326"/>
            <a:ext cx="9601196" cy="3921360"/>
          </a:xfrm>
        </p:spPr>
        <p:txBody>
          <a:bodyPr>
            <a:normAutofit/>
          </a:bodyPr>
          <a:lstStyle/>
          <a:p>
            <a:pPr marL="0" indent="0" algn="ctr">
              <a:buNone/>
            </a:pPr>
            <a:r>
              <a:rPr lang="fr-FR" sz="1800" dirty="0"/>
              <a:t>Prothèse intra péritonéale  </a:t>
            </a:r>
          </a:p>
          <a:p>
            <a:pPr marL="0" indent="0" algn="ctr">
              <a:buNone/>
            </a:pPr>
            <a:r>
              <a:rPr lang="fr-FR" sz="1800" dirty="0"/>
              <a:t>= </a:t>
            </a:r>
          </a:p>
          <a:p>
            <a:pPr marL="0" indent="0" algn="ctr">
              <a:buNone/>
            </a:pPr>
            <a:r>
              <a:rPr lang="fr-FR" sz="1800" dirty="0"/>
              <a:t>⇗ ⇗ risque occlusif </a:t>
            </a:r>
          </a:p>
          <a:p>
            <a:pPr marL="0" indent="0" algn="ctr">
              <a:buNone/>
            </a:pPr>
            <a:endParaRPr lang="fr-FR" sz="1800" dirty="0"/>
          </a:p>
          <a:p>
            <a:pPr marL="0" indent="0" algn="ctr">
              <a:buNone/>
            </a:pPr>
            <a:r>
              <a:rPr lang="fr-FR" sz="1800" dirty="0"/>
              <a:t>Position intra péritonéale </a:t>
            </a:r>
          </a:p>
          <a:p>
            <a:pPr marL="0" indent="0" algn="ctr">
              <a:buNone/>
            </a:pPr>
            <a:r>
              <a:rPr lang="fr-FR" sz="1800" dirty="0"/>
              <a:t>=</a:t>
            </a:r>
          </a:p>
          <a:p>
            <a:pPr marL="0" indent="0" algn="ctr">
              <a:buNone/>
            </a:pPr>
            <a:r>
              <a:rPr lang="fr-FR" sz="1800" dirty="0"/>
              <a:t>A ne pas considérer en première intention pour une cure d’éventration</a:t>
            </a:r>
          </a:p>
          <a:p>
            <a:pPr marL="0" indent="0" algn="ctr">
              <a:buNone/>
            </a:pPr>
            <a:endParaRPr lang="fr-FR" sz="1800" dirty="0"/>
          </a:p>
          <a:p>
            <a:endParaRPr lang="fr-FR" sz="1800" dirty="0"/>
          </a:p>
        </p:txBody>
      </p:sp>
      <p:sp>
        <p:nvSpPr>
          <p:cNvPr id="5" name="Cadre 4">
            <a:extLst>
              <a:ext uri="{FF2B5EF4-FFF2-40B4-BE49-F238E27FC236}">
                <a16:creationId xmlns:a16="http://schemas.microsoft.com/office/drawing/2014/main" id="{377353FC-18D4-2345-A540-C4D8BE5FD40C}"/>
              </a:ext>
            </a:extLst>
          </p:cNvPr>
          <p:cNvSpPr/>
          <p:nvPr/>
        </p:nvSpPr>
        <p:spPr>
          <a:xfrm>
            <a:off x="2601132" y="2940326"/>
            <a:ext cx="6989735" cy="1178448"/>
          </a:xfrm>
          <a:prstGeom prst="frame">
            <a:avLst>
              <a:gd name="adj1" fmla="val 1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Cadre 5">
            <a:extLst>
              <a:ext uri="{FF2B5EF4-FFF2-40B4-BE49-F238E27FC236}">
                <a16:creationId xmlns:a16="http://schemas.microsoft.com/office/drawing/2014/main" id="{556F9BF6-D2AB-044B-BCFB-3C0D82502EBE}"/>
              </a:ext>
            </a:extLst>
          </p:cNvPr>
          <p:cNvSpPr/>
          <p:nvPr/>
        </p:nvSpPr>
        <p:spPr>
          <a:xfrm>
            <a:off x="2143931" y="4537431"/>
            <a:ext cx="7904135" cy="1298456"/>
          </a:xfrm>
          <a:prstGeom prst="frame">
            <a:avLst>
              <a:gd name="adj1" fmla="val 1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99467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02BEB-411E-5D47-9462-7285CD9FAF82}"/>
              </a:ext>
            </a:extLst>
          </p:cNvPr>
          <p:cNvSpPr>
            <a:spLocks noGrp="1"/>
          </p:cNvSpPr>
          <p:nvPr>
            <p:ph type="title"/>
          </p:nvPr>
        </p:nvSpPr>
        <p:spPr>
          <a:xfrm>
            <a:off x="616685" y="3443683"/>
            <a:ext cx="10994064" cy="1186910"/>
          </a:xfrm>
        </p:spPr>
        <p:txBody>
          <a:bodyPr>
            <a:normAutofit/>
          </a:bodyPr>
          <a:lstStyle/>
          <a:p>
            <a:r>
              <a:rPr lang="fr-FR" sz="2800" b="1" dirty="0"/>
              <a:t>Les prothèses intra-péritonéales produisent-elles des occlusions ? </a:t>
            </a:r>
            <a:br>
              <a:rPr lang="fr-FR" sz="2800" b="1" dirty="0"/>
            </a:br>
            <a:r>
              <a:rPr lang="fr-FR" sz="2800" b="1" dirty="0"/>
              <a:t>Analyse des données nationales françaises</a:t>
            </a:r>
          </a:p>
        </p:txBody>
      </p:sp>
      <p:pic>
        <p:nvPicPr>
          <p:cNvPr id="5" name="Image" descr="Image">
            <a:extLst>
              <a:ext uri="{FF2B5EF4-FFF2-40B4-BE49-F238E27FC236}">
                <a16:creationId xmlns:a16="http://schemas.microsoft.com/office/drawing/2014/main" id="{3E3E6A2C-8E4C-1346-B8F1-DAEE9C78032B}"/>
              </a:ext>
            </a:extLst>
          </p:cNvPr>
          <p:cNvPicPr>
            <a:picLocks noChangeAspect="1"/>
          </p:cNvPicPr>
          <p:nvPr/>
        </p:nvPicPr>
        <p:blipFill>
          <a:blip r:embed="rId3">
            <a:extLst/>
          </a:blip>
          <a:stretch>
            <a:fillRect/>
          </a:stretch>
        </p:blipFill>
        <p:spPr>
          <a:xfrm>
            <a:off x="1151911" y="5020788"/>
            <a:ext cx="2426121" cy="968605"/>
          </a:xfrm>
          <a:prstGeom prst="rect">
            <a:avLst/>
          </a:prstGeom>
          <a:ln w="12700">
            <a:miter lim="400000"/>
          </a:ln>
        </p:spPr>
      </p:pic>
      <p:sp>
        <p:nvSpPr>
          <p:cNvPr id="7" name="Présentée et soutenue le 21 octobre 2021…">
            <a:extLst>
              <a:ext uri="{FF2B5EF4-FFF2-40B4-BE49-F238E27FC236}">
                <a16:creationId xmlns:a16="http://schemas.microsoft.com/office/drawing/2014/main" id="{5D053C91-F184-DE41-925C-B6B02CF4F4CC}"/>
              </a:ext>
            </a:extLst>
          </p:cNvPr>
          <p:cNvSpPr txBox="1"/>
          <p:nvPr/>
        </p:nvSpPr>
        <p:spPr>
          <a:xfrm>
            <a:off x="616685" y="4764376"/>
            <a:ext cx="10994065"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defRPr>
                <a:solidFill>
                  <a:srgbClr val="000000"/>
                </a:solidFill>
              </a:defRPr>
            </a:pPr>
            <a:r>
              <a:rPr lang="fr-FR" sz="2000" dirty="0"/>
              <a:t>17</a:t>
            </a:r>
            <a:r>
              <a:rPr sz="2000" dirty="0"/>
              <a:t> </a:t>
            </a:r>
            <a:r>
              <a:rPr lang="fr-FR" sz="2000" dirty="0"/>
              <a:t>Juin</a:t>
            </a:r>
            <a:r>
              <a:rPr sz="2000" dirty="0"/>
              <a:t> 202</a:t>
            </a:r>
            <a:r>
              <a:rPr lang="fr-FR" sz="2000" dirty="0"/>
              <a:t>2</a:t>
            </a:r>
          </a:p>
          <a:p>
            <a:pPr algn="ctr" defTabSz="457200">
              <a:defRPr>
                <a:solidFill>
                  <a:srgbClr val="000000"/>
                </a:solidFill>
              </a:defRPr>
            </a:pPr>
            <a:endParaRPr sz="2000" dirty="0"/>
          </a:p>
          <a:p>
            <a:pPr algn="ctr" defTabSz="457200">
              <a:defRPr>
                <a:solidFill>
                  <a:srgbClr val="000000"/>
                </a:solidFill>
              </a:defRPr>
            </a:pPr>
            <a:r>
              <a:rPr lang="fr-FR" sz="2000" dirty="0"/>
              <a:t>Théophile DELORME</a:t>
            </a:r>
            <a:endParaRPr sz="2000" dirty="0"/>
          </a:p>
        </p:txBody>
      </p:sp>
      <p:pic>
        <p:nvPicPr>
          <p:cNvPr id="9" name="Graphic 2">
            <a:extLst>
              <a:ext uri="{FF2B5EF4-FFF2-40B4-BE49-F238E27FC236}">
                <a16:creationId xmlns:a16="http://schemas.microsoft.com/office/drawing/2014/main" id="{4459F01F-14DE-D949-8916-34E6C8F3EE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0859" y="4618254"/>
            <a:ext cx="1549566" cy="1549566"/>
          </a:xfrm>
          <a:prstGeom prst="rect">
            <a:avLst/>
          </a:prstGeom>
        </p:spPr>
      </p:pic>
      <p:sp>
        <p:nvSpPr>
          <p:cNvPr id="10" name="Impact du volume d’un centre en chirurgie hépatique sur la morbi-mortalité post-opératoire…">
            <a:extLst>
              <a:ext uri="{FF2B5EF4-FFF2-40B4-BE49-F238E27FC236}">
                <a16:creationId xmlns:a16="http://schemas.microsoft.com/office/drawing/2014/main" id="{C3CB483A-AFCB-C741-ABC3-DD15DCBDAD6B}"/>
              </a:ext>
            </a:extLst>
          </p:cNvPr>
          <p:cNvSpPr txBox="1">
            <a:spLocks/>
          </p:cNvSpPr>
          <p:nvPr/>
        </p:nvSpPr>
        <p:spPr>
          <a:xfrm>
            <a:off x="3467452" y="297892"/>
            <a:ext cx="5292531" cy="20584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a:lstStyle>
          <a:p>
            <a:pPr defTabSz="457200" hangingPunct="1">
              <a:lnSpc>
                <a:spcPts val="9600"/>
              </a:lnSpc>
              <a:spcBef>
                <a:spcPts val="0"/>
              </a:spcBef>
              <a:defRPr sz="4000" b="1">
                <a:solidFill>
                  <a:srgbClr val="262626"/>
                </a:solidFill>
                <a:latin typeface="Palatino"/>
                <a:ea typeface="Palatino"/>
                <a:cs typeface="Palatino"/>
                <a:sym typeface="Palatino"/>
              </a:defRPr>
            </a:pPr>
            <a:r>
              <a:rPr lang="fr-FR" sz="3000" b="1" dirty="0">
                <a:solidFill>
                  <a:srgbClr val="262626"/>
                </a:solidFill>
                <a:latin typeface="Palatino"/>
                <a:ea typeface="Palatino"/>
                <a:cs typeface="Palatino"/>
                <a:sym typeface="Palatino"/>
              </a:rPr>
              <a:t>Congrès MESH 2022</a:t>
            </a:r>
          </a:p>
        </p:txBody>
      </p:sp>
      <p:sp>
        <p:nvSpPr>
          <p:cNvPr id="3" name="Rectangle 2">
            <a:extLst>
              <a:ext uri="{FF2B5EF4-FFF2-40B4-BE49-F238E27FC236}">
                <a16:creationId xmlns:a16="http://schemas.microsoft.com/office/drawing/2014/main" id="{BB19E642-0520-4C4C-B077-1DF4ACA6C93A}"/>
              </a:ext>
            </a:extLst>
          </p:cNvPr>
          <p:cNvSpPr/>
          <p:nvPr/>
        </p:nvSpPr>
        <p:spPr>
          <a:xfrm>
            <a:off x="4004005" y="2148631"/>
            <a:ext cx="4219425" cy="1123384"/>
          </a:xfrm>
          <a:prstGeom prst="rect">
            <a:avLst/>
          </a:prstGeom>
        </p:spPr>
        <p:txBody>
          <a:bodyPr wrap="none">
            <a:spAutoFit/>
          </a:bodyPr>
          <a:lstStyle/>
          <a:p>
            <a:pPr>
              <a:lnSpc>
                <a:spcPts val="9600"/>
              </a:lnSpc>
              <a:defRPr sz="4000" b="1">
                <a:solidFill>
                  <a:srgbClr val="262626"/>
                </a:solidFill>
                <a:latin typeface="Palatino"/>
                <a:ea typeface="Palatino"/>
                <a:cs typeface="Palatino"/>
                <a:sym typeface="Palatino"/>
              </a:defRPr>
            </a:pPr>
            <a:r>
              <a:rPr lang="fr-FR" sz="2800" dirty="0"/>
              <a:t>Merci de votre attention </a:t>
            </a:r>
          </a:p>
        </p:txBody>
      </p:sp>
      <p:pic>
        <p:nvPicPr>
          <p:cNvPr id="6" name="Image 5">
            <a:extLst>
              <a:ext uri="{FF2B5EF4-FFF2-40B4-BE49-F238E27FC236}">
                <a16:creationId xmlns:a16="http://schemas.microsoft.com/office/drawing/2014/main" id="{56209693-43D1-3F4F-8607-35785785CC2B}"/>
              </a:ext>
            </a:extLst>
          </p:cNvPr>
          <p:cNvPicPr>
            <a:picLocks noChangeAspect="1"/>
          </p:cNvPicPr>
          <p:nvPr/>
        </p:nvPicPr>
        <p:blipFill>
          <a:blip r:embed="rId6"/>
          <a:stretch>
            <a:fillRect/>
          </a:stretch>
        </p:blipFill>
        <p:spPr>
          <a:xfrm>
            <a:off x="8223430" y="1071326"/>
            <a:ext cx="3204425" cy="830237"/>
          </a:xfrm>
          <a:prstGeom prst="rect">
            <a:avLst/>
          </a:prstGeom>
        </p:spPr>
      </p:pic>
      <p:pic>
        <p:nvPicPr>
          <p:cNvPr id="11" name="Image 10">
            <a:extLst>
              <a:ext uri="{FF2B5EF4-FFF2-40B4-BE49-F238E27FC236}">
                <a16:creationId xmlns:a16="http://schemas.microsoft.com/office/drawing/2014/main" id="{D254663C-C8FF-C949-8A18-16BF0919A0AE}"/>
              </a:ext>
            </a:extLst>
          </p:cNvPr>
          <p:cNvPicPr>
            <a:picLocks noChangeAspect="1"/>
          </p:cNvPicPr>
          <p:nvPr/>
        </p:nvPicPr>
        <p:blipFill>
          <a:blip r:embed="rId7"/>
          <a:stretch>
            <a:fillRect/>
          </a:stretch>
        </p:blipFill>
        <p:spPr>
          <a:xfrm>
            <a:off x="1374998" y="813178"/>
            <a:ext cx="1979945" cy="1147794"/>
          </a:xfrm>
          <a:prstGeom prst="rect">
            <a:avLst/>
          </a:prstGeom>
        </p:spPr>
      </p:pic>
    </p:spTree>
    <p:extLst>
      <p:ext uri="{BB962C8B-B14F-4D97-AF65-F5344CB8AC3E}">
        <p14:creationId xmlns:p14="http://schemas.microsoft.com/office/powerpoint/2010/main" val="216515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F9773-45DC-CE4C-B086-D318F7840BEB}"/>
              </a:ext>
            </a:extLst>
          </p:cNvPr>
          <p:cNvSpPr>
            <a:spLocks noGrp="1"/>
          </p:cNvSpPr>
          <p:nvPr>
            <p:ph type="title"/>
          </p:nvPr>
        </p:nvSpPr>
        <p:spPr/>
        <p:txBody>
          <a:bodyPr/>
          <a:lstStyle/>
          <a:p>
            <a:r>
              <a:rPr lang="fr-FR" u="sng" dirty="0"/>
              <a:t>Introduction</a:t>
            </a:r>
          </a:p>
        </p:txBody>
      </p:sp>
      <p:pic>
        <p:nvPicPr>
          <p:cNvPr id="6" name="Espace réservé du contenu 5">
            <a:extLst>
              <a:ext uri="{FF2B5EF4-FFF2-40B4-BE49-F238E27FC236}">
                <a16:creationId xmlns:a16="http://schemas.microsoft.com/office/drawing/2014/main" id="{2545C900-B605-854E-B3FD-9D0E1EABF7EB}"/>
              </a:ext>
            </a:extLst>
          </p:cNvPr>
          <p:cNvPicPr>
            <a:picLocks noGrp="1" noChangeAspect="1"/>
          </p:cNvPicPr>
          <p:nvPr>
            <p:ph idx="1"/>
          </p:nvPr>
        </p:nvPicPr>
        <p:blipFill>
          <a:blip r:embed="rId3"/>
          <a:stretch>
            <a:fillRect/>
          </a:stretch>
        </p:blipFill>
        <p:spPr>
          <a:xfrm>
            <a:off x="1889203" y="2904738"/>
            <a:ext cx="2971800" cy="2400300"/>
          </a:xfrm>
        </p:spPr>
      </p:pic>
      <p:sp>
        <p:nvSpPr>
          <p:cNvPr id="11" name="ZoneTexte 10">
            <a:extLst>
              <a:ext uri="{FF2B5EF4-FFF2-40B4-BE49-F238E27FC236}">
                <a16:creationId xmlns:a16="http://schemas.microsoft.com/office/drawing/2014/main" id="{CFE45FDB-4D10-7F49-A745-D57A6FFCD557}"/>
              </a:ext>
            </a:extLst>
          </p:cNvPr>
          <p:cNvSpPr txBox="1"/>
          <p:nvPr/>
        </p:nvSpPr>
        <p:spPr>
          <a:xfrm>
            <a:off x="5455403" y="3227725"/>
            <a:ext cx="5703377" cy="1754326"/>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Incidence : 5% à 20%</a:t>
            </a:r>
          </a:p>
          <a:p>
            <a:pPr>
              <a:buClr>
                <a:schemeClr val="accent1"/>
              </a:buClr>
            </a:pPr>
            <a:endParaRPr lang="fr-FR" dirty="0"/>
          </a:p>
          <a:p>
            <a:pPr marL="285750" indent="-285750">
              <a:buClr>
                <a:schemeClr val="accent1"/>
              </a:buClr>
              <a:buFont typeface="Arial" panose="020B0604020202020204" pitchFamily="34" charset="0"/>
              <a:buChar char="•"/>
            </a:pPr>
            <a:r>
              <a:rPr lang="fr-FR" dirty="0"/>
              <a:t>Facteurs de risque : obésité, infection du site opératoire, chirurgie d'urgence, tabagisme, malnutrition, diabète</a:t>
            </a:r>
          </a:p>
          <a:p>
            <a:pPr marL="285750" indent="-285750">
              <a:buClr>
                <a:schemeClr val="accent1"/>
              </a:buClr>
              <a:buFont typeface="Arial" panose="020B0604020202020204" pitchFamily="34" charset="0"/>
              <a:buChar char="•"/>
            </a:pPr>
            <a:endParaRPr lang="fr-FR" dirty="0"/>
          </a:p>
          <a:p>
            <a:pPr marL="285750" indent="-285750">
              <a:buClr>
                <a:schemeClr val="accent1"/>
              </a:buClr>
              <a:buFont typeface="Arial" panose="020B0604020202020204" pitchFamily="34" charset="0"/>
              <a:buChar char="•"/>
            </a:pPr>
            <a:r>
              <a:rPr lang="fr-FR" dirty="0"/>
              <a:t>Conséquences : ⇘ qualité de vie, ⚠ chirurgie en urgence </a:t>
            </a:r>
          </a:p>
        </p:txBody>
      </p:sp>
      <p:sp>
        <p:nvSpPr>
          <p:cNvPr id="12" name="ZoneTexte 11">
            <a:extLst>
              <a:ext uri="{FF2B5EF4-FFF2-40B4-BE49-F238E27FC236}">
                <a16:creationId xmlns:a16="http://schemas.microsoft.com/office/drawing/2014/main" id="{743A1E4D-B3A6-6A43-B611-FA9DC2295257}"/>
              </a:ext>
            </a:extLst>
          </p:cNvPr>
          <p:cNvSpPr txBox="1"/>
          <p:nvPr/>
        </p:nvSpPr>
        <p:spPr>
          <a:xfrm>
            <a:off x="1016432" y="5452210"/>
            <a:ext cx="44389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Eventration sus ombilicale à distance d’une laparotomie exploratrice dans un contexte d’AVP</a:t>
            </a:r>
            <a:endParaRPr kumimoji="0" lang="fr-FR" sz="1200" b="0" i="1" u="none" strike="noStrike" cap="none" spc="0" normalizeH="0" baseline="0" dirty="0">
              <a:ln>
                <a:noFill/>
              </a:ln>
              <a:solidFill>
                <a:srgbClr val="414141"/>
              </a:solidFill>
              <a:effectLst/>
              <a:uFillTx/>
              <a:latin typeface="Palatino"/>
              <a:ea typeface="Palatino"/>
              <a:cs typeface="Palatino"/>
              <a:sym typeface="Palatino"/>
            </a:endParaRPr>
          </a:p>
        </p:txBody>
      </p:sp>
    </p:spTree>
    <p:extLst>
      <p:ext uri="{BB962C8B-B14F-4D97-AF65-F5344CB8AC3E}">
        <p14:creationId xmlns:p14="http://schemas.microsoft.com/office/powerpoint/2010/main" val="64986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Introduction</a:t>
            </a:r>
            <a:endParaRPr lang="fr-FR" dirty="0"/>
          </a:p>
        </p:txBody>
      </p:sp>
      <p:pic>
        <p:nvPicPr>
          <p:cNvPr id="4" name="Espace réservé du contenu 3">
            <a:extLst>
              <a:ext uri="{FF2B5EF4-FFF2-40B4-BE49-F238E27FC236}">
                <a16:creationId xmlns:a16="http://schemas.microsoft.com/office/drawing/2014/main" id="{1E593654-0246-CF43-8170-731BF51282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0934" y="3061566"/>
            <a:ext cx="5479995" cy="2065042"/>
          </a:xfrm>
          <a:prstGeom prst="rect">
            <a:avLst/>
          </a:prstGeom>
        </p:spPr>
      </p:pic>
      <p:sp>
        <p:nvSpPr>
          <p:cNvPr id="5" name="ZoneTexte 4">
            <a:extLst>
              <a:ext uri="{FF2B5EF4-FFF2-40B4-BE49-F238E27FC236}">
                <a16:creationId xmlns:a16="http://schemas.microsoft.com/office/drawing/2014/main" id="{477435F1-5060-1342-8307-95024F5234D5}"/>
              </a:ext>
            </a:extLst>
          </p:cNvPr>
          <p:cNvSpPr txBox="1"/>
          <p:nvPr/>
        </p:nvSpPr>
        <p:spPr>
          <a:xfrm>
            <a:off x="1103612" y="5430251"/>
            <a:ext cx="52746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1200" b="0" i="1" u="none" strike="noStrike" cap="none" spc="0" normalizeH="0" baseline="0" dirty="0">
                <a:ln>
                  <a:noFill/>
                </a:ln>
                <a:solidFill>
                  <a:srgbClr val="414141"/>
                </a:solidFill>
                <a:effectLst/>
                <a:uFillTx/>
                <a:latin typeface="Palatino"/>
                <a:ea typeface="Palatino"/>
                <a:cs typeface="Palatino"/>
                <a:sym typeface="Palatino"/>
              </a:rPr>
              <a:t>Parker et al. International classification of abdominal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wall</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planes (ICAP) to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describe</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mesh</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insertion for ventral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hernia</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repair</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British Journal of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Surgery</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2020</a:t>
            </a:r>
          </a:p>
        </p:txBody>
      </p:sp>
      <p:sp>
        <p:nvSpPr>
          <p:cNvPr id="6" name="ZoneTexte 5">
            <a:extLst>
              <a:ext uri="{FF2B5EF4-FFF2-40B4-BE49-F238E27FC236}">
                <a16:creationId xmlns:a16="http://schemas.microsoft.com/office/drawing/2014/main" id="{D3606F39-86C0-374E-8E04-7FFD35687A79}"/>
              </a:ext>
            </a:extLst>
          </p:cNvPr>
          <p:cNvSpPr txBox="1"/>
          <p:nvPr/>
        </p:nvSpPr>
        <p:spPr>
          <a:xfrm>
            <a:off x="6706420" y="3242700"/>
            <a:ext cx="4567464" cy="92333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Standard thérapeutique =  renfort prothétique</a:t>
            </a:r>
          </a:p>
          <a:p>
            <a:endParaRPr lang="fr-FR" dirty="0"/>
          </a:p>
          <a:p>
            <a:endParaRPr lang="fr-FR" dirty="0"/>
          </a:p>
        </p:txBody>
      </p:sp>
    </p:spTree>
    <p:extLst>
      <p:ext uri="{BB962C8B-B14F-4D97-AF65-F5344CB8AC3E}">
        <p14:creationId xmlns:p14="http://schemas.microsoft.com/office/powerpoint/2010/main" val="355818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Introduction</a:t>
            </a:r>
            <a:endParaRPr lang="fr-FR" dirty="0"/>
          </a:p>
        </p:txBody>
      </p:sp>
      <p:pic>
        <p:nvPicPr>
          <p:cNvPr id="4" name="Espace réservé du contenu 3">
            <a:extLst>
              <a:ext uri="{FF2B5EF4-FFF2-40B4-BE49-F238E27FC236}">
                <a16:creationId xmlns:a16="http://schemas.microsoft.com/office/drawing/2014/main" id="{1E593654-0246-CF43-8170-731BF51282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0934" y="3061566"/>
            <a:ext cx="5479995" cy="2065042"/>
          </a:xfrm>
          <a:prstGeom prst="rect">
            <a:avLst/>
          </a:prstGeom>
        </p:spPr>
      </p:pic>
      <p:sp>
        <p:nvSpPr>
          <p:cNvPr id="5" name="ZoneTexte 4">
            <a:extLst>
              <a:ext uri="{FF2B5EF4-FFF2-40B4-BE49-F238E27FC236}">
                <a16:creationId xmlns:a16="http://schemas.microsoft.com/office/drawing/2014/main" id="{477435F1-5060-1342-8307-95024F5234D5}"/>
              </a:ext>
            </a:extLst>
          </p:cNvPr>
          <p:cNvSpPr txBox="1"/>
          <p:nvPr/>
        </p:nvSpPr>
        <p:spPr>
          <a:xfrm>
            <a:off x="1103612" y="5430251"/>
            <a:ext cx="52746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1200" b="0" i="1" u="none" strike="noStrike" cap="none" spc="0" normalizeH="0" baseline="0" dirty="0">
                <a:ln>
                  <a:noFill/>
                </a:ln>
                <a:solidFill>
                  <a:srgbClr val="414141"/>
                </a:solidFill>
                <a:effectLst/>
                <a:uFillTx/>
                <a:latin typeface="Palatino"/>
                <a:ea typeface="Palatino"/>
                <a:cs typeface="Palatino"/>
                <a:sym typeface="Palatino"/>
              </a:rPr>
              <a:t>Parker et al. International classification of abdominal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wall</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planes (ICAP) to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describe</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mesh</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insertion for ventral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hernia</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repair</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British Journal of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Surgery</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2020</a:t>
            </a:r>
          </a:p>
        </p:txBody>
      </p:sp>
      <p:sp>
        <p:nvSpPr>
          <p:cNvPr id="6" name="ZoneTexte 5">
            <a:extLst>
              <a:ext uri="{FF2B5EF4-FFF2-40B4-BE49-F238E27FC236}">
                <a16:creationId xmlns:a16="http://schemas.microsoft.com/office/drawing/2014/main" id="{D3606F39-86C0-374E-8E04-7FFD35687A79}"/>
              </a:ext>
            </a:extLst>
          </p:cNvPr>
          <p:cNvSpPr txBox="1"/>
          <p:nvPr/>
        </p:nvSpPr>
        <p:spPr>
          <a:xfrm>
            <a:off x="6706420" y="3242700"/>
            <a:ext cx="4567464" cy="147732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Standard thérapeutique =  renfort prothétique</a:t>
            </a:r>
          </a:p>
          <a:p>
            <a:endParaRPr lang="fr-FR" dirty="0"/>
          </a:p>
          <a:p>
            <a:pPr marL="285750" indent="-285750">
              <a:buClr>
                <a:schemeClr val="accent1"/>
              </a:buClr>
              <a:buFont typeface="Arial" panose="020B0604020202020204" pitchFamily="34" charset="0"/>
              <a:buChar char="•"/>
            </a:pPr>
            <a:r>
              <a:rPr lang="fr-FR" dirty="0"/>
              <a:t>⇘⇘ taux de récidive</a:t>
            </a:r>
          </a:p>
          <a:p>
            <a:pPr marL="285750" indent="-285750">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156010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Introduction</a:t>
            </a:r>
            <a:endParaRPr lang="fr-FR" dirty="0"/>
          </a:p>
        </p:txBody>
      </p:sp>
      <p:pic>
        <p:nvPicPr>
          <p:cNvPr id="4" name="Espace réservé du contenu 3">
            <a:extLst>
              <a:ext uri="{FF2B5EF4-FFF2-40B4-BE49-F238E27FC236}">
                <a16:creationId xmlns:a16="http://schemas.microsoft.com/office/drawing/2014/main" id="{1E593654-0246-CF43-8170-731BF51282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0934" y="3061566"/>
            <a:ext cx="5479995" cy="2065042"/>
          </a:xfrm>
          <a:prstGeom prst="rect">
            <a:avLst/>
          </a:prstGeom>
        </p:spPr>
      </p:pic>
      <p:sp>
        <p:nvSpPr>
          <p:cNvPr id="5" name="ZoneTexte 4">
            <a:extLst>
              <a:ext uri="{FF2B5EF4-FFF2-40B4-BE49-F238E27FC236}">
                <a16:creationId xmlns:a16="http://schemas.microsoft.com/office/drawing/2014/main" id="{477435F1-5060-1342-8307-95024F5234D5}"/>
              </a:ext>
            </a:extLst>
          </p:cNvPr>
          <p:cNvSpPr txBox="1"/>
          <p:nvPr/>
        </p:nvSpPr>
        <p:spPr>
          <a:xfrm>
            <a:off x="1103612" y="5430251"/>
            <a:ext cx="52746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1200" b="0" i="1" u="none" strike="noStrike" cap="none" spc="0" normalizeH="0" baseline="0" dirty="0">
                <a:ln>
                  <a:noFill/>
                </a:ln>
                <a:solidFill>
                  <a:srgbClr val="414141"/>
                </a:solidFill>
                <a:effectLst/>
                <a:uFillTx/>
                <a:latin typeface="Palatino"/>
                <a:ea typeface="Palatino"/>
                <a:cs typeface="Palatino"/>
                <a:sym typeface="Palatino"/>
              </a:rPr>
              <a:t>Parker et al. International classification of abdominal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wall</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planes (ICAP) to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describe</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mesh</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insertion for ventral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hernia</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repair</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British Journal of </a:t>
            </a:r>
            <a:r>
              <a:rPr kumimoji="0" lang="fr-FR" sz="1200" b="0" i="1" u="none" strike="noStrike" cap="none" spc="0" normalizeH="0" baseline="0" dirty="0" err="1">
                <a:ln>
                  <a:noFill/>
                </a:ln>
                <a:solidFill>
                  <a:srgbClr val="414141"/>
                </a:solidFill>
                <a:effectLst/>
                <a:uFillTx/>
                <a:latin typeface="Palatino"/>
                <a:ea typeface="Palatino"/>
                <a:cs typeface="Palatino"/>
                <a:sym typeface="Palatino"/>
              </a:rPr>
              <a:t>Surgery</a:t>
            </a:r>
            <a:r>
              <a:rPr kumimoji="0" lang="fr-FR" sz="1200" b="0" i="1" u="none" strike="noStrike" cap="none" spc="0" normalizeH="0" baseline="0" dirty="0">
                <a:ln>
                  <a:noFill/>
                </a:ln>
                <a:solidFill>
                  <a:srgbClr val="414141"/>
                </a:solidFill>
                <a:effectLst/>
                <a:uFillTx/>
                <a:latin typeface="Palatino"/>
                <a:ea typeface="Palatino"/>
                <a:cs typeface="Palatino"/>
                <a:sym typeface="Palatino"/>
              </a:rPr>
              <a:t> 2020</a:t>
            </a:r>
          </a:p>
        </p:txBody>
      </p:sp>
      <p:sp>
        <p:nvSpPr>
          <p:cNvPr id="6" name="ZoneTexte 5">
            <a:extLst>
              <a:ext uri="{FF2B5EF4-FFF2-40B4-BE49-F238E27FC236}">
                <a16:creationId xmlns:a16="http://schemas.microsoft.com/office/drawing/2014/main" id="{D3606F39-86C0-374E-8E04-7FFD35687A79}"/>
              </a:ext>
            </a:extLst>
          </p:cNvPr>
          <p:cNvSpPr txBox="1"/>
          <p:nvPr/>
        </p:nvSpPr>
        <p:spPr>
          <a:xfrm>
            <a:off x="6706420" y="3242700"/>
            <a:ext cx="4567464" cy="203132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Standard thérapeutique =  renfort prothétique</a:t>
            </a:r>
          </a:p>
          <a:p>
            <a:endParaRPr lang="fr-FR" dirty="0"/>
          </a:p>
          <a:p>
            <a:pPr marL="285750" indent="-285750">
              <a:buClr>
                <a:schemeClr val="accent1"/>
              </a:buClr>
              <a:buFont typeface="Arial" panose="020B0604020202020204" pitchFamily="34" charset="0"/>
              <a:buChar char="•"/>
            </a:pPr>
            <a:r>
              <a:rPr lang="fr-FR" dirty="0"/>
              <a:t>⇘⇘ taux de récidive</a:t>
            </a:r>
          </a:p>
          <a:p>
            <a:endParaRPr lang="fr-FR" dirty="0"/>
          </a:p>
          <a:p>
            <a:pPr marL="285750" indent="-285750">
              <a:buClr>
                <a:schemeClr val="accent1"/>
              </a:buClr>
              <a:buFont typeface="Arial" panose="020B0604020202020204" pitchFamily="34" charset="0"/>
              <a:buChar char="•"/>
            </a:pPr>
            <a:r>
              <a:rPr lang="fr-FR" dirty="0"/>
              <a:t>Plan de positionnement idéal de la prothèse ? </a:t>
            </a:r>
          </a:p>
          <a:p>
            <a:pPr marL="285750" indent="-285750">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311675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Introduction</a:t>
            </a:r>
            <a:endParaRPr lang="fr-FR" dirty="0"/>
          </a:p>
        </p:txBody>
      </p:sp>
      <p:pic>
        <p:nvPicPr>
          <p:cNvPr id="5" name="Espace réservé du contenu 4">
            <a:extLst>
              <a:ext uri="{FF2B5EF4-FFF2-40B4-BE49-F238E27FC236}">
                <a16:creationId xmlns:a16="http://schemas.microsoft.com/office/drawing/2014/main" id="{66FE0994-7AA7-C049-AEC0-9B09CE8A4B38}"/>
              </a:ext>
            </a:extLst>
          </p:cNvPr>
          <p:cNvPicPr>
            <a:picLocks noGrp="1" noChangeAspect="1"/>
          </p:cNvPicPr>
          <p:nvPr>
            <p:ph idx="1"/>
          </p:nvPr>
        </p:nvPicPr>
        <p:blipFill>
          <a:blip r:embed="rId3"/>
          <a:stretch>
            <a:fillRect/>
          </a:stretch>
        </p:blipFill>
        <p:spPr>
          <a:xfrm>
            <a:off x="1425843" y="2903771"/>
            <a:ext cx="3492177" cy="2742637"/>
          </a:xfrm>
        </p:spPr>
      </p:pic>
      <p:sp>
        <p:nvSpPr>
          <p:cNvPr id="6" name="ZoneTexte 5">
            <a:extLst>
              <a:ext uri="{FF2B5EF4-FFF2-40B4-BE49-F238E27FC236}">
                <a16:creationId xmlns:a16="http://schemas.microsoft.com/office/drawing/2014/main" id="{562B4FCD-1160-494A-870E-91D8E5767254}"/>
              </a:ext>
            </a:extLst>
          </p:cNvPr>
          <p:cNvSpPr txBox="1"/>
          <p:nvPr/>
        </p:nvSpPr>
        <p:spPr>
          <a:xfrm>
            <a:off x="1425843" y="5770973"/>
            <a:ext cx="3492177" cy="285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Cure d’éventration par voie coelioscopique</a:t>
            </a:r>
            <a:endParaRPr kumimoji="0" lang="fr-FR" sz="1200" b="0" i="1" u="none" strike="noStrike" cap="none" spc="0" normalizeH="0" baseline="0" dirty="0">
              <a:ln>
                <a:noFill/>
              </a:ln>
              <a:solidFill>
                <a:srgbClr val="414141"/>
              </a:solidFill>
              <a:effectLst/>
              <a:uFillTx/>
              <a:latin typeface="Palatino"/>
              <a:ea typeface="Palatino"/>
              <a:cs typeface="Palatino"/>
              <a:sym typeface="Palatino"/>
            </a:endParaRPr>
          </a:p>
        </p:txBody>
      </p:sp>
      <p:sp>
        <p:nvSpPr>
          <p:cNvPr id="9" name="Rectangle 8">
            <a:extLst>
              <a:ext uri="{FF2B5EF4-FFF2-40B4-BE49-F238E27FC236}">
                <a16:creationId xmlns:a16="http://schemas.microsoft.com/office/drawing/2014/main" id="{334AE2E1-05F1-1045-A147-3BD2B067860E}"/>
              </a:ext>
            </a:extLst>
          </p:cNvPr>
          <p:cNvSpPr/>
          <p:nvPr/>
        </p:nvSpPr>
        <p:spPr>
          <a:xfrm>
            <a:off x="1667032" y="2472157"/>
            <a:ext cx="3009798" cy="369332"/>
          </a:xfrm>
          <a:prstGeom prst="rect">
            <a:avLst/>
          </a:prstGeom>
        </p:spPr>
        <p:txBody>
          <a:bodyPr wrap="none">
            <a:spAutoFit/>
          </a:bodyPr>
          <a:lstStyle/>
          <a:p>
            <a:r>
              <a:rPr lang="fr-FR" b="1" dirty="0"/>
              <a:t>Prothèses intra péritonéales</a:t>
            </a:r>
            <a:endParaRPr lang="fr-FR" dirty="0"/>
          </a:p>
        </p:txBody>
      </p:sp>
    </p:spTree>
    <p:extLst>
      <p:ext uri="{BB962C8B-B14F-4D97-AF65-F5344CB8AC3E}">
        <p14:creationId xmlns:p14="http://schemas.microsoft.com/office/powerpoint/2010/main" val="127926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0EB68-2676-CA42-BF2B-ABC8339957D5}"/>
              </a:ext>
            </a:extLst>
          </p:cNvPr>
          <p:cNvSpPr>
            <a:spLocks noGrp="1"/>
          </p:cNvSpPr>
          <p:nvPr>
            <p:ph type="title"/>
          </p:nvPr>
        </p:nvSpPr>
        <p:spPr/>
        <p:txBody>
          <a:bodyPr/>
          <a:lstStyle/>
          <a:p>
            <a:r>
              <a:rPr lang="fr-FR" u="sng" dirty="0"/>
              <a:t>Introduction</a:t>
            </a:r>
            <a:endParaRPr lang="fr-FR" dirty="0"/>
          </a:p>
        </p:txBody>
      </p:sp>
      <p:pic>
        <p:nvPicPr>
          <p:cNvPr id="5" name="Espace réservé du contenu 4">
            <a:extLst>
              <a:ext uri="{FF2B5EF4-FFF2-40B4-BE49-F238E27FC236}">
                <a16:creationId xmlns:a16="http://schemas.microsoft.com/office/drawing/2014/main" id="{66FE0994-7AA7-C049-AEC0-9B09CE8A4B38}"/>
              </a:ext>
            </a:extLst>
          </p:cNvPr>
          <p:cNvPicPr>
            <a:picLocks noGrp="1" noChangeAspect="1"/>
          </p:cNvPicPr>
          <p:nvPr>
            <p:ph idx="1"/>
          </p:nvPr>
        </p:nvPicPr>
        <p:blipFill>
          <a:blip r:embed="rId3"/>
          <a:stretch>
            <a:fillRect/>
          </a:stretch>
        </p:blipFill>
        <p:spPr>
          <a:xfrm>
            <a:off x="1425843" y="2903771"/>
            <a:ext cx="3492177" cy="2742637"/>
          </a:xfrm>
        </p:spPr>
      </p:pic>
      <p:sp>
        <p:nvSpPr>
          <p:cNvPr id="6" name="ZoneTexte 5">
            <a:extLst>
              <a:ext uri="{FF2B5EF4-FFF2-40B4-BE49-F238E27FC236}">
                <a16:creationId xmlns:a16="http://schemas.microsoft.com/office/drawing/2014/main" id="{562B4FCD-1160-494A-870E-91D8E5767254}"/>
              </a:ext>
            </a:extLst>
          </p:cNvPr>
          <p:cNvSpPr txBox="1"/>
          <p:nvPr/>
        </p:nvSpPr>
        <p:spPr>
          <a:xfrm>
            <a:off x="1425843" y="5770973"/>
            <a:ext cx="3492177" cy="285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fr-FR" sz="1200" i="1" dirty="0">
                <a:solidFill>
                  <a:srgbClr val="414141"/>
                </a:solidFill>
                <a:latin typeface="Palatino"/>
                <a:ea typeface="Palatino"/>
                <a:cs typeface="Palatino"/>
                <a:sym typeface="Palatino"/>
              </a:rPr>
              <a:t>Cure d’éventration par voie coelioscopique</a:t>
            </a:r>
            <a:endParaRPr kumimoji="0" lang="fr-FR" sz="1200" b="0" i="1" u="none" strike="noStrike" cap="none" spc="0" normalizeH="0" baseline="0" dirty="0">
              <a:ln>
                <a:noFill/>
              </a:ln>
              <a:solidFill>
                <a:srgbClr val="414141"/>
              </a:solidFill>
              <a:effectLst/>
              <a:uFillTx/>
              <a:latin typeface="Palatino"/>
              <a:ea typeface="Palatino"/>
              <a:cs typeface="Palatino"/>
              <a:sym typeface="Palatino"/>
            </a:endParaRPr>
          </a:p>
        </p:txBody>
      </p:sp>
      <p:sp>
        <p:nvSpPr>
          <p:cNvPr id="7" name="ZoneTexte 6">
            <a:extLst>
              <a:ext uri="{FF2B5EF4-FFF2-40B4-BE49-F238E27FC236}">
                <a16:creationId xmlns:a16="http://schemas.microsoft.com/office/drawing/2014/main" id="{0400B3AA-A344-8E4F-B50B-A600BEBDEB0C}"/>
              </a:ext>
            </a:extLst>
          </p:cNvPr>
          <p:cNvSpPr txBox="1"/>
          <p:nvPr/>
        </p:nvSpPr>
        <p:spPr>
          <a:xfrm>
            <a:off x="5377911" y="2545522"/>
            <a:ext cx="6096694" cy="147732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Complications connues </a:t>
            </a:r>
          </a:p>
          <a:p>
            <a:pPr marL="285750" indent="-285750">
              <a:buFont typeface="Wingdings" pitchFamily="2" charset="2"/>
              <a:buChar char="à"/>
            </a:pPr>
            <a:r>
              <a:rPr lang="fr-FR" dirty="0"/>
              <a:t>Incarcération intestinale</a:t>
            </a:r>
          </a:p>
          <a:p>
            <a:pPr marL="285750" indent="-285750">
              <a:buFont typeface="Wingdings" pitchFamily="2" charset="2"/>
              <a:buChar char="à"/>
            </a:pPr>
            <a:r>
              <a:rPr lang="fr-FR" dirty="0"/>
              <a:t>Adhérences intra abdominales</a:t>
            </a:r>
          </a:p>
          <a:p>
            <a:pPr marL="285750" indent="-285750">
              <a:buFont typeface="Wingdings" pitchFamily="2" charset="2"/>
              <a:buChar char="à"/>
            </a:pPr>
            <a:r>
              <a:rPr lang="fr-FR" dirty="0"/>
              <a:t>Douleurs</a:t>
            </a:r>
          </a:p>
          <a:p>
            <a:pPr marL="285750" indent="-285750">
              <a:buFont typeface="Wingdings" pitchFamily="2" charset="2"/>
              <a:buChar char="à"/>
            </a:pPr>
            <a:r>
              <a:rPr lang="fr-FR" dirty="0"/>
              <a:t>Fistules</a:t>
            </a:r>
          </a:p>
        </p:txBody>
      </p:sp>
      <p:sp>
        <p:nvSpPr>
          <p:cNvPr id="9" name="Rectangle 8">
            <a:extLst>
              <a:ext uri="{FF2B5EF4-FFF2-40B4-BE49-F238E27FC236}">
                <a16:creationId xmlns:a16="http://schemas.microsoft.com/office/drawing/2014/main" id="{334AE2E1-05F1-1045-A147-3BD2B067860E}"/>
              </a:ext>
            </a:extLst>
          </p:cNvPr>
          <p:cNvSpPr/>
          <p:nvPr/>
        </p:nvSpPr>
        <p:spPr>
          <a:xfrm>
            <a:off x="1667032" y="2472157"/>
            <a:ext cx="3009798" cy="369332"/>
          </a:xfrm>
          <a:prstGeom prst="rect">
            <a:avLst/>
          </a:prstGeom>
        </p:spPr>
        <p:txBody>
          <a:bodyPr wrap="none">
            <a:spAutoFit/>
          </a:bodyPr>
          <a:lstStyle/>
          <a:p>
            <a:r>
              <a:rPr lang="fr-FR" b="1" dirty="0"/>
              <a:t>Prothèses intra péritonéales</a:t>
            </a:r>
            <a:endParaRPr lang="fr-FR" dirty="0"/>
          </a:p>
        </p:txBody>
      </p:sp>
    </p:spTree>
    <p:extLst>
      <p:ext uri="{BB962C8B-B14F-4D97-AF65-F5344CB8AC3E}">
        <p14:creationId xmlns:p14="http://schemas.microsoft.com/office/powerpoint/2010/main" val="37510035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Organique</Template>
  <TotalTime>511</TotalTime>
  <Words>2353</Words>
  <Application>Microsoft Macintosh PowerPoint</Application>
  <PresentationFormat>Grand écran</PresentationFormat>
  <Paragraphs>313</Paragraphs>
  <Slides>32</Slides>
  <Notes>32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Arial</vt:lpstr>
      <vt:lpstr>Calibri</vt:lpstr>
      <vt:lpstr>Garamond</vt:lpstr>
      <vt:lpstr>Helvetica Neue</vt:lpstr>
      <vt:lpstr>Palatino</vt:lpstr>
      <vt:lpstr>Wingdings</vt:lpstr>
      <vt:lpstr>Organique</vt:lpstr>
      <vt:lpstr>Les prothèses intra-péritonéales produisent-elles des occlusions ?  Analyse des données nationales françaises</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Idéale </vt:lpstr>
      <vt:lpstr>Idéale </vt:lpstr>
      <vt:lpstr>Matériel et Méthodes </vt:lpstr>
      <vt:lpstr>Matériel et Méthodes </vt:lpstr>
      <vt:lpstr>Diagramme de flux de l’étude</vt:lpstr>
      <vt:lpstr>Présentation PowerPoint</vt:lpstr>
      <vt:lpstr>Présentation PowerPoint</vt:lpstr>
      <vt:lpstr>Présentation PowerPoint</vt:lpstr>
      <vt:lpstr>Matériel et Méthodes </vt:lpstr>
      <vt:lpstr>Matériel et Méthodes </vt:lpstr>
      <vt:lpstr>Matériel et Méthodes </vt:lpstr>
      <vt:lpstr>Résultats</vt:lpstr>
      <vt:lpstr>Critère de jugement principal </vt:lpstr>
      <vt:lpstr>Critère de jugement principal </vt:lpstr>
      <vt:lpstr>Critère de jugement secondaire </vt:lpstr>
      <vt:lpstr>Critère de jugement secondaire </vt:lpstr>
      <vt:lpstr>Discussion </vt:lpstr>
      <vt:lpstr>Discussion </vt:lpstr>
      <vt:lpstr>Conclusion </vt:lpstr>
      <vt:lpstr>Les prothèses intra-péritonéales produisent-elles des occlusions ?  Analyse des données nationales françaises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prothèses intra-péritonéales produisent-elles des occlusions ?  Analyse des données nationales françaises</dc:title>
  <dc:creator>theophile delorme</dc:creator>
  <cp:lastModifiedBy>theophile delorme</cp:lastModifiedBy>
  <cp:revision>150</cp:revision>
  <dcterms:created xsi:type="dcterms:W3CDTF">2022-06-06T07:55:34Z</dcterms:created>
  <dcterms:modified xsi:type="dcterms:W3CDTF">2022-06-16T07:32:24Z</dcterms:modified>
</cp:coreProperties>
</file>