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0" r:id="rId4"/>
    <p:sldId id="287" r:id="rId5"/>
    <p:sldId id="271" r:id="rId6"/>
    <p:sldId id="265" r:id="rId7"/>
    <p:sldId id="278" r:id="rId8"/>
    <p:sldId id="277" r:id="rId9"/>
    <p:sldId id="280" r:id="rId10"/>
    <p:sldId id="288" r:id="rId11"/>
    <p:sldId id="291" r:id="rId12"/>
    <p:sldId id="267" r:id="rId13"/>
    <p:sldId id="284" r:id="rId14"/>
    <p:sldId id="294" r:id="rId15"/>
    <p:sldId id="295" r:id="rId16"/>
    <p:sldId id="292" r:id="rId17"/>
    <p:sldId id="296" r:id="rId18"/>
    <p:sldId id="297" r:id="rId19"/>
    <p:sldId id="26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9" autoAdjust="0"/>
    <p:restoredTop sz="65731" autoAdjust="0"/>
  </p:normalViewPr>
  <p:slideViewPr>
    <p:cSldViewPr snapToGrid="0">
      <p:cViewPr varScale="1">
        <p:scale>
          <a:sx n="42" d="100"/>
          <a:sy n="42" d="100"/>
        </p:scale>
        <p:origin x="140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0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42694928084783"/>
          <c:y val="2.4446762930097659E-2"/>
          <c:w val="0.87693130367819427"/>
          <c:h val="0.89488854411039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'[Courbes complication par chirurgien (1).xlsx]Feuil1'!$B$29</c:f>
              <c:strCache>
                <c:ptCount val="1"/>
                <c:pt idx="0">
                  <c:v>HS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0-72EF-4D82-BE68-4F89D4358BA4}"/>
            </c:ext>
          </c:extLst>
        </c:ser>
        <c:ser>
          <c:idx val="1"/>
          <c:order val="1"/>
          <c:tx>
            <c:strRef>
              <c:f>'[Courbes complication par chirurgien (1).xlsx]Feuil1'!$B$30</c:f>
              <c:strCache>
                <c:ptCount val="1"/>
                <c:pt idx="0">
                  <c:v>HS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1-72EF-4D82-BE68-4F89D4358BA4}"/>
            </c:ext>
          </c:extLst>
        </c:ser>
        <c:ser>
          <c:idx val="2"/>
          <c:order val="2"/>
          <c:tx>
            <c:strRef>
              <c:f>'[Courbes complication par chirurgien (1).xlsx]Feuil1'!$B$31</c:f>
              <c:strCache>
                <c:ptCount val="1"/>
                <c:pt idx="0">
                  <c:v>HS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72EF-4D82-BE68-4F89D4358BA4}"/>
            </c:ext>
          </c:extLst>
        </c:ser>
        <c:ser>
          <c:idx val="3"/>
          <c:order val="3"/>
          <c:tx>
            <c:strRef>
              <c:f>'[Courbes complication par chirurgien (1).xlsx]Feuil1'!$B$32</c:f>
              <c:strCache>
                <c:ptCount val="1"/>
                <c:pt idx="0">
                  <c:v>HS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3-72EF-4D82-BE68-4F89D4358BA4}"/>
            </c:ext>
          </c:extLst>
        </c:ser>
        <c:ser>
          <c:idx val="4"/>
          <c:order val="4"/>
          <c:tx>
            <c:strRef>
              <c:f>'[Courbes complication par chirurgien (1).xlsx]Feuil1'!$B$33</c:f>
              <c:strCache>
                <c:ptCount val="1"/>
                <c:pt idx="0">
                  <c:v>HS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4-72EF-4D82-BE68-4F89D4358BA4}"/>
            </c:ext>
          </c:extLst>
        </c:ser>
        <c:ser>
          <c:idx val="5"/>
          <c:order val="5"/>
          <c:tx>
            <c:strRef>
              <c:f>'[Courbes complication par chirurgien (1).xlsx]Feuil1'!$B$34</c:f>
              <c:strCache>
                <c:ptCount val="1"/>
                <c:pt idx="0">
                  <c:v>HS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5-72EF-4D82-BE68-4F89D4358BA4}"/>
            </c:ext>
          </c:extLst>
        </c:ser>
        <c:ser>
          <c:idx val="6"/>
          <c:order val="6"/>
          <c:tx>
            <c:v>HS 7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6-72EF-4D82-BE68-4F89D4358B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21845632"/>
        <c:axId val="121847168"/>
      </c:barChart>
      <c:catAx>
        <c:axId val="1218456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847168"/>
        <c:crosses val="autoZero"/>
        <c:auto val="1"/>
        <c:lblAlgn val="ctr"/>
        <c:lblOffset val="100"/>
        <c:noMultiLvlLbl val="0"/>
      </c:catAx>
      <c:valAx>
        <c:axId val="12184716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218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RS 1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'[Courbes temps opératoires par groupes (pour hernies et éventrations) (1).xlsx]Feuil1'!$E$8:$E$15</c:f>
              <c:numCache>
                <c:formatCode>General</c:formatCode>
                <c:ptCount val="8"/>
                <c:pt idx="0">
                  <c:v>110</c:v>
                </c:pt>
                <c:pt idx="1">
                  <c:v>150</c:v>
                </c:pt>
                <c:pt idx="2">
                  <c:v>120</c:v>
                </c:pt>
                <c:pt idx="3">
                  <c:v>75</c:v>
                </c:pt>
                <c:pt idx="4">
                  <c:v>120</c:v>
                </c:pt>
                <c:pt idx="5">
                  <c:v>55</c:v>
                </c:pt>
                <c:pt idx="6">
                  <c:v>100</c:v>
                </c:pt>
                <c:pt idx="7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0-41DB-8003-B290CB27CB3B}"/>
            </c:ext>
          </c:extLst>
        </c:ser>
        <c:ser>
          <c:idx val="2"/>
          <c:order val="1"/>
          <c:tx>
            <c:v>RS 3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'[Courbes temps opératoires par groupes (pour hernies et éventrations) (1).xlsx]Feuil1'!$I$9:$I$12</c:f>
              <c:numCache>
                <c:formatCode>General</c:formatCode>
                <c:ptCount val="4"/>
                <c:pt idx="0">
                  <c:v>55</c:v>
                </c:pt>
                <c:pt idx="1">
                  <c:v>130</c:v>
                </c:pt>
                <c:pt idx="2">
                  <c:v>130</c:v>
                </c:pt>
                <c:pt idx="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0-41DB-8003-B290CB27CB3B}"/>
            </c:ext>
          </c:extLst>
        </c:ser>
        <c:ser>
          <c:idx val="3"/>
          <c:order val="2"/>
          <c:tx>
            <c:v>RS 4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AB4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'[Courbes temps opératoires par groupes (pour hernies et éventrations) (1).xlsx]Feuil1'!$I$22:$I$27</c:f>
              <c:numCache>
                <c:formatCode>General</c:formatCode>
                <c:ptCount val="6"/>
                <c:pt idx="0">
                  <c:v>182</c:v>
                </c:pt>
                <c:pt idx="1">
                  <c:v>160</c:v>
                </c:pt>
                <c:pt idx="2">
                  <c:v>135</c:v>
                </c:pt>
                <c:pt idx="3">
                  <c:v>210</c:v>
                </c:pt>
                <c:pt idx="4">
                  <c:v>120</c:v>
                </c:pt>
                <c:pt idx="5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40-41DB-8003-B290CB27CB3B}"/>
            </c:ext>
          </c:extLst>
        </c:ser>
        <c:ser>
          <c:idx val="4"/>
          <c:order val="3"/>
          <c:tx>
            <c:v>RS 5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0097A7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'[Courbes temps opératoires par groupes (pour hernies et éventrations) (1).xlsx]Feuil1'!$I$33:$I$36</c:f>
              <c:numCache>
                <c:formatCode>General</c:formatCode>
                <c:ptCount val="4"/>
                <c:pt idx="0">
                  <c:v>120</c:v>
                </c:pt>
                <c:pt idx="1">
                  <c:v>90</c:v>
                </c:pt>
                <c:pt idx="2">
                  <c:v>50</c:v>
                </c:pt>
                <c:pt idx="3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F40-41DB-8003-B290CB27CB3B}"/>
            </c:ext>
          </c:extLst>
        </c:ser>
        <c:ser>
          <c:idx val="5"/>
          <c:order val="4"/>
          <c:tx>
            <c:v>RS 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'[Courbes temps opératoires par groupes (pour hernies et éventrations) (1).xlsx]Feuil1'!$M$8:$M$27</c:f>
              <c:numCache>
                <c:formatCode>General</c:formatCode>
                <c:ptCount val="20"/>
                <c:pt idx="0">
                  <c:v>167</c:v>
                </c:pt>
                <c:pt idx="1">
                  <c:v>105</c:v>
                </c:pt>
                <c:pt idx="2">
                  <c:v>100</c:v>
                </c:pt>
                <c:pt idx="3">
                  <c:v>150</c:v>
                </c:pt>
                <c:pt idx="4">
                  <c:v>90</c:v>
                </c:pt>
                <c:pt idx="5">
                  <c:v>110</c:v>
                </c:pt>
                <c:pt idx="6">
                  <c:v>135</c:v>
                </c:pt>
                <c:pt idx="7">
                  <c:v>120</c:v>
                </c:pt>
                <c:pt idx="8">
                  <c:v>110</c:v>
                </c:pt>
                <c:pt idx="9">
                  <c:v>110</c:v>
                </c:pt>
                <c:pt idx="10">
                  <c:v>120</c:v>
                </c:pt>
                <c:pt idx="11">
                  <c:v>90</c:v>
                </c:pt>
                <c:pt idx="12">
                  <c:v>110</c:v>
                </c:pt>
                <c:pt idx="13">
                  <c:v>125</c:v>
                </c:pt>
                <c:pt idx="14">
                  <c:v>115</c:v>
                </c:pt>
                <c:pt idx="15">
                  <c:v>120</c:v>
                </c:pt>
                <c:pt idx="16">
                  <c:v>70</c:v>
                </c:pt>
                <c:pt idx="17">
                  <c:v>120</c:v>
                </c:pt>
                <c:pt idx="18">
                  <c:v>80</c:v>
                </c:pt>
                <c:pt idx="19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F40-41DB-8003-B290CB27C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769024"/>
        <c:axId val="170783104"/>
      </c:lineChart>
      <c:catAx>
        <c:axId val="170769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783104"/>
        <c:crosses val="autoZero"/>
        <c:auto val="1"/>
        <c:lblAlgn val="ctr"/>
        <c:lblOffset val="100"/>
        <c:noMultiLvlLbl val="0"/>
      </c:catAx>
      <c:valAx>
        <c:axId val="17078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Durée opératoire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76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85879552637275"/>
          <c:y val="2.4446762930097659E-2"/>
          <c:w val="0.83219813126127573"/>
          <c:h val="0.89488854411039509"/>
        </c:manualLayout>
      </c:layout>
      <c:barChart>
        <c:barDir val="col"/>
        <c:grouping val="clustered"/>
        <c:varyColors val="0"/>
        <c:ser>
          <c:idx val="0"/>
          <c:order val="0"/>
          <c:tx>
            <c:v>RS 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19</c:v>
              </c:pt>
            </c:numLit>
          </c:val>
          <c:extLst>
            <c:ext xmlns:c16="http://schemas.microsoft.com/office/drawing/2014/chart" uri="{C3380CC4-5D6E-409C-BE32-E72D297353CC}">
              <c16:uniqueId val="{00000000-4445-4D1D-A9F4-59A77634A425}"/>
            </c:ext>
          </c:extLst>
        </c:ser>
        <c:ser>
          <c:idx val="1"/>
          <c:order val="1"/>
          <c:tx>
            <c:v>RS 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38</c:v>
              </c:pt>
            </c:numLit>
          </c:val>
          <c:extLst>
            <c:ext xmlns:c16="http://schemas.microsoft.com/office/drawing/2014/chart" uri="{C3380CC4-5D6E-409C-BE32-E72D297353CC}">
              <c16:uniqueId val="{00000001-4445-4D1D-A9F4-59A77634A425}"/>
            </c:ext>
          </c:extLst>
        </c:ser>
        <c:ser>
          <c:idx val="2"/>
          <c:order val="2"/>
          <c:tx>
            <c:v>RS 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2-4445-4D1D-A9F4-59A77634A425}"/>
            </c:ext>
          </c:extLst>
        </c:ser>
        <c:ser>
          <c:idx val="3"/>
          <c:order val="3"/>
          <c:tx>
            <c:v>RS 4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14</c:v>
              </c:pt>
            </c:numLit>
          </c:val>
          <c:extLst>
            <c:ext xmlns:c16="http://schemas.microsoft.com/office/drawing/2014/chart" uri="{C3380CC4-5D6E-409C-BE32-E72D297353CC}">
              <c16:uniqueId val="{00000003-4445-4D1D-A9F4-59A77634A425}"/>
            </c:ext>
          </c:extLst>
        </c:ser>
        <c:ser>
          <c:idx val="4"/>
          <c:order val="4"/>
          <c:tx>
            <c:v>RS 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4-4445-4D1D-A9F4-59A77634A425}"/>
            </c:ext>
          </c:extLst>
        </c:ser>
        <c:ser>
          <c:idx val="5"/>
          <c:order val="5"/>
          <c:tx>
            <c:v>RS 6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66</c:v>
              </c:pt>
            </c:numLit>
          </c:val>
          <c:extLst>
            <c:ext xmlns:c16="http://schemas.microsoft.com/office/drawing/2014/chart" uri="{C3380CC4-5D6E-409C-BE32-E72D297353CC}">
              <c16:uniqueId val="{00000005-4445-4D1D-A9F4-59A77634A4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753472"/>
        <c:axId val="153755008"/>
      </c:barChart>
      <c:catAx>
        <c:axId val="153753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755008"/>
        <c:crosses val="autoZero"/>
        <c:auto val="1"/>
        <c:lblAlgn val="ctr"/>
        <c:lblOffset val="100"/>
        <c:noMultiLvlLbl val="0"/>
      </c:catAx>
      <c:valAx>
        <c:axId val="15375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fr-FR" sz="1600" b="1"/>
                  <a:t>Nombre d'intervention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5375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42694928084783"/>
          <c:y val="2.4446762930097659E-2"/>
          <c:w val="0.87693130367819427"/>
          <c:h val="0.89488854411039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'[Courbes complication par chirurgien (1).xlsx]Feuil1'!$B$29</c:f>
              <c:strCache>
                <c:ptCount val="1"/>
                <c:pt idx="0">
                  <c:v>HS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0-72EF-4D82-BE68-4F89D4358BA4}"/>
            </c:ext>
          </c:extLst>
        </c:ser>
        <c:ser>
          <c:idx val="1"/>
          <c:order val="1"/>
          <c:tx>
            <c:strRef>
              <c:f>'[Courbes complication par chirurgien (1).xlsx]Feuil1'!$B$30</c:f>
              <c:strCache>
                <c:ptCount val="1"/>
                <c:pt idx="0">
                  <c:v>HS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1-72EF-4D82-BE68-4F89D4358BA4}"/>
            </c:ext>
          </c:extLst>
        </c:ser>
        <c:ser>
          <c:idx val="2"/>
          <c:order val="2"/>
          <c:tx>
            <c:strRef>
              <c:f>'[Courbes complication par chirurgien (1).xlsx]Feuil1'!$B$31</c:f>
              <c:strCache>
                <c:ptCount val="1"/>
                <c:pt idx="0">
                  <c:v>HS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72EF-4D82-BE68-4F89D4358BA4}"/>
            </c:ext>
          </c:extLst>
        </c:ser>
        <c:ser>
          <c:idx val="3"/>
          <c:order val="3"/>
          <c:tx>
            <c:strRef>
              <c:f>'[Courbes complication par chirurgien (1).xlsx]Feuil1'!$B$32</c:f>
              <c:strCache>
                <c:ptCount val="1"/>
                <c:pt idx="0">
                  <c:v>HS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3-72EF-4D82-BE68-4F89D4358BA4}"/>
            </c:ext>
          </c:extLst>
        </c:ser>
        <c:ser>
          <c:idx val="4"/>
          <c:order val="4"/>
          <c:tx>
            <c:strRef>
              <c:f>'[Courbes complication par chirurgien (1).xlsx]Feuil1'!$B$33</c:f>
              <c:strCache>
                <c:ptCount val="1"/>
                <c:pt idx="0">
                  <c:v>HS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4-72EF-4D82-BE68-4F89D4358BA4}"/>
            </c:ext>
          </c:extLst>
        </c:ser>
        <c:ser>
          <c:idx val="5"/>
          <c:order val="5"/>
          <c:tx>
            <c:strRef>
              <c:f>'[Courbes complication par chirurgien (1).xlsx]Feuil1'!$B$34</c:f>
              <c:strCache>
                <c:ptCount val="1"/>
                <c:pt idx="0">
                  <c:v>HS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5-72EF-4D82-BE68-4F89D4358BA4}"/>
            </c:ext>
          </c:extLst>
        </c:ser>
        <c:ser>
          <c:idx val="6"/>
          <c:order val="6"/>
          <c:tx>
            <c:v>HS 7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6-72EF-4D82-BE68-4F89D4358B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7133568"/>
        <c:axId val="167135104"/>
      </c:barChart>
      <c:catAx>
        <c:axId val="167133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7135104"/>
        <c:crosses val="autoZero"/>
        <c:auto val="1"/>
        <c:lblAlgn val="ctr"/>
        <c:lblOffset val="100"/>
        <c:noMultiLvlLbl val="0"/>
      </c:catAx>
      <c:valAx>
        <c:axId val="1671351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713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85879552637275"/>
          <c:y val="2.4446762930097659E-2"/>
          <c:w val="0.83219813126127573"/>
          <c:h val="0.89488854411039509"/>
        </c:manualLayout>
      </c:layout>
      <c:barChart>
        <c:barDir val="col"/>
        <c:grouping val="clustered"/>
        <c:varyColors val="0"/>
        <c:ser>
          <c:idx val="0"/>
          <c:order val="0"/>
          <c:tx>
            <c:v>RS 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19</c:v>
              </c:pt>
            </c:numLit>
          </c:val>
          <c:extLst>
            <c:ext xmlns:c16="http://schemas.microsoft.com/office/drawing/2014/chart" uri="{C3380CC4-5D6E-409C-BE32-E72D297353CC}">
              <c16:uniqueId val="{00000000-4445-4D1D-A9F4-59A77634A425}"/>
            </c:ext>
          </c:extLst>
        </c:ser>
        <c:ser>
          <c:idx val="1"/>
          <c:order val="1"/>
          <c:tx>
            <c:v>RS 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38</c:v>
              </c:pt>
            </c:numLit>
          </c:val>
          <c:extLst>
            <c:ext xmlns:c16="http://schemas.microsoft.com/office/drawing/2014/chart" uri="{C3380CC4-5D6E-409C-BE32-E72D297353CC}">
              <c16:uniqueId val="{00000001-4445-4D1D-A9F4-59A77634A425}"/>
            </c:ext>
          </c:extLst>
        </c:ser>
        <c:ser>
          <c:idx val="2"/>
          <c:order val="2"/>
          <c:tx>
            <c:v>RS 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2-4445-4D1D-A9F4-59A77634A425}"/>
            </c:ext>
          </c:extLst>
        </c:ser>
        <c:ser>
          <c:idx val="3"/>
          <c:order val="3"/>
          <c:tx>
            <c:v>RS 4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14</c:v>
              </c:pt>
            </c:numLit>
          </c:val>
          <c:extLst>
            <c:ext xmlns:c16="http://schemas.microsoft.com/office/drawing/2014/chart" uri="{C3380CC4-5D6E-409C-BE32-E72D297353CC}">
              <c16:uniqueId val="{00000003-4445-4D1D-A9F4-59A77634A425}"/>
            </c:ext>
          </c:extLst>
        </c:ser>
        <c:ser>
          <c:idx val="4"/>
          <c:order val="4"/>
          <c:tx>
            <c:v>RS 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4-4445-4D1D-A9F4-59A77634A425}"/>
            </c:ext>
          </c:extLst>
        </c:ser>
        <c:ser>
          <c:idx val="5"/>
          <c:order val="5"/>
          <c:tx>
            <c:v>RS 6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66</c:v>
              </c:pt>
            </c:numLit>
          </c:val>
          <c:extLst>
            <c:ext xmlns:c16="http://schemas.microsoft.com/office/drawing/2014/chart" uri="{C3380CC4-5D6E-409C-BE32-E72D297353CC}">
              <c16:uniqueId val="{00000005-4445-4D1D-A9F4-59A77634A4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139008"/>
        <c:axId val="170161280"/>
      </c:barChart>
      <c:catAx>
        <c:axId val="170139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161280"/>
        <c:crosses val="autoZero"/>
        <c:auto val="1"/>
        <c:lblAlgn val="ctr"/>
        <c:lblOffset val="100"/>
        <c:noMultiLvlLbl val="0"/>
      </c:catAx>
      <c:valAx>
        <c:axId val="17016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fr-FR" sz="1600" b="1"/>
                  <a:t>Nombre d'intervention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7013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Haitham Khalil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1).xlsb]Courbes'!$K$4:$K$16</c:f>
              <c:numCache>
                <c:formatCode>General</c:formatCode>
                <c:ptCount val="13"/>
                <c:pt idx="0">
                  <c:v>150</c:v>
                </c:pt>
                <c:pt idx="1">
                  <c:v>210</c:v>
                </c:pt>
                <c:pt idx="2">
                  <c:v>150</c:v>
                </c:pt>
                <c:pt idx="3">
                  <c:v>150</c:v>
                </c:pt>
                <c:pt idx="4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DC-4811-A765-700538DFCE94}"/>
            </c:ext>
          </c:extLst>
        </c:ser>
        <c:ser>
          <c:idx val="1"/>
          <c:order val="1"/>
          <c:tx>
            <c:v>Jean-Pierre Cossa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'C:\Users\0214887\AppData\Roaming\Microsoft\Excel\[VENTRAL ROBOT 20211221 avant 15 sept copie (2) JFG version 2 (version 1).xlsb]Courbes'!$L$4:$L$16</c:f>
              <c:numCache>
                <c:formatCode>General</c:formatCode>
                <c:ptCount val="13"/>
                <c:pt idx="0">
                  <c:v>150</c:v>
                </c:pt>
                <c:pt idx="1">
                  <c:v>100</c:v>
                </c:pt>
                <c:pt idx="2">
                  <c:v>90</c:v>
                </c:pt>
                <c:pt idx="3">
                  <c:v>210</c:v>
                </c:pt>
                <c:pt idx="4">
                  <c:v>360</c:v>
                </c:pt>
                <c:pt idx="5">
                  <c:v>100</c:v>
                </c:pt>
                <c:pt idx="6">
                  <c:v>360</c:v>
                </c:pt>
                <c:pt idx="7">
                  <c:v>150</c:v>
                </c:pt>
                <c:pt idx="8">
                  <c:v>240</c:v>
                </c:pt>
                <c:pt idx="9">
                  <c:v>90</c:v>
                </c:pt>
                <c:pt idx="10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DC-4811-A765-700538DFCE94}"/>
            </c:ext>
          </c:extLst>
        </c:ser>
        <c:ser>
          <c:idx val="2"/>
          <c:order val="2"/>
          <c:tx>
            <c:v>Nicolas Maillot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1).xlsb]Courbes'!$M$4:$M$16</c:f>
              <c:numCache>
                <c:formatCode>General</c:formatCode>
                <c:ptCount val="13"/>
                <c:pt idx="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DC-4811-A765-700538DFCE94}"/>
            </c:ext>
          </c:extLst>
        </c:ser>
        <c:ser>
          <c:idx val="3"/>
          <c:order val="3"/>
          <c:tx>
            <c:v>Olivier Oberlin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1).xlsb]Courbes'!$N$4:$N$16</c:f>
              <c:numCache>
                <c:formatCode>General</c:formatCode>
                <c:ptCount val="13"/>
                <c:pt idx="0">
                  <c:v>120</c:v>
                </c:pt>
                <c:pt idx="1">
                  <c:v>62</c:v>
                </c:pt>
                <c:pt idx="2">
                  <c:v>250</c:v>
                </c:pt>
                <c:pt idx="3">
                  <c:v>240</c:v>
                </c:pt>
                <c:pt idx="4">
                  <c:v>105</c:v>
                </c:pt>
                <c:pt idx="5">
                  <c:v>150</c:v>
                </c:pt>
                <c:pt idx="6">
                  <c:v>95</c:v>
                </c:pt>
                <c:pt idx="7">
                  <c:v>79</c:v>
                </c:pt>
                <c:pt idx="8">
                  <c:v>80</c:v>
                </c:pt>
                <c:pt idx="9">
                  <c:v>135</c:v>
                </c:pt>
                <c:pt idx="10">
                  <c:v>60</c:v>
                </c:pt>
                <c:pt idx="11">
                  <c:v>150</c:v>
                </c:pt>
                <c:pt idx="1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DC-4811-A765-700538DFCE94}"/>
            </c:ext>
          </c:extLst>
        </c:ser>
        <c:ser>
          <c:idx val="4"/>
          <c:order val="4"/>
          <c:tx>
            <c:v>Philippe Ngo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1).xlsb]Courbes'!$O$4:$O$16</c:f>
              <c:numCache>
                <c:formatCode>General</c:formatCode>
                <c:ptCount val="13"/>
                <c:pt idx="0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DC-4811-A765-700538DFCE94}"/>
            </c:ext>
          </c:extLst>
        </c:ser>
        <c:ser>
          <c:idx val="5"/>
          <c:order val="5"/>
          <c:tx>
            <c:v>Yohann Renard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1).xlsb]Courbes'!$P$4:$P$16</c:f>
              <c:numCache>
                <c:formatCode>General</c:formatCode>
                <c:ptCount val="13"/>
                <c:pt idx="0">
                  <c:v>248</c:v>
                </c:pt>
                <c:pt idx="1">
                  <c:v>258</c:v>
                </c:pt>
                <c:pt idx="2">
                  <c:v>294</c:v>
                </c:pt>
                <c:pt idx="3">
                  <c:v>212</c:v>
                </c:pt>
                <c:pt idx="4">
                  <c:v>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DC-4811-A765-700538DFC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82816"/>
        <c:axId val="153292800"/>
      </c:lineChart>
      <c:catAx>
        <c:axId val="153282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292800"/>
        <c:crosses val="autoZero"/>
        <c:auto val="1"/>
        <c:lblAlgn val="ctr"/>
        <c:lblOffset val="100"/>
        <c:noMultiLvlLbl val="0"/>
      </c:catAx>
      <c:valAx>
        <c:axId val="153292800"/>
        <c:scaling>
          <c:orientation val="minMax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28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Haitham Khalil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76200" cap="rnd">
                <a:solidFill>
                  <a:srgbClr val="4285F4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'C:\Users\0214887\AppData\Roaming\Microsoft\Excel\[VENTRAL ROBOT 20211221 avant 15 sept copie (2) JFG version 2 (version 1).xlsb]Courbes'!$K$4:$K$16</c:f>
              <c:numCache>
                <c:formatCode>General</c:formatCode>
                <c:ptCount val="13"/>
                <c:pt idx="0">
                  <c:v>150</c:v>
                </c:pt>
                <c:pt idx="1">
                  <c:v>210</c:v>
                </c:pt>
                <c:pt idx="2">
                  <c:v>150</c:v>
                </c:pt>
                <c:pt idx="3">
                  <c:v>150</c:v>
                </c:pt>
                <c:pt idx="4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DC-4811-A765-700538DFCE94}"/>
            </c:ext>
          </c:extLst>
        </c:ser>
        <c:ser>
          <c:idx val="1"/>
          <c:order val="1"/>
          <c:tx>
            <c:v>Jean-Pierre Cossa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ED7D31"/>
                </a:solidFill>
                <a:prstDash val="solid"/>
              </a:ln>
              <a:effectLst/>
            </c:spPr>
            <c:trendlineType val="exp"/>
            <c:dispRSqr val="0"/>
            <c:dispEq val="0"/>
          </c:trendline>
          <c:val>
            <c:numRef>
              <c:f>'C:\Users\0214887\AppData\Roaming\Microsoft\Excel\[VENTRAL ROBOT 20211221 avant 15 sept copie (2) JFG version 2 (version 1).xlsb]Courbes'!$L$4:$L$16</c:f>
              <c:numCache>
                <c:formatCode>General</c:formatCode>
                <c:ptCount val="13"/>
                <c:pt idx="0">
                  <c:v>150</c:v>
                </c:pt>
                <c:pt idx="1">
                  <c:v>100</c:v>
                </c:pt>
                <c:pt idx="2">
                  <c:v>90</c:v>
                </c:pt>
                <c:pt idx="3">
                  <c:v>210</c:v>
                </c:pt>
                <c:pt idx="4">
                  <c:v>360</c:v>
                </c:pt>
                <c:pt idx="5">
                  <c:v>100</c:v>
                </c:pt>
                <c:pt idx="6">
                  <c:v>360</c:v>
                </c:pt>
                <c:pt idx="7">
                  <c:v>150</c:v>
                </c:pt>
                <c:pt idx="8">
                  <c:v>240</c:v>
                </c:pt>
                <c:pt idx="9">
                  <c:v>90</c:v>
                </c:pt>
                <c:pt idx="10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DC-4811-A765-700538DFCE94}"/>
            </c:ext>
          </c:extLst>
        </c:ser>
        <c:ser>
          <c:idx val="2"/>
          <c:order val="2"/>
          <c:tx>
            <c:v>Nicolas Maillot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1).xlsb]Courbes'!$M$4:$M$16</c:f>
              <c:numCache>
                <c:formatCode>General</c:formatCode>
                <c:ptCount val="13"/>
                <c:pt idx="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DC-4811-A765-700538DFCE94}"/>
            </c:ext>
          </c:extLst>
        </c:ser>
        <c:ser>
          <c:idx val="3"/>
          <c:order val="3"/>
          <c:tx>
            <c:v>Olivier Oberlin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AB4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'C:\Users\0214887\AppData\Roaming\Microsoft\Excel\[VENTRAL ROBOT 20211221 avant 15 sept copie (2) JFG version 2 (version 1).xlsb]Courbes'!$N$4:$N$16</c:f>
              <c:numCache>
                <c:formatCode>General</c:formatCode>
                <c:ptCount val="13"/>
                <c:pt idx="0">
                  <c:v>120</c:v>
                </c:pt>
                <c:pt idx="1">
                  <c:v>62</c:v>
                </c:pt>
                <c:pt idx="2">
                  <c:v>250</c:v>
                </c:pt>
                <c:pt idx="3">
                  <c:v>240</c:v>
                </c:pt>
                <c:pt idx="4">
                  <c:v>105</c:v>
                </c:pt>
                <c:pt idx="5">
                  <c:v>150</c:v>
                </c:pt>
                <c:pt idx="6">
                  <c:v>95</c:v>
                </c:pt>
                <c:pt idx="7">
                  <c:v>79</c:v>
                </c:pt>
                <c:pt idx="8">
                  <c:v>80</c:v>
                </c:pt>
                <c:pt idx="9">
                  <c:v>135</c:v>
                </c:pt>
                <c:pt idx="10">
                  <c:v>60</c:v>
                </c:pt>
                <c:pt idx="11">
                  <c:v>150</c:v>
                </c:pt>
                <c:pt idx="1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DC-4811-A765-700538DFCE94}"/>
            </c:ext>
          </c:extLst>
        </c:ser>
        <c:ser>
          <c:idx val="4"/>
          <c:order val="4"/>
          <c:tx>
            <c:v>Philippe Ngo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1).xlsb]Courbes'!$O$4:$O$16</c:f>
              <c:numCache>
                <c:formatCode>General</c:formatCode>
                <c:ptCount val="13"/>
                <c:pt idx="0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DC-4811-A765-700538DFCE94}"/>
            </c:ext>
          </c:extLst>
        </c:ser>
        <c:ser>
          <c:idx val="5"/>
          <c:order val="5"/>
          <c:tx>
            <c:v>Yohann Renard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7620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'C:\Users\0214887\AppData\Roaming\Microsoft\Excel\[VENTRAL ROBOT 20211221 avant 15 sept copie (2) JFG version 2 (version 1).xlsb]Courbes'!$P$4:$P$16</c:f>
              <c:numCache>
                <c:formatCode>General</c:formatCode>
                <c:ptCount val="13"/>
                <c:pt idx="0">
                  <c:v>248</c:v>
                </c:pt>
                <c:pt idx="1">
                  <c:v>258</c:v>
                </c:pt>
                <c:pt idx="2">
                  <c:v>294</c:v>
                </c:pt>
                <c:pt idx="3">
                  <c:v>212</c:v>
                </c:pt>
                <c:pt idx="4">
                  <c:v>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DC-4811-A765-700538DFC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18240"/>
        <c:axId val="170219776"/>
      </c:lineChart>
      <c:catAx>
        <c:axId val="1702182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219776"/>
        <c:crosses val="autoZero"/>
        <c:auto val="1"/>
        <c:lblAlgn val="ctr"/>
        <c:lblOffset val="100"/>
        <c:noMultiLvlLbl val="0"/>
      </c:catAx>
      <c:valAx>
        <c:axId val="170219776"/>
        <c:scaling>
          <c:orientation val="minMax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21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Durées opératoires (RS)</a:t>
            </a:r>
          </a:p>
        </c:rich>
      </c:tx>
      <c:layout>
        <c:manualLayout>
          <c:xMode val="edge"/>
          <c:yMode val="edge"/>
          <c:x val="1.5674539396773317E-2"/>
          <c:y val="2.189852447914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'C:\Users\0214887\AppData\Roaming\Microsoft\Excel\[VENTRAL ROBOT 20211221 avant 15 sept copie (2) JFG version 2 (version 1).xlsb]Courbes'!$C$3</c:f>
              <c:strCache>
                <c:ptCount val="1"/>
                <c:pt idx="0">
                  <c:v>Baudouin Thebault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1).xlsb]Courbes'!$C$4:$C$67</c:f>
              <c:numCache>
                <c:formatCode>General</c:formatCode>
                <c:ptCount val="64"/>
                <c:pt idx="0">
                  <c:v>230</c:v>
                </c:pt>
                <c:pt idx="1">
                  <c:v>240</c:v>
                </c:pt>
                <c:pt idx="2">
                  <c:v>90</c:v>
                </c:pt>
                <c:pt idx="3">
                  <c:v>180</c:v>
                </c:pt>
                <c:pt idx="4">
                  <c:v>110</c:v>
                </c:pt>
                <c:pt idx="5">
                  <c:v>150</c:v>
                </c:pt>
                <c:pt idx="6">
                  <c:v>150</c:v>
                </c:pt>
                <c:pt idx="7">
                  <c:v>120</c:v>
                </c:pt>
                <c:pt idx="8">
                  <c:v>150</c:v>
                </c:pt>
                <c:pt idx="9">
                  <c:v>75</c:v>
                </c:pt>
                <c:pt idx="10">
                  <c:v>120</c:v>
                </c:pt>
                <c:pt idx="11">
                  <c:v>55</c:v>
                </c:pt>
                <c:pt idx="12">
                  <c:v>115</c:v>
                </c:pt>
                <c:pt idx="13">
                  <c:v>85</c:v>
                </c:pt>
                <c:pt idx="14">
                  <c:v>100</c:v>
                </c:pt>
                <c:pt idx="15">
                  <c:v>120</c:v>
                </c:pt>
                <c:pt idx="16">
                  <c:v>120</c:v>
                </c:pt>
                <c:pt idx="17">
                  <c:v>60</c:v>
                </c:pt>
                <c:pt idx="18">
                  <c:v>65</c:v>
                </c:pt>
                <c:pt idx="19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91-4D82-B7F6-7ED418B71506}"/>
            </c:ext>
          </c:extLst>
        </c:ser>
        <c:ser>
          <c:idx val="1"/>
          <c:order val="1"/>
          <c:tx>
            <c:strRef>
              <c:f>'C:\Users\0214887\AppData\Roaming\Microsoft\Excel\[VENTRAL ROBOT 20211221 avant 15 sept copie (2) JFG version 2 (version 1).xlsb]Courbes'!$D$3</c:f>
              <c:strCache>
                <c:ptCount val="1"/>
                <c:pt idx="0">
                  <c:v>Cyrille Kuperas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1).xlsb]Courbes'!$D$4:$D$67</c:f>
              <c:numCache>
                <c:formatCode>General</c:formatCode>
                <c:ptCount val="64"/>
                <c:pt idx="0">
                  <c:v>94</c:v>
                </c:pt>
                <c:pt idx="1">
                  <c:v>74</c:v>
                </c:pt>
                <c:pt idx="2">
                  <c:v>82</c:v>
                </c:pt>
                <c:pt idx="3">
                  <c:v>65</c:v>
                </c:pt>
                <c:pt idx="4">
                  <c:v>55</c:v>
                </c:pt>
                <c:pt idx="5">
                  <c:v>55</c:v>
                </c:pt>
                <c:pt idx="6">
                  <c:v>130</c:v>
                </c:pt>
                <c:pt idx="7">
                  <c:v>83</c:v>
                </c:pt>
                <c:pt idx="8">
                  <c:v>83</c:v>
                </c:pt>
                <c:pt idx="9">
                  <c:v>70</c:v>
                </c:pt>
                <c:pt idx="10">
                  <c:v>140</c:v>
                </c:pt>
                <c:pt idx="11">
                  <c:v>85</c:v>
                </c:pt>
                <c:pt idx="12">
                  <c:v>57</c:v>
                </c:pt>
                <c:pt idx="13">
                  <c:v>108</c:v>
                </c:pt>
                <c:pt idx="14">
                  <c:v>180</c:v>
                </c:pt>
                <c:pt idx="15">
                  <c:v>120</c:v>
                </c:pt>
                <c:pt idx="16">
                  <c:v>120</c:v>
                </c:pt>
                <c:pt idx="17">
                  <c:v>210</c:v>
                </c:pt>
                <c:pt idx="18">
                  <c:v>360</c:v>
                </c:pt>
                <c:pt idx="19">
                  <c:v>225</c:v>
                </c:pt>
                <c:pt idx="20">
                  <c:v>151</c:v>
                </c:pt>
                <c:pt idx="21">
                  <c:v>302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240</c:v>
                </c:pt>
                <c:pt idx="26">
                  <c:v>125</c:v>
                </c:pt>
                <c:pt idx="27">
                  <c:v>48</c:v>
                </c:pt>
                <c:pt idx="28">
                  <c:v>127</c:v>
                </c:pt>
                <c:pt idx="29">
                  <c:v>158</c:v>
                </c:pt>
                <c:pt idx="30">
                  <c:v>90</c:v>
                </c:pt>
                <c:pt idx="31">
                  <c:v>120</c:v>
                </c:pt>
                <c:pt idx="32">
                  <c:v>240</c:v>
                </c:pt>
                <c:pt idx="33">
                  <c:v>302</c:v>
                </c:pt>
                <c:pt idx="34">
                  <c:v>450</c:v>
                </c:pt>
                <c:pt idx="35">
                  <c:v>193</c:v>
                </c:pt>
                <c:pt idx="36">
                  <c:v>120</c:v>
                </c:pt>
                <c:pt idx="37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91-4D82-B7F6-7ED418B71506}"/>
            </c:ext>
          </c:extLst>
        </c:ser>
        <c:ser>
          <c:idx val="3"/>
          <c:order val="2"/>
          <c:tx>
            <c:strRef>
              <c:f>'C:\Users\0214887\AppData\Roaming\Microsoft\Excel\[VENTRAL ROBOT 20211221 avant 15 sept copie (2) JFG version 2 (version 1).xlsb]Courbes'!$F$3</c:f>
              <c:strCache>
                <c:ptCount val="1"/>
                <c:pt idx="0">
                  <c:v>Georgiana Dinescu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1).xlsb]Courbes'!$F$4:$F$67</c:f>
              <c:numCache>
                <c:formatCode>General</c:formatCode>
                <c:ptCount val="64"/>
                <c:pt idx="0">
                  <c:v>182</c:v>
                </c:pt>
                <c:pt idx="1">
                  <c:v>160</c:v>
                </c:pt>
                <c:pt idx="2">
                  <c:v>120</c:v>
                </c:pt>
                <c:pt idx="3">
                  <c:v>120</c:v>
                </c:pt>
                <c:pt idx="4">
                  <c:v>135</c:v>
                </c:pt>
                <c:pt idx="5">
                  <c:v>210</c:v>
                </c:pt>
                <c:pt idx="6">
                  <c:v>210</c:v>
                </c:pt>
                <c:pt idx="7">
                  <c:v>120</c:v>
                </c:pt>
                <c:pt idx="8">
                  <c:v>240</c:v>
                </c:pt>
                <c:pt idx="9">
                  <c:v>180</c:v>
                </c:pt>
                <c:pt idx="10">
                  <c:v>66</c:v>
                </c:pt>
                <c:pt idx="11">
                  <c:v>92</c:v>
                </c:pt>
                <c:pt idx="12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91-4D82-B7F6-7ED418B71506}"/>
            </c:ext>
          </c:extLst>
        </c:ser>
        <c:ser>
          <c:idx val="5"/>
          <c:order val="3"/>
          <c:tx>
            <c:strRef>
              <c:f>'C:\Users\0214887\AppData\Roaming\Microsoft\Excel\[VENTRAL ROBOT 20211221 avant 15 sept copie (2) JFG version 2 (version 1).xlsb]Courbes'!$H$3</c:f>
              <c:strCache>
                <c:ptCount val="1"/>
                <c:pt idx="0">
                  <c:v>Regis Fara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1).xlsb]Courbes'!$H$4:$H$67</c:f>
              <c:numCache>
                <c:formatCode>General</c:formatCode>
                <c:ptCount val="64"/>
                <c:pt idx="0">
                  <c:v>75</c:v>
                </c:pt>
                <c:pt idx="1">
                  <c:v>120</c:v>
                </c:pt>
                <c:pt idx="2">
                  <c:v>210</c:v>
                </c:pt>
                <c:pt idx="3">
                  <c:v>180</c:v>
                </c:pt>
                <c:pt idx="4">
                  <c:v>180</c:v>
                </c:pt>
                <c:pt idx="5">
                  <c:v>90</c:v>
                </c:pt>
                <c:pt idx="6">
                  <c:v>210</c:v>
                </c:pt>
                <c:pt idx="7">
                  <c:v>167</c:v>
                </c:pt>
                <c:pt idx="8">
                  <c:v>90</c:v>
                </c:pt>
                <c:pt idx="9">
                  <c:v>70</c:v>
                </c:pt>
                <c:pt idx="10">
                  <c:v>390</c:v>
                </c:pt>
                <c:pt idx="11">
                  <c:v>180</c:v>
                </c:pt>
                <c:pt idx="12">
                  <c:v>105</c:v>
                </c:pt>
                <c:pt idx="13">
                  <c:v>70</c:v>
                </c:pt>
                <c:pt idx="14">
                  <c:v>120</c:v>
                </c:pt>
                <c:pt idx="15">
                  <c:v>90</c:v>
                </c:pt>
                <c:pt idx="16">
                  <c:v>50</c:v>
                </c:pt>
                <c:pt idx="17">
                  <c:v>53</c:v>
                </c:pt>
                <c:pt idx="18">
                  <c:v>100</c:v>
                </c:pt>
                <c:pt idx="19">
                  <c:v>120</c:v>
                </c:pt>
                <c:pt idx="20">
                  <c:v>150</c:v>
                </c:pt>
                <c:pt idx="21">
                  <c:v>240</c:v>
                </c:pt>
                <c:pt idx="22">
                  <c:v>120</c:v>
                </c:pt>
                <c:pt idx="23">
                  <c:v>270</c:v>
                </c:pt>
                <c:pt idx="24">
                  <c:v>270</c:v>
                </c:pt>
                <c:pt idx="25">
                  <c:v>90</c:v>
                </c:pt>
                <c:pt idx="26">
                  <c:v>110</c:v>
                </c:pt>
                <c:pt idx="27">
                  <c:v>210</c:v>
                </c:pt>
                <c:pt idx="28">
                  <c:v>70</c:v>
                </c:pt>
                <c:pt idx="29">
                  <c:v>60</c:v>
                </c:pt>
                <c:pt idx="30">
                  <c:v>50</c:v>
                </c:pt>
                <c:pt idx="31">
                  <c:v>75</c:v>
                </c:pt>
                <c:pt idx="32">
                  <c:v>135</c:v>
                </c:pt>
                <c:pt idx="33">
                  <c:v>120</c:v>
                </c:pt>
                <c:pt idx="34">
                  <c:v>110</c:v>
                </c:pt>
                <c:pt idx="35">
                  <c:v>110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140</c:v>
                </c:pt>
                <c:pt idx="41">
                  <c:v>270</c:v>
                </c:pt>
                <c:pt idx="42">
                  <c:v>90</c:v>
                </c:pt>
                <c:pt idx="43">
                  <c:v>110</c:v>
                </c:pt>
                <c:pt idx="44">
                  <c:v>110</c:v>
                </c:pt>
                <c:pt idx="45">
                  <c:v>300</c:v>
                </c:pt>
                <c:pt idx="46">
                  <c:v>125</c:v>
                </c:pt>
                <c:pt idx="47">
                  <c:v>240</c:v>
                </c:pt>
                <c:pt idx="48">
                  <c:v>115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70</c:v>
                </c:pt>
                <c:pt idx="53">
                  <c:v>187</c:v>
                </c:pt>
                <c:pt idx="54">
                  <c:v>90</c:v>
                </c:pt>
                <c:pt idx="55">
                  <c:v>150</c:v>
                </c:pt>
                <c:pt idx="56">
                  <c:v>120</c:v>
                </c:pt>
                <c:pt idx="57">
                  <c:v>300</c:v>
                </c:pt>
                <c:pt idx="58">
                  <c:v>300</c:v>
                </c:pt>
                <c:pt idx="59">
                  <c:v>270</c:v>
                </c:pt>
                <c:pt idx="60">
                  <c:v>240</c:v>
                </c:pt>
                <c:pt idx="61">
                  <c:v>80</c:v>
                </c:pt>
                <c:pt idx="62">
                  <c:v>120</c:v>
                </c:pt>
                <c:pt idx="63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91-4D82-B7F6-7ED418B71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89984"/>
        <c:axId val="170891520"/>
      </c:lineChart>
      <c:catAx>
        <c:axId val="170889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891520"/>
        <c:crosses val="autoZero"/>
        <c:auto val="1"/>
        <c:lblAlgn val="ctr"/>
        <c:lblOffset val="100"/>
        <c:noMultiLvlLbl val="0"/>
      </c:catAx>
      <c:valAx>
        <c:axId val="170891520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88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Durées opératoires (RS)</a:t>
            </a:r>
          </a:p>
        </c:rich>
      </c:tx>
      <c:layout>
        <c:manualLayout>
          <c:xMode val="edge"/>
          <c:yMode val="edge"/>
          <c:x val="1.5674539396773317E-2"/>
          <c:y val="2.189852447914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'C:\Users\0214887\AppData\Roaming\Microsoft\Excel\[VENTRAL ROBOT 20211221 avant 15 sept copie (2) JFG version 2 (version 1).xlsb]Courbes'!$C$3</c:f>
              <c:strCache>
                <c:ptCount val="1"/>
                <c:pt idx="0">
                  <c:v>Baudouin Thebault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name>COUR</c:name>
            <c:spPr>
              <a:ln w="381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'C:\Users\0214887\AppData\Roaming\Microsoft\Excel\[VENTRAL ROBOT 20211221 avant 15 sept copie (2) JFG version 2 (version 1).xlsb]Courbes'!$C$4:$C$67</c:f>
              <c:numCache>
                <c:formatCode>General</c:formatCode>
                <c:ptCount val="64"/>
                <c:pt idx="0">
                  <c:v>230</c:v>
                </c:pt>
                <c:pt idx="1">
                  <c:v>240</c:v>
                </c:pt>
                <c:pt idx="2">
                  <c:v>90</c:v>
                </c:pt>
                <c:pt idx="3">
                  <c:v>180</c:v>
                </c:pt>
                <c:pt idx="4">
                  <c:v>110</c:v>
                </c:pt>
                <c:pt idx="5">
                  <c:v>150</c:v>
                </c:pt>
                <c:pt idx="6">
                  <c:v>150</c:v>
                </c:pt>
                <c:pt idx="7">
                  <c:v>120</c:v>
                </c:pt>
                <c:pt idx="8">
                  <c:v>150</c:v>
                </c:pt>
                <c:pt idx="9">
                  <c:v>75</c:v>
                </c:pt>
                <c:pt idx="10">
                  <c:v>120</c:v>
                </c:pt>
                <c:pt idx="11">
                  <c:v>55</c:v>
                </c:pt>
                <c:pt idx="12">
                  <c:v>115</c:v>
                </c:pt>
                <c:pt idx="13">
                  <c:v>85</c:v>
                </c:pt>
                <c:pt idx="14">
                  <c:v>100</c:v>
                </c:pt>
                <c:pt idx="15">
                  <c:v>120</c:v>
                </c:pt>
                <c:pt idx="16">
                  <c:v>120</c:v>
                </c:pt>
                <c:pt idx="17">
                  <c:v>60</c:v>
                </c:pt>
                <c:pt idx="18">
                  <c:v>65</c:v>
                </c:pt>
                <c:pt idx="19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91-4D82-B7F6-7ED418B71506}"/>
            </c:ext>
          </c:extLst>
        </c:ser>
        <c:ser>
          <c:idx val="1"/>
          <c:order val="1"/>
          <c:tx>
            <c:strRef>
              <c:f>'C:\Users\0214887\AppData\Roaming\Microsoft\Excel\[VENTRAL ROBOT 20211221 avant 15 sept copie (2) JFG version 2 (version 1).xlsb]Courbes'!$D$3</c:f>
              <c:strCache>
                <c:ptCount val="1"/>
                <c:pt idx="0">
                  <c:v>Cyrille Kuperas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1).xlsb]Courbes'!$D$4:$D$67</c:f>
              <c:numCache>
                <c:formatCode>General</c:formatCode>
                <c:ptCount val="64"/>
                <c:pt idx="0">
                  <c:v>94</c:v>
                </c:pt>
                <c:pt idx="1">
                  <c:v>74</c:v>
                </c:pt>
                <c:pt idx="2">
                  <c:v>82</c:v>
                </c:pt>
                <c:pt idx="3">
                  <c:v>65</c:v>
                </c:pt>
                <c:pt idx="4">
                  <c:v>55</c:v>
                </c:pt>
                <c:pt idx="5">
                  <c:v>55</c:v>
                </c:pt>
                <c:pt idx="6">
                  <c:v>130</c:v>
                </c:pt>
                <c:pt idx="7">
                  <c:v>83</c:v>
                </c:pt>
                <c:pt idx="8">
                  <c:v>83</c:v>
                </c:pt>
                <c:pt idx="9">
                  <c:v>70</c:v>
                </c:pt>
                <c:pt idx="10">
                  <c:v>140</c:v>
                </c:pt>
                <c:pt idx="11">
                  <c:v>85</c:v>
                </c:pt>
                <c:pt idx="12">
                  <c:v>57</c:v>
                </c:pt>
                <c:pt idx="13">
                  <c:v>108</c:v>
                </c:pt>
                <c:pt idx="14">
                  <c:v>180</c:v>
                </c:pt>
                <c:pt idx="15">
                  <c:v>120</c:v>
                </c:pt>
                <c:pt idx="16">
                  <c:v>120</c:v>
                </c:pt>
                <c:pt idx="17">
                  <c:v>210</c:v>
                </c:pt>
                <c:pt idx="18">
                  <c:v>360</c:v>
                </c:pt>
                <c:pt idx="19">
                  <c:v>225</c:v>
                </c:pt>
                <c:pt idx="20">
                  <c:v>151</c:v>
                </c:pt>
                <c:pt idx="21">
                  <c:v>302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240</c:v>
                </c:pt>
                <c:pt idx="26">
                  <c:v>125</c:v>
                </c:pt>
                <c:pt idx="27">
                  <c:v>48</c:v>
                </c:pt>
                <c:pt idx="28">
                  <c:v>127</c:v>
                </c:pt>
                <c:pt idx="29">
                  <c:v>158</c:v>
                </c:pt>
                <c:pt idx="30">
                  <c:v>90</c:v>
                </c:pt>
                <c:pt idx="31">
                  <c:v>120</c:v>
                </c:pt>
                <c:pt idx="32">
                  <c:v>240</c:v>
                </c:pt>
                <c:pt idx="33">
                  <c:v>302</c:v>
                </c:pt>
                <c:pt idx="34">
                  <c:v>450</c:v>
                </c:pt>
                <c:pt idx="35">
                  <c:v>193</c:v>
                </c:pt>
                <c:pt idx="36">
                  <c:v>120</c:v>
                </c:pt>
                <c:pt idx="37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91-4D82-B7F6-7ED418B71506}"/>
            </c:ext>
          </c:extLst>
        </c:ser>
        <c:ser>
          <c:idx val="3"/>
          <c:order val="2"/>
          <c:tx>
            <c:strRef>
              <c:f>'C:\Users\0214887\AppData\Roaming\Microsoft\Excel\[VENTRAL ROBOT 20211221 avant 15 sept copie (2) JFG version 2 (version 1).xlsb]Courbes'!$F$3</c:f>
              <c:strCache>
                <c:ptCount val="1"/>
                <c:pt idx="0">
                  <c:v>Georgiana Dinescu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accent4"/>
                </a:solidFill>
                <a:prstDash val="solid"/>
              </a:ln>
              <a:effectLst/>
            </c:spPr>
            <c:trendlineType val="exp"/>
            <c:dispRSqr val="0"/>
            <c:dispEq val="0"/>
          </c:trendline>
          <c:val>
            <c:numRef>
              <c:f>'C:\Users\0214887\AppData\Roaming\Microsoft\Excel\[VENTRAL ROBOT 20211221 avant 15 sept copie (2) JFG version 2 (version 1).xlsb]Courbes'!$F$4:$F$67</c:f>
              <c:numCache>
                <c:formatCode>General</c:formatCode>
                <c:ptCount val="64"/>
                <c:pt idx="0">
                  <c:v>182</c:v>
                </c:pt>
                <c:pt idx="1">
                  <c:v>160</c:v>
                </c:pt>
                <c:pt idx="2">
                  <c:v>120</c:v>
                </c:pt>
                <c:pt idx="3">
                  <c:v>120</c:v>
                </c:pt>
                <c:pt idx="4">
                  <c:v>135</c:v>
                </c:pt>
                <c:pt idx="5">
                  <c:v>210</c:v>
                </c:pt>
                <c:pt idx="6">
                  <c:v>210</c:v>
                </c:pt>
                <c:pt idx="7">
                  <c:v>120</c:v>
                </c:pt>
                <c:pt idx="8">
                  <c:v>240</c:v>
                </c:pt>
                <c:pt idx="9">
                  <c:v>180</c:v>
                </c:pt>
                <c:pt idx="10">
                  <c:v>66</c:v>
                </c:pt>
                <c:pt idx="11">
                  <c:v>92</c:v>
                </c:pt>
                <c:pt idx="12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91-4D82-B7F6-7ED418B71506}"/>
            </c:ext>
          </c:extLst>
        </c:ser>
        <c:ser>
          <c:idx val="5"/>
          <c:order val="3"/>
          <c:tx>
            <c:strRef>
              <c:f>'C:\Users\0214887\AppData\Roaming\Microsoft\Excel\[VENTRAL ROBOT 20211221 avant 15 sept copie (2) JFG version 2 (version 1).xlsb]Courbes'!$H$3</c:f>
              <c:strCache>
                <c:ptCount val="1"/>
                <c:pt idx="0">
                  <c:v>Regis Fara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'C:\Users\0214887\AppData\Roaming\Microsoft\Excel\[VENTRAL ROBOT 20211221 avant 15 sept copie (2) JFG version 2 (version 1).xlsb]Courbes'!$H$4:$H$67</c:f>
              <c:numCache>
                <c:formatCode>General</c:formatCode>
                <c:ptCount val="64"/>
                <c:pt idx="0">
                  <c:v>75</c:v>
                </c:pt>
                <c:pt idx="1">
                  <c:v>120</c:v>
                </c:pt>
                <c:pt idx="2">
                  <c:v>210</c:v>
                </c:pt>
                <c:pt idx="3">
                  <c:v>180</c:v>
                </c:pt>
                <c:pt idx="4">
                  <c:v>180</c:v>
                </c:pt>
                <c:pt idx="5">
                  <c:v>90</c:v>
                </c:pt>
                <c:pt idx="6">
                  <c:v>210</c:v>
                </c:pt>
                <c:pt idx="7">
                  <c:v>167</c:v>
                </c:pt>
                <c:pt idx="8">
                  <c:v>90</c:v>
                </c:pt>
                <c:pt idx="9">
                  <c:v>70</c:v>
                </c:pt>
                <c:pt idx="10">
                  <c:v>390</c:v>
                </c:pt>
                <c:pt idx="11">
                  <c:v>180</c:v>
                </c:pt>
                <c:pt idx="12">
                  <c:v>105</c:v>
                </c:pt>
                <c:pt idx="13">
                  <c:v>70</c:v>
                </c:pt>
                <c:pt idx="14">
                  <c:v>120</c:v>
                </c:pt>
                <c:pt idx="15">
                  <c:v>90</c:v>
                </c:pt>
                <c:pt idx="16">
                  <c:v>50</c:v>
                </c:pt>
                <c:pt idx="17">
                  <c:v>53</c:v>
                </c:pt>
                <c:pt idx="18">
                  <c:v>100</c:v>
                </c:pt>
                <c:pt idx="19">
                  <c:v>120</c:v>
                </c:pt>
                <c:pt idx="20">
                  <c:v>150</c:v>
                </c:pt>
                <c:pt idx="21">
                  <c:v>240</c:v>
                </c:pt>
                <c:pt idx="22">
                  <c:v>120</c:v>
                </c:pt>
                <c:pt idx="23">
                  <c:v>270</c:v>
                </c:pt>
                <c:pt idx="24">
                  <c:v>270</c:v>
                </c:pt>
                <c:pt idx="25">
                  <c:v>90</c:v>
                </c:pt>
                <c:pt idx="26">
                  <c:v>110</c:v>
                </c:pt>
                <c:pt idx="27">
                  <c:v>210</c:v>
                </c:pt>
                <c:pt idx="28">
                  <c:v>70</c:v>
                </c:pt>
                <c:pt idx="29">
                  <c:v>60</c:v>
                </c:pt>
                <c:pt idx="30">
                  <c:v>50</c:v>
                </c:pt>
                <c:pt idx="31">
                  <c:v>75</c:v>
                </c:pt>
                <c:pt idx="32">
                  <c:v>135</c:v>
                </c:pt>
                <c:pt idx="33">
                  <c:v>120</c:v>
                </c:pt>
                <c:pt idx="34">
                  <c:v>110</c:v>
                </c:pt>
                <c:pt idx="35">
                  <c:v>110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140</c:v>
                </c:pt>
                <c:pt idx="41">
                  <c:v>270</c:v>
                </c:pt>
                <c:pt idx="42">
                  <c:v>90</c:v>
                </c:pt>
                <c:pt idx="43">
                  <c:v>110</c:v>
                </c:pt>
                <c:pt idx="44">
                  <c:v>110</c:v>
                </c:pt>
                <c:pt idx="45">
                  <c:v>300</c:v>
                </c:pt>
                <c:pt idx="46">
                  <c:v>125</c:v>
                </c:pt>
                <c:pt idx="47">
                  <c:v>240</c:v>
                </c:pt>
                <c:pt idx="48">
                  <c:v>115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70</c:v>
                </c:pt>
                <c:pt idx="53">
                  <c:v>187</c:v>
                </c:pt>
                <c:pt idx="54">
                  <c:v>90</c:v>
                </c:pt>
                <c:pt idx="55">
                  <c:v>150</c:v>
                </c:pt>
                <c:pt idx="56">
                  <c:v>120</c:v>
                </c:pt>
                <c:pt idx="57">
                  <c:v>300</c:v>
                </c:pt>
                <c:pt idx="58">
                  <c:v>300</c:v>
                </c:pt>
                <c:pt idx="59">
                  <c:v>270</c:v>
                </c:pt>
                <c:pt idx="60">
                  <c:v>240</c:v>
                </c:pt>
                <c:pt idx="61">
                  <c:v>80</c:v>
                </c:pt>
                <c:pt idx="62">
                  <c:v>120</c:v>
                </c:pt>
                <c:pt idx="63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91-4D82-B7F6-7ED418B71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700160"/>
        <c:axId val="170714240"/>
      </c:lineChart>
      <c:catAx>
        <c:axId val="170700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714240"/>
        <c:crosses val="autoZero"/>
        <c:auto val="1"/>
        <c:lblAlgn val="ctr"/>
        <c:lblOffset val="100"/>
        <c:noMultiLvlLbl val="0"/>
      </c:catAx>
      <c:valAx>
        <c:axId val="170714240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70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v>RS 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ED7D3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'[Courbes temps opératoires par groupes (pour hernies et éventrations) (1).xlsx]Feuil1'!$D$22:$D$37</c:f>
              <c:numCache>
                <c:formatCode>General</c:formatCode>
                <c:ptCount val="16"/>
                <c:pt idx="0">
                  <c:v>94</c:v>
                </c:pt>
                <c:pt idx="1">
                  <c:v>82</c:v>
                </c:pt>
                <c:pt idx="2">
                  <c:v>130</c:v>
                </c:pt>
                <c:pt idx="3">
                  <c:v>140</c:v>
                </c:pt>
                <c:pt idx="4">
                  <c:v>108</c:v>
                </c:pt>
                <c:pt idx="5">
                  <c:v>180</c:v>
                </c:pt>
                <c:pt idx="6">
                  <c:v>360</c:v>
                </c:pt>
                <c:pt idx="7">
                  <c:v>302</c:v>
                </c:pt>
                <c:pt idx="8">
                  <c:v>120</c:v>
                </c:pt>
                <c:pt idx="9">
                  <c:v>240</c:v>
                </c:pt>
                <c:pt idx="10">
                  <c:v>90</c:v>
                </c:pt>
                <c:pt idx="11">
                  <c:v>120</c:v>
                </c:pt>
                <c:pt idx="12">
                  <c:v>240</c:v>
                </c:pt>
                <c:pt idx="13">
                  <c:v>302</c:v>
                </c:pt>
                <c:pt idx="14">
                  <c:v>450</c:v>
                </c:pt>
                <c:pt idx="15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EE-4E2C-A73F-B6071AB5CB04}"/>
            </c:ext>
          </c:extLst>
        </c:ser>
        <c:ser>
          <c:idx val="2"/>
          <c:order val="1"/>
          <c:tx>
            <c:v>RS 3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78909C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'[Courbes temps opératoires par groupes (pour hernies et éventrations) (1).xlsx]Feuil1'!$L$8:$L$50</c:f>
              <c:numCache>
                <c:formatCode>General</c:formatCode>
                <c:ptCount val="43"/>
                <c:pt idx="0">
                  <c:v>75</c:v>
                </c:pt>
                <c:pt idx="1">
                  <c:v>120</c:v>
                </c:pt>
                <c:pt idx="2">
                  <c:v>210</c:v>
                </c:pt>
                <c:pt idx="3">
                  <c:v>180</c:v>
                </c:pt>
                <c:pt idx="4">
                  <c:v>180</c:v>
                </c:pt>
                <c:pt idx="5">
                  <c:v>90</c:v>
                </c:pt>
                <c:pt idx="6">
                  <c:v>210</c:v>
                </c:pt>
                <c:pt idx="7">
                  <c:v>90</c:v>
                </c:pt>
                <c:pt idx="8">
                  <c:v>70</c:v>
                </c:pt>
                <c:pt idx="9">
                  <c:v>390</c:v>
                </c:pt>
                <c:pt idx="10">
                  <c:v>180</c:v>
                </c:pt>
                <c:pt idx="11">
                  <c:v>70</c:v>
                </c:pt>
                <c:pt idx="12">
                  <c:v>120</c:v>
                </c:pt>
                <c:pt idx="13">
                  <c:v>90</c:v>
                </c:pt>
                <c:pt idx="14">
                  <c:v>50</c:v>
                </c:pt>
                <c:pt idx="15">
                  <c:v>53</c:v>
                </c:pt>
                <c:pt idx="16">
                  <c:v>120</c:v>
                </c:pt>
                <c:pt idx="17">
                  <c:v>240</c:v>
                </c:pt>
                <c:pt idx="18">
                  <c:v>120</c:v>
                </c:pt>
                <c:pt idx="19">
                  <c:v>270</c:v>
                </c:pt>
                <c:pt idx="20">
                  <c:v>270</c:v>
                </c:pt>
                <c:pt idx="21">
                  <c:v>210</c:v>
                </c:pt>
                <c:pt idx="22">
                  <c:v>70</c:v>
                </c:pt>
                <c:pt idx="23">
                  <c:v>60</c:v>
                </c:pt>
                <c:pt idx="24">
                  <c:v>50</c:v>
                </c:pt>
                <c:pt idx="25">
                  <c:v>75</c:v>
                </c:pt>
                <c:pt idx="26">
                  <c:v>120</c:v>
                </c:pt>
                <c:pt idx="27">
                  <c:v>120</c:v>
                </c:pt>
                <c:pt idx="28">
                  <c:v>140</c:v>
                </c:pt>
                <c:pt idx="29">
                  <c:v>270</c:v>
                </c:pt>
                <c:pt idx="30">
                  <c:v>110</c:v>
                </c:pt>
                <c:pt idx="31">
                  <c:v>300</c:v>
                </c:pt>
                <c:pt idx="32">
                  <c:v>240</c:v>
                </c:pt>
                <c:pt idx="33">
                  <c:v>120</c:v>
                </c:pt>
                <c:pt idx="34">
                  <c:v>120</c:v>
                </c:pt>
                <c:pt idx="35">
                  <c:v>187</c:v>
                </c:pt>
                <c:pt idx="36">
                  <c:v>90</c:v>
                </c:pt>
                <c:pt idx="37">
                  <c:v>150</c:v>
                </c:pt>
                <c:pt idx="38">
                  <c:v>300</c:v>
                </c:pt>
                <c:pt idx="39">
                  <c:v>300</c:v>
                </c:pt>
                <c:pt idx="40">
                  <c:v>270</c:v>
                </c:pt>
                <c:pt idx="41">
                  <c:v>240</c:v>
                </c:pt>
                <c:pt idx="42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EE-4E2C-A73F-B6071AB5C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31872"/>
        <c:axId val="170833408"/>
      </c:lineChart>
      <c:catAx>
        <c:axId val="170831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833408"/>
        <c:crosses val="autoZero"/>
        <c:auto val="1"/>
        <c:lblAlgn val="ctr"/>
        <c:lblOffset val="100"/>
        <c:noMultiLvlLbl val="0"/>
      </c:catAx>
      <c:valAx>
        <c:axId val="17083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Durée opératoire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8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672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0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4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Fuat-il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ceci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discussion </a:t>
            </a:r>
            <a:r>
              <a:rPr lang="en-US" dirty="0" err="1"/>
              <a:t>plutôt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1732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2e8a4c45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2e8a4c45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-FR" dirty="0"/>
              <a:t>Etude </a:t>
            </a:r>
            <a:r>
              <a:rPr lang="fr-FR" dirty="0" err="1"/>
              <a:t>Muysoms</a:t>
            </a:r>
            <a:r>
              <a:rPr lang="fr-FR" dirty="0"/>
              <a:t> (belge) : prospective single center </a:t>
            </a:r>
            <a:r>
              <a:rPr lang="fr-FR" dirty="0" err="1"/>
              <a:t>observational</a:t>
            </a:r>
            <a:r>
              <a:rPr lang="fr-FR" dirty="0"/>
              <a:t> </a:t>
            </a:r>
            <a:r>
              <a:rPr lang="fr-FR" dirty="0" err="1"/>
              <a:t>cohort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on the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r-TARUP in a </a:t>
            </a:r>
            <a:r>
              <a:rPr lang="fr-FR" dirty="0" err="1"/>
              <a:t>consecutive</a:t>
            </a:r>
            <a:r>
              <a:rPr lang="fr-FR" dirty="0"/>
              <a:t> initial </a:t>
            </a:r>
            <a:r>
              <a:rPr lang="fr-FR" dirty="0" err="1"/>
              <a:t>series</a:t>
            </a:r>
            <a:r>
              <a:rPr lang="fr-FR" dirty="0"/>
              <a:t> of 41 </a:t>
            </a:r>
            <a:r>
              <a:rPr lang="fr-FR" dirty="0" err="1"/>
              <a:t>operations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robotic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curve</a:t>
            </a:r>
            <a:r>
              <a:rPr lang="fr-FR" dirty="0"/>
              <a:t>. All </a:t>
            </a:r>
            <a:r>
              <a:rPr lang="fr-FR" dirty="0" err="1"/>
              <a:t>operations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by a single surgeon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robotic</a:t>
            </a:r>
            <a:r>
              <a:rPr lang="fr-FR" dirty="0"/>
              <a:t> </a:t>
            </a:r>
            <a:r>
              <a:rPr lang="fr-FR" dirty="0" err="1"/>
              <a:t>assisted</a:t>
            </a:r>
            <a:r>
              <a:rPr lang="fr-FR" dirty="0"/>
              <a:t> </a:t>
            </a:r>
            <a:r>
              <a:rPr lang="fr-FR" dirty="0" err="1"/>
              <a:t>surgery</a:t>
            </a:r>
            <a:r>
              <a:rPr lang="fr-FR" dirty="0"/>
              <a:t> </a:t>
            </a:r>
            <a:r>
              <a:rPr lang="fr-FR" dirty="0" err="1"/>
              <a:t>prior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(mais 15 ans d’expérience en coelio). </a:t>
            </a:r>
            <a:r>
              <a:rPr lang="fr-FR" dirty="0" err="1"/>
              <a:t>Preparation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the first </a:t>
            </a:r>
            <a:r>
              <a:rPr lang="fr-FR" dirty="0" err="1"/>
              <a:t>surgeries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</a:t>
            </a:r>
            <a:r>
              <a:rPr lang="fr-FR" dirty="0" err="1"/>
              <a:t>obtaining</a:t>
            </a:r>
            <a:r>
              <a:rPr lang="fr-FR" dirty="0"/>
              <a:t> the </a:t>
            </a:r>
            <a:r>
              <a:rPr lang="fr-FR" dirty="0" err="1"/>
              <a:t>certificate</a:t>
            </a:r>
            <a:r>
              <a:rPr lang="fr-FR" dirty="0"/>
              <a:t> for the </a:t>
            </a:r>
            <a:r>
              <a:rPr lang="fr-FR" dirty="0" err="1"/>
              <a:t>dV</a:t>
            </a:r>
            <a:r>
              <a:rPr lang="fr-FR" dirty="0"/>
              <a:t> Xi, System Modules for Surgeons Online Training Module and extensive training on the </a:t>
            </a:r>
            <a:r>
              <a:rPr lang="fr-FR" dirty="0" err="1"/>
              <a:t>dV</a:t>
            </a:r>
            <a:r>
              <a:rPr lang="fr-FR" dirty="0"/>
              <a:t> Xi simulator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exercises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by </a:t>
            </a:r>
            <a:r>
              <a:rPr lang="fr-FR" dirty="0" err="1"/>
              <a:t>Mimic</a:t>
            </a:r>
            <a:r>
              <a:rPr lang="fr-FR" dirty="0"/>
              <a:t> </a:t>
            </a:r>
            <a:r>
              <a:rPr lang="fr-FR" dirty="0" err="1"/>
              <a:t>Technologies®and</a:t>
            </a:r>
            <a:r>
              <a:rPr lang="fr-FR" dirty="0"/>
              <a:t> </a:t>
            </a:r>
            <a:r>
              <a:rPr lang="fr-FR" dirty="0" err="1"/>
              <a:t>Simbionix</a:t>
            </a:r>
            <a:r>
              <a:rPr lang="fr-FR" dirty="0"/>
              <a:t>™ </a:t>
            </a:r>
            <a:r>
              <a:rPr lang="fr-FR" dirty="0" err="1"/>
              <a:t>encompassing</a:t>
            </a:r>
            <a:r>
              <a:rPr lang="fr-FR" dirty="0"/>
              <a:t> 30 h. </a:t>
            </a:r>
            <a:r>
              <a:rPr lang="fr-FR" dirty="0" err="1"/>
              <a:t>Further</a:t>
            </a:r>
            <a:r>
              <a:rPr lang="fr-FR" dirty="0"/>
              <a:t> hands on </a:t>
            </a:r>
            <a:r>
              <a:rPr lang="fr-FR" dirty="0" err="1"/>
              <a:t>preparation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a </a:t>
            </a:r>
            <a:r>
              <a:rPr lang="fr-FR" dirty="0" err="1"/>
              <a:t>cadaver</a:t>
            </a:r>
            <a:r>
              <a:rPr lang="fr-FR" dirty="0"/>
              <a:t> </a:t>
            </a:r>
            <a:r>
              <a:rPr lang="fr-FR" dirty="0" err="1"/>
              <a:t>lab</a:t>
            </a:r>
            <a:r>
              <a:rPr lang="fr-FR" dirty="0"/>
              <a:t> in Paris at the Ecole Européenne de Chirurgie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instructor</a:t>
            </a:r>
            <a:r>
              <a:rPr lang="fr-FR" dirty="0"/>
              <a:t> and participation in the 1st International </a:t>
            </a:r>
            <a:r>
              <a:rPr lang="fr-FR" dirty="0" err="1"/>
              <a:t>Hernia</a:t>
            </a:r>
            <a:r>
              <a:rPr lang="fr-FR" dirty="0"/>
              <a:t> Collaboration </a:t>
            </a:r>
            <a:r>
              <a:rPr lang="fr-FR" dirty="0" err="1"/>
              <a:t>skills</a:t>
            </a:r>
            <a:r>
              <a:rPr lang="fr-FR" dirty="0"/>
              <a:t> </a:t>
            </a:r>
            <a:r>
              <a:rPr lang="fr-FR" dirty="0" err="1"/>
              <a:t>lab</a:t>
            </a:r>
            <a:r>
              <a:rPr lang="fr-FR" dirty="0"/>
              <a:t> in New York </a:t>
            </a:r>
            <a:r>
              <a:rPr lang="fr-FR" dirty="0" err="1"/>
              <a:t>including</a:t>
            </a:r>
            <a:r>
              <a:rPr lang="fr-FR" dirty="0"/>
              <a:t> a </a:t>
            </a:r>
            <a:r>
              <a:rPr lang="fr-FR" dirty="0" err="1"/>
              <a:t>cadaver</a:t>
            </a:r>
            <a:r>
              <a:rPr lang="fr-FR" dirty="0"/>
              <a:t> course.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41 patients </a:t>
            </a:r>
            <a:r>
              <a:rPr lang="fr-FR" dirty="0" err="1"/>
              <a:t>undergoing</a:t>
            </a:r>
            <a:r>
              <a:rPr lang="fr-FR" dirty="0"/>
              <a:t> an r-TARUP </a:t>
            </a:r>
            <a:r>
              <a:rPr lang="fr-FR" dirty="0" err="1"/>
              <a:t>procedure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enrolled</a:t>
            </a:r>
            <a:r>
              <a:rPr lang="fr-FR" dirty="0"/>
              <a:t> in the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September</a:t>
            </a:r>
            <a:r>
              <a:rPr lang="fr-FR" dirty="0"/>
              <a:t> 2016 and </a:t>
            </a:r>
            <a:r>
              <a:rPr lang="fr-FR" dirty="0" err="1"/>
              <a:t>December</a:t>
            </a:r>
            <a:r>
              <a:rPr lang="fr-FR" dirty="0"/>
              <a:t> 2017 (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441 </a:t>
            </a:r>
            <a:r>
              <a:rPr lang="fr-FR" dirty="0" err="1"/>
              <a:t>days</a:t>
            </a:r>
            <a:r>
              <a:rPr lang="fr-FR" dirty="0"/>
              <a:t>).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The total OR time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perform</a:t>
            </a:r>
            <a:r>
              <a:rPr lang="fr-FR" dirty="0"/>
              <a:t> a single-dock </a:t>
            </a:r>
            <a:r>
              <a:rPr lang="fr-FR" dirty="0" err="1"/>
              <a:t>lateral</a:t>
            </a:r>
            <a:r>
              <a:rPr lang="fr-FR" dirty="0"/>
              <a:t> </a:t>
            </a:r>
            <a:r>
              <a:rPr lang="fr-FR" dirty="0" err="1"/>
              <a:t>retromuscular</a:t>
            </a:r>
            <a:r>
              <a:rPr lang="fr-FR" dirty="0"/>
              <a:t> </a:t>
            </a:r>
            <a:r>
              <a:rPr lang="fr-FR" dirty="0" err="1"/>
              <a:t>repair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self-</a:t>
            </a:r>
            <a:r>
              <a:rPr lang="fr-FR" dirty="0" err="1"/>
              <a:t>griping</a:t>
            </a:r>
            <a:r>
              <a:rPr lang="fr-FR" dirty="0"/>
              <a:t> </a:t>
            </a:r>
            <a:r>
              <a:rPr lang="fr-FR" dirty="0" err="1"/>
              <a:t>mesh</a:t>
            </a:r>
            <a:r>
              <a:rPr lang="fr-FR" dirty="0"/>
              <a:t> of 15 × 15  cm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curve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</a:t>
            </a:r>
            <a:r>
              <a:rPr lang="fr-FR" dirty="0" err="1"/>
              <a:t>decreased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126 to 102 min. This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due to a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decrease</a:t>
            </a:r>
            <a:r>
              <a:rPr lang="fr-FR" dirty="0"/>
              <a:t> in the skin-to-skin operating time </a:t>
            </a:r>
            <a:r>
              <a:rPr lang="fr-FR" dirty="0" err="1"/>
              <a:t>from</a:t>
            </a:r>
            <a:r>
              <a:rPr lang="fr-FR" dirty="0"/>
              <a:t> 81 to 61 min, </a:t>
            </a:r>
            <a:r>
              <a:rPr lang="fr-FR" dirty="0" err="1"/>
              <a:t>primarily</a:t>
            </a:r>
            <a:r>
              <a:rPr lang="fr-FR" dirty="0"/>
              <a:t> </a:t>
            </a:r>
            <a:r>
              <a:rPr lang="fr-FR" dirty="0" err="1"/>
              <a:t>resulting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decrease</a:t>
            </a:r>
            <a:r>
              <a:rPr lang="fr-FR" dirty="0"/>
              <a:t> in the dissection time. The non-</a:t>
            </a:r>
            <a:r>
              <a:rPr lang="fr-FR" dirty="0" err="1"/>
              <a:t>surgical</a:t>
            </a:r>
            <a:r>
              <a:rPr lang="fr-FR" dirty="0"/>
              <a:t> time in the OR </a:t>
            </a:r>
            <a:r>
              <a:rPr lang="fr-FR" dirty="0" err="1"/>
              <a:t>did</a:t>
            </a:r>
            <a:r>
              <a:rPr lang="fr-FR" dirty="0"/>
              <a:t> not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Surgeon </a:t>
            </a:r>
            <a:r>
              <a:rPr lang="fr-FR" dirty="0" err="1"/>
              <a:t>preparation</a:t>
            </a:r>
            <a:r>
              <a:rPr lang="fr-FR" dirty="0"/>
              <a:t> </a:t>
            </a:r>
            <a:r>
              <a:rPr lang="fr-FR" dirty="0" err="1"/>
              <a:t>prior</a:t>
            </a:r>
            <a:r>
              <a:rPr lang="fr-FR" dirty="0"/>
              <a:t> to </a:t>
            </a:r>
            <a:r>
              <a:rPr lang="fr-FR" dirty="0" err="1"/>
              <a:t>adopting</a:t>
            </a:r>
            <a:r>
              <a:rPr lang="fr-FR" dirty="0"/>
              <a:t> </a:t>
            </a:r>
            <a:r>
              <a:rPr lang="fr-FR" dirty="0" err="1"/>
              <a:t>robotic</a:t>
            </a:r>
            <a:r>
              <a:rPr lang="fr-FR" dirty="0"/>
              <a:t> </a:t>
            </a:r>
            <a:r>
              <a:rPr lang="fr-FR" dirty="0" err="1"/>
              <a:t>surgery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likely</a:t>
            </a:r>
            <a:r>
              <a:rPr lang="fr-FR" dirty="0"/>
              <a:t> to have a </a:t>
            </a:r>
            <a:r>
              <a:rPr lang="fr-FR" dirty="0" err="1"/>
              <a:t>significant</a:t>
            </a:r>
            <a:r>
              <a:rPr lang="fr-FR" dirty="0"/>
              <a:t> impact on </a:t>
            </a:r>
            <a:r>
              <a:rPr lang="fr-FR" dirty="0" err="1"/>
              <a:t>shortening</a:t>
            </a:r>
            <a:r>
              <a:rPr lang="fr-FR" dirty="0"/>
              <a:t> the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curve</a:t>
            </a:r>
            <a:r>
              <a:rPr lang="fr-FR" dirty="0"/>
              <a:t>. The surgeon </a:t>
            </a:r>
            <a:r>
              <a:rPr lang="fr-FR" dirty="0" err="1"/>
              <a:t>started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r-TAPP of groin </a:t>
            </a:r>
            <a:r>
              <a:rPr lang="fr-FR" dirty="0" err="1"/>
              <a:t>hernias</a:t>
            </a:r>
            <a:r>
              <a:rPr lang="fr-FR" dirty="0"/>
              <a:t> first,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progressing</a:t>
            </a:r>
            <a:r>
              <a:rPr lang="fr-FR" dirty="0"/>
              <a:t> to more </a:t>
            </a:r>
            <a:r>
              <a:rPr lang="fr-FR" dirty="0" err="1"/>
              <a:t>complex</a:t>
            </a:r>
            <a:r>
              <a:rPr lang="fr-FR" dirty="0"/>
              <a:t> cases like ventral </a:t>
            </a:r>
            <a:r>
              <a:rPr lang="fr-FR" dirty="0" err="1"/>
              <a:t>hernia</a:t>
            </a:r>
            <a:r>
              <a:rPr lang="fr-FR" dirty="0"/>
              <a:t> </a:t>
            </a:r>
            <a:r>
              <a:rPr lang="fr-FR" dirty="0" err="1"/>
              <a:t>repair</a:t>
            </a:r>
            <a:r>
              <a:rPr lang="fr-FR" dirty="0"/>
              <a:t>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believe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adoption of r-TAPP as the entry point </a:t>
            </a:r>
            <a:r>
              <a:rPr lang="fr-FR" dirty="0" err="1"/>
              <a:t>allows</a:t>
            </a:r>
            <a:r>
              <a:rPr lang="fr-FR" dirty="0"/>
              <a:t> the </a:t>
            </a:r>
            <a:r>
              <a:rPr lang="fr-FR" dirty="0" err="1"/>
              <a:t>entire</a:t>
            </a:r>
            <a:r>
              <a:rPr lang="fr-FR" dirty="0"/>
              <a:t> team (surgeon, </a:t>
            </a:r>
            <a:r>
              <a:rPr lang="fr-FR" dirty="0" err="1"/>
              <a:t>aesthesia</a:t>
            </a:r>
            <a:r>
              <a:rPr lang="fr-FR" dirty="0"/>
              <a:t> and nursing) to </a:t>
            </a:r>
            <a:r>
              <a:rPr lang="fr-FR" dirty="0" err="1"/>
              <a:t>develop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robotic</a:t>
            </a:r>
            <a:r>
              <a:rPr lang="fr-FR" dirty="0"/>
              <a:t> technique and </a:t>
            </a:r>
            <a:r>
              <a:rPr lang="fr-FR" dirty="0" err="1"/>
              <a:t>then</a:t>
            </a:r>
            <a:r>
              <a:rPr lang="fr-FR" dirty="0"/>
              <a:t> transition to more </a:t>
            </a:r>
            <a:r>
              <a:rPr lang="fr-FR" dirty="0" err="1"/>
              <a:t>complex</a:t>
            </a:r>
            <a:r>
              <a:rPr lang="fr-FR" dirty="0"/>
              <a:t> abdominal </a:t>
            </a:r>
            <a:r>
              <a:rPr lang="fr-FR" dirty="0" err="1"/>
              <a:t>wall</a:t>
            </a:r>
            <a:r>
              <a:rPr lang="fr-FR" dirty="0"/>
              <a:t> </a:t>
            </a:r>
            <a:r>
              <a:rPr lang="fr-FR" dirty="0" err="1"/>
              <a:t>procedures</a:t>
            </a:r>
            <a:r>
              <a:rPr lang="fr-FR" dirty="0"/>
              <a:t>.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1eed4348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1eed4348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1e9465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1e9465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L’utilisation du robot pour la chirurgie pariétal est en constante </a:t>
            </a:r>
            <a:r>
              <a:rPr lang="fr-FR" dirty="0" err="1"/>
              <a:t>augmentatio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Nombre de </a:t>
            </a:r>
            <a:r>
              <a:rPr lang="fr-FR" dirty="0" err="1"/>
              <a:t>publi</a:t>
            </a:r>
            <a:r>
              <a:rPr lang="fr-FR" dirty="0"/>
              <a:t> </a:t>
            </a:r>
            <a:r>
              <a:rPr lang="fr-FR" dirty="0" err="1"/>
              <a:t>pubmed</a:t>
            </a:r>
            <a:r>
              <a:rPr lang="fr-FR" dirty="0"/>
              <a:t> avec les termes « robot » et « </a:t>
            </a:r>
            <a:r>
              <a:rPr lang="fr-FR" dirty="0" err="1"/>
              <a:t>hernia</a:t>
            </a:r>
            <a:r>
              <a:rPr lang="fr-FR" dirty="0"/>
              <a:t>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En effet, le robot offre de nombreux avantages en particulier (citer les 3)….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Ainsi, depuis une dizaines d’année, le nombre de procédures augmente ainsi que leur complexité (avec tous les termes de </a:t>
            </a:r>
            <a:r>
              <a:rPr lang="fr-FR" dirty="0" err="1"/>
              <a:t>chaques</a:t>
            </a:r>
            <a:r>
              <a:rPr lang="fr-FR" dirty="0"/>
              <a:t> procédures)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788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528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1e94659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1e94659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29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1e94659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1e94659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Attention : ici en français donc tout mettre en français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Sinon tout en anglais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Tu choisis mais toujours pareil stp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Mettre unités à chaque fois stp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630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1e94659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1e94659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91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1e94659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1e94659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98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1e94659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1e94659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93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tmp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100125" y="5702975"/>
            <a:ext cx="613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-FR" sz="170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Vendredi 17 juin 2022</a:t>
            </a:r>
            <a:endParaRPr sz="170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/>
            <a:r>
              <a:rPr lang="fr-FR" sz="170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XVIIIème symposium sur le prothèses pariétales</a:t>
            </a:r>
            <a:endParaRPr sz="170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" name="Picture 4" descr="Université de Reims Champagne-Ardenne — Wikipédia">
            <a:extLst>
              <a:ext uri="{FF2B5EF4-FFF2-40B4-BE49-F238E27FC236}">
                <a16:creationId xmlns:a16="http://schemas.microsoft.com/office/drawing/2014/main" id="{24045AE3-17B4-439D-80FB-7127DACA0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78"/>
            <a:ext cx="205465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HU de Reims - Home | Facebook">
            <a:extLst>
              <a:ext uri="{FF2B5EF4-FFF2-40B4-BE49-F238E27FC236}">
                <a16:creationId xmlns:a16="http://schemas.microsoft.com/office/drawing/2014/main" id="{24A51988-E18A-4DFD-80B8-A7042679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21067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DB56F624-2FAB-4DE5-8805-40EF95E31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392" y="210678"/>
            <a:ext cx="2168355" cy="1260000"/>
          </a:xfrm>
          <a:prstGeom prst="rect">
            <a:avLst/>
          </a:prstGeom>
          <a:noFill/>
        </p:spPr>
      </p:pic>
      <p:pic>
        <p:nvPicPr>
          <p:cNvPr id="14" name="Picture 2" descr="SFCP -CH.png">
            <a:extLst>
              <a:ext uri="{FF2B5EF4-FFF2-40B4-BE49-F238E27FC236}">
                <a16:creationId xmlns:a16="http://schemas.microsoft.com/office/drawing/2014/main" id="{8A2CECC3-E55B-4A55-B858-7A03DE35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80" y="210678"/>
            <a:ext cx="4033751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6AD37E-69B7-4D1C-BBD9-7F9C20D1C46E}"/>
              </a:ext>
            </a:extLst>
          </p:cNvPr>
          <p:cNvSpPr/>
          <p:nvPr/>
        </p:nvSpPr>
        <p:spPr>
          <a:xfrm>
            <a:off x="3048000" y="385897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Clr>
                <a:srgbClr val="888888"/>
              </a:buClr>
              <a:buSzPts val="3200"/>
            </a:pP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Alix </a:t>
            </a: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Donadieu</a:t>
            </a:r>
            <a:endParaRPr lang="fr-FR"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rgbClr val="888888"/>
              </a:buClr>
              <a:buSzPts val="3200"/>
            </a:pP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Yohann Renard</a:t>
            </a:r>
          </a:p>
          <a:p>
            <a:pPr marL="0" indent="0" algn="ctr">
              <a:buClr>
                <a:srgbClr val="888888"/>
              </a:buClr>
              <a:buSzPts val="3200"/>
            </a:pP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Jean-François </a:t>
            </a: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Gillion</a:t>
            </a:r>
            <a:endParaRPr lang="fr-FR"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rgbClr val="888888"/>
              </a:buClr>
              <a:buSzPts val="3200"/>
            </a:pP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Regis </a:t>
            </a: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Fara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ED0BCC-ECD9-43B2-B4F1-237BECD3C5CC}"/>
              </a:ext>
            </a:extLst>
          </p:cNvPr>
          <p:cNvSpPr/>
          <p:nvPr/>
        </p:nvSpPr>
        <p:spPr>
          <a:xfrm>
            <a:off x="925569" y="2299012"/>
            <a:ext cx="10829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Résultats de l’expérience initiale en France des réparations ventrales robotiques : données issues du registre français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EC3568-6283-40C2-92C7-A9A35F1C35C5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Courbe apprentissage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AD233D-EB1B-423E-A4F0-FB0F0EDE344C}"/>
              </a:ext>
            </a:extLst>
          </p:cNvPr>
          <p:cNvSpPr/>
          <p:nvPr/>
        </p:nvSpPr>
        <p:spPr>
          <a:xfrm>
            <a:off x="7940842" y="2360252"/>
            <a:ext cx="4078704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Toutes les complications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Clavien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≥ III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sont survenues avant la 11</a:t>
            </a:r>
            <a:r>
              <a:rPr lang="fr-FR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procédure</a:t>
            </a:r>
          </a:p>
          <a:p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Cut-off 12 ?</a:t>
            </a:r>
            <a:endParaRPr lang="fr-FR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E226538D-D236-4959-AAF5-556C4ECBB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21156"/>
              </p:ext>
            </p:extLst>
          </p:nvPr>
        </p:nvGraphicFramePr>
        <p:xfrm>
          <a:off x="4025811" y="782591"/>
          <a:ext cx="3608484" cy="571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id="{40C872CE-3396-4D90-956F-967E8FCE4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965410"/>
              </p:ext>
            </p:extLst>
          </p:nvPr>
        </p:nvGraphicFramePr>
        <p:xfrm>
          <a:off x="84221" y="782591"/>
          <a:ext cx="3941589" cy="571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B72AFBB4-17C3-483B-AA7F-729488AB4DA8}"/>
              </a:ext>
            </a:extLst>
          </p:cNvPr>
          <p:cNvSpPr/>
          <p:nvPr/>
        </p:nvSpPr>
        <p:spPr>
          <a:xfrm>
            <a:off x="7940842" y="1511970"/>
            <a:ext cx="407870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Complications identiques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Probable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learning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curve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équivalente</a:t>
            </a:r>
            <a:endParaRPr lang="fr-FR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E78DEF0D-240A-445B-BC94-12C1388774DA}"/>
              </a:ext>
            </a:extLst>
          </p:cNvPr>
          <p:cNvGrpSpPr/>
          <p:nvPr/>
        </p:nvGrpSpPr>
        <p:grpSpPr>
          <a:xfrm>
            <a:off x="705976" y="1041062"/>
            <a:ext cx="2026825" cy="1817442"/>
            <a:chOff x="419100" y="4839362"/>
            <a:chExt cx="2026825" cy="1817442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3E291D11-4B0D-41A8-8F90-C7B311EE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" y="4839362"/>
              <a:ext cx="2026825" cy="1817442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692DA85-EEC8-4B57-9E79-2B7473F1B7AC}"/>
                </a:ext>
              </a:extLst>
            </p:cNvPr>
            <p:cNvSpPr txBox="1"/>
            <p:nvPr/>
          </p:nvSpPr>
          <p:spPr>
            <a:xfrm>
              <a:off x="1305379" y="5739371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C87C644-4568-418C-A857-2F3255B10A8E}"/>
              </a:ext>
            </a:extLst>
          </p:cNvPr>
          <p:cNvGrpSpPr/>
          <p:nvPr/>
        </p:nvGrpSpPr>
        <p:grpSpPr>
          <a:xfrm>
            <a:off x="5152694" y="1161964"/>
            <a:ext cx="1886611" cy="1295911"/>
            <a:chOff x="2892209" y="5160854"/>
            <a:chExt cx="1886611" cy="1295911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F297B81E-4DB3-447C-8CC5-B6A066CBC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2209" y="5200558"/>
              <a:ext cx="1886611" cy="125620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9FD0CBC-ACDB-4CB9-9EE2-33A36863CCF9}"/>
                </a:ext>
              </a:extLst>
            </p:cNvPr>
            <p:cNvSpPr txBox="1"/>
            <p:nvPr/>
          </p:nvSpPr>
          <p:spPr>
            <a:xfrm>
              <a:off x="3052774" y="5160854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16EA9F0-7AA1-4F63-9829-7C66868A084C}"/>
              </a:ext>
            </a:extLst>
          </p:cNvPr>
          <p:cNvCxnSpPr>
            <a:cxnSpLocks/>
          </p:cNvCxnSpPr>
          <p:nvPr/>
        </p:nvCxnSpPr>
        <p:spPr>
          <a:xfrm>
            <a:off x="84221" y="5125506"/>
            <a:ext cx="755007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07D3768D-EFAC-444D-9462-9CD4E934AD7E}"/>
              </a:ext>
            </a:extLst>
          </p:cNvPr>
          <p:cNvSpPr/>
          <p:nvPr/>
        </p:nvSpPr>
        <p:spPr>
          <a:xfrm>
            <a:off x="4589463" y="5723569"/>
            <a:ext cx="311150" cy="6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6AC7E4B4-D735-487B-A909-7834605ADB41}"/>
              </a:ext>
            </a:extLst>
          </p:cNvPr>
          <p:cNvSpPr/>
          <p:nvPr/>
        </p:nvSpPr>
        <p:spPr>
          <a:xfrm>
            <a:off x="4589463" y="5821994"/>
            <a:ext cx="311150" cy="6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A5496E7-D193-406E-8987-C797E65B4077}"/>
              </a:ext>
            </a:extLst>
          </p:cNvPr>
          <p:cNvSpPr/>
          <p:nvPr/>
        </p:nvSpPr>
        <p:spPr>
          <a:xfrm>
            <a:off x="4589463" y="5574343"/>
            <a:ext cx="311150" cy="6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44CEA9B-5255-4A39-995A-66F419F8591A}"/>
              </a:ext>
            </a:extLst>
          </p:cNvPr>
          <p:cNvSpPr/>
          <p:nvPr/>
        </p:nvSpPr>
        <p:spPr>
          <a:xfrm>
            <a:off x="5018448" y="5426869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8DC9F5A-01C0-4BCA-B87E-9935AE02A4A4}"/>
              </a:ext>
            </a:extLst>
          </p:cNvPr>
          <p:cNvSpPr/>
          <p:nvPr/>
        </p:nvSpPr>
        <p:spPr>
          <a:xfrm>
            <a:off x="5879086" y="5724954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CF2C240-646F-4598-B311-C63EA516F454}"/>
              </a:ext>
            </a:extLst>
          </p:cNvPr>
          <p:cNvSpPr/>
          <p:nvPr/>
        </p:nvSpPr>
        <p:spPr>
          <a:xfrm>
            <a:off x="980979" y="5606702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7B51F7A-239A-4A9D-9CD6-A6D84E23C355}"/>
              </a:ext>
            </a:extLst>
          </p:cNvPr>
          <p:cNvSpPr/>
          <p:nvPr/>
        </p:nvSpPr>
        <p:spPr>
          <a:xfrm>
            <a:off x="1423980" y="4915959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CE05A7B0-2AF4-4B39-9C12-3CBE62E1257F}"/>
              </a:ext>
            </a:extLst>
          </p:cNvPr>
          <p:cNvSpPr/>
          <p:nvPr/>
        </p:nvSpPr>
        <p:spPr>
          <a:xfrm>
            <a:off x="1864515" y="5441310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E77DCDC-EE4C-4103-BAF9-1B4106C6F981}"/>
              </a:ext>
            </a:extLst>
          </p:cNvPr>
          <p:cNvSpPr/>
          <p:nvPr/>
        </p:nvSpPr>
        <p:spPr>
          <a:xfrm>
            <a:off x="3175957" y="5301223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40F49-3070-4CD7-9BC9-4DE0167326B0}"/>
              </a:ext>
            </a:extLst>
          </p:cNvPr>
          <p:cNvSpPr/>
          <p:nvPr/>
        </p:nvSpPr>
        <p:spPr>
          <a:xfrm>
            <a:off x="8921743" y="949293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Première analyse</a:t>
            </a:r>
            <a:endParaRPr lang="en-US" sz="2000" b="1" u="sng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609E2FB-B344-4512-967F-94A25B827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156227"/>
              </p:ext>
            </p:extLst>
          </p:nvPr>
        </p:nvGraphicFramePr>
        <p:xfrm>
          <a:off x="8039299" y="3620424"/>
          <a:ext cx="388178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93">
                  <a:extLst>
                    <a:ext uri="{9D8B030D-6E8A-4147-A177-3AD203B41FA5}">
                      <a16:colId xmlns:a16="http://schemas.microsoft.com/office/drawing/2014/main" val="3452899652"/>
                    </a:ext>
                  </a:extLst>
                </a:gridCol>
                <a:gridCol w="2011396">
                  <a:extLst>
                    <a:ext uri="{9D8B030D-6E8A-4147-A177-3AD203B41FA5}">
                      <a16:colId xmlns:a16="http://schemas.microsoft.com/office/drawing/2014/main" val="99181836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LEARNING CURVES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9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u="sng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Tamhankar</a:t>
                      </a: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et al.</a:t>
                      </a:r>
                    </a:p>
                    <a:p>
                      <a:r>
                        <a:rPr lang="fr-FR" sz="1200" i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Ann R </a:t>
                      </a:r>
                      <a:r>
                        <a:rPr lang="fr-FR" sz="1200" i="1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Coll</a:t>
                      </a:r>
                      <a:r>
                        <a:rPr lang="fr-FR" sz="1200" i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i="1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Surg</a:t>
                      </a:r>
                      <a:r>
                        <a:rPr lang="fr-FR" sz="1200" i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Eng</a:t>
                      </a:r>
                    </a:p>
                    <a:p>
                      <a:r>
                        <a:rPr lang="fr-FR" sz="1200" u="sng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2020</a:t>
                      </a: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u="sng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Prostatectomie robot </a:t>
                      </a:r>
                    </a:p>
                    <a:p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300 cas en 4 ans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96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u="sng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Wehrtmann</a:t>
                      </a: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et al.</a:t>
                      </a:r>
                    </a:p>
                    <a:p>
                      <a:r>
                        <a:rPr lang="fr-FR" sz="1200" i="1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Obes</a:t>
                      </a:r>
                      <a:r>
                        <a:rPr lang="fr-FR" sz="1200" i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i="1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Surg</a:t>
                      </a:r>
                      <a:endParaRPr lang="fr-FR" sz="1200" i="1" dirty="0">
                        <a:solidFill>
                          <a:schemeClr val="dk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fr-FR" sz="1200" u="sng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2020</a:t>
                      </a:r>
                      <a:endParaRPr lang="en-US" sz="1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i="1" u="sng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By-Pass robot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50 à 75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97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u="sng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Kudsi</a:t>
                      </a: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et al.</a:t>
                      </a:r>
                    </a:p>
                    <a:p>
                      <a:r>
                        <a:rPr lang="fr-FR" sz="1200" i="1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Hernia</a:t>
                      </a:r>
                      <a:endParaRPr lang="fr-FR" sz="1200" i="1" dirty="0">
                        <a:solidFill>
                          <a:schemeClr val="dk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fr-FR" sz="1200" u="sng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u="sng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Hernies inguinales robot</a:t>
                      </a:r>
                    </a:p>
                    <a:p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60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89716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D4D8A5A-1029-478C-A83C-3675824BED2A}"/>
              </a:ext>
            </a:extLst>
          </p:cNvPr>
          <p:cNvSpPr/>
          <p:nvPr/>
        </p:nvSpPr>
        <p:spPr>
          <a:xfrm>
            <a:off x="8184572" y="6147766"/>
            <a:ext cx="359124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12 ? Due à la formation préalable ?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F486FB1-2F47-415C-AD91-AB7A25D1EA44}"/>
              </a:ext>
            </a:extLst>
          </p:cNvPr>
          <p:cNvCxnSpPr/>
          <p:nvPr/>
        </p:nvCxnSpPr>
        <p:spPr>
          <a:xfrm flipV="1">
            <a:off x="5879086" y="2858504"/>
            <a:ext cx="0" cy="1907460"/>
          </a:xfrm>
          <a:prstGeom prst="straightConnector1">
            <a:avLst/>
          </a:prstGeom>
          <a:ln w="155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357CD92-6419-4404-B72E-13A20FD94877}"/>
              </a:ext>
            </a:extLst>
          </p:cNvPr>
          <p:cNvSpPr/>
          <p:nvPr/>
        </p:nvSpPr>
        <p:spPr>
          <a:xfrm>
            <a:off x="6068002" y="3756348"/>
            <a:ext cx="132137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LOVERS ?</a:t>
            </a:r>
            <a:endParaRPr lang="fr-FR" sz="18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55" grpId="0"/>
      <p:bldP spid="26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EC3568-6283-40C2-92C7-A9A35F1C35C5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d’interventions et complications</a:t>
            </a:r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E226538D-D236-4959-AAF5-556C4ECBB6E6}"/>
              </a:ext>
            </a:extLst>
          </p:cNvPr>
          <p:cNvGraphicFramePr>
            <a:graphicFrameLocks/>
          </p:cNvGraphicFramePr>
          <p:nvPr/>
        </p:nvGraphicFramePr>
        <p:xfrm>
          <a:off x="4025811" y="782591"/>
          <a:ext cx="3608484" cy="571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id="{40C872CE-3396-4D90-956F-967E8FCE4A3B}"/>
              </a:ext>
            </a:extLst>
          </p:cNvPr>
          <p:cNvGraphicFramePr>
            <a:graphicFrameLocks/>
          </p:cNvGraphicFramePr>
          <p:nvPr/>
        </p:nvGraphicFramePr>
        <p:xfrm>
          <a:off x="84221" y="782591"/>
          <a:ext cx="3941589" cy="571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e 31">
            <a:extLst>
              <a:ext uri="{FF2B5EF4-FFF2-40B4-BE49-F238E27FC236}">
                <a16:creationId xmlns:a16="http://schemas.microsoft.com/office/drawing/2014/main" id="{E78DEF0D-240A-445B-BC94-12C1388774DA}"/>
              </a:ext>
            </a:extLst>
          </p:cNvPr>
          <p:cNvGrpSpPr/>
          <p:nvPr/>
        </p:nvGrpSpPr>
        <p:grpSpPr>
          <a:xfrm>
            <a:off x="705976" y="1041062"/>
            <a:ext cx="2026825" cy="1817442"/>
            <a:chOff x="419100" y="4839362"/>
            <a:chExt cx="2026825" cy="1817442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3E291D11-4B0D-41A8-8F90-C7B311EE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" y="4839362"/>
              <a:ext cx="2026825" cy="1817442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692DA85-EEC8-4B57-9E79-2B7473F1B7AC}"/>
                </a:ext>
              </a:extLst>
            </p:cNvPr>
            <p:cNvSpPr txBox="1"/>
            <p:nvPr/>
          </p:nvSpPr>
          <p:spPr>
            <a:xfrm>
              <a:off x="1305379" y="5739371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C87C644-4568-418C-A857-2F3255B10A8E}"/>
              </a:ext>
            </a:extLst>
          </p:cNvPr>
          <p:cNvGrpSpPr/>
          <p:nvPr/>
        </p:nvGrpSpPr>
        <p:grpSpPr>
          <a:xfrm>
            <a:off x="5152694" y="1161964"/>
            <a:ext cx="1886611" cy="1295911"/>
            <a:chOff x="2892209" y="5160854"/>
            <a:chExt cx="1886611" cy="1295911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F297B81E-4DB3-447C-8CC5-B6A066CBC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2209" y="5200558"/>
              <a:ext cx="1886611" cy="125620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9FD0CBC-ACDB-4CB9-9EE2-33A36863CCF9}"/>
                </a:ext>
              </a:extLst>
            </p:cNvPr>
            <p:cNvSpPr txBox="1"/>
            <p:nvPr/>
          </p:nvSpPr>
          <p:spPr>
            <a:xfrm>
              <a:off x="3052774" y="5160854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07D3768D-EFAC-444D-9462-9CD4E934AD7E}"/>
              </a:ext>
            </a:extLst>
          </p:cNvPr>
          <p:cNvSpPr/>
          <p:nvPr/>
        </p:nvSpPr>
        <p:spPr>
          <a:xfrm>
            <a:off x="4589463" y="5723569"/>
            <a:ext cx="311150" cy="6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6AC7E4B4-D735-487B-A909-7834605ADB41}"/>
              </a:ext>
            </a:extLst>
          </p:cNvPr>
          <p:cNvSpPr/>
          <p:nvPr/>
        </p:nvSpPr>
        <p:spPr>
          <a:xfrm>
            <a:off x="4589463" y="5821994"/>
            <a:ext cx="311150" cy="6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A5496E7-D193-406E-8987-C797E65B4077}"/>
              </a:ext>
            </a:extLst>
          </p:cNvPr>
          <p:cNvSpPr/>
          <p:nvPr/>
        </p:nvSpPr>
        <p:spPr>
          <a:xfrm>
            <a:off x="4589463" y="5574343"/>
            <a:ext cx="311150" cy="6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44CEA9B-5255-4A39-995A-66F419F8591A}"/>
              </a:ext>
            </a:extLst>
          </p:cNvPr>
          <p:cNvSpPr/>
          <p:nvPr/>
        </p:nvSpPr>
        <p:spPr>
          <a:xfrm>
            <a:off x="5018448" y="5426869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8DC9F5A-01C0-4BCA-B87E-9935AE02A4A4}"/>
              </a:ext>
            </a:extLst>
          </p:cNvPr>
          <p:cNvSpPr/>
          <p:nvPr/>
        </p:nvSpPr>
        <p:spPr>
          <a:xfrm>
            <a:off x="5879086" y="5724954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CF2C240-646F-4598-B311-C63EA516F454}"/>
              </a:ext>
            </a:extLst>
          </p:cNvPr>
          <p:cNvSpPr/>
          <p:nvPr/>
        </p:nvSpPr>
        <p:spPr>
          <a:xfrm>
            <a:off x="980979" y="5606702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7B51F7A-239A-4A9D-9CD6-A6D84E23C355}"/>
              </a:ext>
            </a:extLst>
          </p:cNvPr>
          <p:cNvSpPr/>
          <p:nvPr/>
        </p:nvSpPr>
        <p:spPr>
          <a:xfrm>
            <a:off x="1423980" y="4915959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CE05A7B0-2AF4-4B39-9C12-3CBE62E1257F}"/>
              </a:ext>
            </a:extLst>
          </p:cNvPr>
          <p:cNvSpPr/>
          <p:nvPr/>
        </p:nvSpPr>
        <p:spPr>
          <a:xfrm>
            <a:off x="1864515" y="5441310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E77DCDC-EE4C-4103-BAF9-1B4106C6F981}"/>
              </a:ext>
            </a:extLst>
          </p:cNvPr>
          <p:cNvSpPr/>
          <p:nvPr/>
        </p:nvSpPr>
        <p:spPr>
          <a:xfrm>
            <a:off x="3175957" y="5301223"/>
            <a:ext cx="311150" cy="648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E5427C-3278-4A58-B1D0-F7D699D6C99F}"/>
              </a:ext>
            </a:extLst>
          </p:cNvPr>
          <p:cNvSpPr/>
          <p:nvPr/>
        </p:nvSpPr>
        <p:spPr>
          <a:xfrm>
            <a:off x="7940842" y="1869850"/>
            <a:ext cx="4078704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Les chirurgiens robotiques ont pu opérer 4 fois plus que les chirurgiens pariétalistes</a:t>
            </a:r>
            <a:endParaRPr lang="fr-FR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0968F2-1223-44D3-A657-E1A7ABFD3369}"/>
              </a:ext>
            </a:extLst>
          </p:cNvPr>
          <p:cNvSpPr/>
          <p:nvPr/>
        </p:nvSpPr>
        <p:spPr>
          <a:xfrm>
            <a:off x="7940842" y="3064906"/>
            <a:ext cx="383205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Accès facile robot ?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Facile d’ajouter une intervention ?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Recrutement différent ? </a:t>
            </a:r>
            <a:r>
              <a:rPr lang="fr-FR" sz="1800" b="1" u="sng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Covid</a:t>
            </a:r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F8CCF4-2FAE-4207-8988-EC2A1F6DB177}"/>
              </a:ext>
            </a:extLst>
          </p:cNvPr>
          <p:cNvSpPr/>
          <p:nvPr/>
        </p:nvSpPr>
        <p:spPr>
          <a:xfrm>
            <a:off x="7940842" y="4688205"/>
            <a:ext cx="407870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Comment permettre aux chirurgiens pariétalistes de faire plus de robot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F644FD-5F92-4D99-81D0-D2165F48A025}"/>
              </a:ext>
            </a:extLst>
          </p:cNvPr>
          <p:cNvSpPr/>
          <p:nvPr/>
        </p:nvSpPr>
        <p:spPr>
          <a:xfrm>
            <a:off x="8921743" y="1266793"/>
            <a:ext cx="212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Deuxième analyse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63789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B90DFF-5D72-4F90-A30D-2B4CE5437F69}"/>
              </a:ext>
            </a:extLst>
          </p:cNvPr>
          <p:cNvSpPr/>
          <p:nvPr/>
        </p:nvSpPr>
        <p:spPr>
          <a:xfrm>
            <a:off x="88755" y="838728"/>
            <a:ext cx="56412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différentes dans la littérature récente</a:t>
            </a:r>
          </a:p>
        </p:txBody>
      </p:sp>
      <p:pic>
        <p:nvPicPr>
          <p:cNvPr id="8" name="Google Shape;71;p15">
            <a:extLst>
              <a:ext uri="{FF2B5EF4-FFF2-40B4-BE49-F238E27FC236}">
                <a16:creationId xmlns:a16="http://schemas.microsoft.com/office/drawing/2014/main" id="{C92E9069-C7F5-4D3D-A534-83E212D815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9238"/>
          <a:stretch/>
        </p:blipFill>
        <p:spPr>
          <a:xfrm>
            <a:off x="3480550" y="1501233"/>
            <a:ext cx="4836827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Afficher l’image source">
            <a:extLst>
              <a:ext uri="{FF2B5EF4-FFF2-40B4-BE49-F238E27FC236}">
                <a16:creationId xmlns:a16="http://schemas.microsoft.com/office/drawing/2014/main" id="{94BF8153-2FD4-4FC4-85CF-CDD01698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49" y="1038783"/>
            <a:ext cx="891840" cy="12007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3ABBBB-E72F-4530-AEFD-007C66ABB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40" y="1486523"/>
            <a:ext cx="2709474" cy="18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79848E90-7909-4928-8E6A-9F182237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66" y="3208966"/>
            <a:ext cx="2035719" cy="402806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B0EA54B-34A0-4B5E-814D-B00D6C17D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908" y="3877679"/>
            <a:ext cx="3478481" cy="18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B02570-C9EA-4CE2-8768-2074953EE0EB}"/>
              </a:ext>
            </a:extLst>
          </p:cNvPr>
          <p:cNvSpPr/>
          <p:nvPr/>
        </p:nvSpPr>
        <p:spPr>
          <a:xfrm>
            <a:off x="8459642" y="1981253"/>
            <a:ext cx="327600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Publications de 2018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Suites précoces vs coelio et open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Identiques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611C3A-7C8A-4515-989B-40721BCE2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98" y="3877679"/>
            <a:ext cx="3846977" cy="18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E028AD-4B7E-4894-B15D-A07886675FF9}"/>
              </a:ext>
            </a:extLst>
          </p:cNvPr>
          <p:cNvSpPr/>
          <p:nvPr/>
        </p:nvSpPr>
        <p:spPr>
          <a:xfrm>
            <a:off x="8459642" y="4574479"/>
            <a:ext cx="3276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Publications de 2021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Moins de complications au robot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E81E7C-EA9C-4EC0-9F78-8285D982C29A}"/>
              </a:ext>
            </a:extLst>
          </p:cNvPr>
          <p:cNvSpPr/>
          <p:nvPr/>
        </p:nvSpPr>
        <p:spPr>
          <a:xfrm>
            <a:off x="2202986" y="6084169"/>
            <a:ext cx="653495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Conforte notre analyse d’augmenter le nombre d’interventions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78057-0058-4EB3-AB26-F4610BFBA1FC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d’interventions et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41338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373" y="3581236"/>
            <a:ext cx="4051155" cy="32020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1A9B335-743A-4926-8EC3-DB703B426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1" y="1323975"/>
            <a:ext cx="5448300" cy="21050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2" descr="Afficher l’image source">
            <a:extLst>
              <a:ext uri="{FF2B5EF4-FFF2-40B4-BE49-F238E27FC236}">
                <a16:creationId xmlns:a16="http://schemas.microsoft.com/office/drawing/2014/main" id="{047F8706-AABC-4137-8346-32BDA620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60" y="906918"/>
            <a:ext cx="891840" cy="12007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2171D6-B22F-41B5-9C45-FBD0A83F5B02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d’interventions et complications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194ED-427F-4F48-964B-AEB941F9617E}"/>
              </a:ext>
            </a:extLst>
          </p:cNvPr>
          <p:cNvSpPr/>
          <p:nvPr/>
        </p:nvSpPr>
        <p:spPr>
          <a:xfrm>
            <a:off x="5434228" y="3581236"/>
            <a:ext cx="6656171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 préparation pour débuter le robot est essentielle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 chirurgien </a:t>
            </a:r>
            <a:r>
              <a:rPr lang="fr-FR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pariétaliste</a:t>
            </a: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doit débuter avec des interventions simples pour augmenter la difficulté (TARUP)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« S’entraîner avec de nombreuses des hernies inguinales ? » qui doit être le point d’entrée dans la robotique et servir à l’entraînement de l’équipe.</a:t>
            </a:r>
          </a:p>
        </p:txBody>
      </p:sp>
      <p:pic>
        <p:nvPicPr>
          <p:cNvPr id="9" name="Picture 2" descr="Afficher l’image source">
            <a:extLst>
              <a:ext uri="{FF2B5EF4-FFF2-40B4-BE49-F238E27FC236}">
                <a16:creationId xmlns:a16="http://schemas.microsoft.com/office/drawing/2014/main" id="{2C53D2B0-1094-4E37-A24E-72E84BAC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78" y="1227925"/>
            <a:ext cx="1327921" cy="19918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269164C-F677-4960-A152-B103D7918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638" y="5401829"/>
            <a:ext cx="2374762" cy="1444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B34E415-35F2-4299-A11B-2CF78F2B2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389251"/>
              </p:ext>
            </p:extLst>
          </p:nvPr>
        </p:nvGraphicFramePr>
        <p:xfrm>
          <a:off x="304801" y="2425700"/>
          <a:ext cx="115443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62A3EA8-51A3-435E-848E-47A81A57B306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courbes d’apprentissage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A94EA1C-82FF-45E9-86C9-C40D15EA49E7}"/>
              </a:ext>
            </a:extLst>
          </p:cNvPr>
          <p:cNvGrpSpPr/>
          <p:nvPr/>
        </p:nvGrpSpPr>
        <p:grpSpPr>
          <a:xfrm>
            <a:off x="771982" y="944250"/>
            <a:ext cx="1886611" cy="1295911"/>
            <a:chOff x="2892209" y="5160854"/>
            <a:chExt cx="1886611" cy="129591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DAAF208-88B4-4B4F-99EE-44E9258F7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209" y="5200558"/>
              <a:ext cx="1886611" cy="125620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125EFD2-C774-4E7B-A6D3-30516C4FB1DB}"/>
                </a:ext>
              </a:extLst>
            </p:cNvPr>
            <p:cNvSpPr txBox="1"/>
            <p:nvPr/>
          </p:nvSpPr>
          <p:spPr>
            <a:xfrm>
              <a:off x="3052774" y="5160854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8A23E93-214D-401E-ACF0-C7FB7F42EEFE}"/>
              </a:ext>
            </a:extLst>
          </p:cNvPr>
          <p:cNvSpPr/>
          <p:nvPr/>
        </p:nvSpPr>
        <p:spPr>
          <a:xfrm>
            <a:off x="2819158" y="1098138"/>
            <a:ext cx="27655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Chirurgiens pariétalistes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8DDA0-556B-4CA6-BC91-5F571DCDC50D}"/>
              </a:ext>
            </a:extLst>
          </p:cNvPr>
          <p:cNvSpPr/>
          <p:nvPr/>
        </p:nvSpPr>
        <p:spPr>
          <a:xfrm>
            <a:off x="8144018" y="1316831"/>
            <a:ext cx="3276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Entre 360 et 60 min</a:t>
            </a:r>
          </a:p>
          <a:p>
            <a:pPr algn="ctr"/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Pas plus de 13 interventions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B6C45-988B-421A-913A-966CFFBAA3AF}"/>
              </a:ext>
            </a:extLst>
          </p:cNvPr>
          <p:cNvSpPr/>
          <p:nvPr/>
        </p:nvSpPr>
        <p:spPr>
          <a:xfrm>
            <a:off x="5026022" y="1805957"/>
            <a:ext cx="2101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Troisième analyse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23752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B34E415-35F2-4299-A11B-2CF78F2B2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262655"/>
              </p:ext>
            </p:extLst>
          </p:nvPr>
        </p:nvGraphicFramePr>
        <p:xfrm>
          <a:off x="319314" y="2467431"/>
          <a:ext cx="11567886" cy="412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8437B464-CA6C-4081-A3F8-F07298E6F8A5}"/>
              </a:ext>
            </a:extLst>
          </p:cNvPr>
          <p:cNvGrpSpPr/>
          <p:nvPr/>
        </p:nvGrpSpPr>
        <p:grpSpPr>
          <a:xfrm>
            <a:off x="771982" y="944250"/>
            <a:ext cx="1886611" cy="1295911"/>
            <a:chOff x="2892209" y="5160854"/>
            <a:chExt cx="1886611" cy="129591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8EB9729-21F1-4D7C-801B-4989C6D20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209" y="5200558"/>
              <a:ext cx="1886611" cy="125620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D10FF8A-8713-4C48-B0D0-21DF85CC049C}"/>
                </a:ext>
              </a:extLst>
            </p:cNvPr>
            <p:cNvSpPr txBox="1"/>
            <p:nvPr/>
          </p:nvSpPr>
          <p:spPr>
            <a:xfrm>
              <a:off x="3052774" y="5160854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1336128-BA25-4480-8875-C95BDC66F737}"/>
              </a:ext>
            </a:extLst>
          </p:cNvPr>
          <p:cNvSpPr/>
          <p:nvPr/>
        </p:nvSpPr>
        <p:spPr>
          <a:xfrm>
            <a:off x="2819158" y="1098138"/>
            <a:ext cx="27655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Chirurgiens pariétalistes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45EBF0-BF84-4139-9D07-FD69C4EEB91A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courbes d’apprentissage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03625-17D4-4BF5-BC52-555B0B92BFC6}"/>
              </a:ext>
            </a:extLst>
          </p:cNvPr>
          <p:cNvSpPr/>
          <p:nvPr/>
        </p:nvSpPr>
        <p:spPr>
          <a:xfrm>
            <a:off x="6607343" y="1316831"/>
            <a:ext cx="481267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Courbe de tendance linéaire</a:t>
            </a:r>
          </a:p>
          <a:p>
            <a:pPr algn="ctr"/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Amélioration globale pour tous les chirurgiens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00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44CEB72-F47D-41AC-8F01-F5175D3B3126}"/>
              </a:ext>
            </a:extLst>
          </p:cNvPr>
          <p:cNvGrpSpPr/>
          <p:nvPr/>
        </p:nvGrpSpPr>
        <p:grpSpPr>
          <a:xfrm>
            <a:off x="611628" y="444385"/>
            <a:ext cx="2026825" cy="1817442"/>
            <a:chOff x="419100" y="4839362"/>
            <a:chExt cx="2026825" cy="181744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0A8D7FB-5B82-4220-91D3-CD958385F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" y="4839362"/>
              <a:ext cx="2026825" cy="1817442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9252BDD-BC3E-44E5-AC7A-7F62BA9F159C}"/>
                </a:ext>
              </a:extLst>
            </p:cNvPr>
            <p:cNvSpPr txBox="1"/>
            <p:nvPr/>
          </p:nvSpPr>
          <p:spPr>
            <a:xfrm>
              <a:off x="1305379" y="5739371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B98803E-DEEB-42F1-BF84-2837943E4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848142"/>
              </p:ext>
            </p:extLst>
          </p:nvPr>
        </p:nvGraphicFramePr>
        <p:xfrm>
          <a:off x="362857" y="2206169"/>
          <a:ext cx="11596914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37B905E-7D23-4707-8113-136CA8137CBE}"/>
              </a:ext>
            </a:extLst>
          </p:cNvPr>
          <p:cNvSpPr/>
          <p:nvPr/>
        </p:nvSpPr>
        <p:spPr>
          <a:xfrm>
            <a:off x="2819158" y="952996"/>
            <a:ext cx="26180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Chirurgiens robotiques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CE394-DF07-4CDF-8FC3-4BE65A8253C5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courbes d’apprentissage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E11B8B-DEBC-4103-9192-0EA387880A57}"/>
              </a:ext>
            </a:extLst>
          </p:cNvPr>
          <p:cNvSpPr/>
          <p:nvPr/>
        </p:nvSpPr>
        <p:spPr>
          <a:xfrm>
            <a:off x="8073841" y="1128950"/>
            <a:ext cx="295941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Deux profils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&lt; 20 interventions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&gt; 20 interventions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DFD9343-2854-4346-A6FC-E5A78D4FAF71}"/>
              </a:ext>
            </a:extLst>
          </p:cNvPr>
          <p:cNvSpPr/>
          <p:nvPr/>
        </p:nvSpPr>
        <p:spPr>
          <a:xfrm>
            <a:off x="611628" y="4127500"/>
            <a:ext cx="3657600" cy="2463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96D16F1-EB83-4D82-BF18-DFCE0DB7028A}"/>
              </a:ext>
            </a:extLst>
          </p:cNvPr>
          <p:cNvSpPr/>
          <p:nvPr/>
        </p:nvSpPr>
        <p:spPr>
          <a:xfrm>
            <a:off x="3723127" y="2780060"/>
            <a:ext cx="8106015" cy="3557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44CEB72-F47D-41AC-8F01-F5175D3B3126}"/>
              </a:ext>
            </a:extLst>
          </p:cNvPr>
          <p:cNvGrpSpPr/>
          <p:nvPr/>
        </p:nvGrpSpPr>
        <p:grpSpPr>
          <a:xfrm>
            <a:off x="611628" y="444385"/>
            <a:ext cx="2026825" cy="1817442"/>
            <a:chOff x="419100" y="4839362"/>
            <a:chExt cx="2026825" cy="181744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0A8D7FB-5B82-4220-91D3-CD958385F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" y="4839362"/>
              <a:ext cx="2026825" cy="1817442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9252BDD-BC3E-44E5-AC7A-7F62BA9F159C}"/>
                </a:ext>
              </a:extLst>
            </p:cNvPr>
            <p:cNvSpPr txBox="1"/>
            <p:nvPr/>
          </p:nvSpPr>
          <p:spPr>
            <a:xfrm>
              <a:off x="1305379" y="5739371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B98803E-DEEB-42F1-BF84-2837943E485C}"/>
              </a:ext>
            </a:extLst>
          </p:cNvPr>
          <p:cNvGraphicFramePr>
            <a:graphicFrameLocks/>
          </p:cNvGraphicFramePr>
          <p:nvPr/>
        </p:nvGraphicFramePr>
        <p:xfrm>
          <a:off x="362857" y="2206169"/>
          <a:ext cx="11596914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37B905E-7D23-4707-8113-136CA8137CBE}"/>
              </a:ext>
            </a:extLst>
          </p:cNvPr>
          <p:cNvSpPr/>
          <p:nvPr/>
        </p:nvSpPr>
        <p:spPr>
          <a:xfrm>
            <a:off x="2819158" y="952996"/>
            <a:ext cx="26180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Chirurgiens robotiques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CE394-DF07-4CDF-8FC3-4BE65A8253C5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courbes d’apprentissage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E11B8B-DEBC-4103-9192-0EA387880A57}"/>
              </a:ext>
            </a:extLst>
          </p:cNvPr>
          <p:cNvSpPr/>
          <p:nvPr/>
        </p:nvSpPr>
        <p:spPr>
          <a:xfrm>
            <a:off x="5617887" y="1316831"/>
            <a:ext cx="621125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&lt; 20 interventions : courbes identiques</a:t>
            </a:r>
          </a:p>
          <a:p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&gt; 20 interventions : augmentation de la difficulté (éventrations)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0FFA93D0-601B-4064-B0B8-E352FCE6BE54}"/>
              </a:ext>
            </a:extLst>
          </p:cNvPr>
          <p:cNvSpPr/>
          <p:nvPr/>
        </p:nvSpPr>
        <p:spPr>
          <a:xfrm>
            <a:off x="3701143" y="3004457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84E393FD-0693-40A2-9AD8-45B6D80F2162}"/>
              </a:ext>
            </a:extLst>
          </p:cNvPr>
          <p:cNvSpPr/>
          <p:nvPr/>
        </p:nvSpPr>
        <p:spPr>
          <a:xfrm>
            <a:off x="2324765" y="2839356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DBF6C2C1-4C7E-46D5-B380-B0CF1D3267C1}"/>
              </a:ext>
            </a:extLst>
          </p:cNvPr>
          <p:cNvSpPr/>
          <p:nvPr/>
        </p:nvSpPr>
        <p:spPr>
          <a:xfrm>
            <a:off x="6541165" y="2261827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BF38824E-7367-48F9-95E0-9176BAFDFFE3}"/>
              </a:ext>
            </a:extLst>
          </p:cNvPr>
          <p:cNvSpPr/>
          <p:nvPr/>
        </p:nvSpPr>
        <p:spPr>
          <a:xfrm>
            <a:off x="7767622" y="3703264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53A0C0D-628A-439E-BE70-BB1FC6B17CB3}"/>
              </a:ext>
            </a:extLst>
          </p:cNvPr>
          <p:cNvSpPr/>
          <p:nvPr/>
        </p:nvSpPr>
        <p:spPr>
          <a:xfrm>
            <a:off x="8406251" y="3490992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509E4D6E-C8C0-49AA-93ED-53E00FA82EE3}"/>
              </a:ext>
            </a:extLst>
          </p:cNvPr>
          <p:cNvSpPr/>
          <p:nvPr/>
        </p:nvSpPr>
        <p:spPr>
          <a:xfrm>
            <a:off x="8764331" y="3915535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18E7AD1C-3FA7-4AE9-BB10-A10B5AD919E4}"/>
              </a:ext>
            </a:extLst>
          </p:cNvPr>
          <p:cNvSpPr/>
          <p:nvPr/>
        </p:nvSpPr>
        <p:spPr>
          <a:xfrm>
            <a:off x="10626936" y="3490991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FA4DCCD7-7001-4E24-BF9B-75B5ABADDC38}"/>
              </a:ext>
            </a:extLst>
          </p:cNvPr>
          <p:cNvSpPr/>
          <p:nvPr/>
        </p:nvSpPr>
        <p:spPr>
          <a:xfrm>
            <a:off x="4250207" y="3512852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D531B149-A978-4221-B65D-1124EBFCBBBC}"/>
              </a:ext>
            </a:extLst>
          </p:cNvPr>
          <p:cNvSpPr/>
          <p:nvPr/>
        </p:nvSpPr>
        <p:spPr>
          <a:xfrm>
            <a:off x="4833166" y="3696095"/>
            <a:ext cx="348343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0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99284C2-5F14-4099-99CE-E527DCC77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252451"/>
              </p:ext>
            </p:extLst>
          </p:nvPr>
        </p:nvGraphicFramePr>
        <p:xfrm>
          <a:off x="207507" y="2461531"/>
          <a:ext cx="5888493" cy="402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DB1C987-86C2-4824-BA5A-F5A1E5878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574003"/>
              </p:ext>
            </p:extLst>
          </p:nvPr>
        </p:nvGraphicFramePr>
        <p:xfrm>
          <a:off x="6096000" y="2461531"/>
          <a:ext cx="5888493" cy="402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83034C16-3FDB-4F0E-96D5-D8BB4C943A14}"/>
              </a:ext>
            </a:extLst>
          </p:cNvPr>
          <p:cNvGrpSpPr/>
          <p:nvPr/>
        </p:nvGrpSpPr>
        <p:grpSpPr>
          <a:xfrm>
            <a:off x="611628" y="444385"/>
            <a:ext cx="2026825" cy="1817442"/>
            <a:chOff x="419100" y="4839362"/>
            <a:chExt cx="2026825" cy="181744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98A2E06-F46E-4048-B4AF-A73198749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" y="4839362"/>
              <a:ext cx="2026825" cy="181744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6EAEFCA-053B-4FD5-8FD6-B4B62AB58F82}"/>
                </a:ext>
              </a:extLst>
            </p:cNvPr>
            <p:cNvSpPr txBox="1"/>
            <p:nvPr/>
          </p:nvSpPr>
          <p:spPr>
            <a:xfrm>
              <a:off x="1305379" y="5739371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81B0F4D-2483-4B7A-95FD-61648B830496}"/>
              </a:ext>
            </a:extLst>
          </p:cNvPr>
          <p:cNvSpPr/>
          <p:nvPr/>
        </p:nvSpPr>
        <p:spPr>
          <a:xfrm>
            <a:off x="2819158" y="952996"/>
            <a:ext cx="26180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Chirurgiens robotiques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B300F-36FE-47CF-BE5F-A45B540102DF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courbes d’apprentissage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5A36B-EB05-4856-9F5D-9E96A9324885}"/>
              </a:ext>
            </a:extLst>
          </p:cNvPr>
          <p:cNvSpPr/>
          <p:nvPr/>
        </p:nvSpPr>
        <p:spPr>
          <a:xfrm>
            <a:off x="4168763" y="5801913"/>
            <a:ext cx="165518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Eventrations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0E092D-C74C-4427-8483-73BF123ECDC4}"/>
              </a:ext>
            </a:extLst>
          </p:cNvPr>
          <p:cNvSpPr/>
          <p:nvPr/>
        </p:nvSpPr>
        <p:spPr>
          <a:xfrm>
            <a:off x="10057256" y="5800422"/>
            <a:ext cx="165518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Hernies</a:t>
            </a:r>
          </a:p>
        </p:txBody>
      </p:sp>
    </p:spTree>
    <p:extLst>
      <p:ext uri="{BB962C8B-B14F-4D97-AF65-F5344CB8AC3E}">
        <p14:creationId xmlns:p14="http://schemas.microsoft.com/office/powerpoint/2010/main" val="88852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1981200" y="-2622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s://attachment.outlook.live.net/owa/MSA%3Ayohannrenard%40msn.com/service.svc/s/GetAttachmentThumbnail?id=AQMkADAwATcwMAItODBkZi01ZTI0LTAwAi0wMAoARgAAA06Xs%2FMDV05DrHjtP4t44h8HAFjG%2F5PnWytNgPAhFmhVYX0AAAIBDAAAAIC189sJxcxPvp7G1%2BRML4oABMh8E7kAAAABEgAQALZXKMj5xvpCnHT7m7bQ%2F1s%3D&amp;thumbnailType=2&amp;isc=1&amp;token=eyJhbGciOiJSUzI1NiIsImtpZCI6IkZBRDY1NDI2MkM2QUYyOTYxQUExRThDQUI3OEZGMUIyNzBFNzA3RTkiLCJ0eXAiOiJKV1QiLCJ4NXQiOiItdFpVSml4cThwWWFvZWpLdDRfeHNuRG5CLWsifQ.eyJvcmlnaW4iOiJodHRwczovL291dGxvb2subGl2ZS5jb20iLCJ1YyI6IjI5NjRlODViNzQzNTRlNjk4MTExMTk4ZGY1ZjJhZGUxIiwidmVyIjoiRXhjaGFuZ2UuQ2FsbGJhY2suVjEiLCJhcHBjdHhzZW5kZXIiOiJPd2FEb3dubG9hZEA4NGRmOWU3Zi1lOWY2LTQwYWYtYjQzNS1hYWFhYWFhYWFhYWEiLCJpc3NyaW5nIjoiU0lQIiwiYXBwY3R4Ijoie1wibXNleGNocHJvdFwiOlwib3dhXCIsXCJwdWlkXCI6XCIxOTcwMzI2OTk5MDk2ODY4XCIsXCJzY29wZVwiOlwiT3dhRG93bmxvYWRcIixcIm9pZFwiOlwiMDAwNzAwMDAtODBkZi01ZTI0LTAwMDAtMDAwMDAwMDAwMDAwXCIsXCJwcmltYXJ5c2lkXCI6XCJTLTEtMjgyNy00NTg3NTItMjE2MjEyMjI3NlwifSIsIm5iZiI6MTY1NDk1MzU1OCwiZXhwIjoxNjU0OTU0MTU4LCJpc3MiOiIwMDAwMDAwMi0wMDAwLTBmZjEtY2UwMC0wMDAwMDAwMDAwMDBAODRkZjllN2YtZTlmNi00MGFmLWI0MzUtYWFhYWFhYWFhYWFhIiwiYXVkIjoiMDAwMDAwMDItMDAwMC0wZmYxLWNlMDAtMDAwMDAwMDAwMDAwL2F0dGFjaG1lbnQub3V0bG9vay5saXZlLm5ldEA4NGRmOWU3Zi1lOWY2LTQwYWYtYjQzNS1hYWFhYWFhYWFhYWEiLCJoYXBwIjoib3dhIn0.j3DVwg2wuDrV9fV0QtO42wuKUvYWiJXG8G8oycAd7v4T0jlpweu9OPGtNivDFebXxOOV5PugFtok3yrROhTtMjiQVnGzusaxHoiju12M9uz6EtIk3B3_GNpVORRVMc0GHgRdjIOYV3mSTJQj6pVuJndWpTPa_3jMSRnwuQx-zeLuVFoEulwWR7V45r6P22XkCeL-eQS8R8jsp4OMd3aK73mXYt9fxC-M6dlO1NBttYJyeRaHdMQiHUzknGKRueih_0Wh5ScIJrq9_T_u5zyjKhq970K6_qUHnhVelwRf7SnxYQaHzq69wXJJNKhrJnnG15N6ryYLQYX3oEKLRGtdcg&amp;X-OWA-CANARY=J-5PqZnKZ0GuzrOTf2LbZjCV_gGtS9oY3egUaHk_Qw14SWkitZ3qpE3MgzXCUIHwLzQrYxS6J6U.&amp;owa=outlook.live.com&amp;scriptVer=20220603005.07&amp;animation=true">
            <a:extLst>
              <a:ext uri="{FF2B5EF4-FFF2-40B4-BE49-F238E27FC236}">
                <a16:creationId xmlns:a16="http://schemas.microsoft.com/office/drawing/2014/main" id="{F1986CBF-9FA6-41DB-8745-BF369C15E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6" y="3966029"/>
            <a:ext cx="1690856" cy="22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283B12-FE75-4A8F-A902-52D27AEE1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3" y="943165"/>
            <a:ext cx="3130374" cy="222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834703-C6C5-446B-8AE5-D9CE85EEBCF3}"/>
              </a:ext>
            </a:extLst>
          </p:cNvPr>
          <p:cNvSpPr/>
          <p:nvPr/>
        </p:nvSpPr>
        <p:spPr>
          <a:xfrm>
            <a:off x="3999543" y="1420948"/>
            <a:ext cx="7452227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Paroi et Robot : RIVES par voie mini-invasive</a:t>
            </a:r>
          </a:p>
          <a:p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Expérience initiale française tardive mais résultats comparables à la littérature</a:t>
            </a:r>
          </a:p>
          <a:p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Les chirurgiens spécialistes de la paroi doivent probablement détenir cette expertise et ne pas « louper le coche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278AE-7904-4645-A2C2-B52D3666001A}"/>
              </a:ext>
            </a:extLst>
          </p:cNvPr>
          <p:cNvSpPr/>
          <p:nvPr/>
        </p:nvSpPr>
        <p:spPr>
          <a:xfrm>
            <a:off x="2930088" y="3682726"/>
            <a:ext cx="7452227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Les chirurgiens robotiques ont l’habitude du robot, et peuvent alors augmenter en complexité</a:t>
            </a:r>
          </a:p>
          <a:p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Il faut donc permettre aux chirurgiens pariétalistes de programmer plus de robot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s’entraîner avec l’inguinal</a:t>
            </a:r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64B07D-69D5-45A3-85C8-29C7A967C81A}"/>
              </a:ext>
            </a:extLst>
          </p:cNvPr>
          <p:cNvSpPr/>
          <p:nvPr/>
        </p:nvSpPr>
        <p:spPr>
          <a:xfrm>
            <a:off x="2930088" y="5502376"/>
            <a:ext cx="745222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Manque de puissance (surtout groupe pariétalistes)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Rapport préliminaire à l’étude LOVERS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Il faut enregistrer</a:t>
            </a:r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71D53D-3219-4274-9C7A-A977B585C505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C3E964-149E-4ED4-B51D-B2A5F3905A44}"/>
              </a:ext>
            </a:extLst>
          </p:cNvPr>
          <p:cNvSpPr/>
          <p:nvPr/>
        </p:nvSpPr>
        <p:spPr>
          <a:xfrm>
            <a:off x="589548" y="2088331"/>
            <a:ext cx="7844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Prothèse (avec ou sans fixation)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 </a:t>
            </a:r>
            <a:r>
              <a:rPr lang="fr-FR" sz="18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rétro-musculaire</a:t>
            </a: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(vision 3D, instrument articulés adaptés)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Fermeture des plans antérieur et postérieur (sutures intracorporelles)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5E72C1-442C-43D8-B94C-0CD8518A4B92}"/>
              </a:ext>
            </a:extLst>
          </p:cNvPr>
          <p:cNvSpPr/>
          <p:nvPr/>
        </p:nvSpPr>
        <p:spPr>
          <a:xfrm>
            <a:off x="355229" y="923623"/>
            <a:ext cx="757450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avancée importante pour les réparations ventrales depuis 5 ans ?</a:t>
            </a:r>
          </a:p>
        </p:txBody>
      </p:sp>
      <p:pic>
        <p:nvPicPr>
          <p:cNvPr id="12" name="Picture 4" descr="Afficher l’image source">
            <a:extLst>
              <a:ext uri="{FF2B5EF4-FFF2-40B4-BE49-F238E27FC236}">
                <a16:creationId xmlns:a16="http://schemas.microsoft.com/office/drawing/2014/main" id="{83976E65-C10B-4C55-B309-46967490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28" y="2232569"/>
            <a:ext cx="2276077" cy="18213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fficher l’image source">
            <a:extLst>
              <a:ext uri="{FF2B5EF4-FFF2-40B4-BE49-F238E27FC236}">
                <a16:creationId xmlns:a16="http://schemas.microsoft.com/office/drawing/2014/main" id="{39E3F07B-DD37-402F-9FE9-6CA57174A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5001" r="15833" b="7221"/>
          <a:stretch/>
        </p:blipFill>
        <p:spPr bwMode="auto">
          <a:xfrm>
            <a:off x="9232528" y="151369"/>
            <a:ext cx="2276077" cy="1667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ficher l’image source">
            <a:extLst>
              <a:ext uri="{FF2B5EF4-FFF2-40B4-BE49-F238E27FC236}">
                <a16:creationId xmlns:a16="http://schemas.microsoft.com/office/drawing/2014/main" id="{98E74A88-46FC-4758-B25C-B88712A4E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16090" r="15701" b="18947"/>
          <a:stretch/>
        </p:blipFill>
        <p:spPr bwMode="auto">
          <a:xfrm>
            <a:off x="9232528" y="4509302"/>
            <a:ext cx="2276078" cy="17060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0946A48-44BB-4A0A-A3AB-338D3399B1D2}"/>
              </a:ext>
            </a:extLst>
          </p:cNvPr>
          <p:cNvSpPr/>
          <p:nvPr/>
        </p:nvSpPr>
        <p:spPr>
          <a:xfrm>
            <a:off x="5781995" y="1686410"/>
            <a:ext cx="241200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>
                <a:latin typeface="Calibri" panose="020F0502020204030204" pitchFamily="34" charset="0"/>
                <a:cs typeface="Calibri" panose="020F0502020204030204" pitchFamily="34" charset="0"/>
              </a:rPr>
              <a:t>Approche mini-invasive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30CC2-272A-4DE4-9DE3-BA6113E4150D}"/>
              </a:ext>
            </a:extLst>
          </p:cNvPr>
          <p:cNvSpPr/>
          <p:nvPr/>
        </p:nvSpPr>
        <p:spPr>
          <a:xfrm>
            <a:off x="300029" y="1686410"/>
            <a:ext cx="442800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Respect des « bons » principes de réparation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1E2907-4254-4567-A645-F029A035E952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728029" y="1871076"/>
            <a:ext cx="1053966" cy="0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oogle Shape;71;p15">
            <a:extLst>
              <a:ext uri="{FF2B5EF4-FFF2-40B4-BE49-F238E27FC236}">
                <a16:creationId xmlns:a16="http://schemas.microsoft.com/office/drawing/2014/main" id="{37A49388-5D98-40F2-B6DF-D0F7086DE7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19238"/>
          <a:stretch/>
        </p:blipFill>
        <p:spPr>
          <a:xfrm>
            <a:off x="3045719" y="3344776"/>
            <a:ext cx="3918709" cy="17489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" name="Picture 2" descr="Afficher l’image source">
            <a:extLst>
              <a:ext uri="{FF2B5EF4-FFF2-40B4-BE49-F238E27FC236}">
                <a16:creationId xmlns:a16="http://schemas.microsoft.com/office/drawing/2014/main" id="{A0496C5F-EB73-46F9-ACFE-B486576F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09" y="3453773"/>
            <a:ext cx="891840" cy="12007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04F3818-715B-49B6-879B-38F4C9A05D9C}"/>
              </a:ext>
            </a:extLst>
          </p:cNvPr>
          <p:cNvSpPr/>
          <p:nvPr/>
        </p:nvSpPr>
        <p:spPr>
          <a:xfrm>
            <a:off x="4443829" y="4522701"/>
            <a:ext cx="609657" cy="194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Afficher l’image source">
            <a:extLst>
              <a:ext uri="{FF2B5EF4-FFF2-40B4-BE49-F238E27FC236}">
                <a16:creationId xmlns:a16="http://schemas.microsoft.com/office/drawing/2014/main" id="{C2CAD91D-6150-436C-B734-FAAD86F1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92" y="3344776"/>
            <a:ext cx="1165968" cy="17489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C8D877A-3896-4156-B5E4-EB776CC5C877}"/>
              </a:ext>
            </a:extLst>
          </p:cNvPr>
          <p:cNvSpPr/>
          <p:nvPr/>
        </p:nvSpPr>
        <p:spPr>
          <a:xfrm>
            <a:off x="5085497" y="5455376"/>
            <a:ext cx="3757861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Moins de douleurs immédiates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d’hospitalisation plus court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42B77-60EB-4FFD-835E-FE20CAD7DC37}"/>
              </a:ext>
            </a:extLst>
          </p:cNvPr>
          <p:cNvSpPr/>
          <p:nvPr/>
        </p:nvSpPr>
        <p:spPr>
          <a:xfrm>
            <a:off x="1138803" y="5455375"/>
            <a:ext cx="3557524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coûteux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 à long terme inconnus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C278555-6819-43D9-A370-FD36551B36DB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 flipH="1">
            <a:off x="2917565" y="5093727"/>
            <a:ext cx="2087509" cy="361648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26F8AEE-CA72-427D-B22B-AEB7409C301F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>
            <a:off x="5005074" y="5093727"/>
            <a:ext cx="1959354" cy="361649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DEECD-90A9-4A89-B2F7-83F1F0FD68D9}"/>
              </a:ext>
            </a:extLst>
          </p:cNvPr>
          <p:cNvSpPr/>
          <p:nvPr/>
        </p:nvSpPr>
        <p:spPr>
          <a:xfrm>
            <a:off x="2144015" y="6358949"/>
            <a:ext cx="588296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Doit faire partie de l’arsenal d’un chirurgien </a:t>
            </a:r>
            <a:r>
              <a:rPr lang="fr-FR" sz="18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pariétaliste</a:t>
            </a:r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D0E31F-605A-447B-AD69-73AE15A7B363}"/>
              </a:ext>
            </a:extLst>
          </p:cNvPr>
          <p:cNvSpPr/>
          <p:nvPr/>
        </p:nvSpPr>
        <p:spPr>
          <a:xfrm>
            <a:off x="5791171" y="1687662"/>
            <a:ext cx="2412000" cy="368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F09A4F-6151-4FBE-8F2D-B54102E5EDC4}"/>
              </a:ext>
            </a:extLst>
          </p:cNvPr>
          <p:cNvSpPr/>
          <p:nvPr/>
        </p:nvSpPr>
        <p:spPr>
          <a:xfrm>
            <a:off x="300029" y="1684508"/>
            <a:ext cx="4428000" cy="368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599401-55DE-442D-AEBA-2674D822FBA7}"/>
              </a:ext>
            </a:extLst>
          </p:cNvPr>
          <p:cNvSpPr/>
          <p:nvPr/>
        </p:nvSpPr>
        <p:spPr>
          <a:xfrm>
            <a:off x="5101708" y="5455713"/>
            <a:ext cx="3741650" cy="645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34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B90DFF-5D72-4F90-A30D-2B4CE5437F69}"/>
              </a:ext>
            </a:extLst>
          </p:cNvPr>
          <p:cNvSpPr/>
          <p:nvPr/>
        </p:nvSpPr>
        <p:spPr>
          <a:xfrm>
            <a:off x="7753094" y="4460579"/>
            <a:ext cx="397993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homogène</a:t>
            </a:r>
          </a:p>
          <a:p>
            <a:pPr algn="ctr"/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 identique</a:t>
            </a:r>
          </a:p>
          <a:p>
            <a:pPr algn="ctr"/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Toutes les réparations enregistrées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E8877-EFC4-443F-BCA6-11D5EF0091DA}"/>
              </a:ext>
            </a:extLst>
          </p:cNvPr>
          <p:cNvSpPr/>
          <p:nvPr/>
        </p:nvSpPr>
        <p:spPr>
          <a:xfrm>
            <a:off x="2658593" y="151369"/>
            <a:ext cx="6894954" cy="113877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Expérience initiale française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de Octobre 2018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nationale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397A3E-8838-4B99-9DD5-2E233273B986}"/>
              </a:ext>
            </a:extLst>
          </p:cNvPr>
          <p:cNvSpPr/>
          <p:nvPr/>
        </p:nvSpPr>
        <p:spPr>
          <a:xfrm>
            <a:off x="458957" y="4866953"/>
            <a:ext cx="4320000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Immersions chez chirurgien expert</a:t>
            </a:r>
          </a:p>
          <a:p>
            <a:pPr algn="ctr"/>
            <a:r>
              <a:rPr lang="fr-FR" sz="18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Proctoring</a:t>
            </a:r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local des premières interventions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65EDC1-A222-45A7-8820-956333535C43}"/>
              </a:ext>
            </a:extLst>
          </p:cNvPr>
          <p:cNvSpPr/>
          <p:nvPr/>
        </p:nvSpPr>
        <p:spPr>
          <a:xfrm>
            <a:off x="2618957" y="3533159"/>
            <a:ext cx="2319061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b="1" u="sng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robotique</a:t>
            </a:r>
          </a:p>
          <a:p>
            <a:pPr algn="ctr"/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Exercices</a:t>
            </a:r>
          </a:p>
          <a:p>
            <a:pPr algn="ctr"/>
            <a:r>
              <a:rPr lang="fr-FR" sz="18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IRCAD (cochons)</a:t>
            </a:r>
          </a:p>
        </p:txBody>
      </p:sp>
      <p:pic>
        <p:nvPicPr>
          <p:cNvPr id="4100" name="Picture 4" descr="https://attachment.outlook.live.net/owa/MSA%3Ayohannrenard%40msn.com/service.svc/s/GetAttachmentThumbnail?id=AQMkADAwATcwMAItODBkZi01ZTI0LTAwAi0wMAoARgAAA06Xs%2FMDV05DrHjtP4t44h8HAFjG%2F5PnWytNgPAhFmhVYX0AAAIBDAAAAIC189sJxcxPvp7G1%2BRML4oABMh8E7kAAAABEgAQADH823L16PZKv2tb7aQz9Yo%3D&amp;thumbnailType=2&amp;isc=1&amp;token=eyJhbGciOiJSUzI1NiIsImtpZCI6IkZBRDY1NDI2MkM2QUYyOTYxQUExRThDQUI3OEZGMUIyNzBFNzA3RTkiLCJ0eXAiOiJKV1QiLCJ4NXQiOiItdFpVSml4cThwWWFvZWpLdDRfeHNuRG5CLWsifQ.eyJvcmlnaW4iOiJodHRwczovL291dGxvb2subGl2ZS5jb20iLCJ1YyI6IjI5NjRlODViNzQzNTRlNjk4MTExMTk4ZGY1ZjJhZGUxIiwidmVyIjoiRXhjaGFuZ2UuQ2FsbGJhY2suVjEiLCJhcHBjdHhzZW5kZXIiOiJPd2FEb3dubG9hZEA4NGRmOWU3Zi1lOWY2LTQwYWYtYjQzNS1hYWFhYWFhYWFhYWEiLCJpc3NyaW5nIjoiU0lQIiwiYXBwY3R4Ijoie1wibXNleGNocHJvdFwiOlwib3dhXCIsXCJwdWlkXCI6XCIxOTcwMzI2OTk5MDk2ODY4XCIsXCJzY29wZVwiOlwiT3dhRG93bmxvYWRcIixcIm9pZFwiOlwiMDAwNzAwMDAtODBkZi01ZTI0LTAwMDAtMDAwMDAwMDAwMDAwXCIsXCJwcmltYXJ5c2lkXCI6XCJTLTEtMjgyNy00NTg3NTItMjE2MjEyMjI3NlwifSIsIm5iZiI6MTY1NDk1MzU1OCwiZXhwIjoxNjU0OTU0MTU4LCJpc3MiOiIwMDAwMDAwMi0wMDAwLTBmZjEtY2UwMC0wMDAwMDAwMDAwMDBAODRkZjllN2YtZTlmNi00MGFmLWI0MzUtYWFhYWFhYWFhYWFhIiwiYXVkIjoiMDAwMDAwMDItMDAwMC0wZmYxLWNlMDAtMDAwMDAwMDAwMDAwL2F0dGFjaG1lbnQub3V0bG9vay5saXZlLm5ldEA4NGRmOWU3Zi1lOWY2LTQwYWYtYjQzNS1hYWFhYWFhYWFhYWEiLCJoYXBwIjoib3dhIn0.j3DVwg2wuDrV9fV0QtO42wuKUvYWiJXG8G8oycAd7v4T0jlpweu9OPGtNivDFebXxOOV5PugFtok3yrROhTtMjiQVnGzusaxHoiju12M9uz6EtIk3B3_GNpVORRVMc0GHgRdjIOYV3mSTJQj6pVuJndWpTPa_3jMSRnwuQx-zeLuVFoEulwWR7V45r6P22XkCeL-eQS8R8jsp4OMd3aK73mXYt9fxC-M6dlO1NBttYJyeRaHdMQiHUzknGKRueih_0Wh5ScIJrq9_T_u5zyjKhq970K6_qUHnhVelwRf7SnxYQaHzq69wXJJNKhrJnnG15N6ryYLQYX3oEKLRGtdcg&amp;X-OWA-CANARY=J-5PqZnKZ0GuzrOTf2LbZjCV_gGtS9oY3egUaHk_Qw14SWkitZ3qpE3MgzXCUIHwLzQrYxS6J6U.&amp;owa=outlook.live.com&amp;scriptVer=20220603005.07&amp;animation=true">
            <a:extLst>
              <a:ext uri="{FF2B5EF4-FFF2-40B4-BE49-F238E27FC236}">
                <a16:creationId xmlns:a16="http://schemas.microsoft.com/office/drawing/2014/main" id="{7601D780-EB8C-4BBA-AF0D-CD4BE9F9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88" y="5534747"/>
            <a:ext cx="1668532" cy="12513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E5FF8D52-5704-4333-A81C-B54353C3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19" y="3091154"/>
            <a:ext cx="1078122" cy="8682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’image source">
            <a:extLst>
              <a:ext uri="{FF2B5EF4-FFF2-40B4-BE49-F238E27FC236}">
                <a16:creationId xmlns:a16="http://schemas.microsoft.com/office/drawing/2014/main" id="{13C1B2D5-B2E8-4337-95F1-A25D95F3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89" y="4049322"/>
            <a:ext cx="1531472" cy="5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ficher l’image source">
            <a:extLst>
              <a:ext uri="{FF2B5EF4-FFF2-40B4-BE49-F238E27FC236}">
                <a16:creationId xmlns:a16="http://schemas.microsoft.com/office/drawing/2014/main" id="{9F4D587E-EA78-4C08-BC2B-794157417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72" y="716461"/>
            <a:ext cx="1687648" cy="648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D7E78D-F1F9-4171-AB15-823B62E2BE9D}"/>
              </a:ext>
            </a:extLst>
          </p:cNvPr>
          <p:cNvSpPr/>
          <p:nvPr/>
        </p:nvSpPr>
        <p:spPr>
          <a:xfrm>
            <a:off x="904139" y="1695147"/>
            <a:ext cx="27911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par Intuitive®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0242EF-86AC-4E04-B2AD-CED027B59BEC}"/>
              </a:ext>
            </a:extLst>
          </p:cNvPr>
          <p:cNvSpPr/>
          <p:nvPr/>
        </p:nvSpPr>
        <p:spPr>
          <a:xfrm>
            <a:off x="419100" y="2373494"/>
            <a:ext cx="177255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Chirurgiens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« robotiques »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EC639B-7AB4-4817-9C98-C5AD5AE353EA}"/>
              </a:ext>
            </a:extLst>
          </p:cNvPr>
          <p:cNvSpPr/>
          <p:nvPr/>
        </p:nvSpPr>
        <p:spPr>
          <a:xfrm>
            <a:off x="2892209" y="2370907"/>
            <a:ext cx="177255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Chirurgiens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« pariétalistes »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A78D30-412A-432C-813C-FC48777534F2}"/>
              </a:ext>
            </a:extLst>
          </p:cNvPr>
          <p:cNvSpPr/>
          <p:nvPr/>
        </p:nvSpPr>
        <p:spPr>
          <a:xfrm>
            <a:off x="8148162" y="1695147"/>
            <a:ext cx="344677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par Club-Hernie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5C4F4F2-58B2-41CD-8BC3-E2A43F685B31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3695288" y="1895202"/>
            <a:ext cx="4452874" cy="0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BE6ADC7-E1F8-42AA-AF38-6482A362B400}"/>
              </a:ext>
            </a:extLst>
          </p:cNvPr>
          <p:cNvSpPr/>
          <p:nvPr/>
        </p:nvSpPr>
        <p:spPr>
          <a:xfrm>
            <a:off x="5253887" y="1552567"/>
            <a:ext cx="177255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Nombreuses réunions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9829AE8-3230-4AFE-BA64-7DE65014A17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305379" y="3019825"/>
            <a:ext cx="0" cy="1847128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B551038-B9AD-4E37-80F7-325B6170EC05}"/>
              </a:ext>
            </a:extLst>
          </p:cNvPr>
          <p:cNvCxnSpPr>
            <a:cxnSpLocks/>
            <a:stCxn id="20" idx="2"/>
            <a:endCxn id="17" idx="0"/>
          </p:cNvCxnSpPr>
          <p:nvPr/>
        </p:nvCxnSpPr>
        <p:spPr>
          <a:xfrm>
            <a:off x="3778488" y="3017238"/>
            <a:ext cx="0" cy="515921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A49B3B2-579E-4082-9664-2C23FA88258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3778488" y="4456489"/>
            <a:ext cx="0" cy="410464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516EA149-CCE6-47E7-ACCE-84687577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77134" y="607526"/>
            <a:ext cx="1490089" cy="865869"/>
          </a:xfrm>
          <a:prstGeom prst="rect">
            <a:avLst/>
          </a:prstGeom>
          <a:noFill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80A1B73-03BC-4F25-A27F-5C929ED79C91}"/>
              </a:ext>
            </a:extLst>
          </p:cNvPr>
          <p:cNvSpPr/>
          <p:nvPr/>
        </p:nvSpPr>
        <p:spPr>
          <a:xfrm>
            <a:off x="8540890" y="2886828"/>
            <a:ext cx="266131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Validation « éthique »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Registre du club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7BF1B2A-7191-4DEF-B2A9-13D4C8784047}"/>
              </a:ext>
            </a:extLst>
          </p:cNvPr>
          <p:cNvCxnSpPr>
            <a:cxnSpLocks/>
            <a:stCxn id="21" idx="2"/>
            <a:endCxn id="34" idx="0"/>
          </p:cNvCxnSpPr>
          <p:nvPr/>
        </p:nvCxnSpPr>
        <p:spPr>
          <a:xfrm flipH="1">
            <a:off x="9871550" y="2095257"/>
            <a:ext cx="1" cy="791571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A945DEE-AE64-47C8-B059-6763D4F44B6D}"/>
              </a:ext>
            </a:extLst>
          </p:cNvPr>
          <p:cNvSpPr/>
          <p:nvPr/>
        </p:nvSpPr>
        <p:spPr>
          <a:xfrm>
            <a:off x="8314552" y="5698425"/>
            <a:ext cx="311399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Résultats comparables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Recueil exhaustif</a:t>
            </a:r>
            <a:endParaRPr lang="fr-FR" sz="2000" b="1" dirty="0">
              <a:solidFill>
                <a:srgbClr val="3435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" descr="https://attachment.outlook.live.net/owa/MSA%3Ayohannrenard%40msn.com/service.svc/s/GetAttachmentThumbnail?id=AQMkADAwATcwMAItODBkZi01ZTI0LTAwAi0wMAoARgAAA06Xs%2FMDV05DrHjtP4t44h8HAFjG%2F5PnWytNgPAhFmhVYX0AAAIBDAAAAIC189sJxcxPvp7G1%2BRML4oABMh8E7kAAAABEgAQADH823L16PZKv2tb7aQz9Yo%3D&amp;thumbnailType=2&amp;isc=1&amp;token=eyJhbGciOiJSUzI1NiIsImtpZCI6IkZBRDY1NDI2MkM2QUYyOTYxQUExRThDQUI3OEZGMUIyNzBFNzA3RTkiLCJ0eXAiOiJKV1QiLCJ4NXQiOiItdFpVSml4cThwWWFvZWpLdDRfeHNuRG5CLWsifQ.eyJvcmlnaW4iOiJodHRwczovL291dGxvb2subGl2ZS5jb20iLCJ1YyI6IjI5NjRlODViNzQzNTRlNjk4MTExMTk4ZGY1ZjJhZGUxIiwidmVyIjoiRXhjaGFuZ2UuQ2FsbGJhY2suVjEiLCJhcHBjdHhzZW5kZXIiOiJPd2FEb3dubG9hZEA4NGRmOWU3Zi1lOWY2LTQwYWYtYjQzNS1hYWFhYWFhYWFhYWEiLCJpc3NyaW5nIjoiU0lQIiwiYXBwY3R4Ijoie1wibXNleGNocHJvdFwiOlwib3dhXCIsXCJwdWlkXCI6XCIxOTcwMzI2OTk5MDk2ODY4XCIsXCJzY29wZVwiOlwiT3dhRG93bmxvYWRcIixcIm9pZFwiOlwiMDAwNzAwMDAtODBkZi01ZTI0LTAwMDAtMDAwMDAwMDAwMDAwXCIsXCJwcmltYXJ5c2lkXCI6XCJTLTEtMjgyNy00NTg3NTItMjE2MjEyMjI3NlwifSIsIm5iZiI6MTY1NDk1MzU1OCwiZXhwIjoxNjU0OTU0MTU4LCJpc3MiOiIwMDAwMDAwMi0wMDAwLTBmZjEtY2UwMC0wMDAwMDAwMDAwMDBAODRkZjllN2YtZTlmNi00MGFmLWI0MzUtYWFhYWFhYWFhYWFhIiwiYXVkIjoiMDAwMDAwMDItMDAwMC0wZmYxLWNlMDAtMDAwMDAwMDAwMDAwL2F0dGFjaG1lbnQub3V0bG9vay5saXZlLm5ldEA4NGRmOWU3Zi1lOWY2LTQwYWYtYjQzNS1hYWFhYWFhYWFhYWEiLCJoYXBwIjoib3dhIn0.j3DVwg2wuDrV9fV0QtO42wuKUvYWiJXG8G8oycAd7v4T0jlpweu9OPGtNivDFebXxOOV5PugFtok3yrROhTtMjiQVnGzusaxHoiju12M9uz6EtIk3B3_GNpVORRVMc0GHgRdjIOYV3mSTJQj6pVuJndWpTPa_3jMSRnwuQx-zeLuVFoEulwWR7V45r6P22XkCeL-eQS8R8jsp4OMd3aK73mXYt9fxC-M6dlO1NBttYJyeRaHdMQiHUzknGKRueih_0Wh5ScIJrq9_T_u5zyjKhq970K6_qUHnhVelwRf7SnxYQaHzq69wXJJNKhrJnnG15N6ryYLQYX3oEKLRGtdcg&amp;X-OWA-CANARY=J-5PqZnKZ0GuzrOTf2LbZjCV_gGtS9oY3egUaHk_Qw14SWkitZ3qpE3MgzXCUIHwLzQrYxS6J6U.&amp;owa=outlook.live.com&amp;scriptVer=20220603005.07&amp;animation=true">
            <a:extLst>
              <a:ext uri="{FF2B5EF4-FFF2-40B4-BE49-F238E27FC236}">
                <a16:creationId xmlns:a16="http://schemas.microsoft.com/office/drawing/2014/main" id="{85D95230-6D12-48D7-9323-A1EB81D5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88" y="5541123"/>
            <a:ext cx="1668532" cy="12513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Afficher l’image source">
            <a:extLst>
              <a:ext uri="{FF2B5EF4-FFF2-40B4-BE49-F238E27FC236}">
                <a16:creationId xmlns:a16="http://schemas.microsoft.com/office/drawing/2014/main" id="{6FC1470D-5E26-4FB0-B35E-BB517411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19" y="3097530"/>
            <a:ext cx="1078122" cy="8682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Afficher l’image source">
            <a:extLst>
              <a:ext uri="{FF2B5EF4-FFF2-40B4-BE49-F238E27FC236}">
                <a16:creationId xmlns:a16="http://schemas.microsoft.com/office/drawing/2014/main" id="{01B12701-84F8-4034-AA03-30D1ABAB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89" y="4055698"/>
            <a:ext cx="1531472" cy="5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7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EE8877-EFC4-443F-BCA6-11D5EF0091DA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Buts de l’étude</a:t>
            </a:r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0242EF-86AC-4E04-B2AD-CED027B59BEC}"/>
              </a:ext>
            </a:extLst>
          </p:cNvPr>
          <p:cNvSpPr/>
          <p:nvPr/>
        </p:nvSpPr>
        <p:spPr>
          <a:xfrm>
            <a:off x="419100" y="2373494"/>
            <a:ext cx="177255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Chirurgiens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« robotiques »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EC639B-7AB4-4817-9C98-C5AD5AE353EA}"/>
              </a:ext>
            </a:extLst>
          </p:cNvPr>
          <p:cNvSpPr/>
          <p:nvPr/>
        </p:nvSpPr>
        <p:spPr>
          <a:xfrm>
            <a:off x="2892209" y="2370907"/>
            <a:ext cx="177255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Chirurgiens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« pariétalistes »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C9949C-E831-439C-BC7D-4CE5158558F7}"/>
              </a:ext>
            </a:extLst>
          </p:cNvPr>
          <p:cNvSpPr/>
          <p:nvPr/>
        </p:nvSpPr>
        <p:spPr>
          <a:xfrm>
            <a:off x="6091678" y="3819345"/>
            <a:ext cx="599074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Rapporter les résultats à court terme de l’expérience initiale des chirurgiens français pour les hernies ventrales à partir du registre du Club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Image 46" descr="Capture d’écran">
            <a:extLst>
              <a:ext uri="{FF2B5EF4-FFF2-40B4-BE49-F238E27FC236}">
                <a16:creationId xmlns:a16="http://schemas.microsoft.com/office/drawing/2014/main" id="{81424C25-A3DD-488E-BF3C-301591D00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21" y="5370620"/>
            <a:ext cx="1834297" cy="13731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E2B94DD-3EDA-4B9A-8C06-55C972F27630}"/>
              </a:ext>
            </a:extLst>
          </p:cNvPr>
          <p:cNvSpPr/>
          <p:nvPr/>
        </p:nvSpPr>
        <p:spPr>
          <a:xfrm>
            <a:off x="552769" y="3880644"/>
            <a:ext cx="43232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Comparer les résultats des 2 groupes de chirurgiens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336B62F-B42C-4DED-9B44-5D66F66793D5}"/>
              </a:ext>
            </a:extLst>
          </p:cNvPr>
          <p:cNvGrpSpPr/>
          <p:nvPr/>
        </p:nvGrpSpPr>
        <p:grpSpPr>
          <a:xfrm>
            <a:off x="419100" y="4839362"/>
            <a:ext cx="2026825" cy="1817442"/>
            <a:chOff x="419100" y="4839362"/>
            <a:chExt cx="2026825" cy="1817442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9FB2323-96D4-477E-A237-E4D36578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" y="4839362"/>
              <a:ext cx="2026825" cy="1817442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CB0FCAA-86EA-40E9-BEAF-1E6A81CEFC3A}"/>
                </a:ext>
              </a:extLst>
            </p:cNvPr>
            <p:cNvSpPr txBox="1"/>
            <p:nvPr/>
          </p:nvSpPr>
          <p:spPr>
            <a:xfrm>
              <a:off x="1305379" y="5739371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8563D83D-B2BD-43E4-AB03-9F6D5D955721}"/>
              </a:ext>
            </a:extLst>
          </p:cNvPr>
          <p:cNvGrpSpPr/>
          <p:nvPr/>
        </p:nvGrpSpPr>
        <p:grpSpPr>
          <a:xfrm>
            <a:off x="2803187" y="5160854"/>
            <a:ext cx="1886611" cy="1495950"/>
            <a:chOff x="2803187" y="5160854"/>
            <a:chExt cx="1886611" cy="149595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234A458-61A4-4390-9C2E-5661C019E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3187" y="5400597"/>
              <a:ext cx="1886611" cy="125620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DA2AB46-2D69-4CC9-B2D5-26CC13669970}"/>
                </a:ext>
              </a:extLst>
            </p:cNvPr>
            <p:cNvSpPr txBox="1"/>
            <p:nvPr/>
          </p:nvSpPr>
          <p:spPr>
            <a:xfrm>
              <a:off x="3052774" y="5160854"/>
              <a:ext cx="754743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0" name="Picture 10" descr="Afficher l’image source">
            <a:extLst>
              <a:ext uri="{FF2B5EF4-FFF2-40B4-BE49-F238E27FC236}">
                <a16:creationId xmlns:a16="http://schemas.microsoft.com/office/drawing/2014/main" id="{2322A7FB-B3BC-4CA3-B310-4FADFADB5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72" y="716461"/>
            <a:ext cx="1687648" cy="648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C2C5FEA-E5C2-423C-9DDD-D0989BAAF3A0}"/>
              </a:ext>
            </a:extLst>
          </p:cNvPr>
          <p:cNvSpPr/>
          <p:nvPr/>
        </p:nvSpPr>
        <p:spPr>
          <a:xfrm>
            <a:off x="904139" y="1695147"/>
            <a:ext cx="27911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par Intuitive®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6AD3AD4-4AE9-4A01-BF2D-D2297A4C2E7B}"/>
              </a:ext>
            </a:extLst>
          </p:cNvPr>
          <p:cNvSpPr/>
          <p:nvPr/>
        </p:nvSpPr>
        <p:spPr>
          <a:xfrm>
            <a:off x="8148162" y="1695147"/>
            <a:ext cx="344677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par Club-Hernie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DF12717-C9CD-4D52-A24D-0AC5194C7767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3695288" y="1895202"/>
            <a:ext cx="4452874" cy="0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21A3F0D-CD9E-496A-879A-FBFF9DF3A702}"/>
              </a:ext>
            </a:extLst>
          </p:cNvPr>
          <p:cNvSpPr/>
          <p:nvPr/>
        </p:nvSpPr>
        <p:spPr>
          <a:xfrm>
            <a:off x="5253887" y="1552567"/>
            <a:ext cx="177255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Nombreuses réunions</a:t>
            </a:r>
          </a:p>
        </p:txBody>
      </p:sp>
      <p:pic>
        <p:nvPicPr>
          <p:cNvPr id="55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5AA710D0-2B4C-4ACD-AC05-3BED5262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77134" y="607526"/>
            <a:ext cx="1490089" cy="865869"/>
          </a:xfrm>
          <a:prstGeom prst="rect">
            <a:avLst/>
          </a:prstGeom>
          <a:noFill/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702F715-1EFD-498C-8F01-9DE1832967D8}"/>
              </a:ext>
            </a:extLst>
          </p:cNvPr>
          <p:cNvSpPr/>
          <p:nvPr/>
        </p:nvSpPr>
        <p:spPr>
          <a:xfrm>
            <a:off x="8540890" y="2886828"/>
            <a:ext cx="266131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Validation « éthique »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Registre du club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F3E82B5-259B-4E73-87A6-B75DE684D1B0}"/>
              </a:ext>
            </a:extLst>
          </p:cNvPr>
          <p:cNvCxnSpPr>
            <a:cxnSpLocks/>
            <a:stCxn id="52" idx="2"/>
            <a:endCxn id="56" idx="0"/>
          </p:cNvCxnSpPr>
          <p:nvPr/>
        </p:nvCxnSpPr>
        <p:spPr>
          <a:xfrm flipH="1">
            <a:off x="9871550" y="2095257"/>
            <a:ext cx="1" cy="791571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s://attachment.outlook.live.net/owa/MSA%3Ayohannrenard%40msn.com/service.svc/s/GetAttachmentThumbnail?id=AQMkADAwATcwMAItODBkZi01ZTI0LTAwAi0wMAoARgAAA06Xs%2FMDV05DrHjtP4t44h8HAFjG%2F5PnWytNgPAhFmhVYX0AAAIBDAAAAIC189sJxcxPvp7G1%2BRML4oABHApVfQAAAABEgAQAPkuho2IdaBGtnklCmXzrJQ%3D&amp;thumbnailType=2&amp;isc=1&amp;token=eyJhbGciOiJSUzI1NiIsImtpZCI6IkZBRDY1NDI2MkM2QUYyOTYxQUExRThDQUI3OEZGMUIyNzBFNzA3RTkiLCJ0eXAiOiJKV1QiLCJ4NXQiOiItdFpVSml4cThwWWFvZWpLdDRfeHNuRG5CLWsifQ.eyJvcmlnaW4iOiJodHRwczovL291dGxvb2subGl2ZS5jb20iLCJ1YyI6IjBiODA0MWEyNGRmNTQwNTA4OGY3ZTFjMGEzZWQwYjk2IiwidmVyIjoiRXhjaGFuZ2UuQ2FsbGJhY2suVjEiLCJhcHBjdHhzZW5kZXIiOiJPd2FEb3dubG9hZEA4NGRmOWU3Zi1lOWY2LTQwYWYtYjQzNS1hYWFhYWFhYWFhYWEiLCJpc3NyaW5nIjoiV1ciLCJhcHBjdHgiOiJ7XCJtc2V4Y2hwcm90XCI6XCJvd2FcIixcInB1aWRcIjpcIjE5NzAzMjY5OTkwOTY4NjhcIixcInNjb3BlXCI6XCJPd2FEb3dubG9hZFwiLFwib2lkXCI6XCIwMDA3MDAwMC04MGRmLTVlMjQtMDAwMC0wMDAwMDAwMDAwMDBcIixcInByaW1hcnlzaWRcIjpcIlMtMS0yODI3LTQ1ODc1Mi0yMTYyMTIyMjc2XCJ9IiwibmJmIjoxNjQzMzEwNDUyLCJleHAiOjE2NDMzMTEwNTIsImlzcyI6IjAwMDAwMDAyLTAwMDAtMGZmMS1jZTAwLTAwMDAwMDAwMDAwMEA4NGRmOWU3Zi1lOWY2LTQwYWYtYjQzNS1hYWFhYWFhYWFhYWEiLCJhdWQiOiIwMDAwMDAwMi0wMDAwLTBmZjEtY2UwMC0wMDAwMDAwMDAwMDAvYXR0YWNobWVudC5vdXRsb29rLmxpdmUubmV0QDg0ZGY5ZTdmLWU5ZjYtNDBhZi1iNDM1LWFhYWFhYWFhYWFhYSIsImhhcHAiOiJvd2EifQ.EHsRfuEUFcbDwaRKehjDC-3hCH3WQN6dSW8nZd3brQ8o3op192r6wm5nymM1Ar7TBpfImSJL1Kg0V1M-0F1Q9GrKlXSQRmQWM-LGA_Q3fZhdCFbOa9Au__piu7VXVaTTDzuzkqI3Y10khCDwVUQAKor3SA1uVVJpte81eRV4T_vWEVhBjRtd5p9QZQ7rZ3sI_7eLann_WRerAxmasEJhO6jAHMOlhLuGfh6vPchJ38vHfu4Oc8z-LVvBAjGj2AVOYjRJhZS8P5yGpzBqYQRLINPJK-Sd0wSoau6k-Awc-GVQMTkst7i16oNw04DgTqMWpeyUiiKaDrVv_OnQVONZjA&amp;X-OWA-CANARY=cO_28dyCuUy-DmAoAlGWebD6nkfI4dkYQptx-CWoAiyuvn7LPN0NRLSKUPxfj1zGbS_5RyFLpqA.&amp;owa=outlook.live.com&amp;scriptVer=20220117005.10&amp;animation=true">
            <a:extLst>
              <a:ext uri="{FF2B5EF4-FFF2-40B4-BE49-F238E27FC236}">
                <a16:creationId xmlns:a16="http://schemas.microsoft.com/office/drawing/2014/main" id="{EE2E8FE3-52EE-4CA3-AC5C-A09A9D877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2" t="55184" r="8605" b="1089"/>
          <a:stretch/>
        </p:blipFill>
        <p:spPr bwMode="auto">
          <a:xfrm>
            <a:off x="5174529" y="5037452"/>
            <a:ext cx="1834297" cy="17181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A50AEC3-9479-47C3-8EDF-AF21982C0703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778488" y="3017237"/>
            <a:ext cx="0" cy="9000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A51ECCF5-58E4-45A4-AAC9-76662A761780}"/>
              </a:ext>
            </a:extLst>
          </p:cNvPr>
          <p:cNvCxnSpPr>
            <a:cxnSpLocks/>
            <a:stCxn id="56" idx="1"/>
          </p:cNvCxnSpPr>
          <p:nvPr/>
        </p:nvCxnSpPr>
        <p:spPr>
          <a:xfrm rot="10800000" flipV="1">
            <a:off x="7289800" y="3209994"/>
            <a:ext cx="1251090" cy="670650"/>
          </a:xfrm>
          <a:prstGeom prst="bentConnector3">
            <a:avLst>
              <a:gd name="adj1" fmla="val 99741"/>
            </a:avLst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C74388CF-6E46-413B-AD37-0F517DEFE145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305379" y="3019825"/>
            <a:ext cx="0" cy="9000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5C5C1A-865D-4FA5-8EEE-03A3BF180557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Matériel et méthode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F47C7-A52D-4EAA-852F-FC3B5DC3C648}"/>
              </a:ext>
            </a:extLst>
          </p:cNvPr>
          <p:cNvSpPr/>
          <p:nvPr/>
        </p:nvSpPr>
        <p:spPr>
          <a:xfrm>
            <a:off x="1347228" y="2814364"/>
            <a:ext cx="914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TARUP</a:t>
            </a:r>
            <a:endParaRPr lang="en-US" sz="2000" b="1" dirty="0">
              <a:solidFill>
                <a:srgbClr val="3435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A6A333-8BB8-4A0A-9809-088E3D753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0" y="696278"/>
            <a:ext cx="3410050" cy="16628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21E41E-9C13-4E7C-8011-697F129C4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158" y="1630243"/>
            <a:ext cx="2761786" cy="19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47E8A5-052B-493D-87A4-A947C91E7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115" y="1630243"/>
            <a:ext cx="2797208" cy="19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677B80-5F96-4108-8333-79B90991A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799" y="1630243"/>
            <a:ext cx="2808000" cy="19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B163A2-5168-4436-8A3A-3540C67DB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058" y="4043636"/>
            <a:ext cx="2770371" cy="19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285466F-8CD7-4CF1-BA57-1AEBD7C27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945" y="4043636"/>
            <a:ext cx="2738213" cy="19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107F04-F0A4-45BF-97CF-48BFD87A79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6239" y="4043636"/>
            <a:ext cx="2754960" cy="19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36D4E29-B683-4DEB-82CD-538D31A24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7611" y="4043636"/>
            <a:ext cx="2760376" cy="198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842DC7-C824-4794-904D-E60D212E54CB}"/>
              </a:ext>
            </a:extLst>
          </p:cNvPr>
          <p:cNvSpPr/>
          <p:nvPr/>
        </p:nvSpPr>
        <p:spPr>
          <a:xfrm>
            <a:off x="4595368" y="3673820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DD billot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C4815C-236C-4CB2-8326-9A4EEAF1D787}"/>
              </a:ext>
            </a:extLst>
          </p:cNvPr>
          <p:cNvSpPr/>
          <p:nvPr/>
        </p:nvSpPr>
        <p:spPr>
          <a:xfrm>
            <a:off x="7490822" y="3648004"/>
            <a:ext cx="744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RétroM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68C10E-8B37-41D1-9628-CF9A0536A9B1}"/>
              </a:ext>
            </a:extLst>
          </p:cNvPr>
          <p:cNvSpPr/>
          <p:nvPr/>
        </p:nvSpPr>
        <p:spPr>
          <a:xfrm>
            <a:off x="9779112" y="3653176"/>
            <a:ext cx="2169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Passage de la ligne blanche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3FB574-A33E-41C4-952C-E1BE654E5853}"/>
              </a:ext>
            </a:extLst>
          </p:cNvPr>
          <p:cNvSpPr/>
          <p:nvPr/>
        </p:nvSpPr>
        <p:spPr>
          <a:xfrm>
            <a:off x="859701" y="6161722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Réduction sac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784269-96B9-4238-9473-282CA339D022}"/>
              </a:ext>
            </a:extLst>
          </p:cNvPr>
          <p:cNvSpPr/>
          <p:nvPr/>
        </p:nvSpPr>
        <p:spPr>
          <a:xfrm>
            <a:off x="4380566" y="6161722"/>
            <a:ext cx="1459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Fermeture orifice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9BEEF9-A6A7-46BA-A449-892C34ECD9C2}"/>
              </a:ext>
            </a:extLst>
          </p:cNvPr>
          <p:cNvSpPr/>
          <p:nvPr/>
        </p:nvSpPr>
        <p:spPr>
          <a:xfrm>
            <a:off x="7133352" y="6163970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Prothèse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40A19-5151-48D4-8244-4AB27C7E3FC3}"/>
              </a:ext>
            </a:extLst>
          </p:cNvPr>
          <p:cNvSpPr/>
          <p:nvPr/>
        </p:nvSpPr>
        <p:spPr>
          <a:xfrm>
            <a:off x="10245520" y="6149252"/>
            <a:ext cx="1301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Plan postérieur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2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5C5C1A-865D-4FA5-8EEE-03A3BF180557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6112C-A5E3-44D1-8636-EF82A877C657}"/>
              </a:ext>
            </a:extLst>
          </p:cNvPr>
          <p:cNvSpPr/>
          <p:nvPr/>
        </p:nvSpPr>
        <p:spPr>
          <a:xfrm>
            <a:off x="430413" y="131879"/>
            <a:ext cx="133081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  <a:endParaRPr lang="en-US" sz="2000" b="1" dirty="0">
              <a:solidFill>
                <a:srgbClr val="3435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oogle Shape;104;p20">
            <a:extLst>
              <a:ext uri="{FF2B5EF4-FFF2-40B4-BE49-F238E27FC236}">
                <a16:creationId xmlns:a16="http://schemas.microsoft.com/office/drawing/2014/main" id="{41C39B3E-77EE-40AE-95E3-00054E33D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961285"/>
              </p:ext>
            </p:extLst>
          </p:nvPr>
        </p:nvGraphicFramePr>
        <p:xfrm>
          <a:off x="7712883" y="392691"/>
          <a:ext cx="3641048" cy="57606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2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62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(198)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Âge (année)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57.7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 (kg/m²)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Sexe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52% ♂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48% ♀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Fumeur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ASA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: 79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: 71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 : 47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Hernies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(40%)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3764725777"/>
                  </a:ext>
                </a:extLst>
              </a:tr>
              <a:tr h="295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Eventration 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 (60%)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03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EHS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W1 : 40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W2 : 63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W3 : 13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Largeur (cm)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AAD3F1EE-E028-4953-A72F-002355D30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35" t="15789" r="8520" b="52281"/>
          <a:stretch/>
        </p:blipFill>
        <p:spPr>
          <a:xfrm>
            <a:off x="442445" y="674589"/>
            <a:ext cx="5991727" cy="21897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E44A70-59FB-4EEF-A232-EAE32D3A5149}"/>
              </a:ext>
            </a:extLst>
          </p:cNvPr>
          <p:cNvSpPr/>
          <p:nvPr/>
        </p:nvSpPr>
        <p:spPr>
          <a:xfrm>
            <a:off x="2574148" y="3387556"/>
            <a:ext cx="261159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 octobre 2018 à aout 2020</a:t>
            </a:r>
          </a:p>
          <a:p>
            <a:pPr lvl="0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= 35 mois</a:t>
            </a:r>
          </a:p>
        </p:txBody>
      </p:sp>
    </p:spTree>
    <p:extLst>
      <p:ext uri="{BB962C8B-B14F-4D97-AF65-F5344CB8AC3E}">
        <p14:creationId xmlns:p14="http://schemas.microsoft.com/office/powerpoint/2010/main" val="10811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5C5C1A-865D-4FA5-8EEE-03A3BF180557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6112C-A5E3-44D1-8636-EF82A877C657}"/>
              </a:ext>
            </a:extLst>
          </p:cNvPr>
          <p:cNvSpPr/>
          <p:nvPr/>
        </p:nvSpPr>
        <p:spPr>
          <a:xfrm>
            <a:off x="430413" y="131879"/>
            <a:ext cx="133081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  <a:endParaRPr lang="en-US" sz="2000" b="1" dirty="0">
              <a:solidFill>
                <a:srgbClr val="3435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C99F90-3613-4176-822C-BEB491A7C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35" t="15789" r="8520" b="52281"/>
          <a:stretch/>
        </p:blipFill>
        <p:spPr>
          <a:xfrm>
            <a:off x="442445" y="674589"/>
            <a:ext cx="5991727" cy="2189747"/>
          </a:xfrm>
          <a:prstGeom prst="rect">
            <a:avLst/>
          </a:prstGeom>
        </p:spPr>
      </p:pic>
      <p:graphicFrame>
        <p:nvGraphicFramePr>
          <p:cNvPr id="11" name="Google Shape;104;p20">
            <a:extLst>
              <a:ext uri="{FF2B5EF4-FFF2-40B4-BE49-F238E27FC236}">
                <a16:creationId xmlns:a16="http://schemas.microsoft.com/office/drawing/2014/main" id="{7B839FAC-86B2-483B-8072-ADA15A34D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229649"/>
              </p:ext>
            </p:extLst>
          </p:nvPr>
        </p:nvGraphicFramePr>
        <p:xfrm>
          <a:off x="7757886" y="1134635"/>
          <a:ext cx="4103914" cy="48143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49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06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(198)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SSI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 (1%)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SSO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 (9.1%)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Clavien</a:t>
                      </a: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8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Dindo</a:t>
                      </a: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(n,%)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I/II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III/IV/V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 (6.6%)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 (4%)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Taux de conversion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0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3764725777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Durée opératoire (min)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150,7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8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Réintervention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 (3%)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Récidive précoce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 (1%)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764942824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Ambulatoire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66 (33.3%)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Durée séjour (j)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2.53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3640698805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2FFD3D86-A445-417C-89F5-CAD845173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59448"/>
              </p:ext>
            </p:extLst>
          </p:nvPr>
        </p:nvGraphicFramePr>
        <p:xfrm>
          <a:off x="165100" y="3324382"/>
          <a:ext cx="7231063" cy="3103880"/>
        </p:xfrm>
        <a:graphic>
          <a:graphicData uri="http://schemas.openxmlformats.org/drawingml/2006/table">
            <a:tbl>
              <a:tblPr firstCol="1" bandRow="1">
                <a:tableStyleId>{69CF1AB2-1976-4502-BF36-3FF5EA218861}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45645505"/>
                    </a:ext>
                  </a:extLst>
                </a:gridCol>
                <a:gridCol w="1284605">
                  <a:extLst>
                    <a:ext uri="{9D8B030D-6E8A-4147-A177-3AD203B41FA5}">
                      <a16:colId xmlns:a16="http://schemas.microsoft.com/office/drawing/2014/main" val="4175350509"/>
                    </a:ext>
                  </a:extLst>
                </a:gridCol>
                <a:gridCol w="892493">
                  <a:extLst>
                    <a:ext uri="{9D8B030D-6E8A-4147-A177-3AD203B41FA5}">
                      <a16:colId xmlns:a16="http://schemas.microsoft.com/office/drawing/2014/main" val="3107776088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91561198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4254911911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53272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err="1">
                          <a:effectLst/>
                          <a:sym typeface="Arial"/>
                        </a:rPr>
                        <a:t>Petrro</a:t>
                      </a:r>
                      <a:r>
                        <a:rPr lang="fr-FR" sz="1400" b="1" u="none" strike="noStrike" cap="none" dirty="0">
                          <a:effectLst/>
                          <a:sym typeface="Arial"/>
                        </a:rPr>
                        <a:t> CC.</a:t>
                      </a:r>
                    </a:p>
                    <a:p>
                      <a:pPr algn="ctr"/>
                      <a:r>
                        <a:rPr lang="fr-FR" sz="1400" b="1" i="1" u="none" strike="noStrike" cap="none" dirty="0">
                          <a:effectLst/>
                          <a:sym typeface="Arial"/>
                        </a:rPr>
                        <a:t>JAMA </a:t>
                      </a:r>
                      <a:r>
                        <a:rPr lang="fr-FR" sz="1400" b="1" i="1" u="none" strike="noStrike" cap="none" dirty="0" err="1">
                          <a:effectLst/>
                          <a:sym typeface="Arial"/>
                        </a:rPr>
                        <a:t>Surg</a:t>
                      </a:r>
                      <a:endParaRPr lang="fr-FR" sz="1400" b="1" i="1" u="none" strike="noStrike" cap="none" dirty="0">
                        <a:effectLst/>
                        <a:sym typeface="Arial"/>
                      </a:endParaRPr>
                    </a:p>
                    <a:p>
                      <a:pPr algn="ctr"/>
                      <a:r>
                        <a:rPr lang="fr-FR" sz="1400" b="1" u="none" strike="noStrike" cap="none" dirty="0">
                          <a:effectLst/>
                          <a:sym typeface="Arial"/>
                        </a:rPr>
                        <a:t>2021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Halpern</a:t>
                      </a:r>
                    </a:p>
                    <a:p>
                      <a:pPr algn="ctr"/>
                      <a:r>
                        <a:rPr lang="en-US" b="1" i="1" dirty="0"/>
                        <a:t>CEM</a:t>
                      </a:r>
                    </a:p>
                    <a:p>
                      <a:pPr algn="ctr"/>
                      <a:r>
                        <a:rPr lang="en-US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Lu R.</a:t>
                      </a:r>
                    </a:p>
                    <a:p>
                      <a:pPr algn="ctr"/>
                      <a:r>
                        <a:rPr lang="en-US" b="1" i="1" dirty="0"/>
                        <a:t>Surg </a:t>
                      </a:r>
                      <a:r>
                        <a:rPr lang="en-US" b="1" i="1" dirty="0" err="1"/>
                        <a:t>Endosc</a:t>
                      </a:r>
                      <a:endParaRPr lang="en-US" b="1" i="1" dirty="0"/>
                    </a:p>
                    <a:p>
                      <a:pPr algn="ctr"/>
                      <a:r>
                        <a:rPr lang="en-US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Gokcal</a:t>
                      </a:r>
                      <a:endParaRPr lang="en-US" b="1" dirty="0"/>
                    </a:p>
                    <a:p>
                      <a:pPr algn="ctr"/>
                      <a:r>
                        <a:rPr lang="en-US" b="1" i="1" dirty="0"/>
                        <a:t>Hernia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Carbonell</a:t>
                      </a:r>
                      <a:endParaRPr lang="en-US" b="1" dirty="0"/>
                    </a:p>
                    <a:p>
                      <a:pPr algn="ctr"/>
                      <a:r>
                        <a:rPr lang="en-US" b="1" i="1" dirty="0"/>
                        <a:t>Ann Surg</a:t>
                      </a:r>
                    </a:p>
                    <a:p>
                      <a:pPr algn="ctr"/>
                      <a:r>
                        <a:rPr lang="en-US" b="1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7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39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SSO (n,%)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4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9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Conversion (n,%)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9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Durée op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34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Durée de </a:t>
                      </a:r>
                      <a:r>
                        <a:rPr lang="en-US" dirty="0" err="1"/>
                        <a:t>séjour</a:t>
                      </a:r>
                      <a:r>
                        <a:rPr lang="en-US" dirty="0"/>
                        <a:t> (j)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(25 </a:t>
                      </a:r>
                      <a:r>
                        <a:rPr lang="en-US" dirty="0" err="1"/>
                        <a:t>heures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(0-0,5)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10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Réintervention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 (2%)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0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8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5C5C1A-865D-4FA5-8EEE-03A3BF180557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290A4D-1B43-49DC-8F8C-053823B53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83" t="15789" r="8521" b="12819"/>
          <a:stretch/>
        </p:blipFill>
        <p:spPr>
          <a:xfrm>
            <a:off x="0" y="674589"/>
            <a:ext cx="6436895" cy="489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C6112C-A5E3-44D1-8636-EF82A877C657}"/>
              </a:ext>
            </a:extLst>
          </p:cNvPr>
          <p:cNvSpPr/>
          <p:nvPr/>
        </p:nvSpPr>
        <p:spPr>
          <a:xfrm>
            <a:off x="430413" y="131879"/>
            <a:ext cx="267413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ALLER PLUS LOIN</a:t>
            </a:r>
            <a:endParaRPr lang="en-US" sz="2000" b="1" dirty="0">
              <a:solidFill>
                <a:srgbClr val="3435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447221-1138-4D4C-9467-F512A5F972BE}"/>
              </a:ext>
            </a:extLst>
          </p:cNvPr>
          <p:cNvSpPr/>
          <p:nvPr/>
        </p:nvSpPr>
        <p:spPr>
          <a:xfrm>
            <a:off x="10641548" y="1219159"/>
            <a:ext cx="1048096" cy="5486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BDE23-FF3F-47A4-9A0B-7B7FE4F5D8D1}"/>
              </a:ext>
            </a:extLst>
          </p:cNvPr>
          <p:cNvSpPr/>
          <p:nvPr/>
        </p:nvSpPr>
        <p:spPr>
          <a:xfrm>
            <a:off x="1380510" y="5894684"/>
            <a:ext cx="255616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2 profils de chirurgiens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Y-a-t-il une différence ?</a:t>
            </a:r>
          </a:p>
        </p:txBody>
      </p:sp>
      <p:graphicFrame>
        <p:nvGraphicFramePr>
          <p:cNvPr id="9" name="Google Shape;104;p20">
            <a:extLst>
              <a:ext uri="{FF2B5EF4-FFF2-40B4-BE49-F238E27FC236}">
                <a16:creationId xmlns:a16="http://schemas.microsoft.com/office/drawing/2014/main" id="{395A0677-03AF-467B-91C4-C1ACA67C4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549623"/>
              </p:ext>
            </p:extLst>
          </p:nvPr>
        </p:nvGraphicFramePr>
        <p:xfrm>
          <a:off x="6811535" y="1220330"/>
          <a:ext cx="4878109" cy="54863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3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3278582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992623071"/>
                    </a:ext>
                  </a:extLst>
                </a:gridCol>
              </a:tblGrid>
              <a:tr h="2837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(42)</a:t>
                      </a:r>
                      <a:endParaRPr lang="fr-FR" sz="18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 (156)</a:t>
                      </a:r>
                      <a:endParaRPr lang="fr-FR" sz="18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65501" marR="655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Âge (année)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57.5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57.7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0.857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 (kg/m²)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0.098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8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Sexe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 ♂</a:t>
                      </a:r>
                      <a:endParaRPr sz="180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 ♀</a:t>
                      </a:r>
                      <a:endParaRPr sz="180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 ♂</a:t>
                      </a:r>
                      <a:endParaRPr sz="18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 ♀</a:t>
                      </a:r>
                      <a:endParaRPr sz="18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0.23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7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Fumeur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9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ASA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: 14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: 18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 : 10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: 65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: 53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 : 37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0.38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7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Hernies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0.48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3764725777"/>
                  </a:ext>
                </a:extLst>
              </a:tr>
              <a:tr h="2837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Eventration 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0.38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99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EHS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W1 : 12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W2 : 13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W3 : 1</a:t>
                      </a: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W1 : 28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W2 : 50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W3 : 12</a:t>
                      </a: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</a:t>
                      </a: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7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Largeur (cm)</a:t>
                      </a: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0,19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3E119F36-0D3B-46F8-951D-D1068844E8B1}"/>
              </a:ext>
            </a:extLst>
          </p:cNvPr>
          <p:cNvGrpSpPr/>
          <p:nvPr/>
        </p:nvGrpSpPr>
        <p:grpSpPr>
          <a:xfrm>
            <a:off x="9511865" y="-136331"/>
            <a:ext cx="1490631" cy="1336640"/>
            <a:chOff x="419100" y="4839362"/>
            <a:chExt cx="2026825" cy="1817442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21EC635-89A5-4781-9FA1-26A1D2D49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" y="4839362"/>
              <a:ext cx="2026825" cy="1817442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FE376EB-4170-4697-99F5-81AAB58739DC}"/>
                </a:ext>
              </a:extLst>
            </p:cNvPr>
            <p:cNvSpPr txBox="1"/>
            <p:nvPr/>
          </p:nvSpPr>
          <p:spPr>
            <a:xfrm>
              <a:off x="1472860" y="5756351"/>
              <a:ext cx="754743" cy="71142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5E54FA3-2D45-46B1-A793-68B6D2B8C590}"/>
              </a:ext>
            </a:extLst>
          </p:cNvPr>
          <p:cNvGrpSpPr/>
          <p:nvPr/>
        </p:nvGrpSpPr>
        <p:grpSpPr>
          <a:xfrm>
            <a:off x="7953445" y="107097"/>
            <a:ext cx="1524944" cy="1047483"/>
            <a:chOff x="2892209" y="5160854"/>
            <a:chExt cx="1886611" cy="129591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D0B03A8-1BBF-4D21-8D2D-61F0B5F40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2209" y="5200560"/>
              <a:ext cx="1886611" cy="125620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699F99A-FCEE-4BD4-B1FE-B034DC405DE4}"/>
                </a:ext>
              </a:extLst>
            </p:cNvPr>
            <p:cNvSpPr txBox="1"/>
            <p:nvPr/>
          </p:nvSpPr>
          <p:spPr>
            <a:xfrm>
              <a:off x="3052774" y="5160854"/>
              <a:ext cx="754743" cy="647311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HS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52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5C5C1A-865D-4FA5-8EEE-03A3BF180557}"/>
              </a:ext>
            </a:extLst>
          </p:cNvPr>
          <p:cNvSpPr/>
          <p:nvPr/>
        </p:nvSpPr>
        <p:spPr>
          <a:xfrm>
            <a:off x="2658593" y="151369"/>
            <a:ext cx="689495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290A4D-1B43-49DC-8F8C-053823B53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83" t="15789" r="8521" b="12819"/>
          <a:stretch/>
        </p:blipFill>
        <p:spPr>
          <a:xfrm>
            <a:off x="0" y="674589"/>
            <a:ext cx="6436895" cy="489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C6112C-A5E3-44D1-8636-EF82A877C657}"/>
              </a:ext>
            </a:extLst>
          </p:cNvPr>
          <p:cNvSpPr/>
          <p:nvPr/>
        </p:nvSpPr>
        <p:spPr>
          <a:xfrm>
            <a:off x="430413" y="131879"/>
            <a:ext cx="267413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3435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ALLER PLUS LOIN</a:t>
            </a:r>
            <a:endParaRPr lang="en-US" sz="2000" b="1" dirty="0">
              <a:solidFill>
                <a:srgbClr val="3435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447221-1138-4D4C-9467-F512A5F972BE}"/>
              </a:ext>
            </a:extLst>
          </p:cNvPr>
          <p:cNvSpPr/>
          <p:nvPr/>
        </p:nvSpPr>
        <p:spPr>
          <a:xfrm>
            <a:off x="5808226" y="6243850"/>
            <a:ext cx="6013661" cy="3272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Google Shape;104;p20">
            <a:extLst>
              <a:ext uri="{FF2B5EF4-FFF2-40B4-BE49-F238E27FC236}">
                <a16:creationId xmlns:a16="http://schemas.microsoft.com/office/drawing/2014/main" id="{EFD04A62-32F6-4DD2-A752-EFEBCFD62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188293"/>
              </p:ext>
            </p:extLst>
          </p:nvPr>
        </p:nvGraphicFramePr>
        <p:xfrm>
          <a:off x="5808225" y="2224356"/>
          <a:ext cx="6013662" cy="43467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3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8568620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9156262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674717364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(42)</a:t>
                      </a:r>
                      <a:endParaRPr lang="fr-FR" sz="18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 (156)</a:t>
                      </a:r>
                      <a:endParaRPr lang="fr-FR" sz="18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sz="1800" b="1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SSI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(2.4%)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(0.6%)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0.38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SSO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(11.9%)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(8.3%)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9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Clavien</a:t>
                      </a: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8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Dindo</a:t>
                      </a: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(n,%)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I/II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III/IV/V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endParaRPr lang="fr-FR" sz="18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(9,5%)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(9,5%)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endParaRPr lang="fr-FR" sz="18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 (5,8%)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(2,6%)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endParaRPr lang="fr-FR" sz="18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0,48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0,06</a:t>
                      </a: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0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Taux de conversion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228600" algn="dec"/>
                        </a:tabLst>
                      </a:pPr>
                      <a:endParaRPr lang="fr-FR" sz="18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3764725777"/>
                  </a:ext>
                </a:extLst>
              </a:tr>
              <a:tr h="3260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Durée opératoire (min)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7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Réintervention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(7.1%)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(1.9%)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0.11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0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Récidive précoce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(2.4%)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(0.6%)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0.38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764942824"/>
                  </a:ext>
                </a:extLst>
              </a:tr>
              <a:tr h="3260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Ambulatoire (n,%)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(26.2%)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(35.3%)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0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Durée séjour (j)</a:t>
                      </a: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6.03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1.63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0.045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501" marR="65501" marT="0" marB="0"/>
                </a:tc>
                <a:extLst>
                  <a:ext uri="{0D108BD9-81ED-4DB2-BD59-A6C34878D82A}">
                    <a16:rowId xmlns:a16="http://schemas.microsoft.com/office/drawing/2014/main" val="2153321478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F929130C-6F96-4141-9BEA-33DCE0F21C24}"/>
              </a:ext>
            </a:extLst>
          </p:cNvPr>
          <p:cNvGrpSpPr/>
          <p:nvPr/>
        </p:nvGrpSpPr>
        <p:grpSpPr>
          <a:xfrm>
            <a:off x="9553547" y="414430"/>
            <a:ext cx="1490631" cy="1336640"/>
            <a:chOff x="419100" y="4839362"/>
            <a:chExt cx="2026825" cy="1817442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327065D-DF16-4986-B149-C8B89CE3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" y="4839362"/>
              <a:ext cx="2026825" cy="1817442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B019150-FCD3-41E9-BB75-E3153BCC10DC}"/>
                </a:ext>
              </a:extLst>
            </p:cNvPr>
            <p:cNvSpPr txBox="1"/>
            <p:nvPr/>
          </p:nvSpPr>
          <p:spPr>
            <a:xfrm>
              <a:off x="1472860" y="5756351"/>
              <a:ext cx="754743" cy="71142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E9199EA-2875-495E-BAF8-47E13DC94676}"/>
              </a:ext>
            </a:extLst>
          </p:cNvPr>
          <p:cNvGrpSpPr/>
          <p:nvPr/>
        </p:nvGrpSpPr>
        <p:grpSpPr>
          <a:xfrm>
            <a:off x="8204770" y="694920"/>
            <a:ext cx="1524944" cy="1047482"/>
            <a:chOff x="2892209" y="5160854"/>
            <a:chExt cx="1886611" cy="1295911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5AECA06-716B-4FA6-820E-6B3E3E2A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2209" y="5200558"/>
              <a:ext cx="1886611" cy="125620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5343932-0AE6-47D5-90D7-A0A3A3543AB4}"/>
                </a:ext>
              </a:extLst>
            </p:cNvPr>
            <p:cNvSpPr txBox="1"/>
            <p:nvPr/>
          </p:nvSpPr>
          <p:spPr>
            <a:xfrm>
              <a:off x="3052774" y="5160854"/>
              <a:ext cx="754743" cy="647311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HS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5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1583</Words>
  <Application>Microsoft Office PowerPoint</Application>
  <PresentationFormat>Grand écran</PresentationFormat>
  <Paragraphs>386</Paragraphs>
  <Slides>19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RÉSULTATS DE L’EXPÉRIENCE INITIALE EN FRANCE DES RÉPARATIONS VENTRALES ROBOTIQUES : DONNÉES ISSUES DU REGISTRE FRANÇAIS</dc:title>
  <dc:creator>Yohann</dc:creator>
  <cp:lastModifiedBy>ARNAUD RIEG</cp:lastModifiedBy>
  <cp:revision>80</cp:revision>
  <dcterms:modified xsi:type="dcterms:W3CDTF">2022-06-16T22:05:43Z</dcterms:modified>
</cp:coreProperties>
</file>