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80" r:id="rId3"/>
    <p:sldId id="289" r:id="rId4"/>
    <p:sldId id="290" r:id="rId5"/>
    <p:sldId id="261" r:id="rId6"/>
    <p:sldId id="268" r:id="rId7"/>
    <p:sldId id="271" r:id="rId8"/>
    <p:sldId id="270" r:id="rId9"/>
    <p:sldId id="294" r:id="rId10"/>
    <p:sldId id="259" r:id="rId11"/>
    <p:sldId id="264" r:id="rId12"/>
    <p:sldId id="291" r:id="rId13"/>
    <p:sldId id="292" r:id="rId14"/>
    <p:sldId id="267" r:id="rId15"/>
    <p:sldId id="276" r:id="rId16"/>
    <p:sldId id="293" r:id="rId17"/>
    <p:sldId id="266" r:id="rId18"/>
    <p:sldId id="283" r:id="rId19"/>
    <p:sldId id="279" r:id="rId20"/>
    <p:sldId id="28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frey" initials="sf" lastIdx="1" clrIdx="0">
    <p:extLst>
      <p:ext uri="{19B8F6BF-5375-455C-9EA6-DF929625EA0E}">
        <p15:presenceInfo xmlns:p15="http://schemas.microsoft.com/office/powerpoint/2012/main" xmlns="" userId="samuel f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D0527-F89D-4505-BC2E-9A2F00081583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7FEBE-3022-4FC0-B200-C0A01FDC160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37D8C4-9A2A-47EB-BD44-3C9B18F09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6398768-6FFD-474D-A8D1-312186876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C2DF45D-0DA4-492D-96B0-4CD8CADF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5EC68B-7F2F-43C2-B5DF-C544F043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F683E53-A669-4DC6-AAE9-FC79A33E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481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93808B-9904-4A77-88C5-CAE8DBA6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C232BCC-1912-4D90-9999-34FB5EA5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1FCACE-BD43-4804-85AE-B5440E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2CBA6C-83A7-4229-80C3-8F5DCC9B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9F4505C-B0E8-4489-967F-800C5AAF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32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85DA191-6B93-4F5A-B175-3553B94BA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97E3FF3-7041-4997-B097-9E73DFDC0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C8AB20E-4105-4642-8D66-00372C1F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EBD8BB5-E2DB-46EC-9D74-B5B1909D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3DDA9AB-3C03-462B-87BC-8DAE0E3E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9B6B2D-0C49-4CBA-AF1A-873288D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6CC580-A31E-4EF8-82DF-5C1680E7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41CD14-63B0-43C0-8AF0-FE20AA97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75F223C-5847-43C0-91C3-2DEDCB26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A000FA6-A725-432E-8C78-E3085A93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997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54AF77-D37A-4408-B13B-A68F04B0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2D3803C-25B2-4287-8A53-271A2E30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B5A11D-4761-4E7B-A4F3-715D4C6C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48317C-CEDE-44E9-92CF-697BA41B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B440BF-2A8A-4220-BC79-7EB0C4E3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93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391534-4B0E-47FF-856F-386F67CE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E7FDDC-07FD-45E9-8127-1121254D9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2257F90-712D-4800-ABF8-713F2B2B2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38C7962-DF6D-4389-8484-7528AD47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6D14713-9BF6-4360-A94F-119D1F8D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A40BBE8-F19E-4A89-AEAE-04537121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8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6DE2AD-1530-4185-BF9A-C4EC48B4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41CA7CF-82FF-46AF-9117-174C08B2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8DA336F-4160-4D23-8D05-D3D63551C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E488B68-DB43-46E2-B8F2-0C11671DF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285E61D-CB55-457C-9550-47F8C37B8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2E3E2C6-10E4-494F-9A9F-4AD0A485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A059011C-BDC3-42AE-95AB-661392CD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6E10D66-921D-4DB8-B681-2CB72091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05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BD28E9-EE66-4951-8317-062917C4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2AEDC38-F19B-4887-957E-1517D3B6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09B3477-DDBC-4CB6-B2CB-79075B43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FCC62D2-000F-4DBC-A05F-9FA6A510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34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179DF21-907F-4F19-BFC0-FD6F48E1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578FF9F-7207-44DE-A51A-CB06C813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5875D63-47F9-4171-BD37-96EC73D5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18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E99724-0BA0-4CAB-8668-131725A4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10D968-CFE5-4C90-BFE9-F541AAF1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426F6FF-3C59-40F9-A9A7-32F049154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60597C7-D4C1-4370-ADD4-9337A15A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F05485-D643-45AA-859D-E55FF950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2A117EF-DCB0-4A0F-AC33-21D6265A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030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2E5562-BDC3-49EA-AC3A-EDDC5F1E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7A4E992-BF59-4F37-BD28-46F8F3AE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E9D2EF5-7FFE-4F33-9590-681A192C2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9816E8C-73DB-4CCF-80D9-47496B7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2D1EFF5-EF97-4242-A0B8-2ED93011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62E4B8D-AA80-4973-A5D4-EB6DDA67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58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B56961D-83BF-4818-90F8-F38A8D99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7D39B93-C713-4202-BDEE-D89B2590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E323C7-4EBB-495B-8864-E85FC2A54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931F-DAC8-4F41-9900-56B58C72FB7F}" type="datetimeFigureOut">
              <a:rPr lang="fr-FR" smtClean="0"/>
              <a:pPr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3FE519-9E0D-409A-9919-0691C4C1C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2A9137A-04D8-43A9-8FB5-C9D23C75C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3860-3F13-4B34-BAEC-414930A6A4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002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BD737B-A768-42F2-B235-F2FAA9CCC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815546"/>
            <a:ext cx="10939099" cy="2877832"/>
          </a:xfrm>
        </p:spPr>
        <p:txBody>
          <a:bodyPr>
            <a:normAutofit/>
          </a:bodyPr>
          <a:lstStyle/>
          <a:p>
            <a:r>
              <a:rPr lang="fr-FR" sz="3500" b="1" dirty="0" smtClean="0">
                <a:solidFill>
                  <a:schemeClr val="accent1"/>
                </a:solidFill>
              </a:rPr>
              <a:t>Hernie ombilicale la vraie vie !!</a:t>
            </a:r>
            <a:br>
              <a:rPr lang="fr-FR" sz="3500" b="1" dirty="0" smtClean="0">
                <a:solidFill>
                  <a:schemeClr val="accent1"/>
                </a:solidFill>
              </a:rPr>
            </a:br>
            <a:r>
              <a:rPr lang="fr-FR" sz="3500" b="1" dirty="0" smtClean="0">
                <a:solidFill>
                  <a:schemeClr val="accent1"/>
                </a:solidFill>
              </a:rPr>
              <a:t>Les </a:t>
            </a:r>
            <a:r>
              <a:rPr lang="fr-FR" sz="3500" b="1" dirty="0">
                <a:solidFill>
                  <a:schemeClr val="accent1"/>
                </a:solidFill>
              </a:rPr>
              <a:t>résultats </a:t>
            </a:r>
            <a:r>
              <a:rPr lang="fr-FR" sz="3500" b="1" dirty="0" smtClean="0">
                <a:solidFill>
                  <a:schemeClr val="accent1"/>
                </a:solidFill>
              </a:rPr>
              <a:t>comparatifs </a:t>
            </a:r>
            <a:r>
              <a:rPr lang="fr-FR" sz="3500" b="1" dirty="0">
                <a:solidFill>
                  <a:schemeClr val="accent1"/>
                </a:solidFill>
              </a:rPr>
              <a:t>des cures prothétiques laparoscopiques ou open </a:t>
            </a:r>
            <a:r>
              <a:rPr lang="fr-FR" sz="3500" b="1" dirty="0" smtClean="0">
                <a:solidFill>
                  <a:schemeClr val="accent1"/>
                </a:solidFill>
              </a:rPr>
              <a:t> intra péritonéales des </a:t>
            </a:r>
            <a:r>
              <a:rPr lang="fr-FR" sz="3500" b="1" dirty="0">
                <a:solidFill>
                  <a:schemeClr val="accent1"/>
                </a:solidFill>
              </a:rPr>
              <a:t>hernies </a:t>
            </a:r>
            <a:r>
              <a:rPr lang="fr-FR" sz="3500" b="1" dirty="0" smtClean="0">
                <a:solidFill>
                  <a:schemeClr val="accent1"/>
                </a:solidFill>
              </a:rPr>
              <a:t>ombilicales</a:t>
            </a:r>
            <a:r>
              <a:rPr lang="fr-FR" sz="3500" b="1" dirty="0">
                <a:solidFill>
                  <a:schemeClr val="accent1"/>
                </a:solidFill>
              </a:rPr>
              <a:t/>
            </a:r>
            <a:br>
              <a:rPr lang="fr-FR" sz="3500" b="1" dirty="0">
                <a:solidFill>
                  <a:schemeClr val="accent1"/>
                </a:solidFill>
              </a:rPr>
            </a:br>
            <a:r>
              <a:rPr lang="fr-FR" sz="3500" b="1" dirty="0">
                <a:solidFill>
                  <a:schemeClr val="accent1"/>
                </a:solidFill>
              </a:rPr>
              <a:t>dépendent-ils du diamètre du défect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A29ACB2-0F08-446A-9BFB-E28686F7E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124" y="3936790"/>
            <a:ext cx="11230252" cy="2142734"/>
          </a:xfrm>
        </p:spPr>
        <p:txBody>
          <a:bodyPr>
            <a:normAutofit/>
          </a:bodyPr>
          <a:lstStyle/>
          <a:p>
            <a:r>
              <a:rPr lang="fr-FR" sz="2200" dirty="0" smtClean="0">
                <a:latin typeface="+mj-lt"/>
              </a:rPr>
              <a:t>Florent </a:t>
            </a:r>
            <a:r>
              <a:rPr lang="fr-FR" sz="2200" dirty="0" err="1">
                <a:latin typeface="+mj-lt"/>
              </a:rPr>
              <a:t>Jurczak</a:t>
            </a:r>
            <a:r>
              <a:rPr lang="fr-FR" sz="2200" dirty="0" smtClean="0">
                <a:latin typeface="+mj-lt"/>
              </a:rPr>
              <a:t>,</a:t>
            </a:r>
            <a:r>
              <a:rPr lang="fr-FR" sz="2200" u="sng" dirty="0" smtClean="0">
                <a:latin typeface="+mj-lt"/>
              </a:rPr>
              <a:t> </a:t>
            </a:r>
            <a:r>
              <a:rPr lang="fr-FR" sz="2200" b="1" u="sng" dirty="0" smtClean="0">
                <a:latin typeface="+mj-lt"/>
              </a:rPr>
              <a:t>Samuel Frey</a:t>
            </a:r>
            <a:r>
              <a:rPr lang="fr-FR" sz="2200" dirty="0" smtClean="0">
                <a:latin typeface="+mj-lt"/>
              </a:rPr>
              <a:t>,  </a:t>
            </a:r>
            <a:r>
              <a:rPr lang="fr-FR" sz="2200" dirty="0">
                <a:latin typeface="+mj-lt"/>
              </a:rPr>
              <a:t>Gerard Fromont, </a:t>
            </a:r>
            <a:r>
              <a:rPr lang="fr-FR" sz="2200" dirty="0" err="1">
                <a:latin typeface="+mj-lt"/>
              </a:rPr>
              <a:t>Andre</a:t>
            </a:r>
            <a:r>
              <a:rPr lang="fr-FR" sz="2200" dirty="0">
                <a:latin typeface="+mj-lt"/>
              </a:rPr>
              <a:t> Dabrowski, Marc Soler, Jean-Pierre Cossa, Eric Magne, Constantin </a:t>
            </a:r>
            <a:r>
              <a:rPr lang="fr-FR" sz="2200" dirty="0" err="1">
                <a:latin typeface="+mj-lt"/>
              </a:rPr>
              <a:t>Zaranis</a:t>
            </a:r>
            <a:r>
              <a:rPr lang="fr-FR" sz="2200" dirty="0">
                <a:latin typeface="+mj-lt"/>
              </a:rPr>
              <a:t>, Mathieu Beck, Jean-François </a:t>
            </a:r>
            <a:r>
              <a:rPr lang="fr-FR" sz="2200" dirty="0" err="1">
                <a:latin typeface="+mj-lt"/>
              </a:rPr>
              <a:t>Gillion</a:t>
            </a:r>
            <a:r>
              <a:rPr lang="fr-FR" sz="2200" dirty="0">
                <a:latin typeface="+mj-lt"/>
              </a:rPr>
              <a:t>, the </a:t>
            </a:r>
            <a:r>
              <a:rPr lang="fr-FR" sz="2200" dirty="0" err="1">
                <a:latin typeface="+mj-lt"/>
              </a:rPr>
              <a:t>Hernia</a:t>
            </a:r>
            <a:r>
              <a:rPr lang="fr-FR" sz="2200" dirty="0">
                <a:latin typeface="+mj-lt"/>
              </a:rPr>
              <a:t>-Club </a:t>
            </a:r>
            <a:r>
              <a:rPr lang="fr-FR" sz="2200" dirty="0" err="1">
                <a:latin typeface="+mj-lt"/>
              </a:rPr>
              <a:t>Members</a:t>
            </a:r>
            <a:endParaRPr lang="fr-FR" sz="2200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583109E-98EF-4167-BFC5-B8281794322F}"/>
              </a:ext>
            </a:extLst>
          </p:cNvPr>
          <p:cNvSpPr txBox="1"/>
          <p:nvPr/>
        </p:nvSpPr>
        <p:spPr>
          <a:xfrm>
            <a:off x="4788591" y="5208811"/>
            <a:ext cx="26148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>
                <a:solidFill>
                  <a:schemeClr val="accent1"/>
                </a:solidFill>
                <a:latin typeface="+mj-lt"/>
              </a:rPr>
              <a:t>Maison de la Chimie</a:t>
            </a:r>
          </a:p>
          <a:p>
            <a:pPr algn="ctr"/>
            <a:r>
              <a:rPr lang="fr-FR" sz="2300" dirty="0" smtClean="0">
                <a:solidFill>
                  <a:schemeClr val="accent1"/>
                </a:solidFill>
                <a:latin typeface="+mj-lt"/>
              </a:rPr>
              <a:t>17 juin 2022</a:t>
            </a:r>
            <a:endParaRPr lang="fr-FR" sz="23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xmlns="" id="{5B810E24-5050-4DD1-B264-C246B05C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45" y="5892663"/>
            <a:ext cx="1241394" cy="721356"/>
          </a:xfrm>
          <a:prstGeom prst="rect">
            <a:avLst/>
          </a:prstGeom>
          <a:noFill/>
        </p:spPr>
      </p:pic>
      <p:pic>
        <p:nvPicPr>
          <p:cNvPr id="20482" name="Picture 2" descr="http://www.sfcp-ch.fr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545" y="5161300"/>
            <a:ext cx="4085023" cy="1276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6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6D38A652-C71A-47FE-9C09-470B566CDAA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014B0C-FAB6-4E6F-80E6-586DCA6A2E88}"/>
              </a:ext>
            </a:extLst>
          </p:cNvPr>
          <p:cNvSpPr/>
          <p:nvPr/>
        </p:nvSpPr>
        <p:spPr>
          <a:xfrm>
            <a:off x="101598" y="4287520"/>
            <a:ext cx="11887201" cy="1853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1E17FB2-5255-4600-93DA-99D46EC41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623774"/>
            <a:ext cx="11887201" cy="5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1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6732A1FC-2BD0-4689-9E93-8F4A29E89A44}"/>
              </a:ext>
            </a:extLst>
          </p:cNvPr>
          <p:cNvSpPr/>
          <p:nvPr/>
        </p:nvSpPr>
        <p:spPr>
          <a:xfrm>
            <a:off x="509575" y="4769418"/>
            <a:ext cx="5293360" cy="6205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BA46B4FE-3F87-496F-BEA4-1D4812641088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xmlns="" id="{996BB835-81B5-4666-8509-623121FBF607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530AF846-B01C-433E-9A50-A4FBF4169D60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E854A93-EDAF-4708-9070-AF232AAD9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xmlns="" id="{56E45B80-BA02-4A6C-82C0-6E31F8005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6267018"/>
              </p:ext>
            </p:extLst>
          </p:nvPr>
        </p:nvGraphicFramePr>
        <p:xfrm>
          <a:off x="645150" y="1508521"/>
          <a:ext cx="4964565" cy="286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856">
                  <a:extLst>
                    <a:ext uri="{9D8B030D-6E8A-4147-A177-3AD203B41FA5}">
                      <a16:colId xmlns:a16="http://schemas.microsoft.com/office/drawing/2014/main" xmlns="" val="1039203321"/>
                    </a:ext>
                  </a:extLst>
                </a:gridCol>
                <a:gridCol w="1482954">
                  <a:extLst>
                    <a:ext uri="{9D8B030D-6E8A-4147-A177-3AD203B41FA5}">
                      <a16:colId xmlns:a16="http://schemas.microsoft.com/office/drawing/2014/main" xmlns="" val="12425090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586408651"/>
                    </a:ext>
                  </a:extLst>
                </a:gridCol>
                <a:gridCol w="1163955">
                  <a:extLst>
                    <a:ext uri="{9D8B030D-6E8A-4147-A177-3AD203B41FA5}">
                      <a16:colId xmlns:a16="http://schemas.microsoft.com/office/drawing/2014/main" xmlns="" val="4070316251"/>
                    </a:ext>
                  </a:extLst>
                </a:gridCol>
              </a:tblGrid>
              <a:tr h="55325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(n=776)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(n=1019)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497633"/>
                  </a:ext>
                </a:extLst>
              </a:tr>
              <a:tr h="387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Age (years), </a:t>
                      </a:r>
                      <a:r>
                        <a:rPr lang="en-US" sz="1100" b="0" dirty="0">
                          <a:effectLst/>
                        </a:rPr>
                        <a:t>mean (SD) 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Age (years), mean (SD)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58.2 (14.7)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57.7 (14.0)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0379437"/>
                  </a:ext>
                </a:extLst>
              </a:tr>
              <a:tr h="325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Sex, female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Sex, female,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258 (33.2)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323 (32.7)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8954930"/>
                  </a:ext>
                </a:extLst>
              </a:tr>
              <a:tr h="312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BMI (kg/m²)</a:t>
                      </a:r>
                      <a:r>
                        <a:rPr lang="en-US" sz="1100" dirty="0">
                          <a:effectLst/>
                        </a:rPr>
                        <a:t>, mean (SD)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BMI (kg/m²), mean (SD)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29 (6.2)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29 (6.0)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254297"/>
                  </a:ext>
                </a:extLst>
              </a:tr>
              <a:tr h="26156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VRS-4 preoperative umbilical pain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       No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177 (23.3)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134 (13.4)***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1317442"/>
                  </a:ext>
                </a:extLst>
              </a:tr>
              <a:tr h="41129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Mild pain/discomfort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326 (43.0)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669 (67.0)***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1379178"/>
                  </a:ext>
                </a:extLst>
              </a:tr>
              <a:tr h="26156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Moderate pain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188 (25.8)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145 (14.5)***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4683313"/>
                  </a:ext>
                </a:extLst>
              </a:tr>
              <a:tr h="351940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Severe pain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67 (8.8)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51 (5.1)**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248358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AF44DDA-9629-4866-B72B-5DDFDA173ADA}"/>
              </a:ext>
            </a:extLst>
          </p:cNvPr>
          <p:cNvSpPr txBox="1"/>
          <p:nvPr/>
        </p:nvSpPr>
        <p:spPr>
          <a:xfrm>
            <a:off x="831670" y="1139189"/>
            <a:ext cx="427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Caractéristiques de la population à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baseline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xmlns="" id="{3F0A220E-576B-4AEB-84AB-CA0348787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9562985"/>
              </p:ext>
            </p:extLst>
          </p:nvPr>
        </p:nvGraphicFramePr>
        <p:xfrm>
          <a:off x="6467103" y="1536314"/>
          <a:ext cx="4868194" cy="3028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713">
                  <a:extLst>
                    <a:ext uri="{9D8B030D-6E8A-4147-A177-3AD203B41FA5}">
                      <a16:colId xmlns:a16="http://schemas.microsoft.com/office/drawing/2014/main" xmlns="" val="2739318322"/>
                    </a:ext>
                  </a:extLst>
                </a:gridCol>
                <a:gridCol w="1350713">
                  <a:extLst>
                    <a:ext uri="{9D8B030D-6E8A-4147-A177-3AD203B41FA5}">
                      <a16:colId xmlns:a16="http://schemas.microsoft.com/office/drawing/2014/main" xmlns="" val="2536270079"/>
                    </a:ext>
                  </a:extLst>
                </a:gridCol>
                <a:gridCol w="1099968">
                  <a:extLst>
                    <a:ext uri="{9D8B030D-6E8A-4147-A177-3AD203B41FA5}">
                      <a16:colId xmlns:a16="http://schemas.microsoft.com/office/drawing/2014/main" xmlns="" val="7855782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4264321136"/>
                    </a:ext>
                  </a:extLst>
                </a:gridCol>
              </a:tblGrid>
              <a:tr h="160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(n=776)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(n=1019)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352064"/>
                  </a:ext>
                </a:extLst>
              </a:tr>
              <a:tr h="2593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Mesh overlap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&lt;3 cm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153 (23.2)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4 (0.4)***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5204060"/>
                  </a:ext>
                </a:extLst>
              </a:tr>
              <a:tr h="33553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    3-5cm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439 (66.7)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51 (5.4)***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776211"/>
                  </a:ext>
                </a:extLst>
              </a:tr>
              <a:tr h="264096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&gt; 5cm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66 (10.0)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891 (94.2)***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0898419"/>
                  </a:ext>
                </a:extLst>
              </a:tr>
              <a:tr h="23208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Mesh fixation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Suture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699 (93.9)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22 (2.4)***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397371"/>
                  </a:ext>
                </a:extLst>
              </a:tr>
              <a:tr h="29660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Trans-fascial suture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 (0.7)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6 (0.6)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2750521"/>
                  </a:ext>
                </a:extLst>
              </a:tr>
              <a:tr h="3282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    Staple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40 (5.4)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897 (97.0)***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0893168"/>
                  </a:ext>
                </a:extLst>
              </a:tr>
              <a:tr h="4381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Mesh shape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 Pre-shaped patch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577 (75.6)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0***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9850521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 Flat mesh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186 (24.4)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990 (100.0)***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3609639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7DC95DF-F60C-46D0-BB16-6A2916CF8575}"/>
              </a:ext>
            </a:extLst>
          </p:cNvPr>
          <p:cNvSpPr txBox="1"/>
          <p:nvPr/>
        </p:nvSpPr>
        <p:spPr>
          <a:xfrm>
            <a:off x="7291374" y="1166982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Caractéristiques de la cure de hernie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D3542AD-C77E-4DDB-B60B-67298F8FF6F0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8E5634B-C2B8-4044-8CC2-F23BE726256E}"/>
              </a:ext>
            </a:extLst>
          </p:cNvPr>
          <p:cNvSpPr txBox="1"/>
          <p:nvPr/>
        </p:nvSpPr>
        <p:spPr>
          <a:xfrm>
            <a:off x="724689" y="4805225"/>
            <a:ext cx="5038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La proportion de patients non douloureux était plus faible </a:t>
            </a:r>
          </a:p>
          <a:p>
            <a:pPr algn="ctr"/>
            <a:r>
              <a:rPr lang="fr-FR" sz="1600" dirty="0"/>
              <a:t>dans le groupe </a:t>
            </a:r>
            <a:r>
              <a:rPr lang="fr-FR" sz="1600" dirty="0" smtClean="0"/>
              <a:t>laparoscopie</a:t>
            </a:r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B6434DAA-A035-407C-A2F4-7D19EF1DD791}"/>
              </a:ext>
            </a:extLst>
          </p:cNvPr>
          <p:cNvCxnSpPr/>
          <p:nvPr/>
        </p:nvCxnSpPr>
        <p:spPr>
          <a:xfrm flipV="1">
            <a:off x="3341038" y="684734"/>
            <a:ext cx="0" cy="292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53413" y="4935250"/>
            <a:ext cx="304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1600" dirty="0" err="1" smtClean="0">
                <a:solidFill>
                  <a:prstClr val="black"/>
                </a:solidFill>
              </a:rPr>
              <a:t>Overlap</a:t>
            </a:r>
            <a:r>
              <a:rPr lang="fr-FR" sz="1600" dirty="0" smtClean="0">
                <a:solidFill>
                  <a:prstClr val="black"/>
                </a:solidFill>
              </a:rPr>
              <a:t> &gt; en </a:t>
            </a:r>
            <a:r>
              <a:rPr lang="fr-FR" sz="1600" dirty="0" err="1" smtClean="0">
                <a:solidFill>
                  <a:prstClr val="black"/>
                </a:solidFill>
              </a:rPr>
              <a:t>coelio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algn="ctr"/>
            <a:r>
              <a:rPr lang="fr-FR" sz="1600" dirty="0" smtClean="0">
                <a:solidFill>
                  <a:prstClr val="black"/>
                </a:solidFill>
              </a:rPr>
              <a:t>Fixation agrafes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80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xmlns="" id="{1FBD83B6-325F-4066-B307-62D1C19DD021}"/>
              </a:ext>
            </a:extLst>
          </p:cNvPr>
          <p:cNvSpPr/>
          <p:nvPr/>
        </p:nvSpPr>
        <p:spPr>
          <a:xfrm>
            <a:off x="1889878" y="3429000"/>
            <a:ext cx="8625721" cy="45828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xmlns="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503CB908-91ED-472C-8F68-9C1DF223CE0D}"/>
              </a:ext>
            </a:extLst>
          </p:cNvPr>
          <p:cNvSpPr txBox="1"/>
          <p:nvPr/>
        </p:nvSpPr>
        <p:spPr>
          <a:xfrm>
            <a:off x="2046294" y="3487260"/>
            <a:ext cx="845167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 J1, la douleur (NRS-11) était plus importante après laparoscopie pour les petits et moyens </a:t>
            </a:r>
            <a:r>
              <a:rPr lang="fr-FR" sz="1600" dirty="0" err="1" smtClean="0"/>
              <a:t>défects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Temps opératoire &lt; </a:t>
            </a:r>
            <a:r>
              <a:rPr lang="fr-FR" sz="1600" dirty="0" err="1" smtClean="0"/>
              <a:t>coelio</a:t>
            </a:r>
            <a:r>
              <a:rPr lang="fr-FR" sz="1600" dirty="0" smtClean="0"/>
              <a:t>/open  pour moyen et larges </a:t>
            </a:r>
            <a:r>
              <a:rPr lang="fr-FR" sz="1600" dirty="0" err="1" smtClean="0"/>
              <a:t>défects</a:t>
            </a:r>
            <a:r>
              <a:rPr lang="fr-FR" sz="1600" dirty="0" smtClean="0"/>
              <a:t> </a:t>
            </a:r>
          </a:p>
          <a:p>
            <a:endParaRPr lang="fr-FR" sz="1600" dirty="0"/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xmlns="" id="{CA511606-1CA6-475F-BF5C-980968D45228}"/>
              </a:ext>
            </a:extLst>
          </p:cNvPr>
          <p:cNvCxnSpPr>
            <a:cxnSpLocks/>
          </p:cNvCxnSpPr>
          <p:nvPr/>
        </p:nvCxnSpPr>
        <p:spPr>
          <a:xfrm>
            <a:off x="3363836" y="802679"/>
            <a:ext cx="5689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xmlns="" id="{020DFEC4-080D-431B-B812-C757DCC47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33470"/>
              </p:ext>
            </p:extLst>
          </p:nvPr>
        </p:nvGraphicFramePr>
        <p:xfrm>
          <a:off x="289648" y="997941"/>
          <a:ext cx="11604310" cy="200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19">
                  <a:extLst>
                    <a:ext uri="{9D8B030D-6E8A-4147-A177-3AD203B41FA5}">
                      <a16:colId xmlns:a16="http://schemas.microsoft.com/office/drawing/2014/main" xmlns="" val="714506091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xmlns="" val="441025665"/>
                    </a:ext>
                  </a:extLst>
                </a:gridCol>
                <a:gridCol w="1429304">
                  <a:extLst>
                    <a:ext uri="{9D8B030D-6E8A-4147-A177-3AD203B41FA5}">
                      <a16:colId xmlns:a16="http://schemas.microsoft.com/office/drawing/2014/main" xmlns="" val="3351456360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xmlns="" val="2386011394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1385096978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xmlns="" val="100650378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968971839"/>
                    </a:ext>
                  </a:extLst>
                </a:gridCol>
              </a:tblGrid>
              <a:tr h="3349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990850"/>
                  </a:ext>
                </a:extLst>
              </a:tr>
              <a:tr h="543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(n=329)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(n=290)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(n=339)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(n=580)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(n=149)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5255433"/>
                  </a:ext>
                </a:extLst>
              </a:tr>
              <a:tr h="552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NRS-11 at day 1</a:t>
                      </a:r>
                      <a:r>
                        <a:rPr lang="en-US" sz="1300" dirty="0">
                          <a:effectLst/>
                        </a:rPr>
                        <a:t>, mean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2.77 (1.90)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4.88 (2.57)***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3.04 (2.19)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4.57 (2.41)***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3.03 (2.28)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4.35 (2.50)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424032"/>
                  </a:ext>
                </a:extLst>
              </a:tr>
              <a:tr h="571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Operative</a:t>
                      </a:r>
                      <a:r>
                        <a:rPr lang="fr-F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min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20.9 (7.2)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25.5 (13.7)***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28.1 (11.8)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24.7 (12.8)***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36.1 (21.8)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34.8 (21.0)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060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47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xmlns="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D95C8AE-C6C8-4077-B520-9F7662DA0382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C07E1329-3B03-4A1B-B0D5-874AA685D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941480"/>
              </p:ext>
            </p:extLst>
          </p:nvPr>
        </p:nvGraphicFramePr>
        <p:xfrm>
          <a:off x="293844" y="3214631"/>
          <a:ext cx="11602233" cy="28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13">
                  <a:extLst>
                    <a:ext uri="{9D8B030D-6E8A-4147-A177-3AD203B41FA5}">
                      <a16:colId xmlns:a16="http://schemas.microsoft.com/office/drawing/2014/main" xmlns="" val="127254640"/>
                    </a:ext>
                  </a:extLst>
                </a:gridCol>
                <a:gridCol w="2246050">
                  <a:extLst>
                    <a:ext uri="{9D8B030D-6E8A-4147-A177-3AD203B41FA5}">
                      <a16:colId xmlns:a16="http://schemas.microsoft.com/office/drawing/2014/main" xmlns="" val="1697008869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xmlns="" val="2632262270"/>
                    </a:ext>
                  </a:extLst>
                </a:gridCol>
                <a:gridCol w="1453861">
                  <a:extLst>
                    <a:ext uri="{9D8B030D-6E8A-4147-A177-3AD203B41FA5}">
                      <a16:colId xmlns:a16="http://schemas.microsoft.com/office/drawing/2014/main" xmlns="" val="1318662791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xmlns="" val="3194449125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xmlns="" val="321546463"/>
                    </a:ext>
                  </a:extLst>
                </a:gridCol>
                <a:gridCol w="1305018">
                  <a:extLst>
                    <a:ext uri="{9D8B030D-6E8A-4147-A177-3AD203B41FA5}">
                      <a16:colId xmlns:a16="http://schemas.microsoft.com/office/drawing/2014/main" xmlns="" val="231428127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xmlns="" val="809822873"/>
                    </a:ext>
                  </a:extLst>
                </a:gridCol>
              </a:tblGrid>
              <a:tr h="13208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VRS-4 pain</a:t>
                      </a:r>
                      <a:r>
                        <a:rPr lang="en-US" sz="1300" dirty="0">
                          <a:effectLst/>
                        </a:rPr>
                        <a:t>  </a:t>
                      </a:r>
                      <a:r>
                        <a:rPr lang="en-US" sz="1300" b="1" dirty="0">
                          <a:effectLst/>
                        </a:rPr>
                        <a:t>M1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   No pain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228 (88.4)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132 (75.4)***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206 (86.2)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306 (84.0)*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78 (86.7)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75 (81.5)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940642"/>
                  </a:ext>
                </a:extLst>
              </a:tr>
              <a:tr h="9906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Mild pain / discomfort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27 (10.5)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24 (13.7)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25 (10.5)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40 (11.0)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(10.0)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12 (13.0)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7466162"/>
                  </a:ext>
                </a:extLst>
              </a:tr>
              <a:tr h="9906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Moderate pain 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16 (9.1)***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(2.9)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 (5.7)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(3.3)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(3.3)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2772346"/>
                  </a:ext>
                </a:extLst>
              </a:tr>
              <a:tr h="12365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Severe pain 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(1.7)*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1 (0.4)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(2.2)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3528416"/>
                  </a:ext>
                </a:extLst>
              </a:tr>
              <a:tr h="14732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Impact on daily activity M1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   No impact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226 (87.9)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127 (73.4)***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201 (85.9)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307 (85.3)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75 (85.2)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77 (82.8)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651789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Does not interfere with daily life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22 (8.6)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 (9.8)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21 (8.9)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21 (5.8)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(9.1)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(5.4)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836845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Can pursue ongoing activities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4 (1.6)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15 (8.7)***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(3.0)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21 (5.8)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(4.5)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(5.4)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7395982"/>
                  </a:ext>
                </a:extLst>
              </a:tr>
              <a:tr h="335716">
                <a:tc vMerge="1">
                  <a:txBody>
                    <a:bodyPr/>
                    <a:lstStyle/>
                    <a:p>
                      <a:pPr marL="45720" indent="-45720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Causes a temporary interruption of activity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(5.2)*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 (1.3)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6 (1.7)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(4.3)*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9510734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marL="45720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Prevents certain activities (impairment)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 (0.8)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(2.9)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(0.8)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(2.1)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6870663"/>
                  </a:ext>
                </a:extLst>
              </a:tr>
            </a:tbl>
          </a:graphicData>
        </a:graphic>
      </p:graphicFrame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3BE96F28-0697-4205-A905-B4A11FC5238D}"/>
              </a:ext>
            </a:extLst>
          </p:cNvPr>
          <p:cNvSpPr/>
          <p:nvPr/>
        </p:nvSpPr>
        <p:spPr>
          <a:xfrm>
            <a:off x="2298345" y="5936765"/>
            <a:ext cx="8692211" cy="75789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F386C33-F76B-4F66-BACA-022B1F3F5568}"/>
              </a:ext>
            </a:extLst>
          </p:cNvPr>
          <p:cNvSpPr txBox="1"/>
          <p:nvPr/>
        </p:nvSpPr>
        <p:spPr>
          <a:xfrm>
            <a:off x="3396282" y="6023323"/>
            <a:ext cx="6573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A M1, les douleurs modérées avec impact sur l’activité</a:t>
            </a:r>
          </a:p>
          <a:p>
            <a:pPr algn="ctr"/>
            <a:r>
              <a:rPr lang="fr-FR" sz="1600" dirty="0"/>
              <a:t> étaient plus fréquentes après laparoscopie pour les petits et moyens défects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xmlns="" id="{6692DEFD-7625-46FE-A805-7785D50D9A38}"/>
              </a:ext>
            </a:extLst>
          </p:cNvPr>
          <p:cNvSpPr/>
          <p:nvPr/>
        </p:nvSpPr>
        <p:spPr>
          <a:xfrm>
            <a:off x="4118925" y="3736478"/>
            <a:ext cx="2397284" cy="5535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xmlns="" id="{29A34742-664C-48FA-9A2F-34A8F7A230D5}"/>
              </a:ext>
            </a:extLst>
          </p:cNvPr>
          <p:cNvSpPr/>
          <p:nvPr/>
        </p:nvSpPr>
        <p:spPr>
          <a:xfrm>
            <a:off x="4118925" y="4811887"/>
            <a:ext cx="2397284" cy="62595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xmlns="" id="{9F3D98C3-34C9-40A0-B522-D88B4F1F11B0}"/>
              </a:ext>
            </a:extLst>
          </p:cNvPr>
          <p:cNvSpPr/>
          <p:nvPr/>
        </p:nvSpPr>
        <p:spPr>
          <a:xfrm>
            <a:off x="6931617" y="3214631"/>
            <a:ext cx="2265647" cy="296756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xmlns="" id="{AF429C3C-879B-43B1-B093-DD82178FA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065095"/>
              </p:ext>
            </p:extLst>
          </p:nvPr>
        </p:nvGraphicFramePr>
        <p:xfrm>
          <a:off x="289648" y="997941"/>
          <a:ext cx="11604310" cy="200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19">
                  <a:extLst>
                    <a:ext uri="{9D8B030D-6E8A-4147-A177-3AD203B41FA5}">
                      <a16:colId xmlns:a16="http://schemas.microsoft.com/office/drawing/2014/main" xmlns="" val="714506091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xmlns="" val="441025665"/>
                    </a:ext>
                  </a:extLst>
                </a:gridCol>
                <a:gridCol w="1429304">
                  <a:extLst>
                    <a:ext uri="{9D8B030D-6E8A-4147-A177-3AD203B41FA5}">
                      <a16:colId xmlns:a16="http://schemas.microsoft.com/office/drawing/2014/main" xmlns="" val="3351456360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xmlns="" val="2386011394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1385096978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xmlns="" val="100650378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968971839"/>
                    </a:ext>
                  </a:extLst>
                </a:gridCol>
              </a:tblGrid>
              <a:tr h="3349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990850"/>
                  </a:ext>
                </a:extLst>
              </a:tr>
              <a:tr h="543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(n=329)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(n=290)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(n=339)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(n=580)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(n=149)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5255433"/>
                  </a:ext>
                </a:extLst>
              </a:tr>
              <a:tr h="552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NRS-11 at day 1</a:t>
                      </a:r>
                      <a:r>
                        <a:rPr lang="en-US" sz="1300" dirty="0">
                          <a:effectLst/>
                        </a:rPr>
                        <a:t>, mean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2.77 (1.90)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4.88 (2.57)***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3.04 (2.19)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4.57 (2.41)***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3.03 (2.28)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4.35 (2.50)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424032"/>
                  </a:ext>
                </a:extLst>
              </a:tr>
              <a:tr h="571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Operative</a:t>
                      </a:r>
                      <a:r>
                        <a:rPr lang="fr-F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min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20.9 (7.2)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25.5 (13.7)***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28.1 (11.8)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24.7 (12.8)***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36.1 (21.8)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34.8 (21.0)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0603570"/>
                  </a:ext>
                </a:extLst>
              </a:tr>
            </a:tbl>
          </a:graphicData>
        </a:graphic>
      </p:graphicFrame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D5842178-99BC-40F4-9556-1D2993E5F308}"/>
              </a:ext>
            </a:extLst>
          </p:cNvPr>
          <p:cNvCxnSpPr/>
          <p:nvPr/>
        </p:nvCxnSpPr>
        <p:spPr>
          <a:xfrm flipV="1">
            <a:off x="5595966" y="704978"/>
            <a:ext cx="0" cy="292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03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4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660287B8-8AF7-49BB-AD27-5139EAF660A5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1D26F989-DF04-4C92-8599-C850F7F7F81E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080B97A-B7EB-4299-ADB4-1B98CF678452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88F02B4-2216-4DA5-80EC-7E7F32C1B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7A15DA2-E428-4145-8AEE-3B6B50C83D1A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98AAD30-C80A-44E7-9DEF-E324A93CA3EF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330EC7A-5786-4EFB-9C75-6141B0363905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FA0C75AF-F1E2-4195-92CA-A755F73873C2}"/>
              </a:ext>
            </a:extLst>
          </p:cNvPr>
          <p:cNvCxnSpPr/>
          <p:nvPr/>
        </p:nvCxnSpPr>
        <p:spPr>
          <a:xfrm flipV="1">
            <a:off x="7611999" y="698820"/>
            <a:ext cx="0" cy="292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xmlns="" id="{DA915316-0A78-4046-AF12-51F018F57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022910"/>
              </p:ext>
            </p:extLst>
          </p:nvPr>
        </p:nvGraphicFramePr>
        <p:xfrm>
          <a:off x="371331" y="1065810"/>
          <a:ext cx="11449338" cy="4292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997">
                  <a:extLst>
                    <a:ext uri="{9D8B030D-6E8A-4147-A177-3AD203B41FA5}">
                      <a16:colId xmlns:a16="http://schemas.microsoft.com/office/drawing/2014/main" xmlns="" val="2354585984"/>
                    </a:ext>
                  </a:extLst>
                </a:gridCol>
                <a:gridCol w="2547891">
                  <a:extLst>
                    <a:ext uri="{9D8B030D-6E8A-4147-A177-3AD203B41FA5}">
                      <a16:colId xmlns:a16="http://schemas.microsoft.com/office/drawing/2014/main" xmlns="" val="1009747780"/>
                    </a:ext>
                  </a:extLst>
                </a:gridCol>
                <a:gridCol w="1377569">
                  <a:extLst>
                    <a:ext uri="{9D8B030D-6E8A-4147-A177-3AD203B41FA5}">
                      <a16:colId xmlns:a16="http://schemas.microsoft.com/office/drawing/2014/main" xmlns="" val="2202819719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xmlns="" val="1468062631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xmlns="" val="1602848966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xmlns="" val="185726502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xmlns="" val="1172680372"/>
                    </a:ext>
                  </a:extLst>
                </a:gridCol>
                <a:gridCol w="1247364">
                  <a:extLst>
                    <a:ext uri="{9D8B030D-6E8A-4147-A177-3AD203B41FA5}">
                      <a16:colId xmlns:a16="http://schemas.microsoft.com/office/drawing/2014/main" xmlns="" val="3937824111"/>
                    </a:ext>
                  </a:extLst>
                </a:gridCol>
              </a:tblGrid>
              <a:tr h="4858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665967"/>
                  </a:ext>
                </a:extLst>
              </a:tr>
              <a:tr h="5131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(n=163)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(n=124)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(n=130)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 (n=243)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(n=47)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66609"/>
                  </a:ext>
                </a:extLst>
              </a:tr>
              <a:tr h="44107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VRS-4 pain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n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   No (asymptomatic)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151 (92.6)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108 (87.1)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122 (93.8)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214 (88.1)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42 (89.4)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40 (80.0)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567843"/>
                  </a:ext>
                </a:extLst>
              </a:tr>
              <a:tr h="3153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Mild pain / discomfort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8 (5.9)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6 (4.8)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2 (1.5)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12 (4.9)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 (8.5)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7 (14.0)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23812"/>
                  </a:ext>
                </a:extLst>
              </a:tr>
              <a:tr h="27343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Moderate pain 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 (2.4)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7 (5.6)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5 (3.9)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13 (5.4)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 (2.1)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 (6.0)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241537"/>
                  </a:ext>
                </a:extLst>
              </a:tr>
              <a:tr h="2585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Severe pain 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 (2.4)*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(0.8)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7818458"/>
                  </a:ext>
                </a:extLst>
              </a:tr>
              <a:tr h="36295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</a:rPr>
                        <a:t>Impact on daily activity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 n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   No impact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151 (93.2)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108 (87.1)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123 (94.6)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215 (88.5)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41 (89.1)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41 (82.0)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7762727"/>
                  </a:ext>
                </a:extLst>
              </a:tr>
              <a:tr h="3615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Do not interfere with your daily life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8 (4.9)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11 (8.9)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6 (4.6)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23 (9.5)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 (8.7)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 (6.0)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293726"/>
                  </a:ext>
                </a:extLst>
              </a:tr>
              <a:tr h="360207">
                <a:tc vMerge="1">
                  <a:txBody>
                    <a:bodyPr/>
                    <a:lstStyle/>
                    <a:p>
                      <a:pPr marL="42545" indent="-42545"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Allow continuation of ongoing activity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 (1.8)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 (2.1)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 (8.0)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2299934"/>
                  </a:ext>
                </a:extLst>
              </a:tr>
              <a:tr h="399974">
                <a:tc vMerge="1"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Cause temporary interruption of your activity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(2.2)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 (2.0)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842951"/>
                  </a:ext>
                </a:extLst>
              </a:tr>
              <a:tr h="438954">
                <a:tc vMerge="1">
                  <a:txBody>
                    <a:bodyPr/>
                    <a:lstStyle/>
                    <a:p>
                      <a:pPr marL="42545" indent="-42545"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Prevent certain activities (impairment)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(0.8)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(0.4)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(2.0)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2568553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6AAA3AC-0ED6-4651-AB6C-F8F59BE25BB4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2774F2AC-8731-4B74-9856-9E90F22B5B48}"/>
              </a:ext>
            </a:extLst>
          </p:cNvPr>
          <p:cNvSpPr/>
          <p:nvPr/>
        </p:nvSpPr>
        <p:spPr>
          <a:xfrm>
            <a:off x="2566999" y="5792190"/>
            <a:ext cx="7571299" cy="61292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D977143-66D2-400B-9685-F4981F5C12F7}"/>
              </a:ext>
            </a:extLst>
          </p:cNvPr>
          <p:cNvSpPr txBox="1"/>
          <p:nvPr/>
        </p:nvSpPr>
        <p:spPr>
          <a:xfrm>
            <a:off x="2690285" y="5916848"/>
            <a:ext cx="7380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laparoscopie était associée à plus de douleurs sévères à 2 ans pour les petits défects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53185957-285D-401F-A34C-BEC1D3D44DCF}"/>
              </a:ext>
            </a:extLst>
          </p:cNvPr>
          <p:cNvSpPr/>
          <p:nvPr/>
        </p:nvSpPr>
        <p:spPr>
          <a:xfrm>
            <a:off x="4455798" y="3117888"/>
            <a:ext cx="2291415" cy="3111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8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xmlns="" id="{F3730CEE-CB5C-41F4-9F85-8F4A76293567}"/>
              </a:ext>
            </a:extLst>
          </p:cNvPr>
          <p:cNvSpPr/>
          <p:nvPr/>
        </p:nvSpPr>
        <p:spPr>
          <a:xfrm>
            <a:off x="2664608" y="4524975"/>
            <a:ext cx="7081371" cy="64633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xmlns="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7AF5CCF-9B05-40A2-8029-97094CC4CE8E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A1AEC68-2812-4CCA-AEFC-36BA7931F12F}"/>
              </a:ext>
            </a:extLst>
          </p:cNvPr>
          <p:cNvSpPr txBox="1"/>
          <p:nvPr/>
        </p:nvSpPr>
        <p:spPr>
          <a:xfrm>
            <a:off x="2598266" y="4568871"/>
            <a:ext cx="7018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Les complications du site opératoire précoces étaient plus fréquentes dans le groupe open pour les petits et moyens défects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3EDEC71-EF46-4E43-8BC4-184C70CF89F2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xmlns="" id="{2036BF5D-98B9-4362-913A-2753B983A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592635"/>
              </p:ext>
            </p:extLst>
          </p:nvPr>
        </p:nvGraphicFramePr>
        <p:xfrm>
          <a:off x="306278" y="1414250"/>
          <a:ext cx="11579443" cy="2712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47">
                  <a:extLst>
                    <a:ext uri="{9D8B030D-6E8A-4147-A177-3AD203B41FA5}">
                      <a16:colId xmlns:a16="http://schemas.microsoft.com/office/drawing/2014/main" xmlns="" val="2300099058"/>
                    </a:ext>
                  </a:extLst>
                </a:gridCol>
                <a:gridCol w="1593543">
                  <a:extLst>
                    <a:ext uri="{9D8B030D-6E8A-4147-A177-3AD203B41FA5}">
                      <a16:colId xmlns:a16="http://schemas.microsoft.com/office/drawing/2014/main" xmlns="" val="392390149"/>
                    </a:ext>
                  </a:extLst>
                </a:gridCol>
                <a:gridCol w="1176290">
                  <a:extLst>
                    <a:ext uri="{9D8B030D-6E8A-4147-A177-3AD203B41FA5}">
                      <a16:colId xmlns:a16="http://schemas.microsoft.com/office/drawing/2014/main" xmlns="" val="441025665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xmlns="" val="3351456360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xmlns="" val="2386011394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xmlns="" val="1385096978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xmlns="" val="1006503789"/>
                    </a:ext>
                  </a:extLst>
                </a:gridCol>
                <a:gridCol w="1423388">
                  <a:extLst>
                    <a:ext uri="{9D8B030D-6E8A-4147-A177-3AD203B41FA5}">
                      <a16:colId xmlns:a16="http://schemas.microsoft.com/office/drawing/2014/main" xmlns="" val="968971839"/>
                    </a:ext>
                  </a:extLst>
                </a:gridCol>
              </a:tblGrid>
              <a:tr h="33495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990850"/>
                  </a:ext>
                </a:extLst>
              </a:tr>
              <a:tr h="364793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(n=329)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(n=290)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(n=339)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(n=580)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(n=108)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fr-FR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(n=149)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5255433"/>
                  </a:ext>
                </a:extLst>
              </a:tr>
              <a:tr h="2299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Wound complications </a:t>
                      </a: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137206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SSO non-SSI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(5.0)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(1.2)***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r>
                        <a:rPr lang="en-US" sz="1300" baseline="300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(2.8)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(6.0)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5285972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Total wound SSO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(2.4)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20 (5.9)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(1.4)***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(3.7)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10 (6.7)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005889"/>
                  </a:ext>
                </a:extLst>
              </a:tr>
              <a:tr h="3882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Organ space complications</a:t>
                      </a:r>
                      <a:r>
                        <a:rPr lang="en-US" sz="1300" dirty="0"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Intraperitoneal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51918"/>
                  </a:ext>
                </a:extLst>
              </a:tr>
              <a:tr h="33735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Other complications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1(0.3) 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6850362"/>
                  </a:ext>
                </a:extLst>
              </a:tr>
            </a:tbl>
          </a:graphicData>
        </a:graphic>
      </p:graphicFrame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xmlns="" id="{51DCE9AF-95F4-495B-9AA4-C289BEA8169D}"/>
              </a:ext>
            </a:extLst>
          </p:cNvPr>
          <p:cNvSpPr/>
          <p:nvPr/>
        </p:nvSpPr>
        <p:spPr>
          <a:xfrm>
            <a:off x="3746064" y="2888530"/>
            <a:ext cx="4998441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B157D859-DBCB-4C68-A0B1-01BDDAB2B8BE}"/>
              </a:ext>
            </a:extLst>
          </p:cNvPr>
          <p:cNvSpPr/>
          <p:nvPr/>
        </p:nvSpPr>
        <p:spPr>
          <a:xfrm>
            <a:off x="6095999" y="2612583"/>
            <a:ext cx="2648503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F7C2EB92-973F-4B86-B120-01478D05CA42}"/>
              </a:ext>
            </a:extLst>
          </p:cNvPr>
          <p:cNvCxnSpPr>
            <a:cxnSpLocks/>
          </p:cNvCxnSpPr>
          <p:nvPr/>
        </p:nvCxnSpPr>
        <p:spPr>
          <a:xfrm>
            <a:off x="3363836" y="802679"/>
            <a:ext cx="218470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87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xmlns="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7AF5CCF-9B05-40A2-8029-97094CC4CE8E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xmlns="" id="{D7A05EF1-457F-408A-9600-FC7950C1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766259"/>
              </p:ext>
            </p:extLst>
          </p:nvPr>
        </p:nvGraphicFramePr>
        <p:xfrm>
          <a:off x="306278" y="4095112"/>
          <a:ext cx="11563167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035">
                  <a:extLst>
                    <a:ext uri="{9D8B030D-6E8A-4147-A177-3AD203B41FA5}">
                      <a16:colId xmlns:a16="http://schemas.microsoft.com/office/drawing/2014/main" xmlns="" val="1488764305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xmlns="" val="2182615502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xmlns="" val="2705847513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xmlns="" val="3610099682"/>
                    </a:ext>
                  </a:extLst>
                </a:gridCol>
                <a:gridCol w="1447061">
                  <a:extLst>
                    <a:ext uri="{9D8B030D-6E8A-4147-A177-3AD203B41FA5}">
                      <a16:colId xmlns:a16="http://schemas.microsoft.com/office/drawing/2014/main" xmlns="" val="2118290466"/>
                    </a:ext>
                  </a:extLst>
                </a:gridCol>
                <a:gridCol w="1597980">
                  <a:extLst>
                    <a:ext uri="{9D8B030D-6E8A-4147-A177-3AD203B41FA5}">
                      <a16:colId xmlns:a16="http://schemas.microsoft.com/office/drawing/2014/main" xmlns="" val="2895145900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xmlns="" val="863704032"/>
                    </a:ext>
                  </a:extLst>
                </a:gridCol>
              </a:tblGrid>
              <a:tr h="501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Early procedural interventions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847296"/>
                  </a:ext>
                </a:extLst>
              </a:tr>
            </a:tbl>
          </a:graphicData>
        </a:graphic>
      </p:graphicFrame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17C31BAB-F8FF-46C1-AC01-343E3F2DEF5C}"/>
              </a:ext>
            </a:extLst>
          </p:cNvPr>
          <p:cNvSpPr/>
          <p:nvPr/>
        </p:nvSpPr>
        <p:spPr>
          <a:xfrm>
            <a:off x="2628900" y="4985461"/>
            <a:ext cx="7679378" cy="45828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8892150-1207-484D-9FE0-01DB8E31C1E3}"/>
              </a:ext>
            </a:extLst>
          </p:cNvPr>
          <p:cNvSpPr txBox="1"/>
          <p:nvPr/>
        </p:nvSpPr>
        <p:spPr>
          <a:xfrm>
            <a:off x="2865295" y="5028607"/>
            <a:ext cx="720658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dirty="0"/>
              <a:t>Le taux de réinterventions précoces était comparable entre les </a:t>
            </a:r>
            <a:r>
              <a:rPr lang="fr-FR" sz="1900" dirty="0" smtClean="0"/>
              <a:t>groupes</a:t>
            </a:r>
          </a:p>
          <a:p>
            <a:endParaRPr lang="fr-FR" sz="1900" dirty="0" smtClean="0"/>
          </a:p>
          <a:p>
            <a:r>
              <a:rPr lang="fr-FR" sz="1900" dirty="0" smtClean="0"/>
              <a:t>Plus de complications pariétales en abord local </a:t>
            </a:r>
            <a:endParaRPr lang="fr-FR" sz="19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4EF300A4-093F-4E97-87BC-EC13B9361F9F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xmlns="" id="{D569C147-CCB4-4A0F-95AC-818E3D46F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8315363"/>
              </p:ext>
            </p:extLst>
          </p:nvPr>
        </p:nvGraphicFramePr>
        <p:xfrm>
          <a:off x="306278" y="1414250"/>
          <a:ext cx="11579443" cy="2712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47">
                  <a:extLst>
                    <a:ext uri="{9D8B030D-6E8A-4147-A177-3AD203B41FA5}">
                      <a16:colId xmlns:a16="http://schemas.microsoft.com/office/drawing/2014/main" xmlns="" val="2300099058"/>
                    </a:ext>
                  </a:extLst>
                </a:gridCol>
                <a:gridCol w="1593543">
                  <a:extLst>
                    <a:ext uri="{9D8B030D-6E8A-4147-A177-3AD203B41FA5}">
                      <a16:colId xmlns:a16="http://schemas.microsoft.com/office/drawing/2014/main" xmlns="" val="392390149"/>
                    </a:ext>
                  </a:extLst>
                </a:gridCol>
                <a:gridCol w="1176290">
                  <a:extLst>
                    <a:ext uri="{9D8B030D-6E8A-4147-A177-3AD203B41FA5}">
                      <a16:colId xmlns:a16="http://schemas.microsoft.com/office/drawing/2014/main" xmlns="" val="441025665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xmlns="" val="3351456360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xmlns="" val="2386011394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xmlns="" val="1385096978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xmlns="" val="1006503789"/>
                    </a:ext>
                  </a:extLst>
                </a:gridCol>
                <a:gridCol w="1423388">
                  <a:extLst>
                    <a:ext uri="{9D8B030D-6E8A-4147-A177-3AD203B41FA5}">
                      <a16:colId xmlns:a16="http://schemas.microsoft.com/office/drawing/2014/main" xmlns="" val="968971839"/>
                    </a:ext>
                  </a:extLst>
                </a:gridCol>
              </a:tblGrid>
              <a:tr h="33495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990850"/>
                  </a:ext>
                </a:extLst>
              </a:tr>
              <a:tr h="364793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(n=329)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(n=290)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(n=339)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(n=580)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(n=108)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fr-FR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(n=149)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5255433"/>
                  </a:ext>
                </a:extLst>
              </a:tr>
              <a:tr h="2299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Wound complications </a:t>
                      </a: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137206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SSO non-SSI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(5.0)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(1.2)***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r>
                        <a:rPr lang="en-US" sz="1300" baseline="300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(2.8)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(6.0)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5285972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Total wound SSO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(2.4)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20 (5.9)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(1.4)***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(3.7)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10 (6.7)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005889"/>
                  </a:ext>
                </a:extLst>
              </a:tr>
              <a:tr h="3882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Organ space complications</a:t>
                      </a:r>
                      <a:r>
                        <a:rPr lang="en-US" sz="1300" dirty="0"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Intraperitoneal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51918"/>
                  </a:ext>
                </a:extLst>
              </a:tr>
              <a:tr h="33735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Other complications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1(0.3) 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6850362"/>
                  </a:ext>
                </a:extLst>
              </a:tr>
            </a:tbl>
          </a:graphicData>
        </a:graphic>
      </p:graphicFrame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1D739974-4C5C-4CAD-BA49-E012B7AED595}"/>
              </a:ext>
            </a:extLst>
          </p:cNvPr>
          <p:cNvSpPr/>
          <p:nvPr/>
        </p:nvSpPr>
        <p:spPr>
          <a:xfrm>
            <a:off x="3746064" y="2888530"/>
            <a:ext cx="4998441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93BB77B3-2840-442D-88AF-5234DF8E698C}"/>
              </a:ext>
            </a:extLst>
          </p:cNvPr>
          <p:cNvSpPr/>
          <p:nvPr/>
        </p:nvSpPr>
        <p:spPr>
          <a:xfrm>
            <a:off x="6095999" y="2612583"/>
            <a:ext cx="2648503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03BB39FA-B022-4BE3-816F-A88A330C5B34}"/>
              </a:ext>
            </a:extLst>
          </p:cNvPr>
          <p:cNvCxnSpPr>
            <a:cxnSpLocks/>
          </p:cNvCxnSpPr>
          <p:nvPr/>
        </p:nvCxnSpPr>
        <p:spPr>
          <a:xfrm>
            <a:off x="3363836" y="802679"/>
            <a:ext cx="218470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0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49DA5A35-3834-4022-AB2F-DB901C07EEEA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xmlns="" id="{40820646-F75B-489E-A07A-CA44747939C9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3234087-2010-4B91-872F-72C546B39FA1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8D6DEB0-B591-446B-AC4D-66D3F6E2A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0AF5791-5010-4F0B-A46E-722D60A2CE83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90FBB2E-48E5-45AC-B90B-D1F370BBDC77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574E2BF-8BDC-4E33-86CE-7FDB6FB8F58F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xmlns="" id="{D7C4A5C2-EE02-47A7-A77A-DB0802E07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730254"/>
              </p:ext>
            </p:extLst>
          </p:nvPr>
        </p:nvGraphicFramePr>
        <p:xfrm>
          <a:off x="349705" y="1259665"/>
          <a:ext cx="11501984" cy="408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954">
                  <a:extLst>
                    <a:ext uri="{9D8B030D-6E8A-4147-A177-3AD203B41FA5}">
                      <a16:colId xmlns:a16="http://schemas.microsoft.com/office/drawing/2014/main" xmlns="" val="2104519478"/>
                    </a:ext>
                  </a:extLst>
                </a:gridCol>
                <a:gridCol w="2192784">
                  <a:extLst>
                    <a:ext uri="{9D8B030D-6E8A-4147-A177-3AD203B41FA5}">
                      <a16:colId xmlns:a16="http://schemas.microsoft.com/office/drawing/2014/main" xmlns="" val="2580539765"/>
                    </a:ext>
                  </a:extLst>
                </a:gridCol>
                <a:gridCol w="1301541">
                  <a:extLst>
                    <a:ext uri="{9D8B030D-6E8A-4147-A177-3AD203B41FA5}">
                      <a16:colId xmlns:a16="http://schemas.microsoft.com/office/drawing/2014/main" xmlns="" val="588725285"/>
                    </a:ext>
                  </a:extLst>
                </a:gridCol>
                <a:gridCol w="1340529">
                  <a:extLst>
                    <a:ext uri="{9D8B030D-6E8A-4147-A177-3AD203B41FA5}">
                      <a16:colId xmlns:a16="http://schemas.microsoft.com/office/drawing/2014/main" xmlns="" val="651412761"/>
                    </a:ext>
                  </a:extLst>
                </a:gridCol>
                <a:gridCol w="1305017">
                  <a:extLst>
                    <a:ext uri="{9D8B030D-6E8A-4147-A177-3AD203B41FA5}">
                      <a16:colId xmlns:a16="http://schemas.microsoft.com/office/drawing/2014/main" xmlns="" val="1699921215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xmlns="" val="2349707817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xmlns="" val="3419228242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xmlns="" val="3818723105"/>
                    </a:ext>
                  </a:extLst>
                </a:gridCol>
              </a:tblGrid>
              <a:tr h="37685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85184063"/>
                  </a:ext>
                </a:extLst>
              </a:tr>
              <a:tr h="120015">
                <a:tc gridSpan="2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(n=192)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(n=140)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(n=156)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(n=290)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i="0" dirty="0">
                          <a:effectLst/>
                        </a:rPr>
                        <a:t>O-IPOM</a:t>
                      </a:r>
                      <a:endParaRPr lang="fr-FR" sz="1300" b="1" i="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(n=67)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771848"/>
                  </a:ext>
                </a:extLst>
              </a:tr>
              <a:tr h="26503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Recurrences</a:t>
                      </a:r>
                      <a:r>
                        <a:rPr lang="en-US" sz="1300" dirty="0">
                          <a:effectLst/>
                        </a:rPr>
                        <a:t>,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    Not confirmed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(3.0)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2835764"/>
                  </a:ext>
                </a:extLst>
              </a:tr>
              <a:tr h="34099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Reoperated 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(1.3)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(3.4)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8902994"/>
                  </a:ext>
                </a:extLst>
              </a:tr>
              <a:tr h="3728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Not reoperated but confirmed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(5.2)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8538293"/>
                  </a:ext>
                </a:extLst>
              </a:tr>
              <a:tr h="48627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Confirmed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total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2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2 (1.3)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(0.9)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(8.6)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4503028"/>
                  </a:ext>
                </a:extLst>
              </a:tr>
              <a:tr h="27660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Reoperations for late complications</a:t>
                      </a:r>
                      <a:r>
                        <a:rPr lang="en-US" sz="1300" dirty="0">
                          <a:effectLst/>
                        </a:rPr>
                        <a:t>,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    Chronic infection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2457511"/>
                  </a:ext>
                </a:extLst>
              </a:tr>
              <a:tr h="33216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Small bowel obstruction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812669"/>
                  </a:ext>
                </a:extLst>
              </a:tr>
              <a:tr h="28177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Chronic pain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9379734"/>
                  </a:ext>
                </a:extLst>
              </a:tr>
              <a:tr h="28405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Not specified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 (1.6)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608924"/>
                  </a:ext>
                </a:extLst>
              </a:tr>
              <a:tr h="39678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Total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(2.1)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 (1.3)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(3.4)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570117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851E5FF-B8BE-4AE3-9CF9-841560260D4E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C9FD9908-5900-4778-8FD8-327DFBF8B82B}"/>
              </a:ext>
            </a:extLst>
          </p:cNvPr>
          <p:cNvSpPr/>
          <p:nvPr/>
        </p:nvSpPr>
        <p:spPr>
          <a:xfrm>
            <a:off x="9452887" y="3279994"/>
            <a:ext cx="1999972" cy="373166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A24453E4-DB3D-4C80-A0B8-D5CFC3E321B0}"/>
              </a:ext>
            </a:extLst>
          </p:cNvPr>
          <p:cNvSpPr/>
          <p:nvPr/>
        </p:nvSpPr>
        <p:spPr>
          <a:xfrm>
            <a:off x="1894817" y="5503058"/>
            <a:ext cx="8620783" cy="47690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8878239-8271-4BAB-B9A8-8CE9BE5A904C}"/>
              </a:ext>
            </a:extLst>
          </p:cNvPr>
          <p:cNvSpPr txBox="1"/>
          <p:nvPr/>
        </p:nvSpPr>
        <p:spPr>
          <a:xfrm>
            <a:off x="1922927" y="5577456"/>
            <a:ext cx="85926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/>
              <a:t>Le taux de récidives confirmées était plus important dans le groupe open pour les larges défects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E9324061-7B95-4D4D-9A89-61F58ABD7F6B}"/>
              </a:ext>
            </a:extLst>
          </p:cNvPr>
          <p:cNvSpPr/>
          <p:nvPr/>
        </p:nvSpPr>
        <p:spPr>
          <a:xfrm>
            <a:off x="1493318" y="3992517"/>
            <a:ext cx="10302240" cy="2555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36CC3749-008B-443E-B813-A09F830E6226}"/>
              </a:ext>
            </a:extLst>
          </p:cNvPr>
          <p:cNvCxnSpPr>
            <a:cxnSpLocks/>
          </p:cNvCxnSpPr>
          <p:nvPr/>
        </p:nvCxnSpPr>
        <p:spPr>
          <a:xfrm>
            <a:off x="5529987" y="802679"/>
            <a:ext cx="218470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57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0DC84B2D-CC97-4CC0-B99F-649EDB7B38E8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Discussion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9F9FBC6-1FE0-4897-9938-F66C9A4CA76B}"/>
              </a:ext>
            </a:extLst>
          </p:cNvPr>
          <p:cNvSpPr txBox="1"/>
          <p:nvPr/>
        </p:nvSpPr>
        <p:spPr>
          <a:xfrm>
            <a:off x="3114020" y="1454154"/>
            <a:ext cx="979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Douleurs </a:t>
            </a:r>
          </a:p>
          <a:p>
            <a:pPr algn="ctr"/>
            <a:r>
              <a:rPr lang="fr-FR" sz="1600" dirty="0"/>
              <a:t>précoces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92D8216-89C7-49D2-A785-22E2CEC85CF3}"/>
              </a:ext>
            </a:extLst>
          </p:cNvPr>
          <p:cNvSpPr txBox="1"/>
          <p:nvPr/>
        </p:nvSpPr>
        <p:spPr>
          <a:xfrm>
            <a:off x="3234786" y="2263988"/>
            <a:ext cx="979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Douleurs </a:t>
            </a:r>
          </a:p>
          <a:p>
            <a:r>
              <a:rPr lang="fr-FR" sz="1600" dirty="0"/>
              <a:t>précoces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FBDCB40-0773-40F1-B353-62F2F79D453E}"/>
              </a:ext>
            </a:extLst>
          </p:cNvPr>
          <p:cNvSpPr txBox="1"/>
          <p:nvPr/>
        </p:nvSpPr>
        <p:spPr>
          <a:xfrm>
            <a:off x="6439618" y="1541719"/>
            <a:ext cx="190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Douleurs </a:t>
            </a:r>
            <a:r>
              <a:rPr lang="fr-FR" sz="1600" dirty="0" smtClean="0"/>
              <a:t>chroniques</a:t>
            </a:r>
            <a:endParaRPr lang="fr-FR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6F3A2A23-11CC-41D5-98EE-C91CAEEF1EDE}"/>
              </a:ext>
            </a:extLst>
          </p:cNvPr>
          <p:cNvSpPr txBox="1"/>
          <p:nvPr/>
        </p:nvSpPr>
        <p:spPr>
          <a:xfrm>
            <a:off x="5893280" y="3136216"/>
            <a:ext cx="956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Récidives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xmlns="" id="{0C6B32E4-3DCC-46E7-B98E-3BCD2D41B5E9}"/>
              </a:ext>
            </a:extLst>
          </p:cNvPr>
          <p:cNvSpPr/>
          <p:nvPr/>
        </p:nvSpPr>
        <p:spPr>
          <a:xfrm rot="10800000">
            <a:off x="2911478" y="1517643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xmlns="" id="{EA94555C-B586-4BFD-9B02-AA2360933C9B}"/>
              </a:ext>
            </a:extLst>
          </p:cNvPr>
          <p:cNvSpPr/>
          <p:nvPr/>
        </p:nvSpPr>
        <p:spPr>
          <a:xfrm rot="10800000">
            <a:off x="2950312" y="2342582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xmlns="" id="{6E575997-F2E2-4269-9663-2412346C556E}"/>
              </a:ext>
            </a:extLst>
          </p:cNvPr>
          <p:cNvSpPr/>
          <p:nvPr/>
        </p:nvSpPr>
        <p:spPr>
          <a:xfrm rot="10800000">
            <a:off x="6314112" y="1524853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A62554E-EE18-4124-83A7-C0940A31747A}"/>
              </a:ext>
            </a:extLst>
          </p:cNvPr>
          <p:cNvSpPr txBox="1"/>
          <p:nvPr/>
        </p:nvSpPr>
        <p:spPr>
          <a:xfrm>
            <a:off x="8673271" y="1454154"/>
            <a:ext cx="166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Complications </a:t>
            </a:r>
          </a:p>
          <a:p>
            <a:pPr algn="ctr"/>
            <a:r>
              <a:rPr lang="fr-FR" sz="1600" dirty="0"/>
              <a:t>du site opératoire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xmlns="" id="{D83BA32C-A50A-42A4-B232-E1CBBFC98815}"/>
              </a:ext>
            </a:extLst>
          </p:cNvPr>
          <p:cNvSpPr/>
          <p:nvPr/>
        </p:nvSpPr>
        <p:spPr>
          <a:xfrm>
            <a:off x="8486964" y="1536605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EDB9A6F-AE8F-4AC7-83E7-865BA83BA279}"/>
              </a:ext>
            </a:extLst>
          </p:cNvPr>
          <p:cNvSpPr txBox="1"/>
          <p:nvPr/>
        </p:nvSpPr>
        <p:spPr>
          <a:xfrm>
            <a:off x="7125060" y="2192750"/>
            <a:ext cx="166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Complications </a:t>
            </a:r>
          </a:p>
          <a:p>
            <a:r>
              <a:rPr lang="fr-FR" sz="1600" dirty="0"/>
              <a:t>du site opératoire</a:t>
            </a:r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xmlns="" id="{B4A104FE-5EF9-49F6-A9CD-3D009F9850BA}"/>
              </a:ext>
            </a:extLst>
          </p:cNvPr>
          <p:cNvSpPr/>
          <p:nvPr/>
        </p:nvSpPr>
        <p:spPr>
          <a:xfrm>
            <a:off x="6931904" y="2292038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xmlns="" id="{37E15792-5837-46F7-B664-03650C36B159}"/>
              </a:ext>
            </a:extLst>
          </p:cNvPr>
          <p:cNvSpPr/>
          <p:nvPr/>
        </p:nvSpPr>
        <p:spPr>
          <a:xfrm>
            <a:off x="5706973" y="3097935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B3F66B85-CE85-47EF-A352-E5EE5BE8D974}"/>
              </a:ext>
            </a:extLst>
          </p:cNvPr>
          <p:cNvSpPr txBox="1"/>
          <p:nvPr/>
        </p:nvSpPr>
        <p:spPr>
          <a:xfrm>
            <a:off x="921573" y="3136216"/>
            <a:ext cx="1861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ym typeface="Webdings" panose="05030102010509060703" pitchFamily="18" charset="2"/>
              </a:rPr>
              <a:t>Large</a:t>
            </a:r>
            <a:r>
              <a:rPr lang="fr-FR" sz="1800" dirty="0">
                <a:sym typeface="Webdings" panose="05030102010509060703" pitchFamily="18" charset="2"/>
              </a:rPr>
              <a:t> ( ≥ 4cm)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3EF74F-6AA7-4E88-BDD4-8E96819853A0}"/>
              </a:ext>
            </a:extLst>
          </p:cNvPr>
          <p:cNvSpPr txBox="1"/>
          <p:nvPr/>
        </p:nvSpPr>
        <p:spPr>
          <a:xfrm>
            <a:off x="761469" y="1571197"/>
            <a:ext cx="196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Petite</a:t>
            </a:r>
            <a:r>
              <a:rPr lang="fr-FR" sz="1800" dirty="0"/>
              <a:t> (</a:t>
            </a:r>
            <a:r>
              <a:rPr lang="fr-FR" sz="1800" dirty="0">
                <a:sym typeface="Webdings" panose="05030102010509060703" pitchFamily="18" charset="2"/>
              </a:rPr>
              <a:t> </a:t>
            </a:r>
            <a:r>
              <a:rPr lang="fr-FR" sz="1800" dirty="0"/>
              <a:t>&lt; 2 cm)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AA45AD56-23BC-4864-9570-9CF95CFCD237}"/>
              </a:ext>
            </a:extLst>
          </p:cNvPr>
          <p:cNvSpPr txBox="1"/>
          <p:nvPr/>
        </p:nvSpPr>
        <p:spPr>
          <a:xfrm>
            <a:off x="199070" y="2381161"/>
            <a:ext cx="2849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Moyenne</a:t>
            </a:r>
            <a:r>
              <a:rPr lang="fr-FR" sz="1800" dirty="0"/>
              <a:t> (</a:t>
            </a:r>
            <a:r>
              <a:rPr lang="fr-FR" sz="1800" dirty="0">
                <a:sym typeface="Webdings" panose="05030102010509060703" pitchFamily="18" charset="2"/>
              </a:rPr>
              <a:t> ≥ 2 à 4 cm)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331D8AD3-DA2B-47CA-A2BB-9D052A202AD1}"/>
              </a:ext>
            </a:extLst>
          </p:cNvPr>
          <p:cNvGrpSpPr/>
          <p:nvPr/>
        </p:nvGrpSpPr>
        <p:grpSpPr>
          <a:xfrm>
            <a:off x="6259418" y="4071296"/>
            <a:ext cx="5932582" cy="2824263"/>
            <a:chOff x="487325" y="3127819"/>
            <a:chExt cx="5537418" cy="3265163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xmlns="" id="{1FD13328-DB02-4365-977B-A94FEEDBA2A8}"/>
                </a:ext>
              </a:extLst>
            </p:cNvPr>
            <p:cNvSpPr/>
            <p:nvPr/>
          </p:nvSpPr>
          <p:spPr>
            <a:xfrm>
              <a:off x="487325" y="3127819"/>
              <a:ext cx="5271603" cy="2752310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0" dirty="0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3C5FED66-590B-446D-A06B-F28B96D68D5D}"/>
                </a:ext>
              </a:extLst>
            </p:cNvPr>
            <p:cNvSpPr txBox="1"/>
            <p:nvPr/>
          </p:nvSpPr>
          <p:spPr>
            <a:xfrm>
              <a:off x="1048705" y="3263459"/>
              <a:ext cx="1776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Forces de l’étude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0FB9F939-B3B1-472C-947E-A04A45D06525}"/>
                </a:ext>
              </a:extLst>
            </p:cNvPr>
            <p:cNvSpPr txBox="1"/>
            <p:nvPr/>
          </p:nvSpPr>
          <p:spPr>
            <a:xfrm>
              <a:off x="589733" y="3777675"/>
              <a:ext cx="5435010" cy="2615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Nombre de patients : registre du Club Hernie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Données recueillies prospectivement, multicentrique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Population sélectionnée : hernies ombilicales</a:t>
              </a:r>
            </a:p>
            <a:p>
              <a:pPr>
                <a:lnSpc>
                  <a:spcPct val="150000"/>
                </a:lnSpc>
              </a:pPr>
              <a:endParaRPr lang="fr-FR" dirty="0"/>
            </a:p>
            <a:p>
              <a:endParaRPr lang="fr-FR" dirty="0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1D96AF0-FB7D-48B5-BD31-64CDF1EA4956}"/>
              </a:ext>
            </a:extLst>
          </p:cNvPr>
          <p:cNvGrpSpPr/>
          <p:nvPr/>
        </p:nvGrpSpPr>
        <p:grpSpPr>
          <a:xfrm>
            <a:off x="355108" y="4071298"/>
            <a:ext cx="5864267" cy="2380660"/>
            <a:chOff x="2825089" y="3632791"/>
            <a:chExt cx="5576112" cy="3016989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xmlns="" id="{6640090C-0940-47C6-8B47-CCFA9F21B48C}"/>
                </a:ext>
              </a:extLst>
            </p:cNvPr>
            <p:cNvSpPr/>
            <p:nvPr/>
          </p:nvSpPr>
          <p:spPr>
            <a:xfrm>
              <a:off x="2825089" y="3632791"/>
              <a:ext cx="5452360" cy="3016989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0" dirty="0">
                <a:solidFill>
                  <a:schemeClr val="tx1"/>
                </a:solidFill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A968E1E1-D715-4D8B-99C5-482432F154F1}"/>
                </a:ext>
              </a:extLst>
            </p:cNvPr>
            <p:cNvSpPr txBox="1"/>
            <p:nvPr/>
          </p:nvSpPr>
          <p:spPr>
            <a:xfrm>
              <a:off x="3386469" y="3768431"/>
              <a:ext cx="1867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Limites de l’étude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1F48FF52-C7AF-43B6-A382-1E21F6FB243F}"/>
                </a:ext>
              </a:extLst>
            </p:cNvPr>
            <p:cNvSpPr txBox="1"/>
            <p:nvPr/>
          </p:nvSpPr>
          <p:spPr>
            <a:xfrm>
              <a:off x="2848558" y="4282646"/>
              <a:ext cx="5552643" cy="176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Nombre de patients non douloureux dans le groupe open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Différence de taille de la prothèse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Suivi à 2 ans chez 50% des patients</a:t>
              </a:r>
            </a:p>
          </p:txBody>
        </p:sp>
      </p:grpSp>
      <p:sp>
        <p:nvSpPr>
          <p:cNvPr id="51" name="Accolade fermante 50">
            <a:extLst>
              <a:ext uri="{FF2B5EF4-FFF2-40B4-BE49-F238E27FC236}">
                <a16:creationId xmlns:a16="http://schemas.microsoft.com/office/drawing/2014/main" xmlns="" id="{09337A25-F7AC-4E63-B563-488FAB676588}"/>
              </a:ext>
            </a:extLst>
          </p:cNvPr>
          <p:cNvSpPr/>
          <p:nvPr/>
        </p:nvSpPr>
        <p:spPr>
          <a:xfrm>
            <a:off x="10460152" y="1524853"/>
            <a:ext cx="186307" cy="4249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Accolade fermante 51">
            <a:extLst>
              <a:ext uri="{FF2B5EF4-FFF2-40B4-BE49-F238E27FC236}">
                <a16:creationId xmlns:a16="http://schemas.microsoft.com/office/drawing/2014/main" xmlns="" id="{1BDDAF4E-F0AA-493E-8867-102162F9909F}"/>
              </a:ext>
            </a:extLst>
          </p:cNvPr>
          <p:cNvSpPr/>
          <p:nvPr/>
        </p:nvSpPr>
        <p:spPr>
          <a:xfrm>
            <a:off x="10460152" y="2209881"/>
            <a:ext cx="186307" cy="1342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631D6E42-7EEE-4D43-85BF-B18BD9DBC97C}"/>
              </a:ext>
            </a:extLst>
          </p:cNvPr>
          <p:cNvSpPr txBox="1"/>
          <p:nvPr/>
        </p:nvSpPr>
        <p:spPr>
          <a:xfrm>
            <a:off x="10646459" y="1541719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 &gt; L-IPOM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AF153DA4-DC69-4B56-A0D8-CFA24B751668}"/>
              </a:ext>
            </a:extLst>
          </p:cNvPr>
          <p:cNvSpPr txBox="1"/>
          <p:nvPr/>
        </p:nvSpPr>
        <p:spPr>
          <a:xfrm>
            <a:off x="10646459" y="267792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 &gt; O-IPOM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4596B218-17D0-4AAC-B0E0-0C840DA2BC39}"/>
              </a:ext>
            </a:extLst>
          </p:cNvPr>
          <p:cNvSpPr txBox="1"/>
          <p:nvPr/>
        </p:nvSpPr>
        <p:spPr>
          <a:xfrm>
            <a:off x="4611130" y="1532492"/>
            <a:ext cx="1642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Temps opératoire</a:t>
            </a:r>
          </a:p>
        </p:txBody>
      </p:sp>
      <p:sp>
        <p:nvSpPr>
          <p:cNvPr id="57" name="Flèche : bas 56">
            <a:extLst>
              <a:ext uri="{FF2B5EF4-FFF2-40B4-BE49-F238E27FC236}">
                <a16:creationId xmlns:a16="http://schemas.microsoft.com/office/drawing/2014/main" xmlns="" id="{B28AB281-02AA-4357-8742-C866A728DD90}"/>
              </a:ext>
            </a:extLst>
          </p:cNvPr>
          <p:cNvSpPr/>
          <p:nvPr/>
        </p:nvSpPr>
        <p:spPr>
          <a:xfrm rot="10800000">
            <a:off x="4384941" y="1518737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FE43C7E-02ED-4C44-9A2E-3259CAEA9E3A}"/>
              </a:ext>
            </a:extLst>
          </p:cNvPr>
          <p:cNvSpPr txBox="1"/>
          <p:nvPr/>
        </p:nvSpPr>
        <p:spPr>
          <a:xfrm>
            <a:off x="5024594" y="2350880"/>
            <a:ext cx="1642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Temps opératoire</a:t>
            </a:r>
          </a:p>
        </p:txBody>
      </p:sp>
      <p:sp>
        <p:nvSpPr>
          <p:cNvPr id="60" name="Flèche : bas 59">
            <a:extLst>
              <a:ext uri="{FF2B5EF4-FFF2-40B4-BE49-F238E27FC236}">
                <a16:creationId xmlns:a16="http://schemas.microsoft.com/office/drawing/2014/main" xmlns="" id="{B5732B2F-4010-4AEB-BDA4-CE8E4B64AC9D}"/>
              </a:ext>
            </a:extLst>
          </p:cNvPr>
          <p:cNvSpPr/>
          <p:nvPr/>
        </p:nvSpPr>
        <p:spPr>
          <a:xfrm>
            <a:off x="4769482" y="2343306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1611D752-CB5F-4AD8-811F-1B2BB1F39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567" y="120022"/>
            <a:ext cx="1365892" cy="85292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D8BEABBF-6DE0-48FC-98F3-F899968D0964}"/>
              </a:ext>
            </a:extLst>
          </p:cNvPr>
          <p:cNvSpPr txBox="1"/>
          <p:nvPr/>
        </p:nvSpPr>
        <p:spPr>
          <a:xfrm>
            <a:off x="3519714" y="261757"/>
            <a:ext cx="5270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Quelle est la place de la laparoscopie </a:t>
            </a:r>
          </a:p>
          <a:p>
            <a:pPr algn="ctr"/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dans la cure de hernie ombilicale avec IPOM ?</a:t>
            </a:r>
          </a:p>
        </p:txBody>
      </p:sp>
    </p:spTree>
    <p:extLst>
      <p:ext uri="{BB962C8B-B14F-4D97-AF65-F5344CB8AC3E}">
        <p14:creationId xmlns:p14="http://schemas.microsoft.com/office/powerpoint/2010/main" xmlns="" val="3805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 animBg="1"/>
      <p:bldP spid="28" grpId="0"/>
      <p:bldP spid="29" grpId="0" animBg="1"/>
      <p:bldP spid="30" grpId="0" animBg="1"/>
      <p:bldP spid="33" grpId="0"/>
      <p:bldP spid="37" grpId="0"/>
      <p:bldP spid="51" grpId="0" animBg="1"/>
      <p:bldP spid="52" grpId="0" animBg="1"/>
      <p:bldP spid="54" grpId="0"/>
      <p:bldP spid="55" grpId="0"/>
      <p:bldP spid="58" grpId="0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82BE401-3D4A-4579-8E0D-778FCD52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48" y="1656080"/>
            <a:ext cx="11665892" cy="5560794"/>
          </a:xfrm>
        </p:spPr>
        <p:txBody>
          <a:bodyPr/>
          <a:lstStyle/>
          <a:p>
            <a:pPr algn="just"/>
            <a:r>
              <a:rPr lang="fr-FR" sz="2600" dirty="0">
                <a:latin typeface="+mj-lt"/>
              </a:rPr>
              <a:t>Les résultats de la cure prothétique de hernie ombilicales open ou </a:t>
            </a:r>
            <a:r>
              <a:rPr lang="fr-FR" sz="2600" dirty="0" err="1">
                <a:latin typeface="+mj-lt"/>
              </a:rPr>
              <a:t>laparoscopique</a:t>
            </a:r>
            <a:r>
              <a:rPr lang="fr-FR" sz="2600" dirty="0">
                <a:latin typeface="+mj-lt"/>
              </a:rPr>
              <a:t> </a:t>
            </a:r>
            <a:r>
              <a:rPr lang="fr-FR" sz="2600" dirty="0" smtClean="0">
                <a:latin typeface="+mj-lt"/>
              </a:rPr>
              <a:t>semblent dépendre </a:t>
            </a:r>
            <a:r>
              <a:rPr lang="fr-FR" sz="2600" dirty="0">
                <a:latin typeface="+mj-lt"/>
              </a:rPr>
              <a:t>de la taille du </a:t>
            </a:r>
            <a:r>
              <a:rPr lang="fr-FR" sz="2600" dirty="0" err="1" smtClean="0">
                <a:latin typeface="+mj-lt"/>
              </a:rPr>
              <a:t>défect</a:t>
            </a:r>
            <a:r>
              <a:rPr lang="fr-FR" sz="2600" dirty="0" smtClean="0">
                <a:latin typeface="+mj-lt"/>
              </a:rPr>
              <a:t>, et confirment l’intérêt de la cœlioscopie pour les hernies volumineuses </a:t>
            </a:r>
            <a:endParaRPr lang="fr-FR" sz="2600" dirty="0">
              <a:latin typeface="+mj-lt"/>
            </a:endParaRPr>
          </a:p>
          <a:p>
            <a:pPr algn="just"/>
            <a:endParaRPr lang="fr-FR" sz="1000" dirty="0">
              <a:latin typeface="+mj-lt"/>
            </a:endParaRPr>
          </a:p>
          <a:p>
            <a:pPr algn="just"/>
            <a:r>
              <a:rPr lang="fr-FR" sz="2600" dirty="0">
                <a:latin typeface="+mj-lt"/>
              </a:rPr>
              <a:t>L’IPOM reste largement réalisée, le taux de complication </a:t>
            </a:r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   dans cette étude est faible</a:t>
            </a:r>
          </a:p>
          <a:p>
            <a:pPr algn="just"/>
            <a:endParaRPr lang="fr-FR" sz="1000" dirty="0">
              <a:latin typeface="+mj-lt"/>
            </a:endParaRPr>
          </a:p>
          <a:p>
            <a:pPr algn="just"/>
            <a:r>
              <a:rPr lang="fr-FR" sz="2600" dirty="0" smtClean="0">
                <a:latin typeface="+mj-lt"/>
              </a:rPr>
              <a:t>Nombreuses analyses complémentaires et croisées à venir </a:t>
            </a:r>
          </a:p>
          <a:p>
            <a:pPr algn="just"/>
            <a:endParaRPr lang="fr-FR" sz="2600" dirty="0" smtClean="0">
              <a:latin typeface="+mj-lt"/>
            </a:endParaRPr>
          </a:p>
          <a:p>
            <a:pPr algn="just"/>
            <a:r>
              <a:rPr lang="fr-FR" sz="2600" dirty="0" smtClean="0">
                <a:latin typeface="+mj-lt"/>
              </a:rPr>
              <a:t>Les techniques «  innovantes » sont référencées dans la base </a:t>
            </a:r>
          </a:p>
          <a:p>
            <a:pPr lvl="1" algn="just"/>
            <a:r>
              <a:rPr lang="fr-FR" sz="2200" dirty="0" smtClean="0">
                <a:latin typeface="+mj-lt"/>
              </a:rPr>
              <a:t>Elles feront l’objet d’analyses ciblées et comparatives !!!</a:t>
            </a:r>
            <a:endParaRPr lang="fr-FR" sz="2200" dirty="0">
              <a:latin typeface="+mj-l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C732EDA-EDFA-44CB-9068-D81434AD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accent1"/>
                </a:solidFill>
              </a:rPr>
              <a:t>Conclusion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C310167-36ED-4EAE-B969-D11B8C2AF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8910" y="2675975"/>
            <a:ext cx="2432050" cy="32321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496A2F8-9322-49CD-A89F-4BDCA0195B77}"/>
              </a:ext>
            </a:extLst>
          </p:cNvPr>
          <p:cNvSpPr txBox="1"/>
          <p:nvPr/>
        </p:nvSpPr>
        <p:spPr>
          <a:xfrm>
            <a:off x="8988589" y="5920810"/>
            <a:ext cx="2572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Zhang et al. </a:t>
            </a:r>
            <a:r>
              <a:rPr lang="fr-FR" sz="1600" i="1" dirty="0"/>
              <a:t>Front </a:t>
            </a:r>
            <a:r>
              <a:rPr lang="fr-FR" sz="1600" i="1" dirty="0" err="1"/>
              <a:t>Surg</a:t>
            </a:r>
            <a:r>
              <a:rPr lang="fr-FR" sz="1600" dirty="0"/>
              <a:t>, 2021</a:t>
            </a:r>
          </a:p>
        </p:txBody>
      </p:sp>
      <p:pic>
        <p:nvPicPr>
          <p:cNvPr id="2050" name="Picture 2" descr="http://www.sfcp-ch.fr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0057" y="185352"/>
            <a:ext cx="3281950" cy="1025610"/>
          </a:xfrm>
          <a:prstGeom prst="rect">
            <a:avLst/>
          </a:prstGeom>
          <a:noFill/>
        </p:spPr>
      </p:pic>
      <p:pic>
        <p:nvPicPr>
          <p:cNvPr id="2052" name="Picture 4" descr="http://www.sfcp-ch.fr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44" y="200496"/>
            <a:ext cx="3595815" cy="1123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17BAC1-CEA5-4374-87C4-6B56EF17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1"/>
                </a:solidFill>
              </a:rPr>
              <a:t>Publication </a:t>
            </a:r>
            <a:endParaRPr lang="fr-FR" sz="40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9392B5-62C6-4B1C-8027-300FDA81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Article récent </a:t>
            </a:r>
            <a:r>
              <a:rPr lang="fr-FR" dirty="0" smtClean="0"/>
              <a:t>: </a:t>
            </a:r>
            <a:r>
              <a:rPr lang="it-IT" dirty="0" smtClean="0"/>
              <a:t>S. Frey et al. / Surgery (2021) </a:t>
            </a:r>
            <a:r>
              <a:rPr lang="en-US" dirty="0" smtClean="0"/>
              <a:t>Are the relative benefits of open versus laparoscopic </a:t>
            </a:r>
            <a:r>
              <a:rPr lang="en-US" dirty="0" err="1" smtClean="0"/>
              <a:t>intraperitoneal</a:t>
            </a:r>
            <a:r>
              <a:rPr lang="en-US" dirty="0" smtClean="0"/>
              <a:t> mesh repair of umbilical hernias dependent on the diameter of the defect?</a:t>
            </a:r>
            <a:endParaRPr lang="fr-FR" dirty="0" smtClean="0"/>
          </a:p>
          <a:p>
            <a:r>
              <a:rPr lang="fr-FR" b="1" dirty="0" smtClean="0"/>
              <a:t>A venir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Is </a:t>
            </a:r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repair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suture for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umbilical</a:t>
            </a:r>
            <a:r>
              <a:rPr lang="fr-FR" dirty="0" smtClean="0"/>
              <a:t> </a:t>
            </a:r>
            <a:r>
              <a:rPr lang="fr-FR" dirty="0" err="1" smtClean="0"/>
              <a:t>hernias</a:t>
            </a:r>
            <a:r>
              <a:rPr lang="fr-FR" dirty="0" smtClean="0"/>
              <a:t> ? </a:t>
            </a:r>
          </a:p>
          <a:p>
            <a:pPr lvl="1"/>
            <a:r>
              <a:rPr lang="fr-FR" dirty="0" smtClean="0"/>
              <a:t>Quelle Taille de la prothèse ?</a:t>
            </a:r>
          </a:p>
          <a:p>
            <a:pPr lvl="1"/>
            <a:r>
              <a:rPr lang="fr-FR" dirty="0" smtClean="0"/>
              <a:t>Voie pré péritonéale : quel abord?</a:t>
            </a:r>
          </a:p>
          <a:p>
            <a:pPr lvl="1"/>
            <a:r>
              <a:rPr lang="fr-FR" dirty="0" smtClean="0"/>
              <a:t>Nouvelles techniques : intérêts ?? </a:t>
            </a:r>
          </a:p>
          <a:p>
            <a:pPr lvl="1"/>
            <a:r>
              <a:rPr lang="fr-FR" dirty="0" smtClean="0"/>
              <a:t>………</a:t>
            </a:r>
          </a:p>
          <a:p>
            <a:pPr lvl="1"/>
            <a:endParaRPr lang="fr-FR" dirty="0" smtClean="0"/>
          </a:p>
        </p:txBody>
      </p:sp>
      <p:pic>
        <p:nvPicPr>
          <p:cNvPr id="19458" name="Picture 2" descr="http://www.sfcp-ch.fr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348" y="160638"/>
            <a:ext cx="4156934" cy="1299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65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32C8B2-00A3-4BCD-A7D0-28784FFB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4" y="2103437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xmlns="" val="26207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6B68ADD-69FC-43D1-A48D-B79F9063F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171" y="3407391"/>
            <a:ext cx="3657313" cy="2283789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5B900BAF-508D-4545-97FE-2F6081F94D89}"/>
              </a:ext>
            </a:extLst>
          </p:cNvPr>
          <p:cNvSpPr/>
          <p:nvPr/>
        </p:nvSpPr>
        <p:spPr>
          <a:xfrm>
            <a:off x="2985946" y="2489390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8FA225D7-DD84-4365-8C05-022304700405}"/>
              </a:ext>
            </a:extLst>
          </p:cNvPr>
          <p:cNvSpPr/>
          <p:nvPr/>
        </p:nvSpPr>
        <p:spPr>
          <a:xfrm>
            <a:off x="346493" y="3162627"/>
            <a:ext cx="2523590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142DA16F-1393-4FFC-93CA-77B55CA270B9}"/>
              </a:ext>
            </a:extLst>
          </p:cNvPr>
          <p:cNvSpPr/>
          <p:nvPr/>
        </p:nvSpPr>
        <p:spPr>
          <a:xfrm>
            <a:off x="305133" y="2548489"/>
            <a:ext cx="252359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F5DD05CE-91F9-4699-8BF5-43AB45EB62A7}"/>
              </a:ext>
            </a:extLst>
          </p:cNvPr>
          <p:cNvSpPr/>
          <p:nvPr/>
        </p:nvSpPr>
        <p:spPr>
          <a:xfrm>
            <a:off x="322495" y="1936037"/>
            <a:ext cx="2506228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A9FAED01-BEBC-4EAF-A8A3-4D540DB1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BF4908B-EAA0-4FB8-83EA-3757262712C4}"/>
              </a:ext>
            </a:extLst>
          </p:cNvPr>
          <p:cNvSpPr txBox="1"/>
          <p:nvPr/>
        </p:nvSpPr>
        <p:spPr>
          <a:xfrm>
            <a:off x="604881" y="1034657"/>
            <a:ext cx="10519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Quelle est la place de la laparoscopie dans la cure de hernies ventrales primaires avec IPOM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CD1085F-CFFB-4AF8-AE46-48B3D028C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6666" t="27704" r="10167" b="45744"/>
          <a:stretch/>
        </p:blipFill>
        <p:spPr>
          <a:xfrm>
            <a:off x="5136517" y="1867686"/>
            <a:ext cx="6815289" cy="235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C5D8C17-FA2C-4DE1-B090-772222927A0D}"/>
              </a:ext>
            </a:extLst>
          </p:cNvPr>
          <p:cNvSpPr txBox="1"/>
          <p:nvPr/>
        </p:nvSpPr>
        <p:spPr>
          <a:xfrm>
            <a:off x="7149701" y="4409075"/>
            <a:ext cx="278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 err="1">
                <a:effectLst/>
                <a:latin typeface="Times New Roman" panose="02020603050405020304" pitchFamily="18" charset="0"/>
              </a:rPr>
              <a:t>Hajibandeh</a:t>
            </a:r>
            <a:r>
              <a:rPr lang="fr-FR" sz="1600" dirty="0">
                <a:effectLst/>
                <a:latin typeface="Times New Roman" panose="02020603050405020304" pitchFamily="18" charset="0"/>
              </a:rPr>
              <a:t> et al. </a:t>
            </a:r>
            <a:r>
              <a:rPr lang="fr-FR" sz="1600" i="1" dirty="0" err="1">
                <a:effectLst/>
                <a:latin typeface="Times New Roman" panose="02020603050405020304" pitchFamily="18" charset="0"/>
              </a:rPr>
              <a:t>Hernia</a:t>
            </a:r>
            <a:r>
              <a:rPr lang="fr-FR" sz="1600" dirty="0">
                <a:effectLst/>
                <a:latin typeface="Times New Roman" panose="02020603050405020304" pitchFamily="18" charset="0"/>
              </a:rPr>
              <a:t>, 2017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C18D835-AAA2-480D-8A33-DB8C6A567CDD}"/>
              </a:ext>
            </a:extLst>
          </p:cNvPr>
          <p:cNvSpPr txBox="1"/>
          <p:nvPr/>
        </p:nvSpPr>
        <p:spPr>
          <a:xfrm>
            <a:off x="0" y="6517755"/>
            <a:ext cx="9601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Henriksen</a:t>
            </a:r>
            <a:r>
              <a:rPr lang="fr-FR" sz="1600" dirty="0"/>
              <a:t> et al. </a:t>
            </a:r>
            <a:r>
              <a:rPr lang="fr-FR" sz="1600" i="1" dirty="0"/>
              <a:t>Br J </a:t>
            </a:r>
            <a:r>
              <a:rPr lang="fr-FR" sz="1600" i="1" dirty="0" err="1"/>
              <a:t>Surg</a:t>
            </a:r>
            <a:r>
              <a:rPr lang="fr-FR" sz="1600" dirty="0"/>
              <a:t>, 2020; Sauerland et al. Cochrane </a:t>
            </a:r>
            <a:r>
              <a:rPr lang="fr-FR" sz="1600" dirty="0" err="1"/>
              <a:t>Database</a:t>
            </a:r>
            <a:r>
              <a:rPr lang="fr-FR" sz="1600" dirty="0"/>
              <a:t> </a:t>
            </a:r>
            <a:r>
              <a:rPr lang="fr-FR" sz="1600" dirty="0" err="1"/>
              <a:t>Syst</a:t>
            </a:r>
            <a:r>
              <a:rPr lang="fr-FR" sz="1600" dirty="0"/>
              <a:t> </a:t>
            </a:r>
            <a:r>
              <a:rPr lang="fr-FR" sz="1600" dirty="0" err="1"/>
              <a:t>rev</a:t>
            </a:r>
            <a:r>
              <a:rPr lang="fr-FR" sz="1600" dirty="0"/>
              <a:t>, 2011; Zhang et al. </a:t>
            </a:r>
            <a:r>
              <a:rPr lang="fr-FR" sz="1600" i="1" dirty="0"/>
              <a:t>World J </a:t>
            </a:r>
            <a:r>
              <a:rPr lang="fr-FR" sz="1600" i="1" dirty="0" err="1"/>
              <a:t>Surg</a:t>
            </a:r>
            <a:r>
              <a:rPr lang="fr-FR" sz="1600" dirty="0"/>
              <a:t>, 2014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32BDFA5-3A02-43B3-A27F-85722F5AE937}"/>
              </a:ext>
            </a:extLst>
          </p:cNvPr>
          <p:cNvSpPr txBox="1"/>
          <p:nvPr/>
        </p:nvSpPr>
        <p:spPr>
          <a:xfrm>
            <a:off x="17319" y="204762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Complications </a:t>
            </a:r>
            <a:r>
              <a:rPr lang="en-US" sz="1600" dirty="0" err="1"/>
              <a:t>cicatricielles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A4E7C78-49EC-42C4-9D16-897F21A630F3}"/>
              </a:ext>
            </a:extLst>
          </p:cNvPr>
          <p:cNvSpPr txBox="1"/>
          <p:nvPr/>
        </p:nvSpPr>
        <p:spPr>
          <a:xfrm>
            <a:off x="17319" y="264107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Infections du site </a:t>
            </a:r>
            <a:r>
              <a:rPr lang="en-US" sz="1600" dirty="0" err="1"/>
              <a:t>opératoire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F458470-EBED-4626-B942-30A7A9D97E50}"/>
              </a:ext>
            </a:extLst>
          </p:cNvPr>
          <p:cNvSpPr txBox="1"/>
          <p:nvPr/>
        </p:nvSpPr>
        <p:spPr>
          <a:xfrm>
            <a:off x="663407" y="3223229"/>
            <a:ext cx="1845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Récidives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26D4A99-24C2-44B8-94F0-3093F1786A72}"/>
              </a:ext>
            </a:extLst>
          </p:cNvPr>
          <p:cNvSpPr txBox="1"/>
          <p:nvPr/>
        </p:nvSpPr>
        <p:spPr>
          <a:xfrm>
            <a:off x="2472648" y="2562005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Plaies</a:t>
            </a:r>
            <a:r>
              <a:rPr lang="en-US" dirty="0"/>
              <a:t> </a:t>
            </a:r>
            <a:r>
              <a:rPr lang="en-US" dirty="0" smtClean="0"/>
              <a:t>digestives</a:t>
            </a:r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xmlns="" id="{C464CD1D-D610-4CAA-9093-756156BA410C}"/>
              </a:ext>
            </a:extLst>
          </p:cNvPr>
          <p:cNvSpPr/>
          <p:nvPr/>
        </p:nvSpPr>
        <p:spPr>
          <a:xfrm>
            <a:off x="2985946" y="3105206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6460E39-8099-4E63-93E2-E8E49BB83EB6}"/>
              </a:ext>
            </a:extLst>
          </p:cNvPr>
          <p:cNvSpPr txBox="1"/>
          <p:nvPr/>
        </p:nvSpPr>
        <p:spPr>
          <a:xfrm>
            <a:off x="2508881" y="3188989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Temps </a:t>
            </a:r>
            <a:r>
              <a:rPr lang="en-US" dirty="0" err="1"/>
              <a:t>opératoire</a:t>
            </a:r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xmlns="" id="{8021B76D-56E4-4529-8F3D-190FB978316F}"/>
              </a:ext>
            </a:extLst>
          </p:cNvPr>
          <p:cNvSpPr/>
          <p:nvPr/>
        </p:nvSpPr>
        <p:spPr>
          <a:xfrm>
            <a:off x="322495" y="3732929"/>
            <a:ext cx="4707371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Douleurs ?</a:t>
            </a:r>
          </a:p>
        </p:txBody>
      </p:sp>
    </p:spTree>
    <p:extLst>
      <p:ext uri="{BB962C8B-B14F-4D97-AF65-F5344CB8AC3E}">
        <p14:creationId xmlns:p14="http://schemas.microsoft.com/office/powerpoint/2010/main" xmlns="" val="2622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6B68ADD-69FC-43D1-A48D-B79F9063F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171" y="3407391"/>
            <a:ext cx="3657313" cy="2283789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5B900BAF-508D-4545-97FE-2F6081F94D89}"/>
              </a:ext>
            </a:extLst>
          </p:cNvPr>
          <p:cNvSpPr/>
          <p:nvPr/>
        </p:nvSpPr>
        <p:spPr>
          <a:xfrm>
            <a:off x="2985946" y="2489390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8FA225D7-DD84-4365-8C05-022304700405}"/>
              </a:ext>
            </a:extLst>
          </p:cNvPr>
          <p:cNvSpPr/>
          <p:nvPr/>
        </p:nvSpPr>
        <p:spPr>
          <a:xfrm>
            <a:off x="346493" y="3162627"/>
            <a:ext cx="2523590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142DA16F-1393-4FFC-93CA-77B55CA270B9}"/>
              </a:ext>
            </a:extLst>
          </p:cNvPr>
          <p:cNvSpPr/>
          <p:nvPr/>
        </p:nvSpPr>
        <p:spPr>
          <a:xfrm>
            <a:off x="305133" y="2548489"/>
            <a:ext cx="252359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F5DD05CE-91F9-4699-8BF5-43AB45EB62A7}"/>
              </a:ext>
            </a:extLst>
          </p:cNvPr>
          <p:cNvSpPr/>
          <p:nvPr/>
        </p:nvSpPr>
        <p:spPr>
          <a:xfrm>
            <a:off x="322495" y="1936037"/>
            <a:ext cx="2506228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A9FAED01-BEBC-4EAF-A8A3-4D540DB1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32BDFA5-3A02-43B3-A27F-85722F5AE937}"/>
              </a:ext>
            </a:extLst>
          </p:cNvPr>
          <p:cNvSpPr txBox="1"/>
          <p:nvPr/>
        </p:nvSpPr>
        <p:spPr>
          <a:xfrm>
            <a:off x="17319" y="204762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Complications </a:t>
            </a:r>
            <a:r>
              <a:rPr lang="en-US" sz="1600" dirty="0" err="1"/>
              <a:t>cicatricielles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A4E7C78-49EC-42C4-9D16-897F21A630F3}"/>
              </a:ext>
            </a:extLst>
          </p:cNvPr>
          <p:cNvSpPr txBox="1"/>
          <p:nvPr/>
        </p:nvSpPr>
        <p:spPr>
          <a:xfrm>
            <a:off x="17319" y="264107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Infections du site </a:t>
            </a:r>
            <a:r>
              <a:rPr lang="en-US" sz="1600" dirty="0" err="1"/>
              <a:t>opératoire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F458470-EBED-4626-B942-30A7A9D97E50}"/>
              </a:ext>
            </a:extLst>
          </p:cNvPr>
          <p:cNvSpPr txBox="1"/>
          <p:nvPr/>
        </p:nvSpPr>
        <p:spPr>
          <a:xfrm>
            <a:off x="663407" y="3223229"/>
            <a:ext cx="1845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Récidives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26D4A99-24C2-44B8-94F0-3093F1786A72}"/>
              </a:ext>
            </a:extLst>
          </p:cNvPr>
          <p:cNvSpPr txBox="1"/>
          <p:nvPr/>
        </p:nvSpPr>
        <p:spPr>
          <a:xfrm>
            <a:off x="2472648" y="2562005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Plaies</a:t>
            </a:r>
            <a:r>
              <a:rPr lang="en-US" dirty="0"/>
              <a:t> </a:t>
            </a:r>
            <a:r>
              <a:rPr lang="en-US" dirty="0" err="1"/>
              <a:t>grêliques</a:t>
            </a:r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xmlns="" id="{C464CD1D-D610-4CAA-9093-756156BA410C}"/>
              </a:ext>
            </a:extLst>
          </p:cNvPr>
          <p:cNvSpPr/>
          <p:nvPr/>
        </p:nvSpPr>
        <p:spPr>
          <a:xfrm>
            <a:off x="2985946" y="3105206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6460E39-8099-4E63-93E2-E8E49BB83EB6}"/>
              </a:ext>
            </a:extLst>
          </p:cNvPr>
          <p:cNvSpPr txBox="1"/>
          <p:nvPr/>
        </p:nvSpPr>
        <p:spPr>
          <a:xfrm>
            <a:off x="2508881" y="3188989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Temps </a:t>
            </a:r>
            <a:r>
              <a:rPr lang="en-US" dirty="0" err="1"/>
              <a:t>opératoire</a:t>
            </a:r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xmlns="" id="{8021B76D-56E4-4529-8F3D-190FB978316F}"/>
              </a:ext>
            </a:extLst>
          </p:cNvPr>
          <p:cNvSpPr/>
          <p:nvPr/>
        </p:nvSpPr>
        <p:spPr>
          <a:xfrm>
            <a:off x="322495" y="3732929"/>
            <a:ext cx="4707371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Douleurs 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448D9D3-BF21-4121-8D46-D1269C0E3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083" t="26621" r="26000" b="57926"/>
          <a:stretch/>
        </p:blipFill>
        <p:spPr>
          <a:xfrm>
            <a:off x="5589228" y="1922934"/>
            <a:ext cx="6243439" cy="1109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CDD4C4DA-CC95-489A-8BF9-93B7FF5E2900}"/>
              </a:ext>
            </a:extLst>
          </p:cNvPr>
          <p:cNvSpPr txBox="1"/>
          <p:nvPr/>
        </p:nvSpPr>
        <p:spPr>
          <a:xfrm>
            <a:off x="5555153" y="3298555"/>
            <a:ext cx="730180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dirty="0">
                <a:latin typeface="+mj-lt"/>
              </a:rPr>
              <a:t>Recommandations</a:t>
            </a:r>
            <a:r>
              <a:rPr lang="en-US" sz="2300" b="1" dirty="0">
                <a:latin typeface="+mj-lt"/>
              </a:rPr>
              <a:t> (</a:t>
            </a:r>
            <a:r>
              <a:rPr lang="en-US" sz="2300" b="1" dirty="0" err="1">
                <a:latin typeface="+mj-lt"/>
              </a:rPr>
              <a:t>faible</a:t>
            </a:r>
            <a:r>
              <a:rPr lang="en-US" sz="2300" b="1" dirty="0">
                <a:latin typeface="+mj-lt"/>
              </a:rPr>
              <a:t> </a:t>
            </a:r>
            <a:r>
              <a:rPr lang="en-US" sz="2300" b="1" dirty="0" err="1">
                <a:latin typeface="+mj-lt"/>
              </a:rPr>
              <a:t>niveau</a:t>
            </a:r>
            <a:r>
              <a:rPr lang="en-US" sz="2300" b="1" dirty="0">
                <a:latin typeface="+mj-lt"/>
              </a:rPr>
              <a:t> de </a:t>
            </a:r>
            <a:r>
              <a:rPr lang="en-US" sz="2300" b="1" dirty="0" err="1">
                <a:latin typeface="+mj-lt"/>
              </a:rPr>
              <a:t>preuve</a:t>
            </a:r>
            <a:r>
              <a:rPr lang="en-US" sz="2300" b="1" dirty="0">
                <a:latin typeface="+mj-l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+mj-lt"/>
              </a:rPr>
              <a:t>Laparoscopie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si</a:t>
            </a:r>
            <a:r>
              <a:rPr lang="en-US" sz="1700" dirty="0">
                <a:latin typeface="+mj-lt"/>
              </a:rPr>
              <a:t> </a:t>
            </a:r>
            <a:r>
              <a:rPr lang="fr-FR" sz="1700" dirty="0">
                <a:latin typeface="+mj-lt"/>
                <a:sym typeface="Webdings" panose="05030102010509060703" pitchFamily="18" charset="2"/>
              </a:rPr>
              <a:t> &gt; 4cm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  <a:sym typeface="Webdings" panose="05030102010509060703" pitchFamily="18" charset="2"/>
              </a:rPr>
              <a:t>Laparoscopie si risque </a:t>
            </a:r>
            <a:r>
              <a:rPr lang="en-US" sz="1700" dirty="0">
                <a:latin typeface="+mj-lt"/>
              </a:rPr>
              <a:t>de complications </a:t>
            </a:r>
            <a:r>
              <a:rPr lang="fr-FR" sz="1700" dirty="0">
                <a:latin typeface="+mj-lt"/>
              </a:rPr>
              <a:t>cicatricielles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22880AF-99E0-4D42-A3C9-E311E7489E99}"/>
              </a:ext>
            </a:extLst>
          </p:cNvPr>
          <p:cNvSpPr txBox="1"/>
          <p:nvPr/>
        </p:nvSpPr>
        <p:spPr>
          <a:xfrm>
            <a:off x="5555153" y="4630798"/>
            <a:ext cx="66368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dirty="0">
                <a:latin typeface="+mj-lt"/>
              </a:rPr>
              <a:t>Limites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</a:rPr>
              <a:t>Inclusion de hernies ombilicales, épigastriques et </a:t>
            </a:r>
            <a:r>
              <a:rPr lang="fr-FR" sz="1700" dirty="0" err="1">
                <a:latin typeface="+mj-lt"/>
              </a:rPr>
              <a:t>incisionnelles</a:t>
            </a:r>
            <a:r>
              <a:rPr lang="fr-FR" sz="1700" dirty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</a:rPr>
              <a:t>Non spécifiques de l’IPOM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</a:rPr>
              <a:t>Pas de prise en compte de la taille de la hernie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800E15C3-8759-490C-8651-7DEB69DF0A79}"/>
              </a:ext>
            </a:extLst>
          </p:cNvPr>
          <p:cNvSpPr txBox="1"/>
          <p:nvPr/>
        </p:nvSpPr>
        <p:spPr>
          <a:xfrm>
            <a:off x="0" y="6517755"/>
            <a:ext cx="9601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Henriksen</a:t>
            </a:r>
            <a:r>
              <a:rPr lang="fr-FR" sz="1600" dirty="0"/>
              <a:t> et al. </a:t>
            </a:r>
            <a:r>
              <a:rPr lang="fr-FR" sz="1600" i="1" dirty="0"/>
              <a:t>Br J </a:t>
            </a:r>
            <a:r>
              <a:rPr lang="fr-FR" sz="1600" i="1" dirty="0" err="1"/>
              <a:t>Surg</a:t>
            </a:r>
            <a:r>
              <a:rPr lang="fr-FR" sz="1600" dirty="0"/>
              <a:t>, 2020; Sauerland et al. Cochrane </a:t>
            </a:r>
            <a:r>
              <a:rPr lang="fr-FR" sz="1600" dirty="0" err="1"/>
              <a:t>Database</a:t>
            </a:r>
            <a:r>
              <a:rPr lang="fr-FR" sz="1600" dirty="0"/>
              <a:t> </a:t>
            </a:r>
            <a:r>
              <a:rPr lang="fr-FR" sz="1600" dirty="0" err="1"/>
              <a:t>Syst</a:t>
            </a:r>
            <a:r>
              <a:rPr lang="fr-FR" sz="1600" dirty="0"/>
              <a:t> </a:t>
            </a:r>
            <a:r>
              <a:rPr lang="fr-FR" sz="1600" dirty="0" err="1"/>
              <a:t>rev</a:t>
            </a:r>
            <a:r>
              <a:rPr lang="fr-FR" sz="1600" dirty="0"/>
              <a:t>, 2011; Zhang et al. </a:t>
            </a:r>
            <a:r>
              <a:rPr lang="fr-FR" sz="1600" i="1" dirty="0"/>
              <a:t>World J </a:t>
            </a:r>
            <a:r>
              <a:rPr lang="fr-FR" sz="1600" i="1" dirty="0" err="1"/>
              <a:t>Surg</a:t>
            </a:r>
            <a:r>
              <a:rPr lang="fr-FR" sz="1600" dirty="0"/>
              <a:t>, 2014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F62F6133-4810-4902-9745-DA39F7565326}"/>
              </a:ext>
            </a:extLst>
          </p:cNvPr>
          <p:cNvSpPr txBox="1"/>
          <p:nvPr/>
        </p:nvSpPr>
        <p:spPr>
          <a:xfrm>
            <a:off x="604881" y="1034657"/>
            <a:ext cx="10519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Quelle est la place de la laparoscopie dans la cure de hernies ventrales primaires avec IPOM ?</a:t>
            </a:r>
          </a:p>
        </p:txBody>
      </p:sp>
    </p:spTree>
    <p:extLst>
      <p:ext uri="{BB962C8B-B14F-4D97-AF65-F5344CB8AC3E}">
        <p14:creationId xmlns:p14="http://schemas.microsoft.com/office/powerpoint/2010/main" xmlns="" val="2674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51EB69-9ADF-4251-960E-9270AD0C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6" y="1004318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accent1"/>
                </a:solidFill>
              </a:rPr>
              <a:t>Objectif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89B0BE-E119-4202-A7FB-0F80FF8F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565" y="2837680"/>
            <a:ext cx="10332869" cy="1991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latin typeface="+mj-lt"/>
              </a:rPr>
              <a:t>Comparer les </a:t>
            </a:r>
            <a:r>
              <a:rPr lang="en-US" sz="3000" dirty="0" err="1">
                <a:latin typeface="+mj-lt"/>
              </a:rPr>
              <a:t>résultats</a:t>
            </a:r>
            <a:r>
              <a:rPr lang="en-US" sz="3000" dirty="0">
                <a:latin typeface="+mj-lt"/>
              </a:rPr>
              <a:t> des cures </a:t>
            </a:r>
            <a:r>
              <a:rPr lang="en-US" sz="3000" dirty="0" err="1">
                <a:latin typeface="+mj-lt"/>
              </a:rPr>
              <a:t>prothétiques</a:t>
            </a:r>
            <a:r>
              <a:rPr lang="en-US" sz="3000" dirty="0">
                <a:latin typeface="+mj-lt"/>
              </a:rPr>
              <a:t> IPOM </a:t>
            </a:r>
            <a:r>
              <a:rPr lang="en-US" sz="3000" dirty="0" err="1">
                <a:latin typeface="+mj-lt"/>
              </a:rPr>
              <a:t>laparoscopiques</a:t>
            </a:r>
            <a:r>
              <a:rPr lang="en-US" sz="3000" dirty="0">
                <a:latin typeface="+mj-lt"/>
              </a:rPr>
              <a:t> versus open des </a:t>
            </a:r>
            <a:r>
              <a:rPr lang="en-US" sz="3000" dirty="0" err="1">
                <a:latin typeface="+mj-lt"/>
              </a:rPr>
              <a:t>hernies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ombilicales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selon</a:t>
            </a:r>
            <a:r>
              <a:rPr lang="en-US" sz="3000" dirty="0">
                <a:latin typeface="+mj-lt"/>
              </a:rPr>
              <a:t> la classification de </a:t>
            </a:r>
            <a:r>
              <a:rPr lang="en-US" sz="3000" dirty="0" err="1">
                <a:latin typeface="+mj-lt"/>
              </a:rPr>
              <a:t>l’</a:t>
            </a:r>
            <a:r>
              <a:rPr lang="en-US" sz="3000" i="1" dirty="0" err="1">
                <a:latin typeface="+mj-lt"/>
              </a:rPr>
              <a:t>European</a:t>
            </a:r>
            <a:r>
              <a:rPr lang="en-US" sz="3000" i="1" dirty="0">
                <a:latin typeface="+mj-lt"/>
              </a:rPr>
              <a:t> Hernia Society </a:t>
            </a:r>
            <a:r>
              <a:rPr lang="en-US" sz="3000" i="1" dirty="0" smtClean="0">
                <a:latin typeface="+mj-lt"/>
              </a:rPr>
              <a:t>(EHS)</a:t>
            </a:r>
            <a:endParaRPr lang="en-US" sz="3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9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75003E-4F51-499B-B513-499FFA24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1"/>
            <a:ext cx="10515600" cy="757892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CD5DEF5-3D98-4A4A-B9F2-2DE3AD27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41" y="1013534"/>
            <a:ext cx="10425393" cy="5393509"/>
          </a:xfrm>
        </p:spPr>
        <p:txBody>
          <a:bodyPr>
            <a:normAutofit lnSpcReduction="10000"/>
          </a:bodyPr>
          <a:lstStyle/>
          <a:p>
            <a:r>
              <a:rPr lang="fr-FR" sz="2600" dirty="0">
                <a:solidFill>
                  <a:schemeClr val="accent1"/>
                </a:solidFill>
              </a:rPr>
              <a:t>Etude multicentrique, observationnelle (registre du Club Hernie)</a:t>
            </a:r>
          </a:p>
          <a:p>
            <a:endParaRPr lang="fr-FR" sz="1100" dirty="0"/>
          </a:p>
          <a:p>
            <a:r>
              <a:rPr lang="fr-FR" sz="2600" dirty="0">
                <a:solidFill>
                  <a:schemeClr val="accent1"/>
                </a:solidFill>
              </a:rPr>
              <a:t>Sélection : Patients adultes opérés d’une hernie ombilicale entre le 1</a:t>
            </a:r>
            <a:r>
              <a:rPr lang="fr-FR" sz="2600" baseline="30000" dirty="0">
                <a:solidFill>
                  <a:schemeClr val="accent1"/>
                </a:solidFill>
              </a:rPr>
              <a:t>er</a:t>
            </a:r>
            <a:r>
              <a:rPr lang="fr-FR" sz="2600" dirty="0">
                <a:solidFill>
                  <a:schemeClr val="accent1"/>
                </a:solidFill>
              </a:rPr>
              <a:t> septembre 2011 et le 1</a:t>
            </a:r>
            <a:r>
              <a:rPr lang="fr-FR" sz="2600" baseline="30000" dirty="0">
                <a:solidFill>
                  <a:schemeClr val="accent1"/>
                </a:solidFill>
              </a:rPr>
              <a:t>er</a:t>
            </a:r>
            <a:r>
              <a:rPr lang="fr-FR" sz="2600" dirty="0">
                <a:solidFill>
                  <a:schemeClr val="accent1"/>
                </a:solidFill>
              </a:rPr>
              <a:t> avril 2019</a:t>
            </a:r>
          </a:p>
          <a:p>
            <a:pPr lvl="1"/>
            <a:r>
              <a:rPr lang="fr-FR" sz="2200" dirty="0"/>
              <a:t>3 sous-groupes/taille du défect (critères EHS) :</a:t>
            </a:r>
          </a:p>
          <a:p>
            <a:pPr lvl="1"/>
            <a:endParaRPr lang="fr-FR" dirty="0">
              <a:sym typeface="Webdings" panose="05030102010509060703" pitchFamily="18" charset="2"/>
            </a:endParaRPr>
          </a:p>
          <a:p>
            <a:pPr lvl="1"/>
            <a:endParaRPr lang="fr-FR" sz="1100" dirty="0"/>
          </a:p>
          <a:p>
            <a:r>
              <a:rPr lang="fr-FR" sz="2600" dirty="0">
                <a:solidFill>
                  <a:schemeClr val="accent1"/>
                </a:solidFill>
              </a:rPr>
              <a:t>Exclusion : </a:t>
            </a:r>
          </a:p>
          <a:p>
            <a:pPr lvl="1"/>
            <a:r>
              <a:rPr lang="fr-FR" sz="2200" dirty="0"/>
              <a:t>Age &lt; 18 ans</a:t>
            </a:r>
          </a:p>
          <a:p>
            <a:pPr lvl="1"/>
            <a:r>
              <a:rPr lang="fr-FR" sz="2200" dirty="0"/>
              <a:t>Diamètre de la hernie non connu</a:t>
            </a:r>
          </a:p>
          <a:p>
            <a:pPr lvl="1"/>
            <a:r>
              <a:rPr lang="fr-FR" sz="2200" dirty="0"/>
              <a:t>Association avec une autre hernie ventrale</a:t>
            </a:r>
          </a:p>
          <a:p>
            <a:pPr lvl="1"/>
            <a:r>
              <a:rPr lang="fr-FR" sz="2200" dirty="0"/>
              <a:t>Hernies épigastriques</a:t>
            </a:r>
          </a:p>
          <a:p>
            <a:pPr lvl="1"/>
            <a:r>
              <a:rPr lang="fr-FR" sz="2200" dirty="0"/>
              <a:t>Hernies </a:t>
            </a:r>
            <a:r>
              <a:rPr lang="fr-FR" sz="2200" dirty="0" err="1"/>
              <a:t>incisionnelles</a:t>
            </a:r>
            <a:endParaRPr lang="fr-FR" sz="2200" dirty="0"/>
          </a:p>
          <a:p>
            <a:pPr lvl="1"/>
            <a:r>
              <a:rPr lang="fr-FR" sz="2200" dirty="0" err="1"/>
              <a:t>Raphies</a:t>
            </a:r>
            <a:r>
              <a:rPr lang="fr-FR" sz="2200" dirty="0"/>
              <a:t> simples</a:t>
            </a:r>
          </a:p>
          <a:p>
            <a:pPr lvl="1"/>
            <a:r>
              <a:rPr lang="fr-FR" sz="2200" dirty="0"/>
              <a:t>Prothèses extra-péritonéales</a:t>
            </a:r>
          </a:p>
        </p:txBody>
      </p:sp>
      <p:pic>
        <p:nvPicPr>
          <p:cNvPr id="5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xmlns="" id="{D29605FB-5855-498E-A66A-1F7F0E16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2057" y="172994"/>
            <a:ext cx="1338354" cy="777698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D5BC488-87C6-4522-A2EE-E399ECE8B3D6}"/>
              </a:ext>
            </a:extLst>
          </p:cNvPr>
          <p:cNvSpPr txBox="1"/>
          <p:nvPr/>
        </p:nvSpPr>
        <p:spPr>
          <a:xfrm>
            <a:off x="6261717" y="2405458"/>
            <a:ext cx="3429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/>
              <a:t>- Petite</a:t>
            </a:r>
            <a:r>
              <a:rPr lang="fr-FR" sz="1900" dirty="0"/>
              <a:t> (</a:t>
            </a:r>
            <a:r>
              <a:rPr lang="fr-FR" sz="1900" dirty="0">
                <a:sym typeface="Webdings" panose="05030102010509060703" pitchFamily="18" charset="2"/>
              </a:rPr>
              <a:t> </a:t>
            </a:r>
            <a:r>
              <a:rPr lang="fr-FR" sz="1900" dirty="0"/>
              <a:t>&lt; 2 cm)</a:t>
            </a:r>
          </a:p>
          <a:p>
            <a:r>
              <a:rPr lang="fr-FR" sz="1900" b="1" dirty="0"/>
              <a:t>- Moyenne</a:t>
            </a:r>
            <a:r>
              <a:rPr lang="fr-FR" sz="1900" dirty="0"/>
              <a:t> (</a:t>
            </a:r>
            <a:r>
              <a:rPr lang="fr-FR" sz="1900" dirty="0">
                <a:sym typeface="Webdings" panose="05030102010509060703" pitchFamily="18" charset="2"/>
              </a:rPr>
              <a:t> ≥ 2 à 4 cm)</a:t>
            </a:r>
          </a:p>
          <a:p>
            <a:r>
              <a:rPr lang="fr-FR" sz="1900" b="1" dirty="0">
                <a:sym typeface="Webdings" panose="05030102010509060703" pitchFamily="18" charset="2"/>
              </a:rPr>
              <a:t>- Large</a:t>
            </a:r>
            <a:r>
              <a:rPr lang="fr-FR" sz="1900" dirty="0">
                <a:sym typeface="Webdings" panose="05030102010509060703" pitchFamily="18" charset="2"/>
              </a:rPr>
              <a:t> ( ≥ 4cm)</a:t>
            </a:r>
            <a:endParaRPr lang="fr-FR" sz="1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40BF69E-ED5E-4E69-B04E-5E0BE8AA0B24}"/>
              </a:ext>
            </a:extLst>
          </p:cNvPr>
          <p:cNvSpPr txBox="1"/>
          <p:nvPr/>
        </p:nvSpPr>
        <p:spPr>
          <a:xfrm>
            <a:off x="0" y="6519446"/>
            <a:ext cx="261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Muysoms</a:t>
            </a:r>
            <a:r>
              <a:rPr lang="fr-FR" sz="1600" dirty="0"/>
              <a:t> et al. </a:t>
            </a:r>
            <a:r>
              <a:rPr lang="fr-FR" sz="1600" i="1" dirty="0" err="1"/>
              <a:t>Hernia</a:t>
            </a:r>
            <a:r>
              <a:rPr lang="fr-FR" sz="1600" dirty="0"/>
              <a:t>, 2009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99D66EC0-5DBE-47B5-8D90-67D552F7A06C}"/>
              </a:ext>
            </a:extLst>
          </p:cNvPr>
          <p:cNvGrpSpPr/>
          <p:nvPr/>
        </p:nvGrpSpPr>
        <p:grpSpPr>
          <a:xfrm>
            <a:off x="6096000" y="3483047"/>
            <a:ext cx="5757954" cy="1596953"/>
            <a:chOff x="6022019" y="3483046"/>
            <a:chExt cx="6037475" cy="15385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C7358195-308C-4829-A54A-822BC1C3C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7816" t="33010" r="21505" b="47831"/>
            <a:stretch/>
          </p:blipFill>
          <p:spPr>
            <a:xfrm>
              <a:off x="6022019" y="3483046"/>
              <a:ext cx="6037475" cy="128383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92D5763D-63D9-4E9C-86AA-13FFBC75A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8617" t="60971" r="37306" b="33980"/>
            <a:stretch/>
          </p:blipFill>
          <p:spPr>
            <a:xfrm>
              <a:off x="6096000" y="4675398"/>
              <a:ext cx="4154750" cy="346230"/>
            </a:xfrm>
            <a:prstGeom prst="rect">
              <a:avLst/>
            </a:prstGeom>
          </p:spPr>
        </p:pic>
      </p:grpSp>
      <p:pic>
        <p:nvPicPr>
          <p:cNvPr id="15362" name="Picture 2" descr="http://www.sfcp-ch.fr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6196" y="1025611"/>
            <a:ext cx="1788297" cy="558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0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461FAC1-4D58-45E4-B534-2050DDA8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909912"/>
            <a:ext cx="10735497" cy="42906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+mj-lt"/>
              </a:rPr>
              <a:t>Critère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jugement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principal </a:t>
            </a:r>
          </a:p>
          <a:p>
            <a:pPr marL="0" indent="0" algn="just">
              <a:buNone/>
            </a:pPr>
            <a:r>
              <a:rPr lang="en-US" sz="2400" dirty="0" err="1">
                <a:latin typeface="+mj-lt"/>
              </a:rPr>
              <a:t>Douleur</a:t>
            </a:r>
            <a:r>
              <a:rPr lang="en-US" sz="2400" dirty="0">
                <a:latin typeface="+mj-lt"/>
              </a:rPr>
              <a:t> post-</a:t>
            </a:r>
            <a:r>
              <a:rPr lang="en-US" sz="2400" dirty="0" err="1">
                <a:latin typeface="+mj-lt"/>
              </a:rPr>
              <a:t>opératoire</a:t>
            </a:r>
            <a:r>
              <a:rPr lang="en-US" sz="2400" dirty="0">
                <a:latin typeface="+mj-lt"/>
              </a:rPr>
              <a:t> à J1, M1 et 2 </a:t>
            </a:r>
            <a:r>
              <a:rPr lang="en-US" sz="2400" dirty="0" err="1">
                <a:latin typeface="+mj-lt"/>
              </a:rPr>
              <a:t>ans</a:t>
            </a:r>
            <a:r>
              <a:rPr lang="en-US" sz="2400" dirty="0">
                <a:latin typeface="+mj-lt"/>
              </a:rPr>
              <a:t> après </a:t>
            </a:r>
            <a:r>
              <a:rPr lang="en-US" sz="2400" dirty="0" err="1" smtClean="0">
                <a:latin typeface="+mj-lt"/>
              </a:rPr>
              <a:t>chirurgie</a:t>
            </a:r>
            <a:r>
              <a:rPr lang="en-US" sz="2400" dirty="0" smtClean="0">
                <a:latin typeface="+mj-lt"/>
              </a:rPr>
              <a:t> (ARC)</a:t>
            </a:r>
            <a:endParaRPr lang="en-US" sz="2400" dirty="0">
              <a:latin typeface="+mj-lt"/>
            </a:endParaRP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9DF8448-D982-4195-958F-A35E9E9CD70D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3B96D83-BAC9-4C5E-B838-ECD31B95C14E}"/>
              </a:ext>
            </a:extLst>
          </p:cNvPr>
          <p:cNvSpPr txBox="1"/>
          <p:nvPr/>
        </p:nvSpPr>
        <p:spPr>
          <a:xfrm>
            <a:off x="1899734" y="2117903"/>
            <a:ext cx="8027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VRS-4 </a:t>
            </a:r>
            <a:r>
              <a:rPr lang="fr-FR" sz="1800" dirty="0"/>
              <a:t>: catégorisée en « non »,  « inconfort », « douleur modérée », « importante »</a:t>
            </a:r>
          </a:p>
          <a:p>
            <a:pPr marL="0" indent="0">
              <a:buNone/>
            </a:pPr>
            <a:r>
              <a:rPr lang="fr-FR" sz="1800" b="1" dirty="0"/>
              <a:t>NRS-11</a:t>
            </a:r>
            <a:r>
              <a:rPr lang="fr-FR" sz="1800" dirty="0"/>
              <a:t> : Echelle numérique (0 à 10)</a:t>
            </a:r>
          </a:p>
        </p:txBody>
      </p:sp>
    </p:spTree>
    <p:extLst>
      <p:ext uri="{BB962C8B-B14F-4D97-AF65-F5344CB8AC3E}">
        <p14:creationId xmlns:p14="http://schemas.microsoft.com/office/powerpoint/2010/main" xmlns="" val="3677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0E5869DE-694A-4103-8793-A8062B54F1E6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29836B-DEF2-4988-8A13-E2DD2ECB2BAB}"/>
              </a:ext>
            </a:extLst>
          </p:cNvPr>
          <p:cNvSpPr/>
          <p:nvPr/>
        </p:nvSpPr>
        <p:spPr>
          <a:xfrm>
            <a:off x="533400" y="4093395"/>
            <a:ext cx="5527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Complications du site opératoire (SSO)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4D64E5-250B-4F95-8BF1-FC37AA0789D7}"/>
              </a:ext>
            </a:extLst>
          </p:cNvPr>
          <p:cNvSpPr/>
          <p:nvPr/>
        </p:nvSpPr>
        <p:spPr>
          <a:xfrm>
            <a:off x="6162040" y="4093394"/>
            <a:ext cx="5527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Complications intra-péritonéales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E64774-6CA1-46C8-8B25-9D4A89355AB9}"/>
              </a:ext>
            </a:extLst>
          </p:cNvPr>
          <p:cNvSpPr/>
          <p:nvPr/>
        </p:nvSpPr>
        <p:spPr>
          <a:xfrm>
            <a:off x="533400" y="4773392"/>
            <a:ext cx="256032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Infectieuses (SSI)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B5BA2A-F936-4FC8-9B43-BEC0397FBE92}"/>
              </a:ext>
            </a:extLst>
          </p:cNvPr>
          <p:cNvSpPr/>
          <p:nvPr/>
        </p:nvSpPr>
        <p:spPr>
          <a:xfrm>
            <a:off x="533400" y="5435374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Abcès sous cutanés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BDBAE8-30D8-4794-A66B-1289DFD6973D}"/>
              </a:ext>
            </a:extLst>
          </p:cNvPr>
          <p:cNvSpPr/>
          <p:nvPr/>
        </p:nvSpPr>
        <p:spPr>
          <a:xfrm>
            <a:off x="1884680" y="5435373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Abcès péri-prothétiques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0781BB-23DD-4E5E-A0B6-E25559150391}"/>
              </a:ext>
            </a:extLst>
          </p:cNvPr>
          <p:cNvSpPr/>
          <p:nvPr/>
        </p:nvSpPr>
        <p:spPr>
          <a:xfrm>
            <a:off x="3500120" y="4773392"/>
            <a:ext cx="256032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Non infectieuses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(SSO non-SSI)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2C5ACE-AB13-4329-A0DF-48C417FA3EAA}"/>
              </a:ext>
            </a:extLst>
          </p:cNvPr>
          <p:cNvSpPr/>
          <p:nvPr/>
        </p:nvSpPr>
        <p:spPr>
          <a:xfrm>
            <a:off x="3500120" y="5435374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Séromes</a:t>
            </a:r>
            <a:r>
              <a:rPr lang="fr-FR" sz="1200" dirty="0">
                <a:solidFill>
                  <a:schemeClr val="tx1"/>
                </a:solidFill>
              </a:rPr>
              <a:t> sous cutanés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87B4CD-4CA2-423A-AEE1-679D0980CCFC}"/>
              </a:ext>
            </a:extLst>
          </p:cNvPr>
          <p:cNvSpPr/>
          <p:nvPr/>
        </p:nvSpPr>
        <p:spPr>
          <a:xfrm>
            <a:off x="4851400" y="5435373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Séromes</a:t>
            </a:r>
            <a:r>
              <a:rPr lang="fr-FR" sz="1200" dirty="0">
                <a:solidFill>
                  <a:schemeClr val="tx1"/>
                </a:solidFill>
              </a:rPr>
              <a:t> péri-prothétiques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F12DC30-BC86-4618-B15B-7282F709FB28}"/>
              </a:ext>
            </a:extLst>
          </p:cNvPr>
          <p:cNvSpPr/>
          <p:nvPr/>
        </p:nvSpPr>
        <p:spPr>
          <a:xfrm>
            <a:off x="6162040" y="4764383"/>
            <a:ext cx="272288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Intraperitoneal</a:t>
            </a:r>
            <a:r>
              <a:rPr lang="fr-FR" sz="1600" dirty="0">
                <a:solidFill>
                  <a:schemeClr val="tx1"/>
                </a:solidFill>
              </a:rPr>
              <a:t> SSI (abcès, péritonite, fistule)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8322830-FFE7-4D57-A806-0D7CE24583B3}"/>
              </a:ext>
            </a:extLst>
          </p:cNvPr>
          <p:cNvSpPr/>
          <p:nvPr/>
        </p:nvSpPr>
        <p:spPr>
          <a:xfrm>
            <a:off x="8956040" y="4764382"/>
            <a:ext cx="2733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Non infectieuses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4079389-3C94-4176-99BC-5B2EEB8F1515}"/>
              </a:ext>
            </a:extLst>
          </p:cNvPr>
          <p:cNvSpPr/>
          <p:nvPr/>
        </p:nvSpPr>
        <p:spPr>
          <a:xfrm>
            <a:off x="8956040" y="5378300"/>
            <a:ext cx="1381126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Occlusions grêliques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493A8C4-EA54-40ED-939D-93EC960CBFEE}"/>
              </a:ext>
            </a:extLst>
          </p:cNvPr>
          <p:cNvSpPr/>
          <p:nvPr/>
        </p:nvSpPr>
        <p:spPr>
          <a:xfrm>
            <a:off x="10480041" y="5378299"/>
            <a:ext cx="1209039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Hématomes / saignements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1CE2EE6-B9E6-4554-8CA9-AD537002A4F5}"/>
              </a:ext>
            </a:extLst>
          </p:cNvPr>
          <p:cNvSpPr txBox="1"/>
          <p:nvPr/>
        </p:nvSpPr>
        <p:spPr>
          <a:xfrm>
            <a:off x="0" y="6487777"/>
            <a:ext cx="4741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Haskins</a:t>
            </a:r>
            <a:r>
              <a:rPr lang="fr-FR" sz="1600" dirty="0"/>
              <a:t> et al. </a:t>
            </a:r>
            <a:r>
              <a:rPr lang="fr-FR" sz="1600" i="1" dirty="0" err="1"/>
              <a:t>Hernia</a:t>
            </a:r>
            <a:r>
              <a:rPr lang="fr-FR" sz="1600" dirty="0"/>
              <a:t>, 2018 ; </a:t>
            </a:r>
            <a:r>
              <a:rPr lang="fr-FR" sz="1600" dirty="0" err="1"/>
              <a:t>DeBord</a:t>
            </a:r>
            <a:r>
              <a:rPr lang="fr-FR" sz="1600" dirty="0"/>
              <a:t> et al, </a:t>
            </a:r>
            <a:r>
              <a:rPr lang="fr-FR" sz="1600" i="1" dirty="0" err="1"/>
              <a:t>Hernia</a:t>
            </a:r>
            <a:r>
              <a:rPr lang="fr-FR" sz="1600" dirty="0"/>
              <a:t>, 2018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2D6FC09-0BC0-4B4A-94E3-C1A821A30CA7}"/>
              </a:ext>
            </a:extLst>
          </p:cNvPr>
          <p:cNvSpPr txBox="1"/>
          <p:nvPr/>
        </p:nvSpPr>
        <p:spPr>
          <a:xfrm>
            <a:off x="783127" y="2414770"/>
            <a:ext cx="46576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chemeClr val="accent1"/>
                </a:solidFill>
                <a:latin typeface="+mj-lt"/>
              </a:rPr>
              <a:t>Critères de jugement secondaires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579649B-3F86-48EA-8519-2ACE138A09E6}"/>
              </a:ext>
            </a:extLst>
          </p:cNvPr>
          <p:cNvSpPr/>
          <p:nvPr/>
        </p:nvSpPr>
        <p:spPr>
          <a:xfrm>
            <a:off x="533400" y="3596845"/>
            <a:ext cx="1112520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Complications précoces (&lt; 30 jours)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xmlns="" id="{CB79F1BD-264C-4F7E-BAF8-2833A6D2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909912"/>
            <a:ext cx="10735497" cy="42906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+mj-lt"/>
              </a:rPr>
              <a:t>Critère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jugement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principal </a:t>
            </a:r>
          </a:p>
          <a:p>
            <a:pPr marL="0" indent="0" algn="just">
              <a:buNone/>
            </a:pPr>
            <a:r>
              <a:rPr lang="en-US" sz="2400" dirty="0" err="1">
                <a:latin typeface="+mj-lt"/>
              </a:rPr>
              <a:t>Douleur</a:t>
            </a:r>
            <a:r>
              <a:rPr lang="en-US" sz="2400" dirty="0">
                <a:latin typeface="+mj-lt"/>
              </a:rPr>
              <a:t> post-</a:t>
            </a:r>
            <a:r>
              <a:rPr lang="en-US" sz="2400" dirty="0" err="1">
                <a:latin typeface="+mj-lt"/>
              </a:rPr>
              <a:t>opératoire</a:t>
            </a:r>
            <a:r>
              <a:rPr lang="en-US" sz="2400" dirty="0">
                <a:latin typeface="+mj-lt"/>
              </a:rPr>
              <a:t> à J1, M1 et 2 </a:t>
            </a:r>
            <a:r>
              <a:rPr lang="en-US" sz="2400" dirty="0" err="1">
                <a:latin typeface="+mj-lt"/>
              </a:rPr>
              <a:t>ans</a:t>
            </a:r>
            <a:r>
              <a:rPr lang="en-US" sz="2400" dirty="0">
                <a:latin typeface="+mj-lt"/>
              </a:rPr>
              <a:t> après </a:t>
            </a:r>
            <a:r>
              <a:rPr lang="en-US" sz="2400" dirty="0" err="1" smtClean="0">
                <a:latin typeface="+mj-lt"/>
              </a:rPr>
              <a:t>chirurgie</a:t>
            </a:r>
            <a:r>
              <a:rPr lang="en-US" sz="2400" dirty="0" smtClean="0">
                <a:latin typeface="+mj-lt"/>
              </a:rPr>
              <a:t> ( ARC)</a:t>
            </a:r>
            <a:endParaRPr lang="fr-FR" dirty="0">
              <a:latin typeface="+mj-lt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888A0B0-1A4D-4AED-A015-FC7CC7ACF1AB}"/>
              </a:ext>
            </a:extLst>
          </p:cNvPr>
          <p:cNvSpPr txBox="1"/>
          <p:nvPr/>
        </p:nvSpPr>
        <p:spPr>
          <a:xfrm>
            <a:off x="783127" y="2883985"/>
            <a:ext cx="525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j-lt"/>
              </a:rPr>
              <a:t>Taux de complications post-opératoires précoces</a:t>
            </a:r>
          </a:p>
        </p:txBody>
      </p:sp>
    </p:spTree>
    <p:extLst>
      <p:ext uri="{BB962C8B-B14F-4D97-AF65-F5344CB8AC3E}">
        <p14:creationId xmlns:p14="http://schemas.microsoft.com/office/powerpoint/2010/main" xmlns="" val="3773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0E5869DE-694A-4103-8793-A8062B54F1E6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2D6FC09-0BC0-4B4A-94E3-C1A821A30CA7}"/>
              </a:ext>
            </a:extLst>
          </p:cNvPr>
          <p:cNvSpPr txBox="1"/>
          <p:nvPr/>
        </p:nvSpPr>
        <p:spPr>
          <a:xfrm>
            <a:off x="783127" y="2414770"/>
            <a:ext cx="46576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chemeClr val="accent1"/>
                </a:solidFill>
                <a:latin typeface="+mj-lt"/>
              </a:rPr>
              <a:t>Critères de jugement secondaires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49D596F-689F-45FE-AF0C-4E00B56B9681}"/>
              </a:ext>
            </a:extLst>
          </p:cNvPr>
          <p:cNvSpPr txBox="1"/>
          <p:nvPr/>
        </p:nvSpPr>
        <p:spPr>
          <a:xfrm>
            <a:off x="783127" y="2883985"/>
            <a:ext cx="5254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j-lt"/>
              </a:rPr>
              <a:t>Taux de complications post-opératoires précoces</a:t>
            </a:r>
          </a:p>
          <a:p>
            <a:r>
              <a:rPr lang="fr-FR" sz="2000" dirty="0">
                <a:latin typeface="+mj-lt"/>
              </a:rPr>
              <a:t>Taux de récidives et de ré-opérations tardives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xmlns="" id="{CB79F1BD-264C-4F7E-BAF8-2833A6D2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909912"/>
            <a:ext cx="10735497" cy="42906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+mj-lt"/>
              </a:rPr>
              <a:t>Critère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jugement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principal </a:t>
            </a:r>
          </a:p>
          <a:p>
            <a:pPr marL="0" indent="0" algn="just">
              <a:buNone/>
            </a:pPr>
            <a:r>
              <a:rPr lang="en-US" sz="2400" dirty="0" err="1">
                <a:latin typeface="+mj-lt"/>
              </a:rPr>
              <a:t>Douleur</a:t>
            </a:r>
            <a:r>
              <a:rPr lang="en-US" sz="2400" dirty="0">
                <a:latin typeface="+mj-lt"/>
              </a:rPr>
              <a:t> post-</a:t>
            </a:r>
            <a:r>
              <a:rPr lang="en-US" sz="2400" dirty="0" err="1">
                <a:latin typeface="+mj-lt"/>
              </a:rPr>
              <a:t>opératoire</a:t>
            </a:r>
            <a:r>
              <a:rPr lang="en-US" sz="2400" dirty="0">
                <a:latin typeface="+mj-lt"/>
              </a:rPr>
              <a:t> à J1, M1 et 2 </a:t>
            </a:r>
            <a:r>
              <a:rPr lang="en-US" sz="2400" dirty="0" err="1">
                <a:latin typeface="+mj-lt"/>
              </a:rPr>
              <a:t>ans</a:t>
            </a:r>
            <a:r>
              <a:rPr lang="en-US" sz="2400" dirty="0">
                <a:latin typeface="+mj-lt"/>
              </a:rPr>
              <a:t> après </a:t>
            </a:r>
            <a:r>
              <a:rPr lang="en-US" sz="2400" dirty="0" err="1" smtClean="0">
                <a:latin typeface="+mj-lt"/>
              </a:rPr>
              <a:t>chirurgie</a:t>
            </a:r>
            <a:r>
              <a:rPr lang="en-US" sz="2400" dirty="0" smtClean="0">
                <a:latin typeface="+mj-lt"/>
              </a:rPr>
              <a:t>  (ARC)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3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27253</TotalTime>
  <Words>2517</Words>
  <Application>Microsoft Office PowerPoint</Application>
  <PresentationFormat>Personnalisé</PresentationFormat>
  <Paragraphs>655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Hernie ombilicale la vraie vie !! Les résultats comparatifs des cures prothétiques laparoscopiques ou open  intra péritonéales des hernies ombilicales dépendent-ils du diamètre du défect ?</vt:lpstr>
      <vt:lpstr>Publication </vt:lpstr>
      <vt:lpstr>Introduction</vt:lpstr>
      <vt:lpstr>Introduction</vt:lpstr>
      <vt:lpstr>Objectif</vt:lpstr>
      <vt:lpstr>Matériel et méthodes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Conclusion</vt:lpstr>
      <vt:lpstr>Merci de votre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 frey</dc:creator>
  <cp:lastModifiedBy>florent.jurczak</cp:lastModifiedBy>
  <cp:revision>229</cp:revision>
  <dcterms:created xsi:type="dcterms:W3CDTF">2021-11-21T14:23:16Z</dcterms:created>
  <dcterms:modified xsi:type="dcterms:W3CDTF">2022-06-01T05:19:14Z</dcterms:modified>
</cp:coreProperties>
</file>