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notesSlides/notesSlide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3.xml" ContentType="application/vnd.openxmlformats-officedocument.drawingml.chartshapes+xml"/>
  <Override PartName="/ppt/notesSlides/notesSlide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4.xml" ContentType="application/vnd.openxmlformats-officedocument.drawingml.chartshapes+xml"/>
  <Override PartName="/ppt/notesSlides/notesSlide5.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5.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94" r:id="rId2"/>
    <p:sldId id="275" r:id="rId3"/>
    <p:sldId id="286" r:id="rId4"/>
    <p:sldId id="290" r:id="rId5"/>
    <p:sldId id="291" r:id="rId6"/>
    <p:sldId id="292" r:id="rId7"/>
    <p:sldId id="295" r:id="rId8"/>
    <p:sldId id="262" r:id="rId9"/>
    <p:sldId id="263" r:id="rId10"/>
    <p:sldId id="267" r:id="rId11"/>
    <p:sldId id="293" r:id="rId12"/>
    <p:sldId id="278" r:id="rId13"/>
    <p:sldId id="276" r:id="rId14"/>
    <p:sldId id="277" r:id="rId15"/>
    <p:sldId id="274" r:id="rId16"/>
    <p:sldId id="272" r:id="rId17"/>
    <p:sldId id="273" r:id="rId18"/>
    <p:sldId id="297" r:id="rId19"/>
    <p:sldId id="299" r:id="rId20"/>
    <p:sldId id="284" r:id="rId21"/>
    <p:sldId id="296" r:id="rId22"/>
    <p:sldId id="283" r:id="rId23"/>
    <p:sldId id="269" r:id="rId24"/>
    <p:sldId id="280" r:id="rId25"/>
    <p:sldId id="279" r:id="rId26"/>
    <p:sldId id="270" r:id="rId27"/>
    <p:sldId id="281" r:id="rId28"/>
    <p:sldId id="282" r:id="rId29"/>
    <p:sldId id="28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37A"/>
    <a:srgbClr val="12222B"/>
    <a:srgbClr val="FF4500"/>
    <a:srgbClr val="343433"/>
    <a:srgbClr val="233640"/>
    <a:srgbClr val="BB6B81"/>
    <a:srgbClr val="D87689"/>
    <a:srgbClr val="505D61"/>
    <a:srgbClr val="FFFFC5"/>
    <a:srgbClr val="FFF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20"/>
    <p:restoredTop sz="82496"/>
  </p:normalViewPr>
  <p:slideViewPr>
    <p:cSldViewPr snapToGrid="0" snapToObjects="1">
      <p:cViewPr varScale="1">
        <p:scale>
          <a:sx n="89" d="100"/>
          <a:sy n="89" d="100"/>
        </p:scale>
        <p:origin x="448" y="17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Folha_de_C_lculo_do_Microsoft_Excel.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Folha_de_C_lculo_do_Microsoft_Excel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Folha_de_C_lculo_do_Microsoft_Excel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Folha_de_C_lculo_do_Microsoft_Excel11.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4.xml"/></Relationships>
</file>

<file path=ppt/charts/_rels/chart13.xml.rels><?xml version="1.0" encoding="UTF-8" standalone="yes"?>
<Relationships xmlns="http://schemas.openxmlformats.org/package/2006/relationships"><Relationship Id="rId3" Type="http://schemas.openxmlformats.org/officeDocument/2006/relationships/package" Target="../embeddings/Folha_de_C_lculo_do_Microsoft_Excel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Folha_de_C_lculo_do_Microsoft_Excel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Folha_de_C_lculo_do_Microsoft_Excel14.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5.xml"/></Relationships>
</file>

<file path=ppt/charts/_rels/chart2.xml.rels><?xml version="1.0" encoding="UTF-8" standalone="yes"?>
<Relationships xmlns="http://schemas.openxmlformats.org/package/2006/relationships"><Relationship Id="rId3" Type="http://schemas.openxmlformats.org/officeDocument/2006/relationships/package" Target="../embeddings/Folha_de_C_lculo_do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Folha_de_C_lculo_do_Microsoft_Excel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Folha_de_C_lculo_do_Microsoft_Excel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Folha_de_C_lculo_do_Microsoft_Excel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Folha_de_C_lculo_do_Microsoft_Excel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package" Target="../embeddings/Folha_de_C_lculo_do_Microsoft_Excel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Folha_de_C_lculo_do_Microsoft_Excel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Folha_de_C_lculo_do_Microsoft_Excel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25928F"/>
              </a:solidFill>
              <a:ln w="19050">
                <a:solidFill>
                  <a:schemeClr val="lt1"/>
                </a:solidFill>
              </a:ln>
              <a:effectLst/>
            </c:spPr>
            <c:extLst>
              <c:ext xmlns:c16="http://schemas.microsoft.com/office/drawing/2014/chart" uri="{C3380CC4-5D6E-409C-BE32-E72D297353CC}">
                <c16:uniqueId val="{00000001-B2F2-3B47-BD78-8822084B568C}"/>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B2F2-3B47-BD78-8822084B568C}"/>
              </c:ext>
            </c:extLst>
          </c:dPt>
          <c:cat>
            <c:strRef>
              <c:f>Sheet1!$A$2:$A$3</c:f>
              <c:strCache>
                <c:ptCount val="2"/>
                <c:pt idx="0">
                  <c:v>1st Qtr</c:v>
                </c:pt>
                <c:pt idx="1">
                  <c:v>2nd Qtr</c:v>
                </c:pt>
              </c:strCache>
            </c:strRef>
          </c:cat>
          <c:val>
            <c:numRef>
              <c:f>Sheet1!$B$2:$B$3</c:f>
              <c:numCache>
                <c:formatCode>General</c:formatCode>
                <c:ptCount val="2"/>
                <c:pt idx="0">
                  <c:v>30</c:v>
                </c:pt>
                <c:pt idx="1">
                  <c:v>70</c:v>
                </c:pt>
              </c:numCache>
            </c:numRef>
          </c:val>
          <c:extLst>
            <c:ext xmlns:c16="http://schemas.microsoft.com/office/drawing/2014/chart" uri="{C3380CC4-5D6E-409C-BE32-E72D297353CC}">
              <c16:uniqueId val="{00000004-B2F2-3B47-BD78-8822084B568C}"/>
            </c:ext>
          </c:extLst>
        </c:ser>
        <c:dLbls>
          <c:showLegendKey val="0"/>
          <c:showVal val="0"/>
          <c:showCatName val="0"/>
          <c:showSerName val="0"/>
          <c:showPercent val="0"/>
          <c:showBubbleSize val="0"/>
          <c:showLeaderLines val="1"/>
        </c:dLbls>
        <c:firstSliceAng val="0"/>
        <c:holeSize val="51"/>
      </c:doughnutChart>
      <c:spPr>
        <a:noFill/>
        <a:ln>
          <a:noFill/>
        </a:ln>
        <a:effectLst/>
      </c:spPr>
    </c:plotArea>
    <c:plotVisOnly val="1"/>
    <c:dispBlanksAs val="gap"/>
    <c:showDLblsOverMax val="0"/>
  </c:chart>
  <c:spPr>
    <a:noFill/>
    <a:ln>
      <a:noFill/>
    </a:ln>
    <a:effectLst/>
  </c:spPr>
  <c:txPr>
    <a:bodyPr/>
    <a:lstStyle/>
    <a:p>
      <a:pPr>
        <a:defRPr/>
      </a:pPr>
      <a:endParaRPr lang="pt-PT"/>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25928F"/>
              </a:solidFill>
              <a:ln w="19050">
                <a:solidFill>
                  <a:schemeClr val="lt1"/>
                </a:solidFill>
              </a:ln>
              <a:effectLst/>
            </c:spPr>
            <c:extLst>
              <c:ext xmlns:c16="http://schemas.microsoft.com/office/drawing/2014/chart" uri="{C3380CC4-5D6E-409C-BE32-E72D297353CC}">
                <c16:uniqueId val="{00000001-B2F2-3B47-BD78-8822084B568C}"/>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B2F2-3B47-BD78-8822084B568C}"/>
              </c:ext>
            </c:extLst>
          </c:dPt>
          <c:cat>
            <c:strRef>
              <c:f>Sheet1!$A$2:$A$3</c:f>
              <c:strCache>
                <c:ptCount val="2"/>
                <c:pt idx="0">
                  <c:v>1st Qtr</c:v>
                </c:pt>
                <c:pt idx="1">
                  <c:v>2nd Qtr</c:v>
                </c:pt>
              </c:strCache>
            </c:strRef>
          </c:cat>
          <c:val>
            <c:numRef>
              <c:f>Sheet1!$B$2:$B$3</c:f>
              <c:numCache>
                <c:formatCode>General</c:formatCode>
                <c:ptCount val="2"/>
                <c:pt idx="0">
                  <c:v>30</c:v>
                </c:pt>
                <c:pt idx="1">
                  <c:v>70</c:v>
                </c:pt>
              </c:numCache>
            </c:numRef>
          </c:val>
          <c:extLst>
            <c:ext xmlns:c16="http://schemas.microsoft.com/office/drawing/2014/chart" uri="{C3380CC4-5D6E-409C-BE32-E72D297353CC}">
              <c16:uniqueId val="{00000004-B2F2-3B47-BD78-8822084B568C}"/>
            </c:ext>
          </c:extLst>
        </c:ser>
        <c:dLbls>
          <c:showLegendKey val="0"/>
          <c:showVal val="0"/>
          <c:showCatName val="0"/>
          <c:showSerName val="0"/>
          <c:showPercent val="0"/>
          <c:showBubbleSize val="0"/>
          <c:showLeaderLines val="1"/>
        </c:dLbls>
        <c:firstSliceAng val="0"/>
        <c:holeSize val="51"/>
      </c:doughnutChart>
      <c:spPr>
        <a:noFill/>
        <a:ln>
          <a:noFill/>
        </a:ln>
        <a:effectLst/>
      </c:spPr>
    </c:plotArea>
    <c:plotVisOnly val="1"/>
    <c:dispBlanksAs val="gap"/>
    <c:showDLblsOverMax val="0"/>
  </c:chart>
  <c:spPr>
    <a:noFill/>
    <a:ln>
      <a:noFill/>
    </a:ln>
    <a:effectLst/>
  </c:spPr>
  <c:txPr>
    <a:bodyPr/>
    <a:lstStyle/>
    <a:p>
      <a:pPr>
        <a:defRPr/>
      </a:pPr>
      <a:endParaRPr lang="pt-P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1D2B2B"/>
              </a:solidFill>
              <a:ln w="19050">
                <a:solidFill>
                  <a:schemeClr val="lt1"/>
                </a:solidFill>
              </a:ln>
              <a:effectLst/>
            </c:spPr>
            <c:extLst>
              <c:ext xmlns:c16="http://schemas.microsoft.com/office/drawing/2014/chart" uri="{C3380CC4-5D6E-409C-BE32-E72D297353CC}">
                <c16:uniqueId val="{00000001-3FDF-3643-9D61-F797067D043C}"/>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3FDF-3643-9D61-F797067D043C}"/>
              </c:ext>
            </c:extLst>
          </c:dPt>
          <c:cat>
            <c:strRef>
              <c:f>Sheet1!$A$2:$A$3</c:f>
              <c:strCache>
                <c:ptCount val="2"/>
                <c:pt idx="0">
                  <c:v>1st Qtr</c:v>
                </c:pt>
                <c:pt idx="1">
                  <c:v>2nd Qtr</c:v>
                </c:pt>
              </c:strCache>
            </c:strRef>
          </c:cat>
          <c:val>
            <c:numRef>
              <c:f>Sheet1!$B$2:$B$3</c:f>
              <c:numCache>
                <c:formatCode>General</c:formatCode>
                <c:ptCount val="2"/>
                <c:pt idx="0">
                  <c:v>30</c:v>
                </c:pt>
                <c:pt idx="1">
                  <c:v>70</c:v>
                </c:pt>
              </c:numCache>
            </c:numRef>
          </c:val>
          <c:extLst>
            <c:ext xmlns:c16="http://schemas.microsoft.com/office/drawing/2014/chart" uri="{C3380CC4-5D6E-409C-BE32-E72D297353CC}">
              <c16:uniqueId val="{00000004-3FDF-3643-9D61-F797067D043C}"/>
            </c:ext>
          </c:extLst>
        </c:ser>
        <c:dLbls>
          <c:showLegendKey val="0"/>
          <c:showVal val="0"/>
          <c:showCatName val="0"/>
          <c:showSerName val="0"/>
          <c:showPercent val="0"/>
          <c:showBubbleSize val="0"/>
          <c:showLeaderLines val="1"/>
        </c:dLbls>
        <c:firstSliceAng val="0"/>
        <c:holeSize val="51"/>
      </c:doughnutChart>
      <c:spPr>
        <a:noFill/>
        <a:ln>
          <a:noFill/>
        </a:ln>
        <a:effectLst/>
      </c:spPr>
    </c:plotArea>
    <c:plotVisOnly val="1"/>
    <c:dispBlanksAs val="gap"/>
    <c:showDLblsOverMax val="0"/>
  </c:chart>
  <c:spPr>
    <a:noFill/>
    <a:ln>
      <a:noFill/>
    </a:ln>
    <a:effectLst/>
  </c:spPr>
  <c:txPr>
    <a:bodyPr/>
    <a:lstStyle/>
    <a:p>
      <a:pPr>
        <a:defRPr/>
      </a:pPr>
      <a:endParaRPr lang="pt-PT"/>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25928F"/>
              </a:solidFill>
              <a:ln w="19050">
                <a:solidFill>
                  <a:schemeClr val="lt1"/>
                </a:solidFill>
              </a:ln>
              <a:effectLst/>
            </c:spPr>
            <c:extLst>
              <c:ext xmlns:c16="http://schemas.microsoft.com/office/drawing/2014/chart" uri="{C3380CC4-5D6E-409C-BE32-E72D297353CC}">
                <c16:uniqueId val="{00000001-E548-8F44-97EF-52DDE4438229}"/>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E548-8F44-97EF-52DDE4438229}"/>
              </c:ext>
            </c:extLst>
          </c:dPt>
          <c:cat>
            <c:strRef>
              <c:f>Sheet1!$A$2:$A$3</c:f>
              <c:strCache>
                <c:ptCount val="2"/>
                <c:pt idx="0">
                  <c:v>1st Qtr</c:v>
                </c:pt>
                <c:pt idx="1">
                  <c:v>2nd Qtr</c:v>
                </c:pt>
              </c:strCache>
            </c:strRef>
          </c:cat>
          <c:val>
            <c:numRef>
              <c:f>Sheet1!$B$2:$B$3</c:f>
              <c:numCache>
                <c:formatCode>General</c:formatCode>
                <c:ptCount val="2"/>
                <c:pt idx="0">
                  <c:v>40</c:v>
                </c:pt>
                <c:pt idx="1">
                  <c:v>60</c:v>
                </c:pt>
              </c:numCache>
            </c:numRef>
          </c:val>
          <c:extLst>
            <c:ext xmlns:c16="http://schemas.microsoft.com/office/drawing/2014/chart" uri="{C3380CC4-5D6E-409C-BE32-E72D297353CC}">
              <c16:uniqueId val="{00000004-E548-8F44-97EF-52DDE4438229}"/>
            </c:ext>
          </c:extLst>
        </c:ser>
        <c:dLbls>
          <c:showLegendKey val="0"/>
          <c:showVal val="0"/>
          <c:showCatName val="0"/>
          <c:showSerName val="0"/>
          <c:showPercent val="0"/>
          <c:showBubbleSize val="0"/>
          <c:showLeaderLines val="1"/>
        </c:dLbls>
        <c:firstSliceAng val="0"/>
        <c:holeSize val="51"/>
      </c:doughnutChart>
      <c:spPr>
        <a:noFill/>
        <a:ln>
          <a:noFill/>
        </a:ln>
        <a:effectLst/>
      </c:spPr>
    </c:plotArea>
    <c:plotVisOnly val="1"/>
    <c:dispBlanksAs val="gap"/>
    <c:showDLblsOverMax val="0"/>
  </c:chart>
  <c:spPr>
    <a:noFill/>
    <a:ln>
      <a:noFill/>
    </a:ln>
    <a:effectLst/>
  </c:spPr>
  <c:txPr>
    <a:bodyPr/>
    <a:lstStyle/>
    <a:p>
      <a:pPr>
        <a:defRPr/>
      </a:pPr>
      <a:endParaRPr lang="pt-PT"/>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25928F"/>
              </a:solidFill>
              <a:ln w="19050">
                <a:solidFill>
                  <a:schemeClr val="lt1"/>
                </a:solidFill>
              </a:ln>
              <a:effectLst/>
            </c:spPr>
            <c:extLst>
              <c:ext xmlns:c16="http://schemas.microsoft.com/office/drawing/2014/chart" uri="{C3380CC4-5D6E-409C-BE32-E72D297353CC}">
                <c16:uniqueId val="{00000001-B2F2-3B47-BD78-8822084B568C}"/>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B2F2-3B47-BD78-8822084B568C}"/>
              </c:ext>
            </c:extLst>
          </c:dPt>
          <c:cat>
            <c:strRef>
              <c:f>Sheet1!$A$2:$A$3</c:f>
              <c:strCache>
                <c:ptCount val="2"/>
                <c:pt idx="0">
                  <c:v>1st Qtr</c:v>
                </c:pt>
                <c:pt idx="1">
                  <c:v>2nd Qtr</c:v>
                </c:pt>
              </c:strCache>
            </c:strRef>
          </c:cat>
          <c:val>
            <c:numRef>
              <c:f>Sheet1!$B$2:$B$3</c:f>
              <c:numCache>
                <c:formatCode>General</c:formatCode>
                <c:ptCount val="2"/>
                <c:pt idx="0">
                  <c:v>30</c:v>
                </c:pt>
                <c:pt idx="1">
                  <c:v>70</c:v>
                </c:pt>
              </c:numCache>
            </c:numRef>
          </c:val>
          <c:extLst>
            <c:ext xmlns:c16="http://schemas.microsoft.com/office/drawing/2014/chart" uri="{C3380CC4-5D6E-409C-BE32-E72D297353CC}">
              <c16:uniqueId val="{00000004-B2F2-3B47-BD78-8822084B568C}"/>
            </c:ext>
          </c:extLst>
        </c:ser>
        <c:dLbls>
          <c:showLegendKey val="0"/>
          <c:showVal val="0"/>
          <c:showCatName val="0"/>
          <c:showSerName val="0"/>
          <c:showPercent val="0"/>
          <c:showBubbleSize val="0"/>
          <c:showLeaderLines val="1"/>
        </c:dLbls>
        <c:firstSliceAng val="0"/>
        <c:holeSize val="51"/>
      </c:doughnutChart>
      <c:spPr>
        <a:noFill/>
        <a:ln>
          <a:noFill/>
        </a:ln>
        <a:effectLst/>
      </c:spPr>
    </c:plotArea>
    <c:plotVisOnly val="1"/>
    <c:dispBlanksAs val="gap"/>
    <c:showDLblsOverMax val="0"/>
  </c:chart>
  <c:spPr>
    <a:noFill/>
    <a:ln>
      <a:noFill/>
    </a:ln>
    <a:effectLst/>
  </c:spPr>
  <c:txPr>
    <a:bodyPr/>
    <a:lstStyle/>
    <a:p>
      <a:pPr>
        <a:defRPr/>
      </a:pPr>
      <a:endParaRPr lang="pt-PT"/>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1D2B2B"/>
              </a:solidFill>
              <a:ln w="19050">
                <a:solidFill>
                  <a:schemeClr val="lt1"/>
                </a:solidFill>
              </a:ln>
              <a:effectLst/>
            </c:spPr>
            <c:extLst>
              <c:ext xmlns:c16="http://schemas.microsoft.com/office/drawing/2014/chart" uri="{C3380CC4-5D6E-409C-BE32-E72D297353CC}">
                <c16:uniqueId val="{00000001-3FDF-3643-9D61-F797067D043C}"/>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3FDF-3643-9D61-F797067D043C}"/>
              </c:ext>
            </c:extLst>
          </c:dPt>
          <c:cat>
            <c:strRef>
              <c:f>Sheet1!$A$2:$A$3</c:f>
              <c:strCache>
                <c:ptCount val="2"/>
                <c:pt idx="0">
                  <c:v>1st Qtr</c:v>
                </c:pt>
                <c:pt idx="1">
                  <c:v>2nd Qtr</c:v>
                </c:pt>
              </c:strCache>
            </c:strRef>
          </c:cat>
          <c:val>
            <c:numRef>
              <c:f>Sheet1!$B$2:$B$3</c:f>
              <c:numCache>
                <c:formatCode>General</c:formatCode>
                <c:ptCount val="2"/>
                <c:pt idx="0">
                  <c:v>30</c:v>
                </c:pt>
                <c:pt idx="1">
                  <c:v>70</c:v>
                </c:pt>
              </c:numCache>
            </c:numRef>
          </c:val>
          <c:extLst>
            <c:ext xmlns:c16="http://schemas.microsoft.com/office/drawing/2014/chart" uri="{C3380CC4-5D6E-409C-BE32-E72D297353CC}">
              <c16:uniqueId val="{00000004-3FDF-3643-9D61-F797067D043C}"/>
            </c:ext>
          </c:extLst>
        </c:ser>
        <c:dLbls>
          <c:showLegendKey val="0"/>
          <c:showVal val="0"/>
          <c:showCatName val="0"/>
          <c:showSerName val="0"/>
          <c:showPercent val="0"/>
          <c:showBubbleSize val="0"/>
          <c:showLeaderLines val="1"/>
        </c:dLbls>
        <c:firstSliceAng val="0"/>
        <c:holeSize val="51"/>
      </c:doughnutChart>
      <c:spPr>
        <a:noFill/>
        <a:ln>
          <a:noFill/>
        </a:ln>
        <a:effectLst/>
      </c:spPr>
    </c:plotArea>
    <c:plotVisOnly val="1"/>
    <c:dispBlanksAs val="gap"/>
    <c:showDLblsOverMax val="0"/>
  </c:chart>
  <c:spPr>
    <a:noFill/>
    <a:ln>
      <a:noFill/>
    </a:ln>
    <a:effectLst/>
  </c:spPr>
  <c:txPr>
    <a:bodyPr/>
    <a:lstStyle/>
    <a:p>
      <a:pPr>
        <a:defRPr/>
      </a:pPr>
      <a:endParaRPr lang="pt-PT"/>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25928F"/>
              </a:solidFill>
              <a:ln w="19050">
                <a:solidFill>
                  <a:schemeClr val="lt1"/>
                </a:solidFill>
              </a:ln>
              <a:effectLst/>
            </c:spPr>
            <c:extLst>
              <c:ext xmlns:c16="http://schemas.microsoft.com/office/drawing/2014/chart" uri="{C3380CC4-5D6E-409C-BE32-E72D297353CC}">
                <c16:uniqueId val="{00000001-E548-8F44-97EF-52DDE4438229}"/>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E548-8F44-97EF-52DDE4438229}"/>
              </c:ext>
            </c:extLst>
          </c:dPt>
          <c:cat>
            <c:strRef>
              <c:f>Sheet1!$A$2:$A$3</c:f>
              <c:strCache>
                <c:ptCount val="2"/>
                <c:pt idx="0">
                  <c:v>1st Qtr</c:v>
                </c:pt>
                <c:pt idx="1">
                  <c:v>2nd Qtr</c:v>
                </c:pt>
              </c:strCache>
            </c:strRef>
          </c:cat>
          <c:val>
            <c:numRef>
              <c:f>Sheet1!$B$2:$B$3</c:f>
              <c:numCache>
                <c:formatCode>General</c:formatCode>
                <c:ptCount val="2"/>
                <c:pt idx="0">
                  <c:v>40</c:v>
                </c:pt>
                <c:pt idx="1">
                  <c:v>60</c:v>
                </c:pt>
              </c:numCache>
            </c:numRef>
          </c:val>
          <c:extLst>
            <c:ext xmlns:c16="http://schemas.microsoft.com/office/drawing/2014/chart" uri="{C3380CC4-5D6E-409C-BE32-E72D297353CC}">
              <c16:uniqueId val="{00000004-E548-8F44-97EF-52DDE4438229}"/>
            </c:ext>
          </c:extLst>
        </c:ser>
        <c:dLbls>
          <c:showLegendKey val="0"/>
          <c:showVal val="0"/>
          <c:showCatName val="0"/>
          <c:showSerName val="0"/>
          <c:showPercent val="0"/>
          <c:showBubbleSize val="0"/>
          <c:showLeaderLines val="1"/>
        </c:dLbls>
        <c:firstSliceAng val="0"/>
        <c:holeSize val="51"/>
      </c:doughnutChart>
      <c:spPr>
        <a:noFill/>
        <a:ln>
          <a:noFill/>
        </a:ln>
        <a:effectLst/>
      </c:spPr>
    </c:plotArea>
    <c:plotVisOnly val="1"/>
    <c:dispBlanksAs val="gap"/>
    <c:showDLblsOverMax val="0"/>
  </c:chart>
  <c:spPr>
    <a:noFill/>
    <a:ln>
      <a:noFill/>
    </a:ln>
    <a:effectLst/>
  </c:spPr>
  <c:txPr>
    <a:bodyPr/>
    <a:lstStyle/>
    <a:p>
      <a:pPr>
        <a:defRPr/>
      </a:pPr>
      <a:endParaRPr lang="pt-PT"/>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1D2B2B"/>
              </a:solidFill>
              <a:ln w="19050">
                <a:solidFill>
                  <a:schemeClr val="lt1"/>
                </a:solidFill>
              </a:ln>
              <a:effectLst/>
            </c:spPr>
            <c:extLst>
              <c:ext xmlns:c16="http://schemas.microsoft.com/office/drawing/2014/chart" uri="{C3380CC4-5D6E-409C-BE32-E72D297353CC}">
                <c16:uniqueId val="{00000001-3FDF-3643-9D61-F797067D043C}"/>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3FDF-3643-9D61-F797067D043C}"/>
              </c:ext>
            </c:extLst>
          </c:dPt>
          <c:cat>
            <c:strRef>
              <c:f>Sheet1!$A$2:$A$3</c:f>
              <c:strCache>
                <c:ptCount val="2"/>
                <c:pt idx="0">
                  <c:v>1st Qtr</c:v>
                </c:pt>
                <c:pt idx="1">
                  <c:v>2nd Qtr</c:v>
                </c:pt>
              </c:strCache>
            </c:strRef>
          </c:cat>
          <c:val>
            <c:numRef>
              <c:f>Sheet1!$B$2:$B$3</c:f>
              <c:numCache>
                <c:formatCode>General</c:formatCode>
                <c:ptCount val="2"/>
                <c:pt idx="0">
                  <c:v>30</c:v>
                </c:pt>
                <c:pt idx="1">
                  <c:v>70</c:v>
                </c:pt>
              </c:numCache>
            </c:numRef>
          </c:val>
          <c:extLst>
            <c:ext xmlns:c16="http://schemas.microsoft.com/office/drawing/2014/chart" uri="{C3380CC4-5D6E-409C-BE32-E72D297353CC}">
              <c16:uniqueId val="{00000004-3FDF-3643-9D61-F797067D043C}"/>
            </c:ext>
          </c:extLst>
        </c:ser>
        <c:dLbls>
          <c:showLegendKey val="0"/>
          <c:showVal val="0"/>
          <c:showCatName val="0"/>
          <c:showSerName val="0"/>
          <c:showPercent val="0"/>
          <c:showBubbleSize val="0"/>
          <c:showLeaderLines val="1"/>
        </c:dLbls>
        <c:firstSliceAng val="0"/>
        <c:holeSize val="51"/>
      </c:doughnutChart>
      <c:spPr>
        <a:noFill/>
        <a:ln>
          <a:noFill/>
        </a:ln>
        <a:effectLst/>
      </c:spPr>
    </c:plotArea>
    <c:plotVisOnly val="1"/>
    <c:dispBlanksAs val="gap"/>
    <c:showDLblsOverMax val="0"/>
  </c:chart>
  <c:spPr>
    <a:noFill/>
    <a:ln>
      <a:noFill/>
    </a:ln>
    <a:effectLst/>
  </c:spPr>
  <c:txPr>
    <a:bodyPr/>
    <a:lstStyle/>
    <a:p>
      <a:pPr>
        <a:defRPr/>
      </a:pPr>
      <a:endParaRPr lang="pt-P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25928F"/>
              </a:solidFill>
              <a:ln w="19050">
                <a:solidFill>
                  <a:schemeClr val="lt1"/>
                </a:solidFill>
              </a:ln>
              <a:effectLst/>
            </c:spPr>
            <c:extLst>
              <c:ext xmlns:c16="http://schemas.microsoft.com/office/drawing/2014/chart" uri="{C3380CC4-5D6E-409C-BE32-E72D297353CC}">
                <c16:uniqueId val="{00000001-E548-8F44-97EF-52DDE4438229}"/>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E548-8F44-97EF-52DDE4438229}"/>
              </c:ext>
            </c:extLst>
          </c:dPt>
          <c:cat>
            <c:strRef>
              <c:f>Sheet1!$A$2:$A$3</c:f>
              <c:strCache>
                <c:ptCount val="2"/>
                <c:pt idx="0">
                  <c:v>1st Qtr</c:v>
                </c:pt>
                <c:pt idx="1">
                  <c:v>2nd Qtr</c:v>
                </c:pt>
              </c:strCache>
            </c:strRef>
          </c:cat>
          <c:val>
            <c:numRef>
              <c:f>Sheet1!$B$2:$B$3</c:f>
              <c:numCache>
                <c:formatCode>General</c:formatCode>
                <c:ptCount val="2"/>
                <c:pt idx="0">
                  <c:v>40</c:v>
                </c:pt>
                <c:pt idx="1">
                  <c:v>60</c:v>
                </c:pt>
              </c:numCache>
            </c:numRef>
          </c:val>
          <c:extLst>
            <c:ext xmlns:c16="http://schemas.microsoft.com/office/drawing/2014/chart" uri="{C3380CC4-5D6E-409C-BE32-E72D297353CC}">
              <c16:uniqueId val="{00000004-E548-8F44-97EF-52DDE4438229}"/>
            </c:ext>
          </c:extLst>
        </c:ser>
        <c:dLbls>
          <c:showLegendKey val="0"/>
          <c:showVal val="0"/>
          <c:showCatName val="0"/>
          <c:showSerName val="0"/>
          <c:showPercent val="0"/>
          <c:showBubbleSize val="0"/>
          <c:showLeaderLines val="1"/>
        </c:dLbls>
        <c:firstSliceAng val="0"/>
        <c:holeSize val="51"/>
      </c:doughnutChart>
      <c:spPr>
        <a:noFill/>
        <a:ln>
          <a:noFill/>
        </a:ln>
        <a:effectLst/>
      </c:spPr>
    </c:plotArea>
    <c:plotVisOnly val="1"/>
    <c:dispBlanksAs val="gap"/>
    <c:showDLblsOverMax val="0"/>
  </c:chart>
  <c:spPr>
    <a:noFill/>
    <a:ln>
      <a:noFill/>
    </a:ln>
    <a:effectLst/>
  </c:spPr>
  <c:txPr>
    <a:bodyPr/>
    <a:lstStyle/>
    <a:p>
      <a:pPr>
        <a:defRPr/>
      </a:pPr>
      <a:endParaRPr lang="pt-PT"/>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25928F"/>
              </a:solidFill>
              <a:ln w="19050">
                <a:solidFill>
                  <a:schemeClr val="lt1"/>
                </a:solidFill>
              </a:ln>
              <a:effectLst/>
            </c:spPr>
            <c:extLst>
              <c:ext xmlns:c16="http://schemas.microsoft.com/office/drawing/2014/chart" uri="{C3380CC4-5D6E-409C-BE32-E72D297353CC}">
                <c16:uniqueId val="{00000001-B2F2-3B47-BD78-8822084B568C}"/>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B2F2-3B47-BD78-8822084B568C}"/>
              </c:ext>
            </c:extLst>
          </c:dPt>
          <c:cat>
            <c:strRef>
              <c:f>Sheet1!$A$2:$A$3</c:f>
              <c:strCache>
                <c:ptCount val="2"/>
                <c:pt idx="0">
                  <c:v>1st Qtr</c:v>
                </c:pt>
                <c:pt idx="1">
                  <c:v>2nd Qtr</c:v>
                </c:pt>
              </c:strCache>
            </c:strRef>
          </c:cat>
          <c:val>
            <c:numRef>
              <c:f>Sheet1!$B$2:$B$3</c:f>
              <c:numCache>
                <c:formatCode>General</c:formatCode>
                <c:ptCount val="2"/>
                <c:pt idx="0">
                  <c:v>30</c:v>
                </c:pt>
                <c:pt idx="1">
                  <c:v>70</c:v>
                </c:pt>
              </c:numCache>
            </c:numRef>
          </c:val>
          <c:extLst>
            <c:ext xmlns:c16="http://schemas.microsoft.com/office/drawing/2014/chart" uri="{C3380CC4-5D6E-409C-BE32-E72D297353CC}">
              <c16:uniqueId val="{00000004-B2F2-3B47-BD78-8822084B568C}"/>
            </c:ext>
          </c:extLst>
        </c:ser>
        <c:dLbls>
          <c:showLegendKey val="0"/>
          <c:showVal val="0"/>
          <c:showCatName val="0"/>
          <c:showSerName val="0"/>
          <c:showPercent val="0"/>
          <c:showBubbleSize val="0"/>
          <c:showLeaderLines val="1"/>
        </c:dLbls>
        <c:firstSliceAng val="0"/>
        <c:holeSize val="51"/>
      </c:doughnutChart>
      <c:spPr>
        <a:noFill/>
        <a:ln>
          <a:noFill/>
        </a:ln>
        <a:effectLst/>
      </c:spPr>
    </c:plotArea>
    <c:plotVisOnly val="1"/>
    <c:dispBlanksAs val="gap"/>
    <c:showDLblsOverMax val="0"/>
  </c:chart>
  <c:spPr>
    <a:noFill/>
    <a:ln>
      <a:noFill/>
    </a:ln>
    <a:effectLst/>
  </c:spPr>
  <c:txPr>
    <a:bodyPr/>
    <a:lstStyle/>
    <a:p>
      <a:pPr>
        <a:defRPr/>
      </a:pPr>
      <a:endParaRPr lang="pt-P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1D2B2B"/>
              </a:solidFill>
              <a:ln w="19050">
                <a:solidFill>
                  <a:schemeClr val="lt1"/>
                </a:solidFill>
              </a:ln>
              <a:effectLst/>
            </c:spPr>
            <c:extLst>
              <c:ext xmlns:c16="http://schemas.microsoft.com/office/drawing/2014/chart" uri="{C3380CC4-5D6E-409C-BE32-E72D297353CC}">
                <c16:uniqueId val="{00000001-3FDF-3643-9D61-F797067D043C}"/>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3FDF-3643-9D61-F797067D043C}"/>
              </c:ext>
            </c:extLst>
          </c:dPt>
          <c:cat>
            <c:strRef>
              <c:f>Sheet1!$A$2:$A$3</c:f>
              <c:strCache>
                <c:ptCount val="2"/>
                <c:pt idx="0">
                  <c:v>1st Qtr</c:v>
                </c:pt>
                <c:pt idx="1">
                  <c:v>2nd Qtr</c:v>
                </c:pt>
              </c:strCache>
            </c:strRef>
          </c:cat>
          <c:val>
            <c:numRef>
              <c:f>Sheet1!$B$2:$B$3</c:f>
              <c:numCache>
                <c:formatCode>General</c:formatCode>
                <c:ptCount val="2"/>
                <c:pt idx="0">
                  <c:v>30</c:v>
                </c:pt>
                <c:pt idx="1">
                  <c:v>70</c:v>
                </c:pt>
              </c:numCache>
            </c:numRef>
          </c:val>
          <c:extLst>
            <c:ext xmlns:c16="http://schemas.microsoft.com/office/drawing/2014/chart" uri="{C3380CC4-5D6E-409C-BE32-E72D297353CC}">
              <c16:uniqueId val="{00000004-3FDF-3643-9D61-F797067D043C}"/>
            </c:ext>
          </c:extLst>
        </c:ser>
        <c:dLbls>
          <c:showLegendKey val="0"/>
          <c:showVal val="0"/>
          <c:showCatName val="0"/>
          <c:showSerName val="0"/>
          <c:showPercent val="0"/>
          <c:showBubbleSize val="0"/>
          <c:showLeaderLines val="1"/>
        </c:dLbls>
        <c:firstSliceAng val="0"/>
        <c:holeSize val="51"/>
      </c:doughnutChart>
      <c:spPr>
        <a:noFill/>
        <a:ln>
          <a:noFill/>
        </a:ln>
        <a:effectLst/>
      </c:spPr>
    </c:plotArea>
    <c:plotVisOnly val="1"/>
    <c:dispBlanksAs val="gap"/>
    <c:showDLblsOverMax val="0"/>
  </c:chart>
  <c:spPr>
    <a:noFill/>
    <a:ln>
      <a:noFill/>
    </a:ln>
    <a:effectLst/>
  </c:spPr>
  <c:txPr>
    <a:bodyPr/>
    <a:lstStyle/>
    <a:p>
      <a:pPr>
        <a:defRPr/>
      </a:pPr>
      <a:endParaRPr lang="pt-P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25928F"/>
              </a:solidFill>
              <a:ln w="19050">
                <a:solidFill>
                  <a:schemeClr val="lt1"/>
                </a:solidFill>
              </a:ln>
              <a:effectLst/>
            </c:spPr>
            <c:extLst>
              <c:ext xmlns:c16="http://schemas.microsoft.com/office/drawing/2014/chart" uri="{C3380CC4-5D6E-409C-BE32-E72D297353CC}">
                <c16:uniqueId val="{00000001-E548-8F44-97EF-52DDE4438229}"/>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E548-8F44-97EF-52DDE4438229}"/>
              </c:ext>
            </c:extLst>
          </c:dPt>
          <c:cat>
            <c:strRef>
              <c:f>Sheet1!$A$2:$A$3</c:f>
              <c:strCache>
                <c:ptCount val="2"/>
                <c:pt idx="0">
                  <c:v>1st Qtr</c:v>
                </c:pt>
                <c:pt idx="1">
                  <c:v>2nd Qtr</c:v>
                </c:pt>
              </c:strCache>
            </c:strRef>
          </c:cat>
          <c:val>
            <c:numRef>
              <c:f>Sheet1!$B$2:$B$3</c:f>
              <c:numCache>
                <c:formatCode>General</c:formatCode>
                <c:ptCount val="2"/>
                <c:pt idx="0">
                  <c:v>40</c:v>
                </c:pt>
                <c:pt idx="1">
                  <c:v>60</c:v>
                </c:pt>
              </c:numCache>
            </c:numRef>
          </c:val>
          <c:extLst>
            <c:ext xmlns:c16="http://schemas.microsoft.com/office/drawing/2014/chart" uri="{C3380CC4-5D6E-409C-BE32-E72D297353CC}">
              <c16:uniqueId val="{00000004-E548-8F44-97EF-52DDE4438229}"/>
            </c:ext>
          </c:extLst>
        </c:ser>
        <c:dLbls>
          <c:showLegendKey val="0"/>
          <c:showVal val="0"/>
          <c:showCatName val="0"/>
          <c:showSerName val="0"/>
          <c:showPercent val="0"/>
          <c:showBubbleSize val="0"/>
          <c:showLeaderLines val="1"/>
        </c:dLbls>
        <c:firstSliceAng val="0"/>
        <c:holeSize val="51"/>
      </c:doughnutChart>
      <c:spPr>
        <a:noFill/>
        <a:ln>
          <a:noFill/>
        </a:ln>
        <a:effectLst/>
      </c:spPr>
    </c:plotArea>
    <c:plotVisOnly val="1"/>
    <c:dispBlanksAs val="gap"/>
    <c:showDLblsOverMax val="0"/>
  </c:chart>
  <c:spPr>
    <a:noFill/>
    <a:ln>
      <a:noFill/>
    </a:ln>
    <a:effectLst/>
  </c:spPr>
  <c:txPr>
    <a:bodyPr/>
    <a:lstStyle/>
    <a:p>
      <a:pPr>
        <a:defRPr/>
      </a:pPr>
      <a:endParaRPr lang="pt-PT"/>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25928F"/>
              </a:solidFill>
              <a:ln w="19050">
                <a:solidFill>
                  <a:schemeClr val="lt1"/>
                </a:solidFill>
              </a:ln>
              <a:effectLst/>
            </c:spPr>
            <c:extLst>
              <c:ext xmlns:c16="http://schemas.microsoft.com/office/drawing/2014/chart" uri="{C3380CC4-5D6E-409C-BE32-E72D297353CC}">
                <c16:uniqueId val="{00000001-B2F2-3B47-BD78-8822084B568C}"/>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B2F2-3B47-BD78-8822084B568C}"/>
              </c:ext>
            </c:extLst>
          </c:dPt>
          <c:cat>
            <c:strRef>
              <c:f>Sheet1!$A$2:$A$3</c:f>
              <c:strCache>
                <c:ptCount val="2"/>
                <c:pt idx="0">
                  <c:v>1st Qtr</c:v>
                </c:pt>
                <c:pt idx="1">
                  <c:v>2nd Qtr</c:v>
                </c:pt>
              </c:strCache>
            </c:strRef>
          </c:cat>
          <c:val>
            <c:numRef>
              <c:f>Sheet1!$B$2:$B$3</c:f>
              <c:numCache>
                <c:formatCode>General</c:formatCode>
                <c:ptCount val="2"/>
                <c:pt idx="0">
                  <c:v>30</c:v>
                </c:pt>
                <c:pt idx="1">
                  <c:v>70</c:v>
                </c:pt>
              </c:numCache>
            </c:numRef>
          </c:val>
          <c:extLst>
            <c:ext xmlns:c16="http://schemas.microsoft.com/office/drawing/2014/chart" uri="{C3380CC4-5D6E-409C-BE32-E72D297353CC}">
              <c16:uniqueId val="{00000004-B2F2-3B47-BD78-8822084B568C}"/>
            </c:ext>
          </c:extLst>
        </c:ser>
        <c:dLbls>
          <c:showLegendKey val="0"/>
          <c:showVal val="0"/>
          <c:showCatName val="0"/>
          <c:showSerName val="0"/>
          <c:showPercent val="0"/>
          <c:showBubbleSize val="0"/>
          <c:showLeaderLines val="1"/>
        </c:dLbls>
        <c:firstSliceAng val="0"/>
        <c:holeSize val="51"/>
      </c:doughnutChart>
      <c:spPr>
        <a:noFill/>
        <a:ln>
          <a:noFill/>
        </a:ln>
        <a:effectLst/>
      </c:spPr>
    </c:plotArea>
    <c:plotVisOnly val="1"/>
    <c:dispBlanksAs val="gap"/>
    <c:showDLblsOverMax val="0"/>
  </c:chart>
  <c:spPr>
    <a:noFill/>
    <a:ln>
      <a:noFill/>
    </a:ln>
    <a:effectLst/>
  </c:spPr>
  <c:txPr>
    <a:bodyPr/>
    <a:lstStyle/>
    <a:p>
      <a:pPr>
        <a:defRPr/>
      </a:pPr>
      <a:endParaRPr lang="pt-PT"/>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1D2B2B"/>
              </a:solidFill>
              <a:ln w="19050">
                <a:solidFill>
                  <a:schemeClr val="lt1"/>
                </a:solidFill>
              </a:ln>
              <a:effectLst/>
            </c:spPr>
            <c:extLst>
              <c:ext xmlns:c16="http://schemas.microsoft.com/office/drawing/2014/chart" uri="{C3380CC4-5D6E-409C-BE32-E72D297353CC}">
                <c16:uniqueId val="{00000001-3FDF-3643-9D61-F797067D043C}"/>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3FDF-3643-9D61-F797067D043C}"/>
              </c:ext>
            </c:extLst>
          </c:dPt>
          <c:cat>
            <c:strRef>
              <c:f>Sheet1!$A$2:$A$3</c:f>
              <c:strCache>
                <c:ptCount val="2"/>
                <c:pt idx="0">
                  <c:v>1st Qtr</c:v>
                </c:pt>
                <c:pt idx="1">
                  <c:v>2nd Qtr</c:v>
                </c:pt>
              </c:strCache>
            </c:strRef>
          </c:cat>
          <c:val>
            <c:numRef>
              <c:f>Sheet1!$B$2:$B$3</c:f>
              <c:numCache>
                <c:formatCode>General</c:formatCode>
                <c:ptCount val="2"/>
                <c:pt idx="0">
                  <c:v>30</c:v>
                </c:pt>
                <c:pt idx="1">
                  <c:v>70</c:v>
                </c:pt>
              </c:numCache>
            </c:numRef>
          </c:val>
          <c:extLst>
            <c:ext xmlns:c16="http://schemas.microsoft.com/office/drawing/2014/chart" uri="{C3380CC4-5D6E-409C-BE32-E72D297353CC}">
              <c16:uniqueId val="{00000004-3FDF-3643-9D61-F797067D043C}"/>
            </c:ext>
          </c:extLst>
        </c:ser>
        <c:dLbls>
          <c:showLegendKey val="0"/>
          <c:showVal val="0"/>
          <c:showCatName val="0"/>
          <c:showSerName val="0"/>
          <c:showPercent val="0"/>
          <c:showBubbleSize val="0"/>
          <c:showLeaderLines val="1"/>
        </c:dLbls>
        <c:firstSliceAng val="0"/>
        <c:holeSize val="51"/>
      </c:doughnutChart>
      <c:spPr>
        <a:noFill/>
        <a:ln>
          <a:noFill/>
        </a:ln>
        <a:effectLst/>
      </c:spPr>
    </c:plotArea>
    <c:plotVisOnly val="1"/>
    <c:dispBlanksAs val="gap"/>
    <c:showDLblsOverMax val="0"/>
  </c:chart>
  <c:spPr>
    <a:noFill/>
    <a:ln>
      <a:noFill/>
    </a:ln>
    <a:effectLst/>
  </c:spPr>
  <c:txPr>
    <a:bodyPr/>
    <a:lstStyle/>
    <a:p>
      <a:pPr>
        <a:defRPr/>
      </a:pPr>
      <a:endParaRPr lang="pt-P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P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25928F"/>
              </a:solidFill>
              <a:ln w="19050">
                <a:solidFill>
                  <a:schemeClr val="lt1"/>
                </a:solidFill>
              </a:ln>
              <a:effectLst/>
            </c:spPr>
            <c:extLst>
              <c:ext xmlns:c16="http://schemas.microsoft.com/office/drawing/2014/chart" uri="{C3380CC4-5D6E-409C-BE32-E72D297353CC}">
                <c16:uniqueId val="{00000001-E548-8F44-97EF-52DDE4438229}"/>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E548-8F44-97EF-52DDE4438229}"/>
              </c:ext>
            </c:extLst>
          </c:dPt>
          <c:cat>
            <c:strRef>
              <c:f>Sheet1!$A$2:$A$3</c:f>
              <c:strCache>
                <c:ptCount val="2"/>
                <c:pt idx="0">
                  <c:v>1st Qtr</c:v>
                </c:pt>
                <c:pt idx="1">
                  <c:v>2nd Qtr</c:v>
                </c:pt>
              </c:strCache>
            </c:strRef>
          </c:cat>
          <c:val>
            <c:numRef>
              <c:f>Sheet1!$B$2:$B$3</c:f>
              <c:numCache>
                <c:formatCode>General</c:formatCode>
                <c:ptCount val="2"/>
                <c:pt idx="0">
                  <c:v>40</c:v>
                </c:pt>
                <c:pt idx="1">
                  <c:v>60</c:v>
                </c:pt>
              </c:numCache>
            </c:numRef>
          </c:val>
          <c:extLst>
            <c:ext xmlns:c16="http://schemas.microsoft.com/office/drawing/2014/chart" uri="{C3380CC4-5D6E-409C-BE32-E72D297353CC}">
              <c16:uniqueId val="{00000004-E548-8F44-97EF-52DDE4438229}"/>
            </c:ext>
          </c:extLst>
        </c:ser>
        <c:dLbls>
          <c:showLegendKey val="0"/>
          <c:showVal val="0"/>
          <c:showCatName val="0"/>
          <c:showSerName val="0"/>
          <c:showPercent val="0"/>
          <c:showBubbleSize val="0"/>
          <c:showLeaderLines val="1"/>
        </c:dLbls>
        <c:firstSliceAng val="0"/>
        <c:holeSize val="51"/>
      </c:doughnutChart>
      <c:spPr>
        <a:noFill/>
        <a:ln>
          <a:noFill/>
        </a:ln>
        <a:effectLst/>
      </c:spPr>
    </c:plotArea>
    <c:plotVisOnly val="1"/>
    <c:dispBlanksAs val="gap"/>
    <c:showDLblsOverMax val="0"/>
  </c:chart>
  <c:spPr>
    <a:noFill/>
    <a:ln>
      <a:noFill/>
    </a:ln>
    <a:effectLst/>
  </c:spPr>
  <c:txPr>
    <a:bodyPr/>
    <a:lstStyle/>
    <a:p>
      <a:pPr>
        <a:defRPr/>
      </a:pPr>
      <a:endParaRPr lang="pt-PT"/>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0.3783</cdr:x>
      <cdr:y>0.37861</cdr:y>
    </cdr:from>
    <cdr:to>
      <cdr:x>0.67052</cdr:x>
      <cdr:y>0.63782</cdr:y>
    </cdr:to>
    <cdr:sp macro="" textlink="">
      <cdr:nvSpPr>
        <cdr:cNvPr id="2" name="TextBox 53">
          <a:extLst xmlns:a="http://schemas.openxmlformats.org/drawingml/2006/main">
            <a:ext uri="{FF2B5EF4-FFF2-40B4-BE49-F238E27FC236}">
              <a16:creationId xmlns:a16="http://schemas.microsoft.com/office/drawing/2014/main" id="{3F01B8E1-3E44-407F-8651-2C85D6F6383E}"/>
            </a:ext>
          </a:extLst>
        </cdr:cNvPr>
        <cdr:cNvSpPr txBox="1"/>
      </cdr:nvSpPr>
      <cdr:spPr>
        <a:xfrm xmlns:a="http://schemas.openxmlformats.org/drawingml/2006/main">
          <a:off x="606390" y="404584"/>
          <a:ext cx="468398"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GB"/>
          </a:defPPr>
          <a:lvl1pPr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a:lstStyle>
        <a:p xmlns:a="http://schemas.openxmlformats.org/drawingml/2006/main">
          <a:r>
            <a:rPr lang="en-US" sz="1200" b="1" dirty="0">
              <a:latin typeface="Arial" panose="020B0604020202020204" pitchFamily="34" charset="0"/>
              <a:cs typeface="Arial" panose="020B0604020202020204" pitchFamily="34" charset="0"/>
            </a:rPr>
            <a:t>40</a:t>
          </a:r>
          <a:r>
            <a:rPr lang="en-US" sz="1000" b="1" dirty="0">
              <a:latin typeface="Arial" panose="020B0604020202020204" pitchFamily="34" charset="0"/>
              <a:cs typeface="Arial" panose="020B0604020202020204" pitchFamily="34" charset="0"/>
            </a:rPr>
            <a:t>%</a:t>
          </a:r>
        </a:p>
      </cdr:txBody>
    </cdr:sp>
  </cdr:relSizeAnchor>
</c:userShapes>
</file>

<file path=ppt/drawings/drawing2.xml><?xml version="1.0" encoding="utf-8"?>
<c:userShapes xmlns:c="http://schemas.openxmlformats.org/drawingml/2006/chart">
  <cdr:relSizeAnchor xmlns:cdr="http://schemas.openxmlformats.org/drawingml/2006/chartDrawing">
    <cdr:from>
      <cdr:x>0.3783</cdr:x>
      <cdr:y>0.37861</cdr:y>
    </cdr:from>
    <cdr:to>
      <cdr:x>0.67052</cdr:x>
      <cdr:y>0.63782</cdr:y>
    </cdr:to>
    <cdr:sp macro="" textlink="">
      <cdr:nvSpPr>
        <cdr:cNvPr id="2" name="TextBox 53">
          <a:extLst xmlns:a="http://schemas.openxmlformats.org/drawingml/2006/main">
            <a:ext uri="{FF2B5EF4-FFF2-40B4-BE49-F238E27FC236}">
              <a16:creationId xmlns:a16="http://schemas.microsoft.com/office/drawing/2014/main" id="{3F01B8E1-3E44-407F-8651-2C85D6F6383E}"/>
            </a:ext>
          </a:extLst>
        </cdr:cNvPr>
        <cdr:cNvSpPr txBox="1"/>
      </cdr:nvSpPr>
      <cdr:spPr>
        <a:xfrm xmlns:a="http://schemas.openxmlformats.org/drawingml/2006/main">
          <a:off x="606390" y="404584"/>
          <a:ext cx="468398"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GB"/>
          </a:defPPr>
          <a:lvl1pPr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a:lstStyle>
        <a:p xmlns:a="http://schemas.openxmlformats.org/drawingml/2006/main">
          <a:r>
            <a:rPr lang="en-US" sz="1200" b="1" dirty="0">
              <a:latin typeface="Arial" panose="020B0604020202020204" pitchFamily="34" charset="0"/>
              <a:cs typeface="Arial" panose="020B0604020202020204" pitchFamily="34" charset="0"/>
            </a:rPr>
            <a:t>40</a:t>
          </a:r>
          <a:r>
            <a:rPr lang="en-US" sz="1000" b="1" dirty="0">
              <a:latin typeface="Arial" panose="020B0604020202020204" pitchFamily="34" charset="0"/>
              <a:cs typeface="Arial" panose="020B0604020202020204" pitchFamily="34" charset="0"/>
            </a:rPr>
            <a:t>%</a:t>
          </a:r>
        </a:p>
      </cdr:txBody>
    </cdr:sp>
  </cdr:relSizeAnchor>
</c:userShapes>
</file>

<file path=ppt/drawings/drawing3.xml><?xml version="1.0" encoding="utf-8"?>
<c:userShapes xmlns:c="http://schemas.openxmlformats.org/drawingml/2006/chart">
  <cdr:relSizeAnchor xmlns:cdr="http://schemas.openxmlformats.org/drawingml/2006/chartDrawing">
    <cdr:from>
      <cdr:x>0.3783</cdr:x>
      <cdr:y>0.37861</cdr:y>
    </cdr:from>
    <cdr:to>
      <cdr:x>0.67052</cdr:x>
      <cdr:y>0.63782</cdr:y>
    </cdr:to>
    <cdr:sp macro="" textlink="">
      <cdr:nvSpPr>
        <cdr:cNvPr id="2" name="TextBox 53">
          <a:extLst xmlns:a="http://schemas.openxmlformats.org/drawingml/2006/main">
            <a:ext uri="{FF2B5EF4-FFF2-40B4-BE49-F238E27FC236}">
              <a16:creationId xmlns:a16="http://schemas.microsoft.com/office/drawing/2014/main" id="{3F01B8E1-3E44-407F-8651-2C85D6F6383E}"/>
            </a:ext>
          </a:extLst>
        </cdr:cNvPr>
        <cdr:cNvSpPr txBox="1"/>
      </cdr:nvSpPr>
      <cdr:spPr>
        <a:xfrm xmlns:a="http://schemas.openxmlformats.org/drawingml/2006/main">
          <a:off x="606390" y="404584"/>
          <a:ext cx="468398"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GB"/>
          </a:defPPr>
          <a:lvl1pPr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a:lstStyle>
        <a:p xmlns:a="http://schemas.openxmlformats.org/drawingml/2006/main">
          <a:r>
            <a:rPr lang="en-US" sz="1200" b="1" dirty="0">
              <a:latin typeface="Arial" panose="020B0604020202020204" pitchFamily="34" charset="0"/>
              <a:cs typeface="Arial" panose="020B0604020202020204" pitchFamily="34" charset="0"/>
            </a:rPr>
            <a:t>40</a:t>
          </a:r>
          <a:r>
            <a:rPr lang="en-US" sz="1000" b="1" dirty="0">
              <a:latin typeface="Arial" panose="020B0604020202020204" pitchFamily="34" charset="0"/>
              <a:cs typeface="Arial" panose="020B0604020202020204" pitchFamily="34" charset="0"/>
            </a:rPr>
            <a:t>%</a:t>
          </a:r>
        </a:p>
      </cdr:txBody>
    </cdr:sp>
  </cdr:relSizeAnchor>
</c:userShapes>
</file>

<file path=ppt/drawings/drawing4.xml><?xml version="1.0" encoding="utf-8"?>
<c:userShapes xmlns:c="http://schemas.openxmlformats.org/drawingml/2006/chart">
  <cdr:relSizeAnchor xmlns:cdr="http://schemas.openxmlformats.org/drawingml/2006/chartDrawing">
    <cdr:from>
      <cdr:x>0.3783</cdr:x>
      <cdr:y>0.37861</cdr:y>
    </cdr:from>
    <cdr:to>
      <cdr:x>0.67052</cdr:x>
      <cdr:y>0.63782</cdr:y>
    </cdr:to>
    <cdr:sp macro="" textlink="">
      <cdr:nvSpPr>
        <cdr:cNvPr id="2" name="TextBox 53">
          <a:extLst xmlns:a="http://schemas.openxmlformats.org/drawingml/2006/main">
            <a:ext uri="{FF2B5EF4-FFF2-40B4-BE49-F238E27FC236}">
              <a16:creationId xmlns:a16="http://schemas.microsoft.com/office/drawing/2014/main" id="{3F01B8E1-3E44-407F-8651-2C85D6F6383E}"/>
            </a:ext>
          </a:extLst>
        </cdr:cNvPr>
        <cdr:cNvSpPr txBox="1"/>
      </cdr:nvSpPr>
      <cdr:spPr>
        <a:xfrm xmlns:a="http://schemas.openxmlformats.org/drawingml/2006/main">
          <a:off x="606390" y="404584"/>
          <a:ext cx="468398"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GB"/>
          </a:defPPr>
          <a:lvl1pPr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a:lstStyle>
        <a:p xmlns:a="http://schemas.openxmlformats.org/drawingml/2006/main">
          <a:r>
            <a:rPr lang="en-US" sz="1200" b="1" dirty="0">
              <a:latin typeface="Arial" panose="020B0604020202020204" pitchFamily="34" charset="0"/>
              <a:cs typeface="Arial" panose="020B0604020202020204" pitchFamily="34" charset="0"/>
            </a:rPr>
            <a:t>40</a:t>
          </a:r>
          <a:r>
            <a:rPr lang="en-US" sz="1000" b="1" dirty="0">
              <a:latin typeface="Arial" panose="020B0604020202020204" pitchFamily="34" charset="0"/>
              <a:cs typeface="Arial" panose="020B0604020202020204" pitchFamily="34" charset="0"/>
            </a:rPr>
            <a:t>%</a:t>
          </a:r>
        </a:p>
      </cdr:txBody>
    </cdr:sp>
  </cdr:relSizeAnchor>
</c:userShapes>
</file>

<file path=ppt/drawings/drawing5.xml><?xml version="1.0" encoding="utf-8"?>
<c:userShapes xmlns:c="http://schemas.openxmlformats.org/drawingml/2006/chart">
  <cdr:relSizeAnchor xmlns:cdr="http://schemas.openxmlformats.org/drawingml/2006/chartDrawing">
    <cdr:from>
      <cdr:x>0.3783</cdr:x>
      <cdr:y>0.37861</cdr:y>
    </cdr:from>
    <cdr:to>
      <cdr:x>0.67052</cdr:x>
      <cdr:y>0.63782</cdr:y>
    </cdr:to>
    <cdr:sp macro="" textlink="">
      <cdr:nvSpPr>
        <cdr:cNvPr id="2" name="TextBox 53">
          <a:extLst xmlns:a="http://schemas.openxmlformats.org/drawingml/2006/main">
            <a:ext uri="{FF2B5EF4-FFF2-40B4-BE49-F238E27FC236}">
              <a16:creationId xmlns:a16="http://schemas.microsoft.com/office/drawing/2014/main" id="{3F01B8E1-3E44-407F-8651-2C85D6F6383E}"/>
            </a:ext>
          </a:extLst>
        </cdr:cNvPr>
        <cdr:cNvSpPr txBox="1"/>
      </cdr:nvSpPr>
      <cdr:spPr>
        <a:xfrm xmlns:a="http://schemas.openxmlformats.org/drawingml/2006/main">
          <a:off x="606390" y="404584"/>
          <a:ext cx="468398" cy="276999"/>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GB"/>
          </a:defPPr>
          <a:lvl1pPr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a:lstStyle>
        <a:p xmlns:a="http://schemas.openxmlformats.org/drawingml/2006/main">
          <a:r>
            <a:rPr lang="en-US" sz="1200" b="1" dirty="0">
              <a:latin typeface="Arial" panose="020B0604020202020204" pitchFamily="34" charset="0"/>
              <a:cs typeface="Arial" panose="020B0604020202020204" pitchFamily="34" charset="0"/>
            </a:rPr>
            <a:t>40</a:t>
          </a:r>
          <a:r>
            <a:rPr lang="en-US" sz="1000" b="1" dirty="0">
              <a:latin typeface="Arial" panose="020B0604020202020204" pitchFamily="34" charset="0"/>
              <a:cs typeface="Arial" panose="020B0604020202020204" pitchFamily="34" charset="0"/>
            </a:rPr>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0A3B79-7DA1-400B-9FAF-63BAA52FB74B}" type="datetimeFigureOut">
              <a:rPr lang="en-GB" smtClean="0"/>
              <a:t>16/06/2022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B51EA6-A085-4F23-9710-63282E1CC7EE}" type="slidenum">
              <a:rPr lang="en-GB" smtClean="0"/>
              <a:t>‹nº›</a:t>
            </a:fld>
            <a:endParaRPr lang="en-GB"/>
          </a:p>
        </p:txBody>
      </p:sp>
    </p:spTree>
    <p:extLst>
      <p:ext uri="{BB962C8B-B14F-4D97-AF65-F5344CB8AC3E}">
        <p14:creationId xmlns:p14="http://schemas.microsoft.com/office/powerpoint/2010/main" val="4254505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err="1"/>
              <a:t>I’d</a:t>
            </a:r>
            <a:r>
              <a:rPr lang="pt-PT" dirty="0"/>
              <a:t> </a:t>
            </a:r>
            <a:r>
              <a:rPr lang="pt-PT" dirty="0" err="1"/>
              <a:t>like</a:t>
            </a:r>
            <a:r>
              <a:rPr lang="pt-PT" dirty="0"/>
              <a:t> to </a:t>
            </a:r>
            <a:r>
              <a:rPr lang="pt-PT" dirty="0" err="1"/>
              <a:t>thank</a:t>
            </a:r>
            <a:r>
              <a:rPr lang="pt-PT" dirty="0"/>
              <a:t> </a:t>
            </a:r>
            <a:r>
              <a:rPr lang="pt-PT" dirty="0" err="1"/>
              <a:t>the</a:t>
            </a:r>
            <a:r>
              <a:rPr lang="pt-PT" dirty="0"/>
              <a:t> </a:t>
            </a:r>
            <a:r>
              <a:rPr lang="pt-PT" dirty="0" err="1"/>
              <a:t>organization</a:t>
            </a:r>
            <a:r>
              <a:rPr lang="pt-PT" dirty="0"/>
              <a:t>, in particular to Dr. </a:t>
            </a:r>
            <a:r>
              <a:rPr lang="pt-PT" dirty="0" err="1"/>
              <a:t>Marc</a:t>
            </a:r>
            <a:r>
              <a:rPr lang="pt-PT" dirty="0"/>
              <a:t> Soler </a:t>
            </a:r>
            <a:r>
              <a:rPr lang="pt-PT" dirty="0" err="1"/>
              <a:t>and</a:t>
            </a:r>
            <a:r>
              <a:rPr lang="pt-PT" dirty="0"/>
              <a:t> Dr. Jean-François </a:t>
            </a:r>
            <a:r>
              <a:rPr lang="pt-PT" dirty="0" err="1"/>
              <a:t>Gillion</a:t>
            </a:r>
            <a:r>
              <a:rPr lang="pt-PT" dirty="0"/>
              <a:t> for </a:t>
            </a:r>
            <a:r>
              <a:rPr lang="pt-PT" dirty="0" err="1"/>
              <a:t>the</a:t>
            </a:r>
            <a:r>
              <a:rPr lang="pt-PT" dirty="0"/>
              <a:t> </a:t>
            </a:r>
            <a:r>
              <a:rPr lang="pt-PT" dirty="0" err="1"/>
              <a:t>invitation</a:t>
            </a:r>
            <a:r>
              <a:rPr lang="pt-PT" dirty="0"/>
              <a:t> to </a:t>
            </a:r>
            <a:r>
              <a:rPr lang="pt-PT" dirty="0" err="1"/>
              <a:t>be</a:t>
            </a:r>
            <a:r>
              <a:rPr lang="pt-PT" dirty="0"/>
              <a:t> </a:t>
            </a:r>
            <a:r>
              <a:rPr lang="pt-PT" dirty="0" err="1"/>
              <a:t>here</a:t>
            </a:r>
            <a:r>
              <a:rPr lang="pt-PT" dirty="0"/>
              <a:t>. </a:t>
            </a:r>
            <a:r>
              <a:rPr lang="pt-PT" dirty="0" err="1"/>
              <a:t>It</a:t>
            </a:r>
            <a:r>
              <a:rPr lang="pt-PT" dirty="0"/>
              <a:t> </a:t>
            </a:r>
            <a:r>
              <a:rPr lang="pt-PT" dirty="0" err="1"/>
              <a:t>is</a:t>
            </a:r>
            <a:r>
              <a:rPr lang="pt-PT" dirty="0"/>
              <a:t> </a:t>
            </a:r>
            <a:r>
              <a:rPr lang="pt-PT" dirty="0" err="1"/>
              <a:t>truly</a:t>
            </a:r>
            <a:r>
              <a:rPr lang="pt-PT" dirty="0"/>
              <a:t> na </a:t>
            </a:r>
            <a:r>
              <a:rPr lang="pt-PT" dirty="0" err="1"/>
              <a:t>honour</a:t>
            </a:r>
            <a:r>
              <a:rPr lang="pt-PT" dirty="0"/>
              <a:t>. I </a:t>
            </a:r>
            <a:r>
              <a:rPr lang="pt-PT" dirty="0" err="1"/>
              <a:t>am</a:t>
            </a:r>
            <a:r>
              <a:rPr lang="pt-PT" dirty="0"/>
              <a:t> a general </a:t>
            </a:r>
            <a:r>
              <a:rPr lang="pt-PT" dirty="0" err="1"/>
              <a:t>surgeon</a:t>
            </a:r>
            <a:r>
              <a:rPr lang="pt-PT" dirty="0"/>
              <a:t> </a:t>
            </a:r>
            <a:r>
              <a:rPr lang="pt-PT" dirty="0" err="1"/>
              <a:t>from</a:t>
            </a:r>
            <a:r>
              <a:rPr lang="pt-PT" dirty="0"/>
              <a:t> a médium </a:t>
            </a:r>
            <a:r>
              <a:rPr lang="pt-PT" dirty="0" err="1"/>
              <a:t>resource</a:t>
            </a:r>
            <a:r>
              <a:rPr lang="pt-PT" dirty="0"/>
              <a:t> country </a:t>
            </a:r>
            <a:r>
              <a:rPr lang="pt-PT" dirty="0" err="1"/>
              <a:t>and</a:t>
            </a:r>
            <a:r>
              <a:rPr lang="pt-PT" dirty="0"/>
              <a:t> I </a:t>
            </a:r>
            <a:r>
              <a:rPr lang="pt-PT" dirty="0" err="1"/>
              <a:t>work</a:t>
            </a:r>
            <a:r>
              <a:rPr lang="pt-PT" dirty="0"/>
              <a:t> in a médium </a:t>
            </a:r>
            <a:r>
              <a:rPr lang="pt-PT" dirty="0" err="1"/>
              <a:t>resource</a:t>
            </a:r>
            <a:r>
              <a:rPr lang="pt-PT" dirty="0"/>
              <a:t> </a:t>
            </a:r>
            <a:r>
              <a:rPr lang="pt-PT" dirty="0" err="1"/>
              <a:t>institution</a:t>
            </a:r>
            <a:r>
              <a:rPr lang="pt-PT" dirty="0"/>
              <a:t>. I </a:t>
            </a:r>
            <a:r>
              <a:rPr lang="pt-PT" dirty="0" err="1"/>
              <a:t>dedicate</a:t>
            </a:r>
            <a:r>
              <a:rPr lang="pt-PT" dirty="0"/>
              <a:t> </a:t>
            </a:r>
            <a:r>
              <a:rPr lang="pt-PT" dirty="0" err="1"/>
              <a:t>myself</a:t>
            </a:r>
            <a:r>
              <a:rPr lang="pt-PT" dirty="0"/>
              <a:t> to </a:t>
            </a:r>
            <a:r>
              <a:rPr lang="pt-PT" dirty="0" err="1"/>
              <a:t>upper</a:t>
            </a:r>
            <a:r>
              <a:rPr lang="pt-PT" dirty="0"/>
              <a:t> GI </a:t>
            </a:r>
            <a:r>
              <a:rPr lang="pt-PT" dirty="0" err="1"/>
              <a:t>surgery</a:t>
            </a:r>
            <a:r>
              <a:rPr lang="pt-PT" dirty="0"/>
              <a:t>, abdominal Wall </a:t>
            </a:r>
            <a:r>
              <a:rPr lang="pt-PT" dirty="0" err="1"/>
              <a:t>surgery</a:t>
            </a:r>
            <a:r>
              <a:rPr lang="pt-PT" dirty="0"/>
              <a:t> </a:t>
            </a:r>
            <a:r>
              <a:rPr lang="pt-PT" dirty="0" err="1"/>
              <a:t>and</a:t>
            </a:r>
            <a:r>
              <a:rPr lang="pt-PT" dirty="0"/>
              <a:t> </a:t>
            </a:r>
            <a:r>
              <a:rPr lang="pt-PT" dirty="0" err="1"/>
              <a:t>emergency</a:t>
            </a:r>
            <a:r>
              <a:rPr lang="pt-PT" dirty="0"/>
              <a:t> </a:t>
            </a:r>
            <a:r>
              <a:rPr lang="pt-PT" dirty="0" err="1"/>
              <a:t>care</a:t>
            </a:r>
            <a:r>
              <a:rPr lang="pt-PT" dirty="0"/>
              <a:t>. </a:t>
            </a:r>
            <a:r>
              <a:rPr lang="pt-PT" dirty="0" err="1"/>
              <a:t>All</a:t>
            </a:r>
            <a:r>
              <a:rPr lang="pt-PT" dirty="0"/>
              <a:t> I </a:t>
            </a:r>
            <a:r>
              <a:rPr lang="pt-PT" dirty="0" err="1"/>
              <a:t>want</a:t>
            </a:r>
            <a:r>
              <a:rPr lang="pt-PT" dirty="0"/>
              <a:t> </a:t>
            </a:r>
            <a:r>
              <a:rPr lang="pt-PT" dirty="0" err="1"/>
              <a:t>is</a:t>
            </a:r>
            <a:r>
              <a:rPr lang="pt-PT" dirty="0"/>
              <a:t> to </a:t>
            </a:r>
            <a:r>
              <a:rPr lang="pt-PT" dirty="0" err="1"/>
              <a:t>provide</a:t>
            </a:r>
            <a:r>
              <a:rPr lang="pt-PT" dirty="0"/>
              <a:t> </a:t>
            </a:r>
            <a:r>
              <a:rPr lang="pt-PT" dirty="0" err="1"/>
              <a:t>the</a:t>
            </a:r>
            <a:r>
              <a:rPr lang="pt-PT" dirty="0"/>
              <a:t> </a:t>
            </a:r>
            <a:r>
              <a:rPr lang="pt-PT" dirty="0" err="1"/>
              <a:t>best</a:t>
            </a:r>
            <a:r>
              <a:rPr lang="pt-PT" dirty="0"/>
              <a:t> </a:t>
            </a:r>
            <a:r>
              <a:rPr lang="pt-PT" dirty="0" err="1"/>
              <a:t>quality</a:t>
            </a:r>
            <a:r>
              <a:rPr lang="pt-PT" dirty="0"/>
              <a:t> </a:t>
            </a:r>
            <a:r>
              <a:rPr lang="pt-PT" dirty="0" err="1"/>
              <a:t>care</a:t>
            </a:r>
            <a:r>
              <a:rPr lang="pt-PT" dirty="0"/>
              <a:t> to </a:t>
            </a:r>
            <a:r>
              <a:rPr lang="pt-PT" dirty="0" err="1"/>
              <a:t>my</a:t>
            </a:r>
            <a:r>
              <a:rPr lang="pt-PT" dirty="0"/>
              <a:t> </a:t>
            </a:r>
            <a:r>
              <a:rPr lang="pt-PT" dirty="0" err="1"/>
              <a:t>patients</a:t>
            </a:r>
            <a:endParaRPr lang="pt-PT" dirty="0"/>
          </a:p>
        </p:txBody>
      </p:sp>
      <p:sp>
        <p:nvSpPr>
          <p:cNvPr id="4" name="Marcador de Posição do Número do Diapositivo 3"/>
          <p:cNvSpPr>
            <a:spLocks noGrp="1"/>
          </p:cNvSpPr>
          <p:nvPr>
            <p:ph type="sldNum" sz="quarter" idx="5"/>
          </p:nvPr>
        </p:nvSpPr>
        <p:spPr/>
        <p:txBody>
          <a:bodyPr/>
          <a:lstStyle/>
          <a:p>
            <a:fld id="{FEB51EA6-A085-4F23-9710-63282E1CC7EE}" type="slidenum">
              <a:rPr lang="en-GB" smtClean="0"/>
              <a:t>2</a:t>
            </a:fld>
            <a:endParaRPr lang="en-GB"/>
          </a:p>
        </p:txBody>
      </p:sp>
    </p:spTree>
    <p:extLst>
      <p:ext uri="{BB962C8B-B14F-4D97-AF65-F5344CB8AC3E}">
        <p14:creationId xmlns:p14="http://schemas.microsoft.com/office/powerpoint/2010/main" val="3734822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gn="just"/>
            <a:r>
              <a:rPr lang="pt-PT" dirty="0"/>
              <a:t>﻿</a:t>
            </a:r>
            <a:r>
              <a:rPr lang="pt-PT" dirty="0" err="1"/>
              <a:t>Such</a:t>
            </a:r>
            <a:r>
              <a:rPr lang="pt-PT" dirty="0"/>
              <a:t> </a:t>
            </a:r>
            <a:r>
              <a:rPr lang="pt-PT" dirty="0" err="1"/>
              <a:t>questions</a:t>
            </a:r>
            <a:r>
              <a:rPr lang="pt-PT" dirty="0"/>
              <a:t> </a:t>
            </a:r>
            <a:r>
              <a:rPr lang="pt-PT" dirty="0" err="1"/>
              <a:t>may</a:t>
            </a:r>
            <a:r>
              <a:rPr lang="pt-PT" dirty="0"/>
              <a:t> </a:t>
            </a:r>
            <a:r>
              <a:rPr lang="pt-PT" dirty="0" err="1"/>
              <a:t>not</a:t>
            </a:r>
            <a:r>
              <a:rPr lang="pt-PT" dirty="0"/>
              <a:t> </a:t>
            </a:r>
            <a:r>
              <a:rPr lang="pt-PT" dirty="0" err="1"/>
              <a:t>reflect</a:t>
            </a:r>
            <a:r>
              <a:rPr lang="pt-PT" dirty="0"/>
              <a:t> </a:t>
            </a:r>
            <a:r>
              <a:rPr lang="pt-PT" dirty="0" err="1"/>
              <a:t>the</a:t>
            </a:r>
            <a:r>
              <a:rPr lang="pt-PT" dirty="0"/>
              <a:t> </a:t>
            </a:r>
            <a:r>
              <a:rPr lang="pt-PT" dirty="0" err="1"/>
              <a:t>priorities</a:t>
            </a:r>
            <a:r>
              <a:rPr lang="pt-PT" dirty="0"/>
              <a:t> </a:t>
            </a:r>
            <a:r>
              <a:rPr lang="pt-PT" dirty="0" err="1"/>
              <a:t>of</a:t>
            </a:r>
            <a:r>
              <a:rPr lang="pt-PT" dirty="0"/>
              <a:t> </a:t>
            </a:r>
            <a:r>
              <a:rPr lang="pt-PT" dirty="0" err="1"/>
              <a:t>the</a:t>
            </a:r>
            <a:r>
              <a:rPr lang="pt-PT" dirty="0"/>
              <a:t> </a:t>
            </a:r>
            <a:r>
              <a:rPr lang="pt-PT" dirty="0" err="1"/>
              <a:t>patient</a:t>
            </a:r>
            <a:r>
              <a:rPr lang="pt-PT" dirty="0"/>
              <a:t>, </a:t>
            </a:r>
            <a:r>
              <a:rPr lang="pt-PT" dirty="0" err="1"/>
              <a:t>or</a:t>
            </a:r>
            <a:r>
              <a:rPr lang="pt-PT" dirty="0"/>
              <a:t> </a:t>
            </a:r>
            <a:r>
              <a:rPr lang="pt-PT" dirty="0" err="1"/>
              <a:t>indeed</a:t>
            </a:r>
            <a:r>
              <a:rPr lang="pt-PT" dirty="0"/>
              <a:t> </a:t>
            </a:r>
            <a:r>
              <a:rPr lang="pt-PT" dirty="0" err="1"/>
              <a:t>address</a:t>
            </a:r>
            <a:r>
              <a:rPr lang="pt-PT" dirty="0"/>
              <a:t> </a:t>
            </a:r>
            <a:r>
              <a:rPr lang="pt-PT" dirty="0" err="1"/>
              <a:t>elements</a:t>
            </a:r>
            <a:r>
              <a:rPr lang="pt-PT" dirty="0"/>
              <a:t> </a:t>
            </a:r>
            <a:r>
              <a:rPr lang="pt-PT" dirty="0" err="1"/>
              <a:t>of</a:t>
            </a:r>
            <a:r>
              <a:rPr lang="pt-PT" dirty="0"/>
              <a:t> </a:t>
            </a:r>
            <a:r>
              <a:rPr lang="pt-PT" dirty="0" err="1"/>
              <a:t>the</a:t>
            </a:r>
            <a:r>
              <a:rPr lang="pt-PT" dirty="0"/>
              <a:t> </a:t>
            </a:r>
            <a:r>
              <a:rPr lang="pt-PT" dirty="0" err="1"/>
              <a:t>patient</a:t>
            </a:r>
            <a:r>
              <a:rPr lang="pt-PT" dirty="0"/>
              <a:t> </a:t>
            </a:r>
            <a:r>
              <a:rPr lang="pt-PT" dirty="0" err="1"/>
              <a:t>experience</a:t>
            </a:r>
            <a:r>
              <a:rPr lang="pt-PT" dirty="0"/>
              <a:t> </a:t>
            </a:r>
            <a:r>
              <a:rPr lang="pt-PT" dirty="0" err="1"/>
              <a:t>or</a:t>
            </a:r>
            <a:r>
              <a:rPr lang="pt-PT" dirty="0"/>
              <a:t> </a:t>
            </a:r>
            <a:r>
              <a:rPr lang="pt-PT" dirty="0" err="1"/>
              <a:t>barriers</a:t>
            </a:r>
            <a:r>
              <a:rPr lang="pt-PT" dirty="0"/>
              <a:t> to </a:t>
            </a:r>
            <a:r>
              <a:rPr lang="pt-PT" dirty="0" err="1"/>
              <a:t>their</a:t>
            </a:r>
            <a:r>
              <a:rPr lang="pt-PT" dirty="0"/>
              <a:t> </a:t>
            </a:r>
            <a:r>
              <a:rPr lang="pt-PT" dirty="0" err="1"/>
              <a:t>treatment</a:t>
            </a:r>
            <a:r>
              <a:rPr lang="pt-PT" dirty="0"/>
              <a:t> </a:t>
            </a:r>
            <a:r>
              <a:rPr lang="pt-PT" dirty="0" err="1"/>
              <a:t>or</a:t>
            </a:r>
            <a:r>
              <a:rPr lang="pt-PT" dirty="0"/>
              <a:t> </a:t>
            </a:r>
            <a:r>
              <a:rPr lang="pt-PT" dirty="0" err="1"/>
              <a:t>what</a:t>
            </a:r>
            <a:r>
              <a:rPr lang="pt-PT" dirty="0"/>
              <a:t> </a:t>
            </a:r>
            <a:r>
              <a:rPr lang="pt-PT" dirty="0" err="1"/>
              <a:t>best</a:t>
            </a:r>
            <a:r>
              <a:rPr lang="pt-PT" dirty="0"/>
              <a:t> leads to </a:t>
            </a:r>
            <a:r>
              <a:rPr lang="pt-PT" dirty="0" err="1"/>
              <a:t>satisfying</a:t>
            </a:r>
            <a:r>
              <a:rPr lang="pt-PT" dirty="0"/>
              <a:t> </a:t>
            </a:r>
            <a:r>
              <a:rPr lang="pt-PT" dirty="0" err="1"/>
              <a:t>outcomes</a:t>
            </a:r>
            <a:r>
              <a:rPr lang="pt-PT" dirty="0"/>
              <a:t>. </a:t>
            </a:r>
          </a:p>
          <a:p>
            <a:pPr algn="just"/>
            <a:endParaRPr lang="pt-PT" dirty="0"/>
          </a:p>
        </p:txBody>
      </p:sp>
      <p:sp>
        <p:nvSpPr>
          <p:cNvPr id="4" name="Marcador de Posição do Número do Diapositivo 3"/>
          <p:cNvSpPr>
            <a:spLocks noGrp="1"/>
          </p:cNvSpPr>
          <p:nvPr>
            <p:ph type="sldNum" sz="quarter" idx="5"/>
          </p:nvPr>
        </p:nvSpPr>
        <p:spPr/>
        <p:txBody>
          <a:bodyPr/>
          <a:lstStyle/>
          <a:p>
            <a:fld id="{FEB51EA6-A085-4F23-9710-63282E1CC7EE}" type="slidenum">
              <a:rPr lang="en-GB" smtClean="0"/>
              <a:t>18</a:t>
            </a:fld>
            <a:endParaRPr lang="en-GB"/>
          </a:p>
        </p:txBody>
      </p:sp>
    </p:spTree>
    <p:extLst>
      <p:ext uri="{BB962C8B-B14F-4D97-AF65-F5344CB8AC3E}">
        <p14:creationId xmlns:p14="http://schemas.microsoft.com/office/powerpoint/2010/main" val="294546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gn="just"/>
            <a:r>
              <a:rPr lang="pt-PT" dirty="0"/>
              <a:t>﻿</a:t>
            </a:r>
            <a:r>
              <a:rPr lang="pt-PT" dirty="0" err="1"/>
              <a:t>Such</a:t>
            </a:r>
            <a:r>
              <a:rPr lang="pt-PT" dirty="0"/>
              <a:t> </a:t>
            </a:r>
            <a:r>
              <a:rPr lang="pt-PT" dirty="0" err="1"/>
              <a:t>questions</a:t>
            </a:r>
            <a:r>
              <a:rPr lang="pt-PT" dirty="0"/>
              <a:t> </a:t>
            </a:r>
            <a:r>
              <a:rPr lang="pt-PT" dirty="0" err="1"/>
              <a:t>may</a:t>
            </a:r>
            <a:r>
              <a:rPr lang="pt-PT" dirty="0"/>
              <a:t> </a:t>
            </a:r>
            <a:r>
              <a:rPr lang="pt-PT" dirty="0" err="1"/>
              <a:t>not</a:t>
            </a:r>
            <a:r>
              <a:rPr lang="pt-PT" dirty="0"/>
              <a:t> </a:t>
            </a:r>
            <a:r>
              <a:rPr lang="pt-PT" dirty="0" err="1"/>
              <a:t>reflect</a:t>
            </a:r>
            <a:r>
              <a:rPr lang="pt-PT" dirty="0"/>
              <a:t> </a:t>
            </a:r>
            <a:r>
              <a:rPr lang="pt-PT" dirty="0" err="1"/>
              <a:t>the</a:t>
            </a:r>
            <a:r>
              <a:rPr lang="pt-PT" dirty="0"/>
              <a:t> </a:t>
            </a:r>
            <a:r>
              <a:rPr lang="pt-PT" dirty="0" err="1"/>
              <a:t>priorities</a:t>
            </a:r>
            <a:r>
              <a:rPr lang="pt-PT" dirty="0"/>
              <a:t> </a:t>
            </a:r>
            <a:r>
              <a:rPr lang="pt-PT" dirty="0" err="1"/>
              <a:t>of</a:t>
            </a:r>
            <a:r>
              <a:rPr lang="pt-PT" dirty="0"/>
              <a:t> </a:t>
            </a:r>
            <a:r>
              <a:rPr lang="pt-PT" dirty="0" err="1"/>
              <a:t>the</a:t>
            </a:r>
            <a:r>
              <a:rPr lang="pt-PT" dirty="0"/>
              <a:t> </a:t>
            </a:r>
            <a:r>
              <a:rPr lang="pt-PT" dirty="0" err="1"/>
              <a:t>patient</a:t>
            </a:r>
            <a:r>
              <a:rPr lang="pt-PT" dirty="0"/>
              <a:t>, </a:t>
            </a:r>
            <a:r>
              <a:rPr lang="pt-PT" dirty="0" err="1"/>
              <a:t>or</a:t>
            </a:r>
            <a:r>
              <a:rPr lang="pt-PT" dirty="0"/>
              <a:t> </a:t>
            </a:r>
            <a:r>
              <a:rPr lang="pt-PT" dirty="0" err="1"/>
              <a:t>indeed</a:t>
            </a:r>
            <a:r>
              <a:rPr lang="pt-PT" dirty="0"/>
              <a:t> </a:t>
            </a:r>
            <a:r>
              <a:rPr lang="pt-PT" dirty="0" err="1"/>
              <a:t>address</a:t>
            </a:r>
            <a:r>
              <a:rPr lang="pt-PT" dirty="0"/>
              <a:t> </a:t>
            </a:r>
            <a:r>
              <a:rPr lang="pt-PT" dirty="0" err="1"/>
              <a:t>elements</a:t>
            </a:r>
            <a:r>
              <a:rPr lang="pt-PT" dirty="0"/>
              <a:t> </a:t>
            </a:r>
            <a:r>
              <a:rPr lang="pt-PT" dirty="0" err="1"/>
              <a:t>of</a:t>
            </a:r>
            <a:r>
              <a:rPr lang="pt-PT" dirty="0"/>
              <a:t> </a:t>
            </a:r>
            <a:r>
              <a:rPr lang="pt-PT" dirty="0" err="1"/>
              <a:t>the</a:t>
            </a:r>
            <a:r>
              <a:rPr lang="pt-PT" dirty="0"/>
              <a:t> </a:t>
            </a:r>
            <a:r>
              <a:rPr lang="pt-PT" dirty="0" err="1"/>
              <a:t>patient</a:t>
            </a:r>
            <a:r>
              <a:rPr lang="pt-PT" dirty="0"/>
              <a:t> </a:t>
            </a:r>
            <a:r>
              <a:rPr lang="pt-PT" dirty="0" err="1"/>
              <a:t>experience</a:t>
            </a:r>
            <a:r>
              <a:rPr lang="pt-PT" dirty="0"/>
              <a:t> </a:t>
            </a:r>
            <a:r>
              <a:rPr lang="pt-PT" dirty="0" err="1"/>
              <a:t>or</a:t>
            </a:r>
            <a:r>
              <a:rPr lang="pt-PT" dirty="0"/>
              <a:t> </a:t>
            </a:r>
            <a:r>
              <a:rPr lang="pt-PT" dirty="0" err="1"/>
              <a:t>barriers</a:t>
            </a:r>
            <a:r>
              <a:rPr lang="pt-PT" dirty="0"/>
              <a:t> to </a:t>
            </a:r>
            <a:r>
              <a:rPr lang="pt-PT" dirty="0" err="1"/>
              <a:t>their</a:t>
            </a:r>
            <a:r>
              <a:rPr lang="pt-PT" dirty="0"/>
              <a:t> </a:t>
            </a:r>
            <a:r>
              <a:rPr lang="pt-PT" dirty="0" err="1"/>
              <a:t>treatment</a:t>
            </a:r>
            <a:r>
              <a:rPr lang="pt-PT" dirty="0"/>
              <a:t> </a:t>
            </a:r>
            <a:r>
              <a:rPr lang="pt-PT" dirty="0" err="1"/>
              <a:t>or</a:t>
            </a:r>
            <a:r>
              <a:rPr lang="pt-PT" dirty="0"/>
              <a:t> </a:t>
            </a:r>
            <a:r>
              <a:rPr lang="pt-PT" dirty="0" err="1"/>
              <a:t>what</a:t>
            </a:r>
            <a:r>
              <a:rPr lang="pt-PT" dirty="0"/>
              <a:t> </a:t>
            </a:r>
            <a:r>
              <a:rPr lang="pt-PT" dirty="0" err="1"/>
              <a:t>best</a:t>
            </a:r>
            <a:r>
              <a:rPr lang="pt-PT" dirty="0"/>
              <a:t> leads to </a:t>
            </a:r>
            <a:r>
              <a:rPr lang="pt-PT" dirty="0" err="1"/>
              <a:t>satisfying</a:t>
            </a:r>
            <a:r>
              <a:rPr lang="pt-PT" dirty="0"/>
              <a:t> </a:t>
            </a:r>
            <a:r>
              <a:rPr lang="pt-PT" dirty="0" err="1"/>
              <a:t>outcomes</a:t>
            </a:r>
            <a:r>
              <a:rPr lang="pt-PT" dirty="0"/>
              <a:t>. </a:t>
            </a:r>
          </a:p>
          <a:p>
            <a:pPr algn="just"/>
            <a:endParaRPr lang="pt-PT" dirty="0"/>
          </a:p>
        </p:txBody>
      </p:sp>
      <p:sp>
        <p:nvSpPr>
          <p:cNvPr id="4" name="Marcador de Posição do Número do Diapositivo 3"/>
          <p:cNvSpPr>
            <a:spLocks noGrp="1"/>
          </p:cNvSpPr>
          <p:nvPr>
            <p:ph type="sldNum" sz="quarter" idx="5"/>
          </p:nvPr>
        </p:nvSpPr>
        <p:spPr/>
        <p:txBody>
          <a:bodyPr/>
          <a:lstStyle/>
          <a:p>
            <a:fld id="{FEB51EA6-A085-4F23-9710-63282E1CC7EE}" type="slidenum">
              <a:rPr lang="en-GB" smtClean="0"/>
              <a:t>19</a:t>
            </a:fld>
            <a:endParaRPr lang="en-GB"/>
          </a:p>
        </p:txBody>
      </p:sp>
    </p:spTree>
    <p:extLst>
      <p:ext uri="{BB962C8B-B14F-4D97-AF65-F5344CB8AC3E}">
        <p14:creationId xmlns:p14="http://schemas.microsoft.com/office/powerpoint/2010/main" val="1952088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err="1"/>
              <a:t>It</a:t>
            </a:r>
            <a:r>
              <a:rPr lang="pt-PT" dirty="0"/>
              <a:t> </a:t>
            </a:r>
            <a:r>
              <a:rPr lang="pt-PT" dirty="0" err="1"/>
              <a:t>seems</a:t>
            </a:r>
            <a:r>
              <a:rPr lang="pt-PT" dirty="0"/>
              <a:t> </a:t>
            </a:r>
            <a:r>
              <a:rPr lang="pt-PT" dirty="0" err="1"/>
              <a:t>like</a:t>
            </a:r>
            <a:r>
              <a:rPr lang="pt-PT" dirty="0"/>
              <a:t> </a:t>
            </a:r>
            <a:r>
              <a:rPr lang="pt-PT" dirty="0" err="1"/>
              <a:t>it’s</a:t>
            </a:r>
            <a:r>
              <a:rPr lang="pt-PT" dirty="0"/>
              <a:t> </a:t>
            </a:r>
            <a:r>
              <a:rPr lang="pt-PT" dirty="0" err="1"/>
              <a:t>not</a:t>
            </a:r>
            <a:r>
              <a:rPr lang="pt-PT" dirty="0"/>
              <a:t> </a:t>
            </a:r>
            <a:r>
              <a:rPr lang="pt-PT" dirty="0" err="1"/>
              <a:t>the</a:t>
            </a:r>
            <a:r>
              <a:rPr lang="pt-PT" dirty="0"/>
              <a:t> </a:t>
            </a:r>
            <a:r>
              <a:rPr lang="pt-PT" dirty="0" err="1"/>
              <a:t>perfect</a:t>
            </a:r>
            <a:r>
              <a:rPr lang="pt-PT" dirty="0"/>
              <a:t> </a:t>
            </a:r>
            <a:r>
              <a:rPr lang="pt-PT" dirty="0" err="1"/>
              <a:t>experience</a:t>
            </a:r>
            <a:r>
              <a:rPr lang="pt-PT" dirty="0"/>
              <a:t> </a:t>
            </a:r>
            <a:r>
              <a:rPr lang="pt-PT" dirty="0" err="1"/>
              <a:t>that</a:t>
            </a:r>
            <a:r>
              <a:rPr lang="pt-PT" dirty="0"/>
              <a:t> </a:t>
            </a:r>
            <a:r>
              <a:rPr lang="pt-PT" dirty="0" err="1"/>
              <a:t>increases</a:t>
            </a:r>
            <a:r>
              <a:rPr lang="pt-PT" dirty="0"/>
              <a:t> </a:t>
            </a:r>
            <a:r>
              <a:rPr lang="pt-PT" dirty="0" err="1"/>
              <a:t>satisfaction</a:t>
            </a:r>
            <a:r>
              <a:rPr lang="pt-PT" dirty="0"/>
              <a:t>, </a:t>
            </a:r>
            <a:r>
              <a:rPr lang="pt-PT" dirty="0" err="1"/>
              <a:t>but</a:t>
            </a:r>
            <a:r>
              <a:rPr lang="pt-PT" dirty="0"/>
              <a:t> </a:t>
            </a:r>
            <a:r>
              <a:rPr lang="pt-PT" dirty="0" err="1"/>
              <a:t>the</a:t>
            </a:r>
            <a:r>
              <a:rPr lang="pt-PT" dirty="0"/>
              <a:t> </a:t>
            </a:r>
            <a:r>
              <a:rPr lang="pt-PT" dirty="0" err="1"/>
              <a:t>fulllfilment</a:t>
            </a:r>
            <a:r>
              <a:rPr lang="pt-PT" dirty="0"/>
              <a:t> </a:t>
            </a:r>
            <a:r>
              <a:rPr lang="pt-PT" dirty="0" err="1"/>
              <a:t>of</a:t>
            </a:r>
            <a:r>
              <a:rPr lang="pt-PT" dirty="0"/>
              <a:t> </a:t>
            </a:r>
            <a:r>
              <a:rPr lang="pt-PT" dirty="0" err="1"/>
              <a:t>whatever</a:t>
            </a:r>
            <a:r>
              <a:rPr lang="pt-PT" dirty="0"/>
              <a:t> </a:t>
            </a:r>
            <a:r>
              <a:rPr lang="pt-PT" dirty="0" err="1"/>
              <a:t>expectations</a:t>
            </a:r>
            <a:r>
              <a:rPr lang="pt-PT" dirty="0"/>
              <a:t> </a:t>
            </a:r>
            <a:r>
              <a:rPr lang="pt-PT" dirty="0" err="1"/>
              <a:t>were</a:t>
            </a:r>
            <a:r>
              <a:rPr lang="pt-PT" dirty="0"/>
              <a:t> </a:t>
            </a:r>
            <a:r>
              <a:rPr lang="pt-PT" dirty="0" err="1"/>
              <a:t>created</a:t>
            </a:r>
            <a:r>
              <a:rPr lang="pt-PT" dirty="0"/>
              <a:t>. </a:t>
            </a:r>
            <a:r>
              <a:rPr lang="pt-PT" dirty="0" err="1"/>
              <a:t>So</a:t>
            </a:r>
            <a:r>
              <a:rPr lang="pt-PT" dirty="0"/>
              <a:t>, </a:t>
            </a:r>
            <a:r>
              <a:rPr lang="pt-PT" dirty="0" err="1"/>
              <a:t>we</a:t>
            </a:r>
            <a:r>
              <a:rPr lang="pt-PT" dirty="0"/>
              <a:t> </a:t>
            </a:r>
            <a:r>
              <a:rPr lang="pt-PT" dirty="0" err="1"/>
              <a:t>might</a:t>
            </a:r>
            <a:r>
              <a:rPr lang="pt-PT" dirty="0"/>
              <a:t> improve </a:t>
            </a:r>
            <a:r>
              <a:rPr lang="pt-PT" dirty="0" err="1"/>
              <a:t>patient</a:t>
            </a:r>
            <a:r>
              <a:rPr lang="pt-PT" dirty="0"/>
              <a:t> </a:t>
            </a:r>
            <a:r>
              <a:rPr lang="pt-PT" dirty="0" err="1"/>
              <a:t>satisfaction</a:t>
            </a:r>
            <a:r>
              <a:rPr lang="pt-PT" dirty="0"/>
              <a:t> more </a:t>
            </a:r>
            <a:r>
              <a:rPr lang="pt-PT" dirty="0" err="1"/>
              <a:t>by</a:t>
            </a:r>
            <a:r>
              <a:rPr lang="pt-PT" dirty="0"/>
              <a:t> </a:t>
            </a:r>
            <a:r>
              <a:rPr lang="pt-PT" dirty="0" err="1"/>
              <a:t>addressing</a:t>
            </a:r>
            <a:r>
              <a:rPr lang="pt-PT" dirty="0"/>
              <a:t> </a:t>
            </a:r>
            <a:r>
              <a:rPr lang="pt-PT" dirty="0" err="1"/>
              <a:t>education</a:t>
            </a:r>
            <a:r>
              <a:rPr lang="pt-PT" dirty="0"/>
              <a:t> </a:t>
            </a:r>
            <a:r>
              <a:rPr lang="pt-PT" dirty="0" err="1"/>
              <a:t>and</a:t>
            </a:r>
            <a:r>
              <a:rPr lang="pt-PT" dirty="0"/>
              <a:t> </a:t>
            </a:r>
            <a:r>
              <a:rPr lang="pt-PT" dirty="0" err="1"/>
              <a:t>preparation</a:t>
            </a:r>
            <a:r>
              <a:rPr lang="pt-PT" dirty="0"/>
              <a:t> </a:t>
            </a:r>
            <a:r>
              <a:rPr lang="pt-PT" dirty="0" err="1"/>
              <a:t>and</a:t>
            </a:r>
            <a:r>
              <a:rPr lang="pt-PT" dirty="0"/>
              <a:t> </a:t>
            </a:r>
            <a:r>
              <a:rPr lang="pt-PT" dirty="0" err="1"/>
              <a:t>managing</a:t>
            </a:r>
            <a:r>
              <a:rPr lang="pt-PT" dirty="0"/>
              <a:t> </a:t>
            </a:r>
            <a:r>
              <a:rPr lang="pt-PT" dirty="0" err="1"/>
              <a:t>expectations</a:t>
            </a:r>
            <a:r>
              <a:rPr lang="pt-PT" dirty="0"/>
              <a:t>, </a:t>
            </a:r>
            <a:r>
              <a:rPr lang="pt-PT" dirty="0" err="1"/>
              <a:t>rather</a:t>
            </a:r>
            <a:r>
              <a:rPr lang="pt-PT" dirty="0"/>
              <a:t> </a:t>
            </a:r>
            <a:r>
              <a:rPr lang="pt-PT" dirty="0" err="1"/>
              <a:t>than</a:t>
            </a:r>
            <a:r>
              <a:rPr lang="pt-PT" dirty="0"/>
              <a:t> </a:t>
            </a:r>
            <a:r>
              <a:rPr lang="pt-PT" dirty="0" err="1"/>
              <a:t>embarking</a:t>
            </a:r>
            <a:r>
              <a:rPr lang="pt-PT" dirty="0"/>
              <a:t> </a:t>
            </a:r>
            <a:r>
              <a:rPr lang="pt-PT" dirty="0" err="1"/>
              <a:t>on</a:t>
            </a:r>
            <a:r>
              <a:rPr lang="pt-PT" dirty="0"/>
              <a:t> a </a:t>
            </a:r>
            <a:r>
              <a:rPr lang="pt-PT" dirty="0" err="1"/>
              <a:t>resource</a:t>
            </a:r>
            <a:r>
              <a:rPr lang="pt-PT" dirty="0"/>
              <a:t> </a:t>
            </a:r>
            <a:r>
              <a:rPr lang="pt-PT" dirty="0" err="1"/>
              <a:t>scattering</a:t>
            </a:r>
            <a:r>
              <a:rPr lang="pt-PT" dirty="0"/>
              <a:t> </a:t>
            </a:r>
            <a:r>
              <a:rPr lang="pt-PT" dirty="0" err="1"/>
              <a:t>rampage</a:t>
            </a:r>
            <a:r>
              <a:rPr lang="pt-PT" dirty="0"/>
              <a:t>, </a:t>
            </a:r>
            <a:r>
              <a:rPr lang="pt-PT" dirty="0" err="1"/>
              <a:t>trying</a:t>
            </a:r>
            <a:r>
              <a:rPr lang="pt-PT" dirty="0"/>
              <a:t> to </a:t>
            </a:r>
            <a:r>
              <a:rPr lang="pt-PT" dirty="0" err="1"/>
              <a:t>reduce</a:t>
            </a:r>
            <a:r>
              <a:rPr lang="pt-PT" dirty="0"/>
              <a:t> .5% </a:t>
            </a:r>
            <a:r>
              <a:rPr lang="pt-PT" dirty="0" err="1"/>
              <a:t>of</a:t>
            </a:r>
            <a:r>
              <a:rPr lang="pt-PT" dirty="0"/>
              <a:t> some </a:t>
            </a:r>
            <a:r>
              <a:rPr lang="pt-PT" dirty="0" err="1"/>
              <a:t>outcome</a:t>
            </a:r>
            <a:r>
              <a:rPr lang="pt-PT" dirty="0"/>
              <a:t> (</a:t>
            </a:r>
            <a:r>
              <a:rPr lang="pt-PT" dirty="0" err="1"/>
              <a:t>not</a:t>
            </a:r>
            <a:r>
              <a:rPr lang="pt-PT" dirty="0"/>
              <a:t> PROM).</a:t>
            </a:r>
          </a:p>
        </p:txBody>
      </p:sp>
      <p:sp>
        <p:nvSpPr>
          <p:cNvPr id="4" name="Marcador de Posição do Número do Diapositivo 3"/>
          <p:cNvSpPr>
            <a:spLocks noGrp="1"/>
          </p:cNvSpPr>
          <p:nvPr>
            <p:ph type="sldNum" sz="quarter" idx="5"/>
          </p:nvPr>
        </p:nvSpPr>
        <p:spPr/>
        <p:txBody>
          <a:bodyPr/>
          <a:lstStyle/>
          <a:p>
            <a:fld id="{FEB51EA6-A085-4F23-9710-63282E1CC7EE}" type="slidenum">
              <a:rPr lang="en-GB" smtClean="0"/>
              <a:t>20</a:t>
            </a:fld>
            <a:endParaRPr lang="en-GB"/>
          </a:p>
        </p:txBody>
      </p:sp>
    </p:spTree>
    <p:extLst>
      <p:ext uri="{BB962C8B-B14F-4D97-AF65-F5344CB8AC3E}">
        <p14:creationId xmlns:p14="http://schemas.microsoft.com/office/powerpoint/2010/main" val="2542678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a:t>
            </a:r>
            <a:r>
              <a:rPr lang="pt-PT" dirty="0" err="1"/>
              <a:t>Health</a:t>
            </a:r>
            <a:r>
              <a:rPr lang="pt-PT" dirty="0"/>
              <a:t> </a:t>
            </a:r>
            <a:r>
              <a:rPr lang="pt-PT" dirty="0" err="1"/>
              <a:t>care</a:t>
            </a:r>
            <a:r>
              <a:rPr lang="pt-PT" dirty="0"/>
              <a:t> </a:t>
            </a:r>
            <a:r>
              <a:rPr lang="pt-PT" dirty="0" err="1"/>
              <a:t>facilities</a:t>
            </a:r>
            <a:r>
              <a:rPr lang="pt-PT" dirty="0"/>
              <a:t> </a:t>
            </a:r>
            <a:r>
              <a:rPr lang="pt-PT" dirty="0" err="1"/>
              <a:t>represent</a:t>
            </a:r>
            <a:r>
              <a:rPr lang="pt-PT" dirty="0"/>
              <a:t> a </a:t>
            </a:r>
            <a:r>
              <a:rPr lang="pt-PT" dirty="0" err="1"/>
              <a:t>significant</a:t>
            </a:r>
            <a:r>
              <a:rPr lang="pt-PT" dirty="0"/>
              <a:t> </a:t>
            </a:r>
            <a:r>
              <a:rPr lang="pt-PT" dirty="0" err="1"/>
              <a:t>source</a:t>
            </a:r>
            <a:r>
              <a:rPr lang="pt-PT" dirty="0"/>
              <a:t> </a:t>
            </a:r>
            <a:r>
              <a:rPr lang="pt-PT" dirty="0" err="1"/>
              <a:t>of</a:t>
            </a:r>
            <a:r>
              <a:rPr lang="pt-PT" dirty="0"/>
              <a:t> </a:t>
            </a:r>
            <a:r>
              <a:rPr lang="pt-PT" dirty="0" err="1"/>
              <a:t>pollution</a:t>
            </a:r>
            <a:r>
              <a:rPr lang="pt-PT" dirty="0"/>
              <a:t> </a:t>
            </a:r>
            <a:r>
              <a:rPr lang="pt-PT" dirty="0" err="1"/>
              <a:t>around</a:t>
            </a:r>
            <a:r>
              <a:rPr lang="pt-PT" dirty="0"/>
              <a:t> </a:t>
            </a:r>
            <a:r>
              <a:rPr lang="pt-PT" dirty="0" err="1"/>
              <a:t>the</a:t>
            </a:r>
            <a:r>
              <a:rPr lang="pt-PT" dirty="0"/>
              <a:t> </a:t>
            </a:r>
            <a:r>
              <a:rPr lang="pt-PT" dirty="0" err="1"/>
              <a:t>world</a:t>
            </a:r>
            <a:r>
              <a:rPr lang="pt-PT" dirty="0"/>
              <a:t> </a:t>
            </a:r>
            <a:r>
              <a:rPr lang="pt-PT" dirty="0" err="1"/>
              <a:t>and</a:t>
            </a:r>
            <a:r>
              <a:rPr lang="pt-PT" dirty="0"/>
              <a:t> </a:t>
            </a:r>
            <a:r>
              <a:rPr lang="pt-PT" dirty="0" err="1"/>
              <a:t>contribute</a:t>
            </a:r>
            <a:r>
              <a:rPr lang="pt-PT" dirty="0"/>
              <a:t> to </a:t>
            </a:r>
            <a:r>
              <a:rPr lang="pt-PT" dirty="0" err="1"/>
              <a:t>environmental</a:t>
            </a:r>
            <a:r>
              <a:rPr lang="pt-PT" dirty="0"/>
              <a:t> </a:t>
            </a:r>
            <a:r>
              <a:rPr lang="pt-PT" dirty="0" err="1"/>
              <a:t>changes</a:t>
            </a:r>
            <a:r>
              <a:rPr lang="pt-PT"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pt-PT" dirty="0"/>
              <a:t>“In </a:t>
            </a:r>
            <a:r>
              <a:rPr lang="pt-PT" dirty="0" err="1"/>
              <a:t>addition</a:t>
            </a:r>
            <a:r>
              <a:rPr lang="pt-PT" dirty="0"/>
              <a:t>, </a:t>
            </a:r>
            <a:r>
              <a:rPr lang="pt-PT" dirty="0" err="1"/>
              <a:t>the</a:t>
            </a:r>
            <a:r>
              <a:rPr lang="pt-PT" dirty="0"/>
              <a:t> </a:t>
            </a:r>
            <a:r>
              <a:rPr lang="pt-PT" dirty="0" err="1"/>
              <a:t>sheer</a:t>
            </a:r>
            <a:r>
              <a:rPr lang="pt-PT" dirty="0"/>
              <a:t> </a:t>
            </a:r>
            <a:r>
              <a:rPr lang="pt-PT" dirty="0" err="1"/>
              <a:t>amount</a:t>
            </a:r>
            <a:r>
              <a:rPr lang="pt-PT" dirty="0"/>
              <a:t> </a:t>
            </a:r>
            <a:r>
              <a:rPr lang="pt-PT" dirty="0" err="1"/>
              <a:t>of</a:t>
            </a:r>
            <a:r>
              <a:rPr lang="pt-PT" dirty="0"/>
              <a:t>, </a:t>
            </a:r>
            <a:r>
              <a:rPr lang="pt-PT" dirty="0" err="1"/>
              <a:t>and</a:t>
            </a:r>
            <a:r>
              <a:rPr lang="pt-PT" dirty="0"/>
              <a:t> </a:t>
            </a:r>
            <a:r>
              <a:rPr lang="pt-PT" dirty="0" err="1"/>
              <a:t>overall</a:t>
            </a:r>
            <a:r>
              <a:rPr lang="pt-PT" dirty="0"/>
              <a:t> </a:t>
            </a:r>
            <a:r>
              <a:rPr lang="pt-PT" dirty="0" err="1"/>
              <a:t>toxicity</a:t>
            </a:r>
            <a:r>
              <a:rPr lang="pt-PT" dirty="0"/>
              <a:t> </a:t>
            </a:r>
            <a:r>
              <a:rPr lang="pt-PT" dirty="0" err="1"/>
              <a:t>of</a:t>
            </a:r>
            <a:r>
              <a:rPr lang="pt-PT" dirty="0"/>
              <a:t>, medical </a:t>
            </a:r>
            <a:r>
              <a:rPr lang="pt-PT" dirty="0" err="1"/>
              <a:t>waste</a:t>
            </a:r>
            <a:r>
              <a:rPr lang="pt-PT" dirty="0"/>
              <a:t> </a:t>
            </a:r>
            <a:r>
              <a:rPr lang="pt-PT" dirty="0" err="1"/>
              <a:t>has</a:t>
            </a:r>
            <a:r>
              <a:rPr lang="pt-PT" dirty="0"/>
              <a:t> </a:t>
            </a:r>
            <a:r>
              <a:rPr lang="pt-PT" dirty="0" err="1"/>
              <a:t>increased</a:t>
            </a:r>
            <a:r>
              <a:rPr lang="pt-PT" dirty="0"/>
              <a:t> in </a:t>
            </a:r>
            <a:r>
              <a:rPr lang="pt-PT" dirty="0" err="1"/>
              <a:t>recent</a:t>
            </a:r>
            <a:r>
              <a:rPr lang="pt-PT" dirty="0"/>
              <a:t> </a:t>
            </a:r>
            <a:r>
              <a:rPr lang="pt-PT" dirty="0" err="1"/>
              <a:t>decades</a:t>
            </a:r>
            <a:r>
              <a:rPr lang="pt-PT" dirty="0"/>
              <a:t>. </a:t>
            </a:r>
            <a:r>
              <a:rPr lang="pt-PT" dirty="0" err="1"/>
              <a:t>Certain</a:t>
            </a:r>
            <a:r>
              <a:rPr lang="pt-PT" dirty="0"/>
              <a:t> medical </a:t>
            </a:r>
            <a:r>
              <a:rPr lang="pt-PT" dirty="0" err="1"/>
              <a:t>products</a:t>
            </a:r>
            <a:r>
              <a:rPr lang="pt-PT" dirty="0"/>
              <a:t> </a:t>
            </a:r>
            <a:r>
              <a:rPr lang="pt-PT" dirty="0" err="1"/>
              <a:t>contribute</a:t>
            </a:r>
            <a:r>
              <a:rPr lang="pt-PT" dirty="0"/>
              <a:t> </a:t>
            </a:r>
            <a:r>
              <a:rPr lang="pt-PT" dirty="0" err="1"/>
              <a:t>significantly</a:t>
            </a:r>
            <a:r>
              <a:rPr lang="pt-PT" dirty="0"/>
              <a:t> to </a:t>
            </a:r>
            <a:r>
              <a:rPr lang="pt-PT" dirty="0" err="1"/>
              <a:t>pollution</a:t>
            </a:r>
            <a:r>
              <a:rPr lang="pt-PT" dirty="0"/>
              <a:t> </a:t>
            </a:r>
            <a:r>
              <a:rPr lang="pt-PT" dirty="0" err="1"/>
              <a:t>and</a:t>
            </a:r>
            <a:r>
              <a:rPr lang="pt-PT" dirty="0"/>
              <a:t> </a:t>
            </a:r>
            <a:r>
              <a:rPr lang="pt-PT" dirty="0" err="1"/>
              <a:t>contamination</a:t>
            </a:r>
            <a:r>
              <a:rPr lang="pt-PT" dirty="0"/>
              <a:t> </a:t>
            </a:r>
            <a:r>
              <a:rPr lang="pt-PT" dirty="0" err="1"/>
              <a:t>of</a:t>
            </a:r>
            <a:r>
              <a:rPr lang="pt-PT" dirty="0"/>
              <a:t> </a:t>
            </a:r>
            <a:r>
              <a:rPr lang="pt-PT" dirty="0" err="1"/>
              <a:t>the</a:t>
            </a:r>
            <a:r>
              <a:rPr lang="pt-PT" dirty="0"/>
              <a:t> </a:t>
            </a:r>
            <a:r>
              <a:rPr lang="pt-PT" dirty="0" err="1"/>
              <a:t>food</a:t>
            </a:r>
            <a:r>
              <a:rPr lang="pt-PT" dirty="0"/>
              <a:t> </a:t>
            </a:r>
            <a:r>
              <a:rPr lang="pt-PT" dirty="0" err="1"/>
              <a:t>chain</a:t>
            </a:r>
            <a:r>
              <a:rPr lang="pt-PT" dirty="0"/>
              <a:t> </a:t>
            </a:r>
            <a:r>
              <a:rPr lang="pt-PT" dirty="0" err="1"/>
              <a:t>from</a:t>
            </a:r>
            <a:r>
              <a:rPr lang="pt-PT" dirty="0"/>
              <a:t> </a:t>
            </a:r>
            <a:r>
              <a:rPr lang="pt-PT" dirty="0" err="1"/>
              <a:t>bio-accumulative</a:t>
            </a:r>
            <a:r>
              <a:rPr lang="pt-PT" dirty="0"/>
              <a:t> </a:t>
            </a:r>
            <a:r>
              <a:rPr lang="pt-PT" dirty="0" err="1"/>
              <a:t>toxins</a:t>
            </a:r>
            <a:r>
              <a:rPr lang="pt-PT" dirty="0"/>
              <a:t>. As a prime </a:t>
            </a:r>
            <a:r>
              <a:rPr lang="pt-PT" dirty="0" err="1"/>
              <a:t>example</a:t>
            </a:r>
            <a:r>
              <a:rPr lang="pt-PT" dirty="0"/>
              <a:t>, medical </a:t>
            </a:r>
            <a:r>
              <a:rPr lang="pt-PT" dirty="0" err="1"/>
              <a:t>waste</a:t>
            </a:r>
            <a:r>
              <a:rPr lang="pt-PT" dirty="0"/>
              <a:t> </a:t>
            </a:r>
            <a:r>
              <a:rPr lang="pt-PT" dirty="0" err="1"/>
              <a:t>incinerators</a:t>
            </a:r>
            <a:r>
              <a:rPr lang="pt-PT" dirty="0"/>
              <a:t> are </a:t>
            </a:r>
            <a:r>
              <a:rPr lang="pt-PT" dirty="0" err="1"/>
              <a:t>among</a:t>
            </a:r>
            <a:r>
              <a:rPr lang="pt-PT" dirty="0"/>
              <a:t> </a:t>
            </a:r>
            <a:r>
              <a:rPr lang="pt-PT" dirty="0" err="1"/>
              <a:t>the</a:t>
            </a:r>
            <a:r>
              <a:rPr lang="pt-PT" dirty="0"/>
              <a:t> top 5 </a:t>
            </a:r>
            <a:r>
              <a:rPr lang="pt-PT" dirty="0" err="1"/>
              <a:t>sources</a:t>
            </a:r>
            <a:r>
              <a:rPr lang="pt-PT" dirty="0"/>
              <a:t> </a:t>
            </a:r>
            <a:r>
              <a:rPr lang="pt-PT" dirty="0" err="1"/>
              <a:t>of</a:t>
            </a:r>
            <a:r>
              <a:rPr lang="pt-PT" dirty="0"/>
              <a:t> </a:t>
            </a:r>
            <a:r>
              <a:rPr lang="pt-PT" dirty="0" err="1"/>
              <a:t>mercury</a:t>
            </a:r>
            <a:r>
              <a:rPr lang="pt-PT" dirty="0"/>
              <a:t> </a:t>
            </a:r>
            <a:r>
              <a:rPr lang="pt-PT" dirty="0" err="1"/>
              <a:t>and</a:t>
            </a:r>
            <a:r>
              <a:rPr lang="pt-PT" dirty="0"/>
              <a:t> </a:t>
            </a:r>
            <a:r>
              <a:rPr lang="pt-PT" dirty="0" err="1"/>
              <a:t>dioxin</a:t>
            </a:r>
            <a:r>
              <a:rPr lang="pt-PT" dirty="0"/>
              <a:t> </a:t>
            </a:r>
            <a:r>
              <a:rPr lang="pt-PT" dirty="0" err="1"/>
              <a:t>emissions</a:t>
            </a:r>
            <a:r>
              <a:rPr lang="pt-PT" dirty="0"/>
              <a:t> in </a:t>
            </a:r>
            <a:r>
              <a:rPr lang="pt-PT" dirty="0" err="1"/>
              <a:t>the</a:t>
            </a:r>
            <a:r>
              <a:rPr lang="pt-PT" dirty="0"/>
              <a:t> United </a:t>
            </a:r>
            <a:r>
              <a:rPr lang="pt-PT" dirty="0" err="1"/>
              <a:t>States</a:t>
            </a:r>
            <a:r>
              <a:rPr lang="pt-PT" dirty="0"/>
              <a:t>.” </a:t>
            </a:r>
          </a:p>
          <a:p>
            <a:endParaRPr lang="pt-PT" dirty="0"/>
          </a:p>
        </p:txBody>
      </p:sp>
      <p:sp>
        <p:nvSpPr>
          <p:cNvPr id="4" name="Marcador de Posição do Número do Diapositivo 3"/>
          <p:cNvSpPr>
            <a:spLocks noGrp="1"/>
          </p:cNvSpPr>
          <p:nvPr>
            <p:ph type="sldNum" sz="quarter" idx="5"/>
          </p:nvPr>
        </p:nvSpPr>
        <p:spPr/>
        <p:txBody>
          <a:bodyPr/>
          <a:lstStyle/>
          <a:p>
            <a:fld id="{FEB51EA6-A085-4F23-9710-63282E1CC7EE}" type="slidenum">
              <a:rPr lang="en-GB" smtClean="0"/>
              <a:t>23</a:t>
            </a:fld>
            <a:endParaRPr lang="en-GB"/>
          </a:p>
        </p:txBody>
      </p:sp>
    </p:spTree>
    <p:extLst>
      <p:ext uri="{BB962C8B-B14F-4D97-AF65-F5344CB8AC3E}">
        <p14:creationId xmlns:p14="http://schemas.microsoft.com/office/powerpoint/2010/main" val="3095355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gn="just"/>
            <a:r>
              <a:rPr lang="pt-PT" dirty="0"/>
              <a:t>﻿</a:t>
            </a:r>
            <a:r>
              <a:rPr lang="pt-PT" dirty="0" err="1"/>
              <a:t>Such</a:t>
            </a:r>
            <a:r>
              <a:rPr lang="pt-PT" dirty="0"/>
              <a:t> </a:t>
            </a:r>
            <a:r>
              <a:rPr lang="pt-PT" dirty="0" err="1"/>
              <a:t>questions</a:t>
            </a:r>
            <a:r>
              <a:rPr lang="pt-PT" dirty="0"/>
              <a:t> </a:t>
            </a:r>
            <a:r>
              <a:rPr lang="pt-PT" dirty="0" err="1"/>
              <a:t>may</a:t>
            </a:r>
            <a:r>
              <a:rPr lang="pt-PT" dirty="0"/>
              <a:t> </a:t>
            </a:r>
            <a:r>
              <a:rPr lang="pt-PT" dirty="0" err="1"/>
              <a:t>not</a:t>
            </a:r>
            <a:r>
              <a:rPr lang="pt-PT" dirty="0"/>
              <a:t> </a:t>
            </a:r>
            <a:r>
              <a:rPr lang="pt-PT" dirty="0" err="1"/>
              <a:t>reflect</a:t>
            </a:r>
            <a:r>
              <a:rPr lang="pt-PT" dirty="0"/>
              <a:t> </a:t>
            </a:r>
            <a:r>
              <a:rPr lang="pt-PT" dirty="0" err="1"/>
              <a:t>the</a:t>
            </a:r>
            <a:r>
              <a:rPr lang="pt-PT" dirty="0"/>
              <a:t> </a:t>
            </a:r>
            <a:r>
              <a:rPr lang="pt-PT" dirty="0" err="1"/>
              <a:t>priorities</a:t>
            </a:r>
            <a:r>
              <a:rPr lang="pt-PT" dirty="0"/>
              <a:t> </a:t>
            </a:r>
            <a:r>
              <a:rPr lang="pt-PT" dirty="0" err="1"/>
              <a:t>of</a:t>
            </a:r>
            <a:r>
              <a:rPr lang="pt-PT" dirty="0"/>
              <a:t> </a:t>
            </a:r>
            <a:r>
              <a:rPr lang="pt-PT" dirty="0" err="1"/>
              <a:t>the</a:t>
            </a:r>
            <a:r>
              <a:rPr lang="pt-PT" dirty="0"/>
              <a:t> </a:t>
            </a:r>
            <a:r>
              <a:rPr lang="pt-PT" dirty="0" err="1"/>
              <a:t>patient</a:t>
            </a:r>
            <a:r>
              <a:rPr lang="pt-PT" dirty="0"/>
              <a:t>, </a:t>
            </a:r>
            <a:r>
              <a:rPr lang="pt-PT" dirty="0" err="1"/>
              <a:t>or</a:t>
            </a:r>
            <a:r>
              <a:rPr lang="pt-PT" dirty="0"/>
              <a:t> </a:t>
            </a:r>
            <a:r>
              <a:rPr lang="pt-PT" dirty="0" err="1"/>
              <a:t>indeed</a:t>
            </a:r>
            <a:r>
              <a:rPr lang="pt-PT" dirty="0"/>
              <a:t> </a:t>
            </a:r>
            <a:r>
              <a:rPr lang="pt-PT" dirty="0" err="1"/>
              <a:t>address</a:t>
            </a:r>
            <a:r>
              <a:rPr lang="pt-PT" dirty="0"/>
              <a:t> </a:t>
            </a:r>
            <a:r>
              <a:rPr lang="pt-PT" dirty="0" err="1"/>
              <a:t>elements</a:t>
            </a:r>
            <a:r>
              <a:rPr lang="pt-PT" dirty="0"/>
              <a:t> </a:t>
            </a:r>
            <a:r>
              <a:rPr lang="pt-PT" dirty="0" err="1"/>
              <a:t>of</a:t>
            </a:r>
            <a:r>
              <a:rPr lang="pt-PT" dirty="0"/>
              <a:t> </a:t>
            </a:r>
            <a:r>
              <a:rPr lang="pt-PT" dirty="0" err="1"/>
              <a:t>the</a:t>
            </a:r>
            <a:r>
              <a:rPr lang="pt-PT" dirty="0"/>
              <a:t> </a:t>
            </a:r>
            <a:r>
              <a:rPr lang="pt-PT" dirty="0" err="1"/>
              <a:t>patient</a:t>
            </a:r>
            <a:r>
              <a:rPr lang="pt-PT" dirty="0"/>
              <a:t> </a:t>
            </a:r>
            <a:r>
              <a:rPr lang="pt-PT" dirty="0" err="1"/>
              <a:t>experience</a:t>
            </a:r>
            <a:r>
              <a:rPr lang="pt-PT" dirty="0"/>
              <a:t> </a:t>
            </a:r>
            <a:r>
              <a:rPr lang="pt-PT" dirty="0" err="1"/>
              <a:t>or</a:t>
            </a:r>
            <a:r>
              <a:rPr lang="pt-PT" dirty="0"/>
              <a:t> </a:t>
            </a:r>
            <a:r>
              <a:rPr lang="pt-PT" dirty="0" err="1"/>
              <a:t>barriers</a:t>
            </a:r>
            <a:r>
              <a:rPr lang="pt-PT" dirty="0"/>
              <a:t> to </a:t>
            </a:r>
            <a:r>
              <a:rPr lang="pt-PT" dirty="0" err="1"/>
              <a:t>their</a:t>
            </a:r>
            <a:r>
              <a:rPr lang="pt-PT" dirty="0"/>
              <a:t> </a:t>
            </a:r>
            <a:r>
              <a:rPr lang="pt-PT" dirty="0" err="1"/>
              <a:t>treatment</a:t>
            </a:r>
            <a:r>
              <a:rPr lang="pt-PT" dirty="0"/>
              <a:t> </a:t>
            </a:r>
            <a:r>
              <a:rPr lang="pt-PT" dirty="0" err="1"/>
              <a:t>or</a:t>
            </a:r>
            <a:r>
              <a:rPr lang="pt-PT" dirty="0"/>
              <a:t> </a:t>
            </a:r>
            <a:r>
              <a:rPr lang="pt-PT" dirty="0" err="1"/>
              <a:t>what</a:t>
            </a:r>
            <a:r>
              <a:rPr lang="pt-PT" dirty="0"/>
              <a:t> </a:t>
            </a:r>
            <a:r>
              <a:rPr lang="pt-PT" dirty="0" err="1"/>
              <a:t>best</a:t>
            </a:r>
            <a:r>
              <a:rPr lang="pt-PT" dirty="0"/>
              <a:t> leads to </a:t>
            </a:r>
            <a:r>
              <a:rPr lang="pt-PT" dirty="0" err="1"/>
              <a:t>satisfying</a:t>
            </a:r>
            <a:r>
              <a:rPr lang="pt-PT" dirty="0"/>
              <a:t> </a:t>
            </a:r>
            <a:r>
              <a:rPr lang="pt-PT" dirty="0" err="1"/>
              <a:t>outcomes</a:t>
            </a:r>
            <a:r>
              <a:rPr lang="pt-PT" dirty="0"/>
              <a:t>. </a:t>
            </a:r>
          </a:p>
          <a:p>
            <a:pPr algn="just"/>
            <a:endParaRPr lang="pt-PT" dirty="0"/>
          </a:p>
        </p:txBody>
      </p:sp>
      <p:sp>
        <p:nvSpPr>
          <p:cNvPr id="4" name="Marcador de Posição do Número do Diapositivo 3"/>
          <p:cNvSpPr>
            <a:spLocks noGrp="1"/>
          </p:cNvSpPr>
          <p:nvPr>
            <p:ph type="sldNum" sz="quarter" idx="5"/>
          </p:nvPr>
        </p:nvSpPr>
        <p:spPr/>
        <p:txBody>
          <a:bodyPr/>
          <a:lstStyle/>
          <a:p>
            <a:fld id="{FEB51EA6-A085-4F23-9710-63282E1CC7EE}" type="slidenum">
              <a:rPr lang="en-GB" smtClean="0"/>
              <a:t>27</a:t>
            </a:fld>
            <a:endParaRPr lang="en-GB"/>
          </a:p>
        </p:txBody>
      </p:sp>
    </p:spTree>
    <p:extLst>
      <p:ext uri="{BB962C8B-B14F-4D97-AF65-F5344CB8AC3E}">
        <p14:creationId xmlns:p14="http://schemas.microsoft.com/office/powerpoint/2010/main" val="2909468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  </a:t>
            </a:r>
            <a:r>
              <a:rPr lang="pt-PT" dirty="0" err="1"/>
              <a:t>Many</a:t>
            </a:r>
            <a:r>
              <a:rPr lang="pt-PT" dirty="0"/>
              <a:t> </a:t>
            </a:r>
            <a:r>
              <a:rPr lang="pt-PT" dirty="0" err="1"/>
              <a:t>of</a:t>
            </a:r>
            <a:r>
              <a:rPr lang="pt-PT" dirty="0"/>
              <a:t> </a:t>
            </a:r>
            <a:r>
              <a:rPr lang="pt-PT" dirty="0" err="1"/>
              <a:t>you</a:t>
            </a:r>
            <a:r>
              <a:rPr lang="pt-PT" dirty="0"/>
              <a:t> are </a:t>
            </a:r>
            <a:r>
              <a:rPr lang="pt-PT" dirty="0" err="1"/>
              <a:t>not</a:t>
            </a:r>
            <a:r>
              <a:rPr lang="pt-PT" dirty="0"/>
              <a:t> </a:t>
            </a:r>
            <a:r>
              <a:rPr lang="pt-PT" dirty="0" err="1"/>
              <a:t>that</a:t>
            </a:r>
            <a:r>
              <a:rPr lang="pt-PT" dirty="0"/>
              <a:t> diferente </a:t>
            </a:r>
            <a:r>
              <a:rPr lang="pt-PT" dirty="0" err="1"/>
              <a:t>from</a:t>
            </a:r>
            <a:r>
              <a:rPr lang="pt-PT" dirty="0"/>
              <a:t> me, </a:t>
            </a:r>
            <a:r>
              <a:rPr lang="pt-PT" dirty="0" err="1"/>
              <a:t>you</a:t>
            </a:r>
            <a:r>
              <a:rPr lang="pt-PT" dirty="0"/>
              <a:t> </a:t>
            </a:r>
            <a:r>
              <a:rPr lang="pt-PT" dirty="0" err="1"/>
              <a:t>have</a:t>
            </a:r>
            <a:r>
              <a:rPr lang="pt-PT" dirty="0"/>
              <a:t> </a:t>
            </a:r>
            <a:r>
              <a:rPr lang="pt-PT" dirty="0" err="1"/>
              <a:t>two</a:t>
            </a:r>
            <a:r>
              <a:rPr lang="pt-PT" dirty="0"/>
              <a:t> </a:t>
            </a:r>
            <a:r>
              <a:rPr lang="pt-PT" dirty="0" err="1"/>
              <a:t>or</a:t>
            </a:r>
            <a:r>
              <a:rPr lang="pt-PT" dirty="0"/>
              <a:t> </a:t>
            </a:r>
            <a:r>
              <a:rPr lang="pt-PT" dirty="0" err="1"/>
              <a:t>three</a:t>
            </a:r>
            <a:r>
              <a:rPr lang="pt-PT" dirty="0"/>
              <a:t> áreas </a:t>
            </a:r>
            <a:r>
              <a:rPr lang="pt-PT" dirty="0" err="1"/>
              <a:t>of</a:t>
            </a:r>
            <a:r>
              <a:rPr lang="pt-PT" dirty="0"/>
              <a:t> </a:t>
            </a:r>
            <a:r>
              <a:rPr lang="pt-PT" dirty="0" err="1"/>
              <a:t>interest</a:t>
            </a:r>
            <a:r>
              <a:rPr lang="pt-PT" dirty="0"/>
              <a:t>, </a:t>
            </a:r>
            <a:r>
              <a:rPr lang="pt-PT" dirty="0" err="1"/>
              <a:t>you</a:t>
            </a:r>
            <a:r>
              <a:rPr lang="pt-PT" dirty="0"/>
              <a:t> </a:t>
            </a:r>
            <a:r>
              <a:rPr lang="pt-PT" dirty="0" err="1"/>
              <a:t>perform</a:t>
            </a:r>
            <a:r>
              <a:rPr lang="pt-PT" dirty="0"/>
              <a:t> </a:t>
            </a:r>
            <a:r>
              <a:rPr lang="pt-PT" dirty="0" err="1"/>
              <a:t>emergency</a:t>
            </a:r>
            <a:r>
              <a:rPr lang="pt-PT" dirty="0"/>
              <a:t> </a:t>
            </a:r>
            <a:r>
              <a:rPr lang="pt-PT" dirty="0" err="1"/>
              <a:t>dutty</a:t>
            </a:r>
            <a:r>
              <a:rPr lang="pt-PT" dirty="0"/>
              <a:t> </a:t>
            </a:r>
            <a:r>
              <a:rPr lang="pt-PT" dirty="0" err="1"/>
              <a:t>and</a:t>
            </a:r>
            <a:r>
              <a:rPr lang="pt-PT" dirty="0"/>
              <a:t> </a:t>
            </a:r>
            <a:r>
              <a:rPr lang="pt-PT" dirty="0" err="1"/>
              <a:t>you</a:t>
            </a:r>
            <a:r>
              <a:rPr lang="pt-PT" dirty="0"/>
              <a:t> </a:t>
            </a:r>
            <a:r>
              <a:rPr lang="pt-PT" dirty="0" err="1"/>
              <a:t>have</a:t>
            </a:r>
            <a:r>
              <a:rPr lang="pt-PT" dirty="0"/>
              <a:t> </a:t>
            </a:r>
            <a:r>
              <a:rPr lang="pt-PT" dirty="0" err="1"/>
              <a:t>resource</a:t>
            </a:r>
            <a:r>
              <a:rPr lang="pt-PT" dirty="0"/>
              <a:t> </a:t>
            </a:r>
            <a:r>
              <a:rPr lang="pt-PT" dirty="0" err="1"/>
              <a:t>limitations</a:t>
            </a:r>
            <a:r>
              <a:rPr lang="pt-PT" dirty="0"/>
              <a:t>. </a:t>
            </a:r>
            <a:r>
              <a:rPr lang="pt-PT" dirty="0" err="1"/>
              <a:t>But</a:t>
            </a:r>
            <a:r>
              <a:rPr lang="pt-PT" dirty="0"/>
              <a:t> </a:t>
            </a:r>
            <a:r>
              <a:rPr lang="pt-PT" dirty="0" err="1"/>
              <a:t>I’m</a:t>
            </a:r>
            <a:r>
              <a:rPr lang="pt-PT" dirty="0"/>
              <a:t> </a:t>
            </a:r>
            <a:r>
              <a:rPr lang="pt-PT" dirty="0" err="1"/>
              <a:t>betting</a:t>
            </a:r>
            <a:r>
              <a:rPr lang="pt-PT" dirty="0"/>
              <a:t> </a:t>
            </a:r>
            <a:r>
              <a:rPr lang="pt-PT" dirty="0" err="1"/>
              <a:t>you</a:t>
            </a:r>
            <a:r>
              <a:rPr lang="pt-PT" dirty="0"/>
              <a:t> </a:t>
            </a:r>
            <a:r>
              <a:rPr lang="pt-PT" dirty="0" err="1"/>
              <a:t>all</a:t>
            </a:r>
            <a:r>
              <a:rPr lang="pt-PT" dirty="0"/>
              <a:t> can relate </a:t>
            </a:r>
            <a:r>
              <a:rPr lang="pt-PT" dirty="0" err="1"/>
              <a:t>with</a:t>
            </a:r>
            <a:r>
              <a:rPr lang="pt-PT" dirty="0"/>
              <a:t> </a:t>
            </a:r>
            <a:r>
              <a:rPr lang="pt-PT" dirty="0" err="1"/>
              <a:t>this</a:t>
            </a:r>
            <a:r>
              <a:rPr lang="pt-PT" dirty="0"/>
              <a:t> </a:t>
            </a:r>
            <a:r>
              <a:rPr lang="pt-PT" dirty="0" err="1"/>
              <a:t>desire</a:t>
            </a:r>
            <a:r>
              <a:rPr lang="pt-PT" dirty="0"/>
              <a:t>. </a:t>
            </a:r>
            <a:r>
              <a:rPr lang="pt-PT" dirty="0" err="1"/>
              <a:t>Actually</a:t>
            </a:r>
            <a:r>
              <a:rPr lang="pt-PT" dirty="0"/>
              <a:t>, I </a:t>
            </a:r>
            <a:r>
              <a:rPr lang="pt-PT" dirty="0" err="1"/>
              <a:t>bet</a:t>
            </a:r>
            <a:r>
              <a:rPr lang="pt-PT" dirty="0"/>
              <a:t> </a:t>
            </a:r>
            <a:r>
              <a:rPr lang="pt-PT" dirty="0" err="1"/>
              <a:t>all</a:t>
            </a:r>
            <a:r>
              <a:rPr lang="pt-PT" dirty="0"/>
              <a:t> </a:t>
            </a:r>
            <a:r>
              <a:rPr lang="pt-PT" dirty="0" err="1"/>
              <a:t>surgeons</a:t>
            </a:r>
            <a:r>
              <a:rPr lang="pt-PT" dirty="0"/>
              <a:t> </a:t>
            </a:r>
            <a:r>
              <a:rPr lang="pt-PT" dirty="0" err="1"/>
              <a:t>across</a:t>
            </a:r>
            <a:r>
              <a:rPr lang="pt-PT" dirty="0"/>
              <a:t> </a:t>
            </a:r>
            <a:r>
              <a:rPr lang="pt-PT" dirty="0" err="1"/>
              <a:t>the</a:t>
            </a:r>
            <a:r>
              <a:rPr lang="pt-PT" dirty="0"/>
              <a:t> </a:t>
            </a:r>
            <a:r>
              <a:rPr lang="pt-PT" dirty="0" err="1"/>
              <a:t>globe</a:t>
            </a:r>
            <a:r>
              <a:rPr lang="pt-PT" dirty="0"/>
              <a:t> can relate to </a:t>
            </a:r>
            <a:r>
              <a:rPr lang="pt-PT" dirty="0" err="1"/>
              <a:t>that</a:t>
            </a:r>
            <a:r>
              <a:rPr lang="pt-PT" dirty="0"/>
              <a:t> </a:t>
            </a:r>
            <a:r>
              <a:rPr lang="pt-PT" dirty="0" err="1"/>
              <a:t>goal</a:t>
            </a:r>
            <a:r>
              <a:rPr lang="pt-PT" dirty="0"/>
              <a:t>.</a:t>
            </a:r>
          </a:p>
        </p:txBody>
      </p:sp>
      <p:sp>
        <p:nvSpPr>
          <p:cNvPr id="4" name="Marcador de Posição do Número do Diapositivo 3"/>
          <p:cNvSpPr>
            <a:spLocks noGrp="1"/>
          </p:cNvSpPr>
          <p:nvPr>
            <p:ph type="sldNum" sz="quarter" idx="5"/>
          </p:nvPr>
        </p:nvSpPr>
        <p:spPr/>
        <p:txBody>
          <a:bodyPr/>
          <a:lstStyle/>
          <a:p>
            <a:fld id="{FEB51EA6-A085-4F23-9710-63282E1CC7EE}" type="slidenum">
              <a:rPr lang="en-GB" smtClean="0"/>
              <a:t>3</a:t>
            </a:fld>
            <a:endParaRPr lang="en-GB"/>
          </a:p>
        </p:txBody>
      </p:sp>
    </p:spTree>
    <p:extLst>
      <p:ext uri="{BB962C8B-B14F-4D97-AF65-F5344CB8AC3E}">
        <p14:creationId xmlns:p14="http://schemas.microsoft.com/office/powerpoint/2010/main" val="2771151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  </a:t>
            </a:r>
            <a:r>
              <a:rPr lang="pt-PT" dirty="0" err="1"/>
              <a:t>Many</a:t>
            </a:r>
            <a:r>
              <a:rPr lang="pt-PT" dirty="0"/>
              <a:t> </a:t>
            </a:r>
            <a:r>
              <a:rPr lang="pt-PT" dirty="0" err="1"/>
              <a:t>of</a:t>
            </a:r>
            <a:r>
              <a:rPr lang="pt-PT" dirty="0"/>
              <a:t> </a:t>
            </a:r>
            <a:r>
              <a:rPr lang="pt-PT" dirty="0" err="1"/>
              <a:t>you</a:t>
            </a:r>
            <a:r>
              <a:rPr lang="pt-PT" dirty="0"/>
              <a:t> are </a:t>
            </a:r>
            <a:r>
              <a:rPr lang="pt-PT" dirty="0" err="1"/>
              <a:t>not</a:t>
            </a:r>
            <a:r>
              <a:rPr lang="pt-PT" dirty="0"/>
              <a:t> </a:t>
            </a:r>
            <a:r>
              <a:rPr lang="pt-PT" dirty="0" err="1"/>
              <a:t>that</a:t>
            </a:r>
            <a:r>
              <a:rPr lang="pt-PT" dirty="0"/>
              <a:t> diferente </a:t>
            </a:r>
            <a:r>
              <a:rPr lang="pt-PT" dirty="0" err="1"/>
              <a:t>from</a:t>
            </a:r>
            <a:r>
              <a:rPr lang="pt-PT" dirty="0"/>
              <a:t> me, </a:t>
            </a:r>
            <a:r>
              <a:rPr lang="pt-PT" dirty="0" err="1"/>
              <a:t>and</a:t>
            </a:r>
            <a:r>
              <a:rPr lang="pt-PT" dirty="0"/>
              <a:t> </a:t>
            </a:r>
            <a:r>
              <a:rPr lang="pt-PT" dirty="0" err="1"/>
              <a:t>you</a:t>
            </a:r>
            <a:r>
              <a:rPr lang="pt-PT" dirty="0"/>
              <a:t> </a:t>
            </a:r>
            <a:r>
              <a:rPr lang="pt-PT" dirty="0" err="1"/>
              <a:t>all</a:t>
            </a:r>
            <a:r>
              <a:rPr lang="pt-PT" dirty="0"/>
              <a:t> can relate </a:t>
            </a:r>
            <a:r>
              <a:rPr lang="pt-PT" dirty="0" err="1"/>
              <a:t>with</a:t>
            </a:r>
            <a:r>
              <a:rPr lang="pt-PT" dirty="0"/>
              <a:t> </a:t>
            </a:r>
            <a:r>
              <a:rPr lang="pt-PT" dirty="0" err="1"/>
              <a:t>this</a:t>
            </a:r>
            <a:r>
              <a:rPr lang="pt-PT" dirty="0"/>
              <a:t> </a:t>
            </a:r>
            <a:r>
              <a:rPr lang="pt-PT" dirty="0" err="1"/>
              <a:t>desire</a:t>
            </a:r>
            <a:r>
              <a:rPr lang="pt-PT" dirty="0"/>
              <a:t>. </a:t>
            </a:r>
            <a:r>
              <a:rPr lang="pt-PT" dirty="0" err="1"/>
              <a:t>Actually</a:t>
            </a:r>
            <a:r>
              <a:rPr lang="pt-PT" dirty="0"/>
              <a:t>, I </a:t>
            </a:r>
            <a:r>
              <a:rPr lang="pt-PT" dirty="0" err="1"/>
              <a:t>bet</a:t>
            </a:r>
            <a:r>
              <a:rPr lang="pt-PT" dirty="0"/>
              <a:t> </a:t>
            </a:r>
            <a:r>
              <a:rPr lang="pt-PT" dirty="0" err="1"/>
              <a:t>all</a:t>
            </a:r>
            <a:r>
              <a:rPr lang="pt-PT" dirty="0"/>
              <a:t> </a:t>
            </a:r>
            <a:r>
              <a:rPr lang="pt-PT" dirty="0" err="1"/>
              <a:t>surgeons</a:t>
            </a:r>
            <a:r>
              <a:rPr lang="pt-PT" dirty="0"/>
              <a:t> </a:t>
            </a:r>
            <a:r>
              <a:rPr lang="pt-PT" dirty="0" err="1"/>
              <a:t>across</a:t>
            </a:r>
            <a:r>
              <a:rPr lang="pt-PT" dirty="0"/>
              <a:t> </a:t>
            </a:r>
            <a:r>
              <a:rPr lang="pt-PT" dirty="0" err="1"/>
              <a:t>the</a:t>
            </a:r>
            <a:r>
              <a:rPr lang="pt-PT" dirty="0"/>
              <a:t> </a:t>
            </a:r>
            <a:r>
              <a:rPr lang="pt-PT" dirty="0" err="1"/>
              <a:t>globe</a:t>
            </a:r>
            <a:r>
              <a:rPr lang="pt-PT" dirty="0"/>
              <a:t> can relate to </a:t>
            </a:r>
            <a:r>
              <a:rPr lang="pt-PT" dirty="0" err="1"/>
              <a:t>that</a:t>
            </a:r>
            <a:r>
              <a:rPr lang="pt-PT" dirty="0"/>
              <a:t> </a:t>
            </a:r>
            <a:r>
              <a:rPr lang="pt-PT" dirty="0" err="1"/>
              <a:t>goal</a:t>
            </a:r>
            <a:r>
              <a:rPr lang="pt-PT" dirty="0"/>
              <a:t>.</a:t>
            </a:r>
          </a:p>
        </p:txBody>
      </p:sp>
      <p:sp>
        <p:nvSpPr>
          <p:cNvPr id="4" name="Marcador de Posição do Número do Diapositivo 3"/>
          <p:cNvSpPr>
            <a:spLocks noGrp="1"/>
          </p:cNvSpPr>
          <p:nvPr>
            <p:ph type="sldNum" sz="quarter" idx="5"/>
          </p:nvPr>
        </p:nvSpPr>
        <p:spPr/>
        <p:txBody>
          <a:bodyPr/>
          <a:lstStyle/>
          <a:p>
            <a:fld id="{FEB51EA6-A085-4F23-9710-63282E1CC7EE}" type="slidenum">
              <a:rPr lang="en-GB" smtClean="0"/>
              <a:t>4</a:t>
            </a:fld>
            <a:endParaRPr lang="en-GB"/>
          </a:p>
        </p:txBody>
      </p:sp>
    </p:spTree>
    <p:extLst>
      <p:ext uri="{BB962C8B-B14F-4D97-AF65-F5344CB8AC3E}">
        <p14:creationId xmlns:p14="http://schemas.microsoft.com/office/powerpoint/2010/main" val="1477464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  </a:t>
            </a:r>
            <a:r>
              <a:rPr lang="pt-PT" dirty="0" err="1"/>
              <a:t>Many</a:t>
            </a:r>
            <a:r>
              <a:rPr lang="pt-PT" dirty="0"/>
              <a:t> </a:t>
            </a:r>
            <a:r>
              <a:rPr lang="pt-PT" dirty="0" err="1"/>
              <a:t>of</a:t>
            </a:r>
            <a:r>
              <a:rPr lang="pt-PT" dirty="0"/>
              <a:t> </a:t>
            </a:r>
            <a:r>
              <a:rPr lang="pt-PT" dirty="0" err="1"/>
              <a:t>you</a:t>
            </a:r>
            <a:r>
              <a:rPr lang="pt-PT" dirty="0"/>
              <a:t> are </a:t>
            </a:r>
            <a:r>
              <a:rPr lang="pt-PT" dirty="0" err="1"/>
              <a:t>not</a:t>
            </a:r>
            <a:r>
              <a:rPr lang="pt-PT" dirty="0"/>
              <a:t> </a:t>
            </a:r>
            <a:r>
              <a:rPr lang="pt-PT" dirty="0" err="1"/>
              <a:t>that</a:t>
            </a:r>
            <a:r>
              <a:rPr lang="pt-PT" dirty="0"/>
              <a:t> diferente </a:t>
            </a:r>
            <a:r>
              <a:rPr lang="pt-PT" dirty="0" err="1"/>
              <a:t>from</a:t>
            </a:r>
            <a:r>
              <a:rPr lang="pt-PT" dirty="0"/>
              <a:t> me, </a:t>
            </a:r>
            <a:r>
              <a:rPr lang="pt-PT" dirty="0" err="1"/>
              <a:t>and</a:t>
            </a:r>
            <a:r>
              <a:rPr lang="pt-PT" dirty="0"/>
              <a:t> </a:t>
            </a:r>
            <a:r>
              <a:rPr lang="pt-PT" dirty="0" err="1"/>
              <a:t>you</a:t>
            </a:r>
            <a:r>
              <a:rPr lang="pt-PT" dirty="0"/>
              <a:t> </a:t>
            </a:r>
            <a:r>
              <a:rPr lang="pt-PT" dirty="0" err="1"/>
              <a:t>all</a:t>
            </a:r>
            <a:r>
              <a:rPr lang="pt-PT" dirty="0"/>
              <a:t> can relate </a:t>
            </a:r>
            <a:r>
              <a:rPr lang="pt-PT" dirty="0" err="1"/>
              <a:t>with</a:t>
            </a:r>
            <a:r>
              <a:rPr lang="pt-PT" dirty="0"/>
              <a:t> </a:t>
            </a:r>
            <a:r>
              <a:rPr lang="pt-PT" dirty="0" err="1"/>
              <a:t>this</a:t>
            </a:r>
            <a:r>
              <a:rPr lang="pt-PT" dirty="0"/>
              <a:t> </a:t>
            </a:r>
            <a:r>
              <a:rPr lang="pt-PT" dirty="0" err="1"/>
              <a:t>desire</a:t>
            </a:r>
            <a:r>
              <a:rPr lang="pt-PT" dirty="0"/>
              <a:t>. </a:t>
            </a:r>
            <a:r>
              <a:rPr lang="pt-PT" dirty="0" err="1"/>
              <a:t>Actually</a:t>
            </a:r>
            <a:r>
              <a:rPr lang="pt-PT" dirty="0"/>
              <a:t>, I </a:t>
            </a:r>
            <a:r>
              <a:rPr lang="pt-PT" dirty="0" err="1"/>
              <a:t>bet</a:t>
            </a:r>
            <a:r>
              <a:rPr lang="pt-PT" dirty="0"/>
              <a:t> </a:t>
            </a:r>
            <a:r>
              <a:rPr lang="pt-PT" dirty="0" err="1"/>
              <a:t>all</a:t>
            </a:r>
            <a:r>
              <a:rPr lang="pt-PT" dirty="0"/>
              <a:t> </a:t>
            </a:r>
            <a:r>
              <a:rPr lang="pt-PT" dirty="0" err="1"/>
              <a:t>surgeons</a:t>
            </a:r>
            <a:r>
              <a:rPr lang="pt-PT" dirty="0"/>
              <a:t> </a:t>
            </a:r>
            <a:r>
              <a:rPr lang="pt-PT" dirty="0" err="1"/>
              <a:t>across</a:t>
            </a:r>
            <a:r>
              <a:rPr lang="pt-PT" dirty="0"/>
              <a:t> </a:t>
            </a:r>
            <a:r>
              <a:rPr lang="pt-PT" dirty="0" err="1"/>
              <a:t>the</a:t>
            </a:r>
            <a:r>
              <a:rPr lang="pt-PT" dirty="0"/>
              <a:t> </a:t>
            </a:r>
            <a:r>
              <a:rPr lang="pt-PT" dirty="0" err="1"/>
              <a:t>globe</a:t>
            </a:r>
            <a:r>
              <a:rPr lang="pt-PT" dirty="0"/>
              <a:t> can relate to </a:t>
            </a:r>
            <a:r>
              <a:rPr lang="pt-PT" dirty="0" err="1"/>
              <a:t>that</a:t>
            </a:r>
            <a:r>
              <a:rPr lang="pt-PT" dirty="0"/>
              <a:t> </a:t>
            </a:r>
            <a:r>
              <a:rPr lang="pt-PT" dirty="0" err="1"/>
              <a:t>goal</a:t>
            </a:r>
            <a:r>
              <a:rPr lang="pt-PT" dirty="0"/>
              <a:t>.</a:t>
            </a:r>
          </a:p>
        </p:txBody>
      </p:sp>
      <p:sp>
        <p:nvSpPr>
          <p:cNvPr id="4" name="Marcador de Posição do Número do Diapositivo 3"/>
          <p:cNvSpPr>
            <a:spLocks noGrp="1"/>
          </p:cNvSpPr>
          <p:nvPr>
            <p:ph type="sldNum" sz="quarter" idx="5"/>
          </p:nvPr>
        </p:nvSpPr>
        <p:spPr/>
        <p:txBody>
          <a:bodyPr/>
          <a:lstStyle/>
          <a:p>
            <a:fld id="{FEB51EA6-A085-4F23-9710-63282E1CC7EE}" type="slidenum">
              <a:rPr lang="en-GB" smtClean="0"/>
              <a:t>5</a:t>
            </a:fld>
            <a:endParaRPr lang="en-GB"/>
          </a:p>
        </p:txBody>
      </p:sp>
    </p:spTree>
    <p:extLst>
      <p:ext uri="{BB962C8B-B14F-4D97-AF65-F5344CB8AC3E}">
        <p14:creationId xmlns:p14="http://schemas.microsoft.com/office/powerpoint/2010/main" val="308105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  </a:t>
            </a:r>
            <a:r>
              <a:rPr lang="pt-PT" dirty="0" err="1"/>
              <a:t>Many</a:t>
            </a:r>
            <a:r>
              <a:rPr lang="pt-PT" dirty="0"/>
              <a:t> </a:t>
            </a:r>
            <a:r>
              <a:rPr lang="pt-PT" dirty="0" err="1"/>
              <a:t>of</a:t>
            </a:r>
            <a:r>
              <a:rPr lang="pt-PT" dirty="0"/>
              <a:t> </a:t>
            </a:r>
            <a:r>
              <a:rPr lang="pt-PT" dirty="0" err="1"/>
              <a:t>you</a:t>
            </a:r>
            <a:r>
              <a:rPr lang="pt-PT" dirty="0"/>
              <a:t> are </a:t>
            </a:r>
            <a:r>
              <a:rPr lang="pt-PT" dirty="0" err="1"/>
              <a:t>not</a:t>
            </a:r>
            <a:r>
              <a:rPr lang="pt-PT" dirty="0"/>
              <a:t> </a:t>
            </a:r>
            <a:r>
              <a:rPr lang="pt-PT" dirty="0" err="1"/>
              <a:t>that</a:t>
            </a:r>
            <a:r>
              <a:rPr lang="pt-PT" dirty="0"/>
              <a:t> diferente </a:t>
            </a:r>
            <a:r>
              <a:rPr lang="pt-PT" dirty="0" err="1"/>
              <a:t>from</a:t>
            </a:r>
            <a:r>
              <a:rPr lang="pt-PT" dirty="0"/>
              <a:t> me, </a:t>
            </a:r>
            <a:r>
              <a:rPr lang="pt-PT" dirty="0" err="1"/>
              <a:t>and</a:t>
            </a:r>
            <a:r>
              <a:rPr lang="pt-PT" dirty="0"/>
              <a:t> </a:t>
            </a:r>
            <a:r>
              <a:rPr lang="pt-PT" dirty="0" err="1"/>
              <a:t>you</a:t>
            </a:r>
            <a:r>
              <a:rPr lang="pt-PT" dirty="0"/>
              <a:t> </a:t>
            </a:r>
            <a:r>
              <a:rPr lang="pt-PT" dirty="0" err="1"/>
              <a:t>all</a:t>
            </a:r>
            <a:r>
              <a:rPr lang="pt-PT" dirty="0"/>
              <a:t> can relate </a:t>
            </a:r>
            <a:r>
              <a:rPr lang="pt-PT" dirty="0" err="1"/>
              <a:t>with</a:t>
            </a:r>
            <a:r>
              <a:rPr lang="pt-PT" dirty="0"/>
              <a:t> </a:t>
            </a:r>
            <a:r>
              <a:rPr lang="pt-PT" dirty="0" err="1"/>
              <a:t>this</a:t>
            </a:r>
            <a:r>
              <a:rPr lang="pt-PT" dirty="0"/>
              <a:t> </a:t>
            </a:r>
            <a:r>
              <a:rPr lang="pt-PT" dirty="0" err="1"/>
              <a:t>desire</a:t>
            </a:r>
            <a:r>
              <a:rPr lang="pt-PT" dirty="0"/>
              <a:t>. </a:t>
            </a:r>
            <a:r>
              <a:rPr lang="pt-PT" dirty="0" err="1"/>
              <a:t>Actually</a:t>
            </a:r>
            <a:r>
              <a:rPr lang="pt-PT" dirty="0"/>
              <a:t>, I </a:t>
            </a:r>
            <a:r>
              <a:rPr lang="pt-PT" dirty="0" err="1"/>
              <a:t>bet</a:t>
            </a:r>
            <a:r>
              <a:rPr lang="pt-PT" dirty="0"/>
              <a:t> </a:t>
            </a:r>
            <a:r>
              <a:rPr lang="pt-PT" dirty="0" err="1"/>
              <a:t>all</a:t>
            </a:r>
            <a:r>
              <a:rPr lang="pt-PT" dirty="0"/>
              <a:t> </a:t>
            </a:r>
            <a:r>
              <a:rPr lang="pt-PT" dirty="0" err="1"/>
              <a:t>surgeons</a:t>
            </a:r>
            <a:r>
              <a:rPr lang="pt-PT" dirty="0"/>
              <a:t> </a:t>
            </a:r>
            <a:r>
              <a:rPr lang="pt-PT" dirty="0" err="1"/>
              <a:t>across</a:t>
            </a:r>
            <a:r>
              <a:rPr lang="pt-PT" dirty="0"/>
              <a:t> </a:t>
            </a:r>
            <a:r>
              <a:rPr lang="pt-PT" dirty="0" err="1"/>
              <a:t>the</a:t>
            </a:r>
            <a:r>
              <a:rPr lang="pt-PT" dirty="0"/>
              <a:t> </a:t>
            </a:r>
            <a:r>
              <a:rPr lang="pt-PT" dirty="0" err="1"/>
              <a:t>globe</a:t>
            </a:r>
            <a:r>
              <a:rPr lang="pt-PT" dirty="0"/>
              <a:t> can relate to </a:t>
            </a:r>
            <a:r>
              <a:rPr lang="pt-PT" dirty="0" err="1"/>
              <a:t>that</a:t>
            </a:r>
            <a:r>
              <a:rPr lang="pt-PT" dirty="0"/>
              <a:t> </a:t>
            </a:r>
            <a:r>
              <a:rPr lang="pt-PT" dirty="0" err="1"/>
              <a:t>goal</a:t>
            </a:r>
            <a:r>
              <a:rPr lang="pt-PT" dirty="0"/>
              <a:t>.</a:t>
            </a:r>
          </a:p>
        </p:txBody>
      </p:sp>
      <p:sp>
        <p:nvSpPr>
          <p:cNvPr id="4" name="Marcador de Posição do Número do Diapositivo 3"/>
          <p:cNvSpPr>
            <a:spLocks noGrp="1"/>
          </p:cNvSpPr>
          <p:nvPr>
            <p:ph type="sldNum" sz="quarter" idx="5"/>
          </p:nvPr>
        </p:nvSpPr>
        <p:spPr/>
        <p:txBody>
          <a:bodyPr/>
          <a:lstStyle/>
          <a:p>
            <a:fld id="{FEB51EA6-A085-4F23-9710-63282E1CC7EE}" type="slidenum">
              <a:rPr lang="en-GB" smtClean="0"/>
              <a:t>6</a:t>
            </a:fld>
            <a:endParaRPr lang="en-GB"/>
          </a:p>
        </p:txBody>
      </p:sp>
    </p:spTree>
    <p:extLst>
      <p:ext uri="{BB962C8B-B14F-4D97-AF65-F5344CB8AC3E}">
        <p14:creationId xmlns:p14="http://schemas.microsoft.com/office/powerpoint/2010/main" val="859284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FEB51EA6-A085-4F23-9710-63282E1CC7EE}" type="slidenum">
              <a:rPr lang="en-GB" smtClean="0"/>
              <a:t>13</a:t>
            </a:fld>
            <a:endParaRPr lang="en-GB"/>
          </a:p>
        </p:txBody>
      </p:sp>
    </p:spTree>
    <p:extLst>
      <p:ext uri="{BB962C8B-B14F-4D97-AF65-F5344CB8AC3E}">
        <p14:creationId xmlns:p14="http://schemas.microsoft.com/office/powerpoint/2010/main" val="43914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gn="just">
              <a:lnSpc>
                <a:spcPct val="250000"/>
              </a:lnSpc>
              <a:buFontTx/>
              <a:buChar char="-"/>
            </a:pPr>
            <a:r>
              <a:rPr lang="en-US" dirty="0"/>
              <a:t>We don’t (really) know what are patient’s views on hernia surgery</a:t>
            </a:r>
          </a:p>
          <a:p>
            <a:pPr algn="just">
              <a:lnSpc>
                <a:spcPct val="250000"/>
              </a:lnSpc>
              <a:buFontTx/>
              <a:buChar char="-"/>
            </a:pPr>
            <a:r>
              <a:rPr lang="en-US" dirty="0"/>
              <a:t>We know even less of people’s views on that matter</a:t>
            </a:r>
          </a:p>
          <a:p>
            <a:endParaRPr lang="pt-PT" dirty="0"/>
          </a:p>
        </p:txBody>
      </p:sp>
      <p:sp>
        <p:nvSpPr>
          <p:cNvPr id="4" name="Marcador de Posição do Número do Diapositivo 3"/>
          <p:cNvSpPr>
            <a:spLocks noGrp="1"/>
          </p:cNvSpPr>
          <p:nvPr>
            <p:ph type="sldNum" sz="quarter" idx="5"/>
          </p:nvPr>
        </p:nvSpPr>
        <p:spPr/>
        <p:txBody>
          <a:bodyPr/>
          <a:lstStyle/>
          <a:p>
            <a:fld id="{FEB51EA6-A085-4F23-9710-63282E1CC7EE}" type="slidenum">
              <a:rPr lang="en-GB" smtClean="0"/>
              <a:t>15</a:t>
            </a:fld>
            <a:endParaRPr lang="en-GB"/>
          </a:p>
        </p:txBody>
      </p:sp>
    </p:spTree>
    <p:extLst>
      <p:ext uri="{BB962C8B-B14F-4D97-AF65-F5344CB8AC3E}">
        <p14:creationId xmlns:p14="http://schemas.microsoft.com/office/powerpoint/2010/main" val="1683132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gn="just"/>
            <a:r>
              <a:rPr lang="pt-PT" dirty="0"/>
              <a:t>In response to </a:t>
            </a:r>
            <a:r>
              <a:rPr lang="pt-PT" dirty="0" err="1"/>
              <a:t>the</a:t>
            </a:r>
            <a:r>
              <a:rPr lang="pt-PT" dirty="0"/>
              <a:t> </a:t>
            </a:r>
            <a:r>
              <a:rPr lang="pt-PT" dirty="0" err="1"/>
              <a:t>growing</a:t>
            </a:r>
            <a:r>
              <a:rPr lang="pt-PT" dirty="0"/>
              <a:t> </a:t>
            </a:r>
            <a:r>
              <a:rPr lang="pt-PT" dirty="0" err="1"/>
              <a:t>concern</a:t>
            </a:r>
            <a:r>
              <a:rPr lang="pt-PT" dirty="0"/>
              <a:t> </a:t>
            </a:r>
            <a:r>
              <a:rPr lang="pt-PT" dirty="0" err="1"/>
              <a:t>about</a:t>
            </a:r>
            <a:r>
              <a:rPr lang="pt-PT" dirty="0"/>
              <a:t> ﻿</a:t>
            </a:r>
            <a:r>
              <a:rPr lang="pt-PT" dirty="0" err="1"/>
              <a:t>importance</a:t>
            </a:r>
            <a:r>
              <a:rPr lang="pt-PT" dirty="0"/>
              <a:t> in </a:t>
            </a:r>
            <a:r>
              <a:rPr lang="pt-PT" dirty="0" err="1"/>
              <a:t>evaluating</a:t>
            </a:r>
            <a:r>
              <a:rPr lang="pt-PT" dirty="0"/>
              <a:t> </a:t>
            </a:r>
            <a:r>
              <a:rPr lang="pt-PT" dirty="0" err="1"/>
              <a:t>results</a:t>
            </a:r>
            <a:r>
              <a:rPr lang="pt-PT" dirty="0"/>
              <a:t>, </a:t>
            </a:r>
            <a:r>
              <a:rPr lang="pt-PT" dirty="0" err="1"/>
              <a:t>and</a:t>
            </a:r>
            <a:r>
              <a:rPr lang="pt-PT" dirty="0"/>
              <a:t> </a:t>
            </a:r>
            <a:r>
              <a:rPr lang="pt-PT" dirty="0" err="1"/>
              <a:t>quote</a:t>
            </a:r>
            <a:r>
              <a:rPr lang="pt-PT" dirty="0"/>
              <a:t>, “</a:t>
            </a:r>
            <a:r>
              <a:rPr lang="pt-PT" dirty="0" err="1"/>
              <a:t>that</a:t>
            </a:r>
            <a:r>
              <a:rPr lang="pt-PT" dirty="0"/>
              <a:t> </a:t>
            </a:r>
            <a:r>
              <a:rPr lang="pt-PT" dirty="0" err="1"/>
              <a:t>matter</a:t>
            </a:r>
            <a:r>
              <a:rPr lang="pt-PT" dirty="0"/>
              <a:t> to </a:t>
            </a:r>
            <a:r>
              <a:rPr lang="pt-PT" dirty="0" err="1"/>
              <a:t>patients</a:t>
            </a:r>
            <a:r>
              <a:rPr lang="pt-PT" dirty="0"/>
              <a:t> in </a:t>
            </a:r>
            <a:r>
              <a:rPr lang="pt-PT" dirty="0" err="1"/>
              <a:t>addition</a:t>
            </a:r>
            <a:r>
              <a:rPr lang="pt-PT" dirty="0"/>
              <a:t> to </a:t>
            </a:r>
            <a:r>
              <a:rPr lang="pt-PT" dirty="0" err="1"/>
              <a:t>other</a:t>
            </a:r>
            <a:r>
              <a:rPr lang="pt-PT" dirty="0"/>
              <a:t> </a:t>
            </a:r>
            <a:r>
              <a:rPr lang="pt-PT" dirty="0" err="1"/>
              <a:t>measured</a:t>
            </a:r>
            <a:r>
              <a:rPr lang="pt-PT" dirty="0"/>
              <a:t> </a:t>
            </a:r>
            <a:r>
              <a:rPr lang="pt-PT" dirty="0" err="1"/>
              <a:t>outcomes</a:t>
            </a:r>
            <a:r>
              <a:rPr lang="pt-PT" dirty="0"/>
              <a:t> </a:t>
            </a:r>
            <a:r>
              <a:rPr lang="pt-PT" dirty="0" err="1"/>
              <a:t>such</a:t>
            </a:r>
            <a:r>
              <a:rPr lang="pt-PT" dirty="0"/>
              <a:t> as </a:t>
            </a:r>
            <a:r>
              <a:rPr lang="pt-PT" dirty="0" err="1"/>
              <a:t>laboratory</a:t>
            </a:r>
            <a:r>
              <a:rPr lang="pt-PT" dirty="0"/>
              <a:t> </a:t>
            </a:r>
            <a:r>
              <a:rPr lang="pt-PT" dirty="0" err="1"/>
              <a:t>values</a:t>
            </a:r>
            <a:r>
              <a:rPr lang="pt-PT" dirty="0"/>
              <a:t> </a:t>
            </a:r>
            <a:r>
              <a:rPr lang="pt-PT" dirty="0" err="1"/>
              <a:t>and</a:t>
            </a:r>
            <a:r>
              <a:rPr lang="pt-PT" dirty="0"/>
              <a:t> </a:t>
            </a:r>
            <a:r>
              <a:rPr lang="pt-PT" dirty="0" err="1"/>
              <a:t>indications</a:t>
            </a:r>
            <a:r>
              <a:rPr lang="pt-PT" dirty="0"/>
              <a:t> </a:t>
            </a:r>
            <a:r>
              <a:rPr lang="pt-PT" dirty="0" err="1"/>
              <a:t>of</a:t>
            </a:r>
            <a:r>
              <a:rPr lang="pt-PT" dirty="0"/>
              <a:t> </a:t>
            </a:r>
            <a:r>
              <a:rPr lang="pt-PT" dirty="0" err="1"/>
              <a:t>disease</a:t>
            </a:r>
            <a:r>
              <a:rPr lang="pt-PT" dirty="0"/>
              <a:t> </a:t>
            </a:r>
            <a:r>
              <a:rPr lang="pt-PT" dirty="0" err="1"/>
              <a:t>recurrence</a:t>
            </a:r>
            <a:r>
              <a:rPr lang="pt-PT" dirty="0"/>
              <a:t>”...</a:t>
            </a:r>
          </a:p>
          <a:p>
            <a:pPr algn="just"/>
            <a:endParaRPr lang="pt-PT" dirty="0"/>
          </a:p>
          <a:p>
            <a:pPr algn="just"/>
            <a:r>
              <a:rPr lang="pt-PT" dirty="0" err="1"/>
              <a:t>I﻿n</a:t>
            </a:r>
            <a:r>
              <a:rPr lang="pt-PT" dirty="0"/>
              <a:t> 2013, CONSORT (</a:t>
            </a:r>
            <a:r>
              <a:rPr lang="pt-PT" dirty="0" err="1"/>
              <a:t>Consolidated</a:t>
            </a:r>
            <a:r>
              <a:rPr lang="pt-PT" dirty="0"/>
              <a:t> Standards </a:t>
            </a:r>
            <a:r>
              <a:rPr lang="pt-PT" dirty="0" err="1"/>
              <a:t>of</a:t>
            </a:r>
            <a:r>
              <a:rPr lang="pt-PT" dirty="0"/>
              <a:t> </a:t>
            </a:r>
            <a:r>
              <a:rPr lang="pt-PT" dirty="0" err="1"/>
              <a:t>Reporting</a:t>
            </a:r>
            <a:r>
              <a:rPr lang="pt-PT" dirty="0"/>
              <a:t> </a:t>
            </a:r>
            <a:r>
              <a:rPr lang="pt-PT" dirty="0" err="1"/>
              <a:t>Trials</a:t>
            </a:r>
            <a:r>
              <a:rPr lang="pt-PT" dirty="0"/>
              <a:t>) </a:t>
            </a:r>
            <a:r>
              <a:rPr lang="pt-PT" dirty="0" err="1"/>
              <a:t>added</a:t>
            </a:r>
            <a:r>
              <a:rPr lang="pt-PT" dirty="0"/>
              <a:t> 5 </a:t>
            </a:r>
            <a:r>
              <a:rPr lang="pt-PT" dirty="0" err="1"/>
              <a:t>guidelines</a:t>
            </a:r>
            <a:r>
              <a:rPr lang="pt-PT" dirty="0"/>
              <a:t> for </a:t>
            </a:r>
            <a:r>
              <a:rPr lang="pt-PT" dirty="0" err="1"/>
              <a:t>reporting</a:t>
            </a:r>
            <a:r>
              <a:rPr lang="pt-PT" dirty="0"/>
              <a:t> </a:t>
            </a:r>
            <a:r>
              <a:rPr lang="pt-PT" dirty="0" err="1"/>
              <a:t>PROs</a:t>
            </a:r>
            <a:r>
              <a:rPr lang="pt-PT" dirty="0"/>
              <a:t> in </a:t>
            </a:r>
            <a:r>
              <a:rPr lang="pt-PT" dirty="0" err="1"/>
              <a:t>randomized</a:t>
            </a:r>
            <a:r>
              <a:rPr lang="pt-PT" dirty="0"/>
              <a:t> </a:t>
            </a:r>
            <a:r>
              <a:rPr lang="pt-PT" dirty="0" err="1"/>
              <a:t>controlled</a:t>
            </a:r>
            <a:r>
              <a:rPr lang="pt-PT" dirty="0"/>
              <a:t> </a:t>
            </a:r>
            <a:r>
              <a:rPr lang="pt-PT" dirty="0" err="1"/>
              <a:t>trials</a:t>
            </a:r>
            <a:r>
              <a:rPr lang="pt-PT" dirty="0"/>
              <a:t>, </a:t>
            </a:r>
            <a:r>
              <a:rPr lang="pt-PT" dirty="0" err="1"/>
              <a:t>the</a:t>
            </a:r>
            <a:r>
              <a:rPr lang="pt-PT" dirty="0"/>
              <a:t> PRO </a:t>
            </a:r>
            <a:r>
              <a:rPr lang="pt-PT" dirty="0" err="1"/>
              <a:t>extensions</a:t>
            </a:r>
            <a:r>
              <a:rPr lang="pt-PT" dirty="0"/>
              <a:t>. </a:t>
            </a:r>
            <a:r>
              <a:rPr lang="pt-PT" dirty="0" err="1"/>
              <a:t>Adherence</a:t>
            </a:r>
            <a:r>
              <a:rPr lang="pt-PT" dirty="0"/>
              <a:t> to </a:t>
            </a:r>
            <a:r>
              <a:rPr lang="pt-PT" dirty="0" err="1"/>
              <a:t>the</a:t>
            </a:r>
            <a:r>
              <a:rPr lang="pt-PT" dirty="0"/>
              <a:t> </a:t>
            </a:r>
            <a:r>
              <a:rPr lang="pt-PT" dirty="0" err="1"/>
              <a:t>extensions</a:t>
            </a:r>
            <a:r>
              <a:rPr lang="pt-PT" dirty="0"/>
              <a:t> </a:t>
            </a:r>
            <a:r>
              <a:rPr lang="pt-PT" dirty="0" err="1"/>
              <a:t>among</a:t>
            </a:r>
            <a:r>
              <a:rPr lang="pt-PT" dirty="0"/>
              <a:t> inguinal hérnia </a:t>
            </a:r>
            <a:r>
              <a:rPr lang="pt-PT" dirty="0" err="1"/>
              <a:t>trials</a:t>
            </a:r>
            <a:r>
              <a:rPr lang="pt-PT" dirty="0"/>
              <a:t> </a:t>
            </a:r>
            <a:r>
              <a:rPr lang="pt-PT" dirty="0" err="1"/>
              <a:t>is</a:t>
            </a:r>
            <a:r>
              <a:rPr lang="pt-PT" dirty="0"/>
              <a:t> </a:t>
            </a:r>
            <a:r>
              <a:rPr lang="pt-PT" dirty="0" err="1"/>
              <a:t>unknown</a:t>
            </a:r>
            <a:r>
              <a:rPr lang="pt-PT" dirty="0"/>
              <a:t>.</a:t>
            </a:r>
          </a:p>
          <a:p>
            <a:pPr algn="just"/>
            <a:r>
              <a:rPr lang="pt-PT" dirty="0"/>
              <a:t>PRO </a:t>
            </a:r>
            <a:r>
              <a:rPr lang="pt-PT" dirty="0" err="1"/>
              <a:t>extension</a:t>
            </a:r>
            <a:r>
              <a:rPr lang="pt-PT" dirty="0"/>
              <a:t> #1 </a:t>
            </a:r>
            <a:r>
              <a:rPr lang="pt-PT" dirty="0" err="1"/>
              <a:t>The</a:t>
            </a:r>
            <a:r>
              <a:rPr lang="pt-PT" dirty="0"/>
              <a:t> PRO </a:t>
            </a:r>
            <a:r>
              <a:rPr lang="pt-PT" dirty="0" err="1"/>
              <a:t>should</a:t>
            </a:r>
            <a:r>
              <a:rPr lang="pt-PT" dirty="0"/>
              <a:t> </a:t>
            </a:r>
            <a:r>
              <a:rPr lang="pt-PT" dirty="0" err="1"/>
              <a:t>be</a:t>
            </a:r>
            <a:r>
              <a:rPr lang="pt-PT" dirty="0"/>
              <a:t> </a:t>
            </a:r>
            <a:r>
              <a:rPr lang="pt-PT" dirty="0" err="1"/>
              <a:t>identified</a:t>
            </a:r>
            <a:r>
              <a:rPr lang="pt-PT" dirty="0"/>
              <a:t> in </a:t>
            </a:r>
            <a:r>
              <a:rPr lang="pt-PT" dirty="0" err="1"/>
              <a:t>the</a:t>
            </a:r>
            <a:r>
              <a:rPr lang="pt-PT" dirty="0"/>
              <a:t> </a:t>
            </a:r>
            <a:r>
              <a:rPr lang="pt-PT" dirty="0" err="1"/>
              <a:t>abstract</a:t>
            </a:r>
            <a:r>
              <a:rPr lang="pt-PT" dirty="0"/>
              <a:t> as a </a:t>
            </a:r>
            <a:r>
              <a:rPr lang="pt-PT" dirty="0" err="1"/>
              <a:t>primary</a:t>
            </a:r>
            <a:r>
              <a:rPr lang="pt-PT" dirty="0"/>
              <a:t> </a:t>
            </a:r>
            <a:r>
              <a:rPr lang="pt-PT" dirty="0" err="1"/>
              <a:t>or</a:t>
            </a:r>
            <a:r>
              <a:rPr lang="pt-PT" dirty="0"/>
              <a:t> </a:t>
            </a:r>
            <a:r>
              <a:rPr lang="pt-PT" dirty="0" err="1"/>
              <a:t>secondary</a:t>
            </a:r>
            <a:r>
              <a:rPr lang="pt-PT" dirty="0"/>
              <a:t> </a:t>
            </a:r>
            <a:r>
              <a:rPr lang="pt-PT" dirty="0" err="1"/>
              <a:t>outcome</a:t>
            </a:r>
            <a:r>
              <a:rPr lang="pt-PT" dirty="0"/>
              <a:t> </a:t>
            </a:r>
          </a:p>
          <a:p>
            <a:pPr algn="just"/>
            <a:r>
              <a:rPr lang="pt-PT" dirty="0"/>
              <a:t>PRO </a:t>
            </a:r>
            <a:r>
              <a:rPr lang="pt-PT" dirty="0" err="1"/>
              <a:t>extension</a:t>
            </a:r>
            <a:r>
              <a:rPr lang="pt-PT" dirty="0"/>
              <a:t> #2 </a:t>
            </a:r>
            <a:r>
              <a:rPr lang="pt-PT" dirty="0" err="1"/>
              <a:t>The</a:t>
            </a:r>
            <a:r>
              <a:rPr lang="pt-PT" dirty="0"/>
              <a:t> PRO </a:t>
            </a:r>
            <a:r>
              <a:rPr lang="pt-PT" dirty="0" err="1"/>
              <a:t>hypothesis</a:t>
            </a:r>
            <a:r>
              <a:rPr lang="pt-PT" dirty="0"/>
              <a:t> </a:t>
            </a:r>
            <a:r>
              <a:rPr lang="pt-PT" dirty="0" err="1"/>
              <a:t>should</a:t>
            </a:r>
            <a:r>
              <a:rPr lang="pt-PT" dirty="0"/>
              <a:t> </a:t>
            </a:r>
            <a:r>
              <a:rPr lang="pt-PT" dirty="0" err="1"/>
              <a:t>be</a:t>
            </a:r>
            <a:r>
              <a:rPr lang="pt-PT" dirty="0"/>
              <a:t> </a:t>
            </a:r>
            <a:r>
              <a:rPr lang="pt-PT" dirty="0" err="1"/>
              <a:t>stated</a:t>
            </a:r>
            <a:r>
              <a:rPr lang="pt-PT" dirty="0"/>
              <a:t> </a:t>
            </a:r>
            <a:r>
              <a:rPr lang="pt-PT" dirty="0" err="1"/>
              <a:t>and</a:t>
            </a:r>
            <a:r>
              <a:rPr lang="pt-PT" dirty="0"/>
              <a:t> </a:t>
            </a:r>
            <a:r>
              <a:rPr lang="pt-PT" dirty="0" err="1"/>
              <a:t>relevant</a:t>
            </a:r>
            <a:r>
              <a:rPr lang="pt-PT" dirty="0"/>
              <a:t> </a:t>
            </a:r>
            <a:r>
              <a:rPr lang="pt-PT" dirty="0" err="1"/>
              <a:t>domains</a:t>
            </a:r>
            <a:r>
              <a:rPr lang="pt-PT" dirty="0"/>
              <a:t> </a:t>
            </a:r>
            <a:r>
              <a:rPr lang="pt-PT" dirty="0" err="1"/>
              <a:t>identified</a:t>
            </a:r>
            <a:r>
              <a:rPr lang="pt-PT" dirty="0"/>
              <a:t> </a:t>
            </a:r>
          </a:p>
          <a:p>
            <a:pPr algn="just"/>
            <a:r>
              <a:rPr lang="pt-PT" dirty="0"/>
              <a:t>PRO </a:t>
            </a:r>
            <a:r>
              <a:rPr lang="pt-PT" dirty="0" err="1"/>
              <a:t>extension</a:t>
            </a:r>
            <a:r>
              <a:rPr lang="pt-PT" dirty="0"/>
              <a:t> #3 </a:t>
            </a:r>
            <a:r>
              <a:rPr lang="pt-PT" dirty="0" err="1"/>
              <a:t>Evidence</a:t>
            </a:r>
            <a:r>
              <a:rPr lang="pt-PT" dirty="0"/>
              <a:t> </a:t>
            </a:r>
            <a:r>
              <a:rPr lang="pt-PT" dirty="0" err="1"/>
              <a:t>of</a:t>
            </a:r>
            <a:r>
              <a:rPr lang="pt-PT" dirty="0"/>
              <a:t> PRO </a:t>
            </a:r>
            <a:r>
              <a:rPr lang="pt-PT" dirty="0" err="1"/>
              <a:t>instrument</a:t>
            </a:r>
            <a:r>
              <a:rPr lang="pt-PT" dirty="0"/>
              <a:t> </a:t>
            </a:r>
            <a:r>
              <a:rPr lang="pt-PT" dirty="0" err="1"/>
              <a:t>validity</a:t>
            </a:r>
            <a:r>
              <a:rPr lang="pt-PT" dirty="0"/>
              <a:t> </a:t>
            </a:r>
            <a:r>
              <a:rPr lang="pt-PT" dirty="0" err="1"/>
              <a:t>and</a:t>
            </a:r>
            <a:r>
              <a:rPr lang="pt-PT" dirty="0"/>
              <a:t> </a:t>
            </a:r>
            <a:r>
              <a:rPr lang="pt-PT" dirty="0" err="1"/>
              <a:t>reliability</a:t>
            </a:r>
            <a:r>
              <a:rPr lang="pt-PT" dirty="0"/>
              <a:t> </a:t>
            </a:r>
            <a:r>
              <a:rPr lang="pt-PT" dirty="0" err="1"/>
              <a:t>should</a:t>
            </a:r>
            <a:r>
              <a:rPr lang="pt-PT" dirty="0"/>
              <a:t> </a:t>
            </a:r>
            <a:r>
              <a:rPr lang="pt-PT" dirty="0" err="1"/>
              <a:t>be</a:t>
            </a:r>
            <a:r>
              <a:rPr lang="pt-PT" dirty="0"/>
              <a:t> </a:t>
            </a:r>
            <a:r>
              <a:rPr lang="pt-PT" dirty="0" err="1"/>
              <a:t>provided</a:t>
            </a:r>
            <a:r>
              <a:rPr lang="pt-PT" dirty="0"/>
              <a:t> </a:t>
            </a:r>
            <a:r>
              <a:rPr lang="pt-PT" dirty="0" err="1"/>
              <a:t>or</a:t>
            </a:r>
            <a:r>
              <a:rPr lang="pt-PT" dirty="0"/>
              <a:t> </a:t>
            </a:r>
            <a:r>
              <a:rPr lang="pt-PT" dirty="0" err="1"/>
              <a:t>cited</a:t>
            </a:r>
            <a:r>
              <a:rPr lang="pt-PT" dirty="0"/>
              <a:t> </a:t>
            </a:r>
          </a:p>
          <a:p>
            <a:pPr algn="just"/>
            <a:r>
              <a:rPr lang="pt-PT" dirty="0"/>
              <a:t>PRO </a:t>
            </a:r>
            <a:r>
              <a:rPr lang="pt-PT" dirty="0" err="1"/>
              <a:t>extension</a:t>
            </a:r>
            <a:r>
              <a:rPr lang="pt-PT" dirty="0"/>
              <a:t> #4 </a:t>
            </a:r>
            <a:r>
              <a:rPr lang="pt-PT" dirty="0" err="1"/>
              <a:t>Statistical</a:t>
            </a:r>
            <a:r>
              <a:rPr lang="pt-PT" dirty="0"/>
              <a:t> </a:t>
            </a:r>
            <a:r>
              <a:rPr lang="pt-PT" dirty="0" err="1"/>
              <a:t>approaches</a:t>
            </a:r>
            <a:r>
              <a:rPr lang="pt-PT" dirty="0"/>
              <a:t> for </a:t>
            </a:r>
            <a:r>
              <a:rPr lang="pt-PT" dirty="0" err="1"/>
              <a:t>dealing</a:t>
            </a:r>
            <a:r>
              <a:rPr lang="pt-PT" dirty="0"/>
              <a:t> </a:t>
            </a:r>
            <a:r>
              <a:rPr lang="pt-PT" dirty="0" err="1"/>
              <a:t>with</a:t>
            </a:r>
            <a:r>
              <a:rPr lang="pt-PT" dirty="0"/>
              <a:t> </a:t>
            </a:r>
            <a:r>
              <a:rPr lang="pt-PT" dirty="0" err="1"/>
              <a:t>missing</a:t>
            </a:r>
            <a:r>
              <a:rPr lang="pt-PT" dirty="0"/>
              <a:t> data </a:t>
            </a:r>
            <a:r>
              <a:rPr lang="pt-PT" dirty="0" err="1"/>
              <a:t>should</a:t>
            </a:r>
            <a:r>
              <a:rPr lang="pt-PT" dirty="0"/>
              <a:t> </a:t>
            </a:r>
            <a:r>
              <a:rPr lang="pt-PT" dirty="0" err="1"/>
              <a:t>be</a:t>
            </a:r>
            <a:r>
              <a:rPr lang="pt-PT" dirty="0"/>
              <a:t> </a:t>
            </a:r>
            <a:r>
              <a:rPr lang="pt-PT" dirty="0" err="1"/>
              <a:t>explicitly</a:t>
            </a:r>
            <a:r>
              <a:rPr lang="pt-PT" dirty="0"/>
              <a:t> </a:t>
            </a:r>
            <a:r>
              <a:rPr lang="pt-PT" dirty="0" err="1"/>
              <a:t>stated</a:t>
            </a:r>
            <a:r>
              <a:rPr lang="pt-PT" dirty="0"/>
              <a:t> for </a:t>
            </a:r>
            <a:r>
              <a:rPr lang="pt-PT" dirty="0" err="1"/>
              <a:t>PROs</a:t>
            </a:r>
            <a:r>
              <a:rPr lang="pt-PT" dirty="0"/>
              <a:t> </a:t>
            </a:r>
            <a:r>
              <a:rPr lang="pt-PT" dirty="0" err="1"/>
              <a:t>prespecified</a:t>
            </a:r>
            <a:r>
              <a:rPr lang="pt-PT" dirty="0"/>
              <a:t> as </a:t>
            </a:r>
            <a:r>
              <a:rPr lang="pt-PT" dirty="0" err="1"/>
              <a:t>primary</a:t>
            </a:r>
            <a:r>
              <a:rPr lang="pt-PT" dirty="0"/>
              <a:t> </a:t>
            </a:r>
            <a:r>
              <a:rPr lang="pt-PT" dirty="0" err="1"/>
              <a:t>or</a:t>
            </a:r>
            <a:r>
              <a:rPr lang="pt-PT" dirty="0"/>
              <a:t> </a:t>
            </a:r>
            <a:r>
              <a:rPr lang="pt-PT" dirty="0" err="1"/>
              <a:t>important</a:t>
            </a:r>
            <a:r>
              <a:rPr lang="pt-PT" dirty="0"/>
              <a:t> </a:t>
            </a:r>
            <a:r>
              <a:rPr lang="pt-PT" dirty="0" err="1"/>
              <a:t>secondary</a:t>
            </a:r>
            <a:r>
              <a:rPr lang="pt-PT" dirty="0"/>
              <a:t> </a:t>
            </a:r>
            <a:r>
              <a:rPr lang="pt-PT" dirty="0" err="1"/>
              <a:t>outcomes</a:t>
            </a:r>
            <a:r>
              <a:rPr lang="pt-PT" dirty="0"/>
              <a:t> PRO </a:t>
            </a:r>
            <a:r>
              <a:rPr lang="pt-PT" dirty="0" err="1"/>
              <a:t>extension</a:t>
            </a:r>
            <a:r>
              <a:rPr lang="pt-PT" dirty="0"/>
              <a:t> #5 PRO-</a:t>
            </a:r>
            <a:r>
              <a:rPr lang="pt-PT" dirty="0" err="1"/>
              <a:t>specific</a:t>
            </a:r>
            <a:r>
              <a:rPr lang="pt-PT" dirty="0"/>
              <a:t> </a:t>
            </a:r>
            <a:r>
              <a:rPr lang="pt-PT" dirty="0" err="1"/>
              <a:t>limitations</a:t>
            </a:r>
            <a:r>
              <a:rPr lang="pt-PT" dirty="0"/>
              <a:t> </a:t>
            </a:r>
            <a:r>
              <a:rPr lang="pt-PT" dirty="0" err="1"/>
              <a:t>and</a:t>
            </a:r>
            <a:r>
              <a:rPr lang="pt-PT" dirty="0"/>
              <a:t> </a:t>
            </a:r>
            <a:r>
              <a:rPr lang="pt-PT" dirty="0" err="1"/>
              <a:t>implications</a:t>
            </a:r>
            <a:r>
              <a:rPr lang="pt-PT" dirty="0"/>
              <a:t> for </a:t>
            </a:r>
            <a:r>
              <a:rPr lang="pt-PT" dirty="0" err="1"/>
              <a:t>generalizability</a:t>
            </a:r>
            <a:r>
              <a:rPr lang="pt-PT" dirty="0"/>
              <a:t> </a:t>
            </a:r>
            <a:r>
              <a:rPr lang="pt-PT" dirty="0" err="1"/>
              <a:t>of</a:t>
            </a:r>
            <a:r>
              <a:rPr lang="pt-PT" dirty="0"/>
              <a:t> </a:t>
            </a:r>
            <a:r>
              <a:rPr lang="pt-PT" dirty="0" err="1"/>
              <a:t>study</a:t>
            </a:r>
            <a:r>
              <a:rPr lang="pt-PT" dirty="0"/>
              <a:t> </a:t>
            </a:r>
            <a:r>
              <a:rPr lang="pt-PT" dirty="0" err="1"/>
              <a:t>findings</a:t>
            </a:r>
            <a:r>
              <a:rPr lang="pt-PT" dirty="0"/>
              <a:t> </a:t>
            </a:r>
            <a:r>
              <a:rPr lang="pt-PT" dirty="0" err="1"/>
              <a:t>and</a:t>
            </a:r>
            <a:r>
              <a:rPr lang="pt-PT" dirty="0"/>
              <a:t> </a:t>
            </a:r>
            <a:r>
              <a:rPr lang="pt-PT" dirty="0" err="1"/>
              <a:t>clinical</a:t>
            </a:r>
            <a:r>
              <a:rPr lang="pt-PT" dirty="0"/>
              <a:t> </a:t>
            </a:r>
            <a:r>
              <a:rPr lang="pt-PT" dirty="0" err="1"/>
              <a:t>practice</a:t>
            </a:r>
            <a:endParaRPr lang="pt-PT" dirty="0"/>
          </a:p>
          <a:p>
            <a:pPr algn="just"/>
            <a:endParaRPr lang="pt-PT" dirty="0"/>
          </a:p>
          <a:p>
            <a:pPr algn="just"/>
            <a:r>
              <a:rPr lang="pt-PT" dirty="0" err="1"/>
              <a:t>PROMs</a:t>
            </a:r>
            <a:r>
              <a:rPr lang="pt-PT" dirty="0"/>
              <a:t> - ”</a:t>
            </a:r>
            <a:r>
              <a:rPr lang="pt-PT" dirty="0" err="1"/>
              <a:t>still</a:t>
            </a:r>
            <a:r>
              <a:rPr lang="pt-PT" dirty="0"/>
              <a:t> </a:t>
            </a:r>
            <a:r>
              <a:rPr lang="pt-PT" dirty="0" err="1"/>
              <a:t>only</a:t>
            </a:r>
            <a:r>
              <a:rPr lang="pt-PT" dirty="0"/>
              <a:t> </a:t>
            </a:r>
            <a:r>
              <a:rPr lang="pt-PT" dirty="0" err="1"/>
              <a:t>ask</a:t>
            </a:r>
            <a:r>
              <a:rPr lang="pt-PT" dirty="0"/>
              <a:t> </a:t>
            </a:r>
            <a:r>
              <a:rPr lang="pt-PT" dirty="0" err="1"/>
              <a:t>questions</a:t>
            </a:r>
            <a:r>
              <a:rPr lang="pt-PT" dirty="0"/>
              <a:t> to </a:t>
            </a:r>
            <a:r>
              <a:rPr lang="pt-PT" dirty="0" err="1"/>
              <a:t>patients</a:t>
            </a:r>
            <a:r>
              <a:rPr lang="pt-PT" dirty="0"/>
              <a:t> </a:t>
            </a:r>
            <a:r>
              <a:rPr lang="pt-PT" dirty="0" err="1"/>
              <a:t>that</a:t>
            </a:r>
            <a:r>
              <a:rPr lang="pt-PT" dirty="0"/>
              <a:t> </a:t>
            </a:r>
            <a:r>
              <a:rPr lang="pt-PT" dirty="0" err="1"/>
              <a:t>the</a:t>
            </a:r>
            <a:r>
              <a:rPr lang="pt-PT" dirty="0"/>
              <a:t> </a:t>
            </a:r>
            <a:r>
              <a:rPr lang="pt-PT" dirty="0" err="1"/>
              <a:t>doctor</a:t>
            </a:r>
            <a:r>
              <a:rPr lang="pt-PT" dirty="0"/>
              <a:t> </a:t>
            </a:r>
            <a:r>
              <a:rPr lang="pt-PT" dirty="0" err="1"/>
              <a:t>wants</a:t>
            </a:r>
            <a:r>
              <a:rPr lang="pt-PT" dirty="0"/>
              <a:t> to </a:t>
            </a:r>
            <a:r>
              <a:rPr lang="pt-PT" dirty="0" err="1"/>
              <a:t>be</a:t>
            </a:r>
            <a:r>
              <a:rPr lang="pt-PT" dirty="0"/>
              <a:t> </a:t>
            </a:r>
            <a:r>
              <a:rPr lang="pt-PT" dirty="0" err="1"/>
              <a:t>answered</a:t>
            </a:r>
            <a:r>
              <a:rPr lang="pt-PT" dirty="0"/>
              <a:t>”</a:t>
            </a:r>
          </a:p>
          <a:p>
            <a:pPr algn="just"/>
            <a:endParaRPr lang="pt-PT" dirty="0"/>
          </a:p>
          <a:p>
            <a:pPr algn="just"/>
            <a:endParaRPr lang="pt-PT" dirty="0"/>
          </a:p>
          <a:p>
            <a:pPr algn="just"/>
            <a:endParaRPr lang="pt-PT" dirty="0"/>
          </a:p>
        </p:txBody>
      </p:sp>
      <p:sp>
        <p:nvSpPr>
          <p:cNvPr id="4" name="Marcador de Posição do Número do Diapositivo 3"/>
          <p:cNvSpPr>
            <a:spLocks noGrp="1"/>
          </p:cNvSpPr>
          <p:nvPr>
            <p:ph type="sldNum" sz="quarter" idx="5"/>
          </p:nvPr>
        </p:nvSpPr>
        <p:spPr/>
        <p:txBody>
          <a:bodyPr/>
          <a:lstStyle/>
          <a:p>
            <a:fld id="{FEB51EA6-A085-4F23-9710-63282E1CC7EE}" type="slidenum">
              <a:rPr lang="en-GB" smtClean="0"/>
              <a:t>16</a:t>
            </a:fld>
            <a:endParaRPr lang="en-GB"/>
          </a:p>
        </p:txBody>
      </p:sp>
    </p:spTree>
    <p:extLst>
      <p:ext uri="{BB962C8B-B14F-4D97-AF65-F5344CB8AC3E}">
        <p14:creationId xmlns:p14="http://schemas.microsoft.com/office/powerpoint/2010/main" val="1116423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pPr algn="just"/>
            <a:r>
              <a:rPr lang="pt-PT" dirty="0"/>
              <a:t>﻿</a:t>
            </a:r>
            <a:r>
              <a:rPr lang="pt-PT" dirty="0" err="1"/>
              <a:t>Such</a:t>
            </a:r>
            <a:r>
              <a:rPr lang="pt-PT" dirty="0"/>
              <a:t> </a:t>
            </a:r>
            <a:r>
              <a:rPr lang="pt-PT" dirty="0" err="1"/>
              <a:t>questions</a:t>
            </a:r>
            <a:r>
              <a:rPr lang="pt-PT" dirty="0"/>
              <a:t> </a:t>
            </a:r>
            <a:r>
              <a:rPr lang="pt-PT" dirty="0" err="1"/>
              <a:t>may</a:t>
            </a:r>
            <a:r>
              <a:rPr lang="pt-PT" dirty="0"/>
              <a:t> </a:t>
            </a:r>
            <a:r>
              <a:rPr lang="pt-PT" dirty="0" err="1"/>
              <a:t>not</a:t>
            </a:r>
            <a:r>
              <a:rPr lang="pt-PT" dirty="0"/>
              <a:t> </a:t>
            </a:r>
            <a:r>
              <a:rPr lang="pt-PT" dirty="0" err="1"/>
              <a:t>reflect</a:t>
            </a:r>
            <a:r>
              <a:rPr lang="pt-PT" dirty="0"/>
              <a:t> </a:t>
            </a:r>
            <a:r>
              <a:rPr lang="pt-PT" dirty="0" err="1"/>
              <a:t>the</a:t>
            </a:r>
            <a:r>
              <a:rPr lang="pt-PT" dirty="0"/>
              <a:t> </a:t>
            </a:r>
            <a:r>
              <a:rPr lang="pt-PT" dirty="0" err="1"/>
              <a:t>priorities</a:t>
            </a:r>
            <a:r>
              <a:rPr lang="pt-PT" dirty="0"/>
              <a:t> </a:t>
            </a:r>
            <a:r>
              <a:rPr lang="pt-PT" dirty="0" err="1"/>
              <a:t>of</a:t>
            </a:r>
            <a:r>
              <a:rPr lang="pt-PT" dirty="0"/>
              <a:t> </a:t>
            </a:r>
            <a:r>
              <a:rPr lang="pt-PT" dirty="0" err="1"/>
              <a:t>the</a:t>
            </a:r>
            <a:r>
              <a:rPr lang="pt-PT" dirty="0"/>
              <a:t> </a:t>
            </a:r>
            <a:r>
              <a:rPr lang="pt-PT" dirty="0" err="1"/>
              <a:t>patient</a:t>
            </a:r>
            <a:r>
              <a:rPr lang="pt-PT" dirty="0"/>
              <a:t>, </a:t>
            </a:r>
            <a:r>
              <a:rPr lang="pt-PT" dirty="0" err="1"/>
              <a:t>or</a:t>
            </a:r>
            <a:r>
              <a:rPr lang="pt-PT" dirty="0"/>
              <a:t> </a:t>
            </a:r>
            <a:r>
              <a:rPr lang="pt-PT" dirty="0" err="1"/>
              <a:t>indeed</a:t>
            </a:r>
            <a:r>
              <a:rPr lang="pt-PT" dirty="0"/>
              <a:t> </a:t>
            </a:r>
            <a:r>
              <a:rPr lang="pt-PT" dirty="0" err="1"/>
              <a:t>address</a:t>
            </a:r>
            <a:r>
              <a:rPr lang="pt-PT" dirty="0"/>
              <a:t> </a:t>
            </a:r>
            <a:r>
              <a:rPr lang="pt-PT" dirty="0" err="1"/>
              <a:t>elements</a:t>
            </a:r>
            <a:r>
              <a:rPr lang="pt-PT" dirty="0"/>
              <a:t> </a:t>
            </a:r>
            <a:r>
              <a:rPr lang="pt-PT" dirty="0" err="1"/>
              <a:t>of</a:t>
            </a:r>
            <a:r>
              <a:rPr lang="pt-PT" dirty="0"/>
              <a:t> </a:t>
            </a:r>
            <a:r>
              <a:rPr lang="pt-PT" dirty="0" err="1"/>
              <a:t>the</a:t>
            </a:r>
            <a:r>
              <a:rPr lang="pt-PT" dirty="0"/>
              <a:t> </a:t>
            </a:r>
            <a:r>
              <a:rPr lang="pt-PT" dirty="0" err="1"/>
              <a:t>patient</a:t>
            </a:r>
            <a:r>
              <a:rPr lang="pt-PT" dirty="0"/>
              <a:t> </a:t>
            </a:r>
            <a:r>
              <a:rPr lang="pt-PT" dirty="0" err="1"/>
              <a:t>experience</a:t>
            </a:r>
            <a:r>
              <a:rPr lang="pt-PT" dirty="0"/>
              <a:t> </a:t>
            </a:r>
            <a:r>
              <a:rPr lang="pt-PT" dirty="0" err="1"/>
              <a:t>or</a:t>
            </a:r>
            <a:r>
              <a:rPr lang="pt-PT" dirty="0"/>
              <a:t> </a:t>
            </a:r>
            <a:r>
              <a:rPr lang="pt-PT" dirty="0" err="1"/>
              <a:t>barriers</a:t>
            </a:r>
            <a:r>
              <a:rPr lang="pt-PT" dirty="0"/>
              <a:t> to </a:t>
            </a:r>
            <a:r>
              <a:rPr lang="pt-PT" dirty="0" err="1"/>
              <a:t>their</a:t>
            </a:r>
            <a:r>
              <a:rPr lang="pt-PT" dirty="0"/>
              <a:t> </a:t>
            </a:r>
            <a:r>
              <a:rPr lang="pt-PT" dirty="0" err="1"/>
              <a:t>treatment</a:t>
            </a:r>
            <a:r>
              <a:rPr lang="pt-PT" dirty="0"/>
              <a:t> </a:t>
            </a:r>
            <a:r>
              <a:rPr lang="pt-PT" dirty="0" err="1"/>
              <a:t>or</a:t>
            </a:r>
            <a:r>
              <a:rPr lang="pt-PT" dirty="0"/>
              <a:t> </a:t>
            </a:r>
            <a:r>
              <a:rPr lang="pt-PT" dirty="0" err="1"/>
              <a:t>what</a:t>
            </a:r>
            <a:r>
              <a:rPr lang="pt-PT" dirty="0"/>
              <a:t> </a:t>
            </a:r>
            <a:r>
              <a:rPr lang="pt-PT" dirty="0" err="1"/>
              <a:t>best</a:t>
            </a:r>
            <a:r>
              <a:rPr lang="pt-PT" dirty="0"/>
              <a:t> leads to </a:t>
            </a:r>
            <a:r>
              <a:rPr lang="pt-PT" dirty="0" err="1"/>
              <a:t>satisfying</a:t>
            </a:r>
            <a:r>
              <a:rPr lang="pt-PT" dirty="0"/>
              <a:t> </a:t>
            </a:r>
            <a:r>
              <a:rPr lang="pt-PT" dirty="0" err="1"/>
              <a:t>outcomes</a:t>
            </a:r>
            <a:r>
              <a:rPr lang="pt-PT" dirty="0"/>
              <a:t>. </a:t>
            </a:r>
          </a:p>
          <a:p>
            <a:pPr algn="just"/>
            <a:endParaRPr lang="pt-PT" dirty="0"/>
          </a:p>
        </p:txBody>
      </p:sp>
      <p:sp>
        <p:nvSpPr>
          <p:cNvPr id="4" name="Marcador de Posição do Número do Diapositivo 3"/>
          <p:cNvSpPr>
            <a:spLocks noGrp="1"/>
          </p:cNvSpPr>
          <p:nvPr>
            <p:ph type="sldNum" sz="quarter" idx="5"/>
          </p:nvPr>
        </p:nvSpPr>
        <p:spPr/>
        <p:txBody>
          <a:bodyPr/>
          <a:lstStyle/>
          <a:p>
            <a:fld id="{FEB51EA6-A085-4F23-9710-63282E1CC7EE}" type="slidenum">
              <a:rPr lang="en-GB" smtClean="0"/>
              <a:t>17</a:t>
            </a:fld>
            <a:endParaRPr lang="en-GB"/>
          </a:p>
        </p:txBody>
      </p:sp>
    </p:spTree>
    <p:extLst>
      <p:ext uri="{BB962C8B-B14F-4D97-AF65-F5344CB8AC3E}">
        <p14:creationId xmlns:p14="http://schemas.microsoft.com/office/powerpoint/2010/main" val="5490273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Disclaimer - Do Not Dele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3B0C3F9-25AE-CE42-896B-FBEC0CD13FFD}"/>
              </a:ext>
            </a:extLst>
          </p:cNvPr>
          <p:cNvSpPr/>
          <p:nvPr userDrawn="1"/>
        </p:nvSpPr>
        <p:spPr>
          <a:xfrm>
            <a:off x="0" y="2794931"/>
            <a:ext cx="12192000" cy="4063069"/>
          </a:xfrm>
          <a:prstGeom prst="rect">
            <a:avLst/>
          </a:prstGeom>
          <a:solidFill>
            <a:srgbClr val="004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25C1D67D-E7B8-5C4F-9DE7-04DF56A1826A}"/>
              </a:ext>
            </a:extLst>
          </p:cNvPr>
          <p:cNvSpPr txBox="1">
            <a:spLocks noChangeAspect="1"/>
          </p:cNvSpPr>
          <p:nvPr userDrawn="1"/>
        </p:nvSpPr>
        <p:spPr>
          <a:xfrm>
            <a:off x="7836598" y="3026411"/>
            <a:ext cx="5174751" cy="726140"/>
          </a:xfrm>
          <a:prstGeom prst="rect">
            <a:avLst/>
          </a:prstGeom>
        </p:spPr>
        <p:txBody>
          <a:bodyPr>
            <a:noAutofit/>
          </a:bodyPr>
          <a:lstStyle>
            <a:lvl1pPr algn="ctr" defTabSz="457200" rtl="0" eaLnBrk="1" latinLnBrk="0" hangingPunct="1">
              <a:spcBef>
                <a:spcPct val="0"/>
              </a:spcBef>
              <a:buNone/>
              <a:defRPr sz="3600" b="1" kern="1200">
                <a:solidFill>
                  <a:srgbClr val="16438A"/>
                </a:solidFill>
                <a:latin typeface="Arial"/>
                <a:ea typeface="+mj-ea"/>
                <a:cs typeface="Arial"/>
              </a:defRPr>
            </a:lvl1pPr>
          </a:lstStyle>
          <a:p>
            <a:pPr algn="l"/>
            <a:r>
              <a:rPr lang="en-GB" sz="1600" b="1" i="0" dirty="0">
                <a:solidFill>
                  <a:schemeClr val="bg1"/>
                </a:solidFill>
                <a:latin typeface="Arial" panose="020B0604020202020204" pitchFamily="34" charset="0"/>
                <a:cs typeface="Arial" panose="020B0604020202020204" pitchFamily="34" charset="0"/>
              </a:rPr>
              <a:t>Essential Product Safety </a:t>
            </a:r>
            <a:br>
              <a:rPr lang="en-GB" sz="1600" b="1" i="0" dirty="0">
                <a:solidFill>
                  <a:schemeClr val="bg1"/>
                </a:solidFill>
                <a:latin typeface="Arial" panose="020B0604020202020204" pitchFamily="34" charset="0"/>
                <a:cs typeface="Arial" panose="020B0604020202020204" pitchFamily="34" charset="0"/>
              </a:rPr>
            </a:br>
            <a:r>
              <a:rPr lang="en-GB" sz="1600" b="1" i="0" dirty="0">
                <a:solidFill>
                  <a:schemeClr val="bg1"/>
                </a:solidFill>
                <a:latin typeface="Arial" panose="020B0604020202020204" pitchFamily="34" charset="0"/>
                <a:cs typeface="Arial" panose="020B0604020202020204" pitchFamily="34" charset="0"/>
              </a:rPr>
              <a:t>and Risk Information</a:t>
            </a:r>
            <a:endParaRPr lang="en-US" sz="1600" b="1" i="0" dirty="0">
              <a:solidFill>
                <a:schemeClr val="bg1"/>
              </a:solidFill>
              <a:latin typeface="Arial" panose="020B0604020202020204" pitchFamily="34" charset="0"/>
              <a:cs typeface="Arial" panose="020B0604020202020204" pitchFamily="34" charset="0"/>
            </a:endParaRPr>
          </a:p>
        </p:txBody>
      </p:sp>
      <p:sp>
        <p:nvSpPr>
          <p:cNvPr id="12" name="Content Placeholder 2">
            <a:extLst>
              <a:ext uri="{FF2B5EF4-FFF2-40B4-BE49-F238E27FC236}">
                <a16:creationId xmlns:a16="http://schemas.microsoft.com/office/drawing/2014/main" id="{B042E0B4-9365-8F45-BF02-19543614851A}"/>
              </a:ext>
            </a:extLst>
          </p:cNvPr>
          <p:cNvSpPr txBox="1">
            <a:spLocks noChangeAspect="1"/>
          </p:cNvSpPr>
          <p:nvPr userDrawn="1"/>
        </p:nvSpPr>
        <p:spPr>
          <a:xfrm>
            <a:off x="7836598" y="3827924"/>
            <a:ext cx="3754976" cy="2626884"/>
          </a:xfrm>
          <a:prstGeom prst="rect">
            <a:avLst/>
          </a:prstGeom>
        </p:spPr>
        <p:txBody>
          <a:bodyPr/>
          <a:lstStyle>
            <a:lvl1pPr marL="342900" indent="-342900" algn="l" defTabSz="457200" rtl="0" eaLnBrk="1" latinLnBrk="0" hangingPunct="1">
              <a:spcBef>
                <a:spcPct val="20000"/>
              </a:spcBef>
              <a:buFont typeface="Arial"/>
              <a:buChar char="•"/>
              <a:defRPr sz="1800" kern="1200">
                <a:solidFill>
                  <a:srgbClr val="595959"/>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595959"/>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rgbClr val="595959"/>
                </a:solidFill>
                <a:latin typeface="Arial"/>
                <a:ea typeface="+mn-ea"/>
                <a:cs typeface="Arial"/>
              </a:defRPr>
            </a:lvl3pPr>
            <a:lvl4pPr marL="1600200" indent="-228600" algn="l" defTabSz="457200" rtl="0" eaLnBrk="1" latinLnBrk="0" hangingPunct="1">
              <a:spcBef>
                <a:spcPct val="20000"/>
              </a:spcBef>
              <a:buFont typeface="Arial"/>
              <a:buChar char="–"/>
              <a:defRPr sz="1400" kern="1200">
                <a:solidFill>
                  <a:srgbClr val="595959"/>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59595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0"/>
              </a:spcBef>
              <a:buFont typeface="Arial"/>
              <a:buNone/>
            </a:pPr>
            <a:r>
              <a:rPr lang="en-US" sz="1200" dirty="0">
                <a:solidFill>
                  <a:schemeClr val="bg1">
                    <a:lumMod val="95000"/>
                  </a:schemeClr>
                </a:solidFill>
              </a:rPr>
              <a:t>If drugs and/or medical devices are cited in the presentation, please consult package insert and instructions for use of them to know Indications, Contraindications and any other more detailed </a:t>
            </a:r>
            <a:br>
              <a:rPr lang="en-US" sz="1200" dirty="0">
                <a:solidFill>
                  <a:schemeClr val="bg1">
                    <a:lumMod val="95000"/>
                  </a:schemeClr>
                </a:solidFill>
              </a:rPr>
            </a:br>
            <a:r>
              <a:rPr lang="en-US" sz="1200" dirty="0">
                <a:solidFill>
                  <a:schemeClr val="bg1">
                    <a:lumMod val="95000"/>
                  </a:schemeClr>
                </a:solidFill>
              </a:rPr>
              <a:t>safety information. </a:t>
            </a:r>
            <a:br>
              <a:rPr lang="en-US" sz="1200" dirty="0">
                <a:solidFill>
                  <a:schemeClr val="bg1">
                    <a:lumMod val="95000"/>
                  </a:schemeClr>
                </a:solidFill>
              </a:rPr>
            </a:br>
            <a:br>
              <a:rPr lang="en-US" sz="1200" dirty="0">
                <a:solidFill>
                  <a:schemeClr val="bg1">
                    <a:lumMod val="95000"/>
                  </a:schemeClr>
                </a:solidFill>
              </a:rPr>
            </a:br>
            <a:r>
              <a:rPr lang="en-US" sz="1200" dirty="0">
                <a:solidFill>
                  <a:schemeClr val="bg1">
                    <a:lumMod val="95000"/>
                  </a:schemeClr>
                </a:solidFill>
              </a:rPr>
              <a:t>The only information approved for the use of these products is the information and indications for </a:t>
            </a:r>
            <a:br>
              <a:rPr lang="en-US" sz="1200" dirty="0">
                <a:solidFill>
                  <a:schemeClr val="bg1">
                    <a:lumMod val="95000"/>
                  </a:schemeClr>
                </a:solidFill>
              </a:rPr>
            </a:br>
            <a:r>
              <a:rPr lang="en-US" sz="1200" dirty="0">
                <a:solidFill>
                  <a:schemeClr val="bg1">
                    <a:lumMod val="95000"/>
                  </a:schemeClr>
                </a:solidFill>
              </a:rPr>
              <a:t>use provided by the legal manufacturer.</a:t>
            </a:r>
            <a:endParaRPr lang="en-GB" sz="1200" dirty="0">
              <a:solidFill>
                <a:schemeClr val="bg1">
                  <a:lumMod val="95000"/>
                </a:schemeClr>
              </a:solidFill>
            </a:endParaRPr>
          </a:p>
        </p:txBody>
      </p:sp>
      <p:sp>
        <p:nvSpPr>
          <p:cNvPr id="13" name="Title 1">
            <a:extLst>
              <a:ext uri="{FF2B5EF4-FFF2-40B4-BE49-F238E27FC236}">
                <a16:creationId xmlns:a16="http://schemas.microsoft.com/office/drawing/2014/main" id="{67131E9A-7E37-D64E-AEBD-285772B89D99}"/>
              </a:ext>
            </a:extLst>
          </p:cNvPr>
          <p:cNvSpPr txBox="1">
            <a:spLocks noChangeAspect="1"/>
          </p:cNvSpPr>
          <p:nvPr userDrawn="1"/>
        </p:nvSpPr>
        <p:spPr>
          <a:xfrm>
            <a:off x="739241" y="3019130"/>
            <a:ext cx="4826715" cy="726140"/>
          </a:xfrm>
          <a:prstGeom prst="rect">
            <a:avLst/>
          </a:prstGeom>
        </p:spPr>
        <p:txBody>
          <a:bodyPr>
            <a:noAutofit/>
          </a:bodyPr>
          <a:lstStyle>
            <a:lvl1pPr algn="ctr" defTabSz="457200" rtl="0" eaLnBrk="1" latinLnBrk="0" hangingPunct="1">
              <a:spcBef>
                <a:spcPct val="0"/>
              </a:spcBef>
              <a:buNone/>
              <a:defRPr sz="3600" b="1" kern="1200">
                <a:solidFill>
                  <a:srgbClr val="16438A"/>
                </a:solidFill>
                <a:latin typeface="Arial"/>
                <a:ea typeface="+mj-ea"/>
                <a:cs typeface="Arial"/>
              </a:defRPr>
            </a:lvl1pPr>
          </a:lstStyle>
          <a:p>
            <a:pPr algn="l"/>
            <a:r>
              <a:rPr lang="en-GB" sz="1600" b="1" i="0" dirty="0">
                <a:solidFill>
                  <a:schemeClr val="bg1"/>
                </a:solidFill>
                <a:latin typeface="Arial" panose="020B0604020202020204" pitchFamily="34" charset="0"/>
                <a:cs typeface="Arial" panose="020B0604020202020204" pitchFamily="34" charset="0"/>
              </a:rPr>
              <a:t>Disclaimer</a:t>
            </a:r>
            <a:endParaRPr lang="en-US" sz="1600" b="1" i="0"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D10CB87A-63CD-2F4E-97C4-CA846E53D9AD}"/>
              </a:ext>
            </a:extLst>
          </p:cNvPr>
          <p:cNvSpPr/>
          <p:nvPr userDrawn="1"/>
        </p:nvSpPr>
        <p:spPr>
          <a:xfrm>
            <a:off x="772843" y="3382200"/>
            <a:ext cx="6096000" cy="2917722"/>
          </a:xfrm>
          <a:prstGeom prst="rect">
            <a:avLst/>
          </a:prstGeom>
        </p:spPr>
        <p:txBody>
          <a:bodyPr>
            <a:spAutoFit/>
          </a:bodyPr>
          <a:lstStyle/>
          <a:p>
            <a:pPr marL="285750" indent="-285750">
              <a:lnSpc>
                <a:spcPct val="90000"/>
              </a:lnSpc>
              <a:spcBef>
                <a:spcPts val="0"/>
              </a:spcBef>
              <a:buFont typeface="Arial" panose="020B0604020202020204" pitchFamily="34" charset="0"/>
              <a:buChar char="•"/>
            </a:pPr>
            <a:r>
              <a:rPr lang="en-GB" sz="1200" dirty="0">
                <a:solidFill>
                  <a:schemeClr val="bg1">
                    <a:lumMod val="95000"/>
                  </a:schemeClr>
                </a:solidFill>
                <a:latin typeface="Arial" panose="020B0604020202020204" pitchFamily="34" charset="0"/>
                <a:cs typeface="Arial" panose="020B0604020202020204" pitchFamily="34" charset="0"/>
              </a:rPr>
              <a:t>This presentation contains the personal and professional opinions of the individual speaker and are not necessarily those of Becton, Dickinson and Company (“BD”) </a:t>
            </a:r>
            <a:br>
              <a:rPr lang="en-GB" sz="1200" dirty="0">
                <a:solidFill>
                  <a:schemeClr val="bg1">
                    <a:lumMod val="95000"/>
                  </a:schemeClr>
                </a:solidFill>
                <a:latin typeface="Arial" panose="020B0604020202020204" pitchFamily="34" charset="0"/>
                <a:cs typeface="Arial" panose="020B0604020202020204" pitchFamily="34" charset="0"/>
              </a:rPr>
            </a:br>
            <a:r>
              <a:rPr lang="en-GB" sz="1200" dirty="0">
                <a:solidFill>
                  <a:schemeClr val="bg1">
                    <a:lumMod val="95000"/>
                  </a:schemeClr>
                </a:solidFill>
                <a:latin typeface="Arial" panose="020B0604020202020204" pitchFamily="34" charset="0"/>
                <a:cs typeface="Arial" panose="020B0604020202020204" pitchFamily="34" charset="0"/>
              </a:rPr>
              <a:t>or any Business Unit or affiliate of BD.</a:t>
            </a:r>
          </a:p>
          <a:p>
            <a:pPr marL="285750" indent="-285750">
              <a:lnSpc>
                <a:spcPct val="90000"/>
              </a:lnSpc>
              <a:spcBef>
                <a:spcPts val="0"/>
              </a:spcBef>
              <a:buFont typeface="Arial" panose="020B0604020202020204" pitchFamily="34" charset="0"/>
              <a:buChar char="•"/>
            </a:pPr>
            <a:endParaRPr lang="en-GB" sz="1200" dirty="0">
              <a:solidFill>
                <a:schemeClr val="bg1">
                  <a:lumMod val="95000"/>
                </a:schemeClr>
              </a:solidFill>
              <a:latin typeface="Arial" panose="020B0604020202020204" pitchFamily="34" charset="0"/>
              <a:cs typeface="Arial" panose="020B0604020202020204" pitchFamily="34" charset="0"/>
            </a:endParaRPr>
          </a:p>
          <a:p>
            <a:pPr marL="285750" indent="-285750">
              <a:lnSpc>
                <a:spcPct val="90000"/>
              </a:lnSpc>
              <a:spcBef>
                <a:spcPts val="0"/>
              </a:spcBef>
              <a:buFont typeface="Arial" panose="020B0604020202020204" pitchFamily="34" charset="0"/>
              <a:buChar char="•"/>
            </a:pPr>
            <a:r>
              <a:rPr lang="en-GB" sz="1200" dirty="0">
                <a:solidFill>
                  <a:schemeClr val="bg1">
                    <a:lumMod val="95000"/>
                  </a:schemeClr>
                </a:solidFill>
                <a:latin typeface="Arial" panose="020B0604020202020204" pitchFamily="34" charset="0"/>
                <a:cs typeface="Arial" panose="020B0604020202020204" pitchFamily="34" charset="0"/>
              </a:rPr>
              <a:t>The speaker has been compensated by BD for the time and effort in preparing </a:t>
            </a:r>
            <a:br>
              <a:rPr lang="en-GB" sz="1200" dirty="0">
                <a:solidFill>
                  <a:schemeClr val="bg1">
                    <a:lumMod val="95000"/>
                  </a:schemeClr>
                </a:solidFill>
                <a:latin typeface="Arial" panose="020B0604020202020204" pitchFamily="34" charset="0"/>
                <a:cs typeface="Arial" panose="020B0604020202020204" pitchFamily="34" charset="0"/>
              </a:rPr>
            </a:br>
            <a:r>
              <a:rPr lang="en-GB" sz="1200" dirty="0">
                <a:solidFill>
                  <a:schemeClr val="bg1">
                    <a:lumMod val="95000"/>
                  </a:schemeClr>
                </a:solidFill>
                <a:latin typeface="Arial" panose="020B0604020202020204" pitchFamily="34" charset="0"/>
                <a:cs typeface="Arial" panose="020B0604020202020204" pitchFamily="34" charset="0"/>
              </a:rPr>
              <a:t>the material in this presentation.</a:t>
            </a:r>
          </a:p>
          <a:p>
            <a:pPr marL="285750" indent="-285750">
              <a:lnSpc>
                <a:spcPct val="90000"/>
              </a:lnSpc>
              <a:spcBef>
                <a:spcPts val="0"/>
              </a:spcBef>
              <a:buFont typeface="Arial" panose="020B0604020202020204" pitchFamily="34" charset="0"/>
              <a:buChar char="•"/>
            </a:pPr>
            <a:endParaRPr lang="en-GB" sz="1200" dirty="0">
              <a:solidFill>
                <a:schemeClr val="bg1">
                  <a:lumMod val="95000"/>
                </a:schemeClr>
              </a:solidFill>
              <a:latin typeface="Arial" panose="020B0604020202020204" pitchFamily="34" charset="0"/>
              <a:cs typeface="Arial" panose="020B0604020202020204" pitchFamily="34" charset="0"/>
            </a:endParaRPr>
          </a:p>
          <a:p>
            <a:pPr marL="285750" indent="-285750">
              <a:lnSpc>
                <a:spcPct val="90000"/>
              </a:lnSpc>
              <a:spcBef>
                <a:spcPts val="0"/>
              </a:spcBef>
              <a:buFont typeface="Arial" panose="020B0604020202020204" pitchFamily="34" charset="0"/>
              <a:buChar char="•"/>
            </a:pPr>
            <a:r>
              <a:rPr lang="en-GB" sz="1200" dirty="0">
                <a:solidFill>
                  <a:schemeClr val="bg1">
                    <a:lumMod val="95000"/>
                  </a:schemeClr>
                </a:solidFill>
                <a:latin typeface="Arial" panose="020B0604020202020204" pitchFamily="34" charset="0"/>
                <a:cs typeface="Arial" panose="020B0604020202020204" pitchFamily="34" charset="0"/>
              </a:rPr>
              <a:t>The opinions and clinical experiences presented herein are for informational and educational purposes only. The results included within this presentation may not </a:t>
            </a:r>
            <a:br>
              <a:rPr lang="en-GB" sz="1200" dirty="0">
                <a:solidFill>
                  <a:schemeClr val="bg1">
                    <a:lumMod val="95000"/>
                  </a:schemeClr>
                </a:solidFill>
                <a:latin typeface="Arial" panose="020B0604020202020204" pitchFamily="34" charset="0"/>
                <a:cs typeface="Arial" panose="020B0604020202020204" pitchFamily="34" charset="0"/>
              </a:rPr>
            </a:br>
            <a:r>
              <a:rPr lang="en-GB" sz="1200" dirty="0">
                <a:solidFill>
                  <a:schemeClr val="bg1">
                    <a:lumMod val="95000"/>
                  </a:schemeClr>
                </a:solidFill>
                <a:latin typeface="Arial" panose="020B0604020202020204" pitchFamily="34" charset="0"/>
                <a:cs typeface="Arial" panose="020B0604020202020204" pitchFamily="34" charset="0"/>
              </a:rPr>
              <a:t>be predictive or indicative for all patients. Individual results may vary depending </a:t>
            </a:r>
            <a:br>
              <a:rPr lang="en-GB" sz="1200" dirty="0">
                <a:solidFill>
                  <a:schemeClr val="bg1">
                    <a:lumMod val="95000"/>
                  </a:schemeClr>
                </a:solidFill>
                <a:latin typeface="Arial" panose="020B0604020202020204" pitchFamily="34" charset="0"/>
                <a:cs typeface="Arial" panose="020B0604020202020204" pitchFamily="34" charset="0"/>
              </a:rPr>
            </a:br>
            <a:r>
              <a:rPr lang="en-GB" sz="1200" dirty="0">
                <a:solidFill>
                  <a:schemeClr val="bg1">
                    <a:lumMod val="95000"/>
                  </a:schemeClr>
                </a:solidFill>
                <a:latin typeface="Arial" panose="020B0604020202020204" pitchFamily="34" charset="0"/>
                <a:cs typeface="Arial" panose="020B0604020202020204" pitchFamily="34" charset="0"/>
              </a:rPr>
              <a:t>on a variety of patient specific attributes.</a:t>
            </a:r>
            <a:br>
              <a:rPr lang="en-GB" sz="1200" dirty="0">
                <a:solidFill>
                  <a:schemeClr val="bg1">
                    <a:lumMod val="95000"/>
                  </a:schemeClr>
                </a:solidFill>
                <a:latin typeface="Arial" panose="020B0604020202020204" pitchFamily="34" charset="0"/>
                <a:cs typeface="Arial" panose="020B0604020202020204" pitchFamily="34" charset="0"/>
              </a:rPr>
            </a:br>
            <a:endParaRPr lang="en-GB" sz="1200" dirty="0">
              <a:solidFill>
                <a:schemeClr val="bg1">
                  <a:lumMod val="95000"/>
                </a:schemeClr>
              </a:solidFill>
              <a:latin typeface="Arial" panose="020B0604020202020204" pitchFamily="34" charset="0"/>
              <a:cs typeface="Arial" panose="020B0604020202020204" pitchFamily="34" charset="0"/>
            </a:endParaRPr>
          </a:p>
          <a:p>
            <a:pPr marL="0" indent="0">
              <a:lnSpc>
                <a:spcPct val="90000"/>
              </a:lnSpc>
              <a:spcBef>
                <a:spcPts val="0"/>
              </a:spcBef>
              <a:buFont typeface="Arial"/>
              <a:buNone/>
            </a:pPr>
            <a:r>
              <a:rPr lang="en-GB" sz="1200" b="1" dirty="0">
                <a:solidFill>
                  <a:schemeClr val="bg1">
                    <a:lumMod val="95000"/>
                  </a:schemeClr>
                </a:solidFill>
                <a:latin typeface="Arial" panose="020B0604020202020204" pitchFamily="34" charset="0"/>
                <a:cs typeface="Arial" panose="020B0604020202020204" pitchFamily="34" charset="0"/>
              </a:rPr>
              <a:t>Please consult BD product labels and inserts for any indications, contraindications, hazards, warnings, cautions and instructions for use.</a:t>
            </a:r>
          </a:p>
          <a:p>
            <a:pPr marL="0" indent="0">
              <a:lnSpc>
                <a:spcPct val="90000"/>
              </a:lnSpc>
              <a:spcBef>
                <a:spcPts val="0"/>
              </a:spcBef>
              <a:buFont typeface="Arial"/>
              <a:buNone/>
            </a:pPr>
            <a:endParaRPr lang="en-GB" sz="1200" b="1" dirty="0">
              <a:solidFill>
                <a:schemeClr val="bg1">
                  <a:lumMod val="95000"/>
                </a:schemeClr>
              </a:solidFill>
              <a:latin typeface="Arial" panose="020B0604020202020204" pitchFamily="34" charset="0"/>
              <a:cs typeface="Arial" panose="020B0604020202020204" pitchFamily="34" charset="0"/>
            </a:endParaRPr>
          </a:p>
          <a:p>
            <a:pPr marL="0" indent="0">
              <a:lnSpc>
                <a:spcPct val="90000"/>
              </a:lnSpc>
              <a:spcBef>
                <a:spcPts val="0"/>
              </a:spcBef>
              <a:buNone/>
            </a:pPr>
            <a:r>
              <a:rPr lang="en-GB" sz="1200" b="1" dirty="0">
                <a:solidFill>
                  <a:schemeClr val="bg1">
                    <a:lumMod val="95000"/>
                  </a:schemeClr>
                </a:solidFill>
                <a:latin typeface="Arial" panose="020B0604020202020204" pitchFamily="34" charset="0"/>
                <a:cs typeface="Arial" panose="020B0604020202020204" pitchFamily="34" charset="0"/>
              </a:rPr>
              <a:t>BD, and the BD Logo are trademarks of BD and its affiliates. </a:t>
            </a:r>
            <a:br>
              <a:rPr lang="en-GB" sz="1200" b="1" dirty="0">
                <a:solidFill>
                  <a:schemeClr val="bg1">
                    <a:lumMod val="95000"/>
                  </a:schemeClr>
                </a:solidFill>
                <a:latin typeface="Arial" panose="020B0604020202020204" pitchFamily="34" charset="0"/>
                <a:cs typeface="Arial" panose="020B0604020202020204" pitchFamily="34" charset="0"/>
              </a:rPr>
            </a:br>
            <a:r>
              <a:rPr lang="en-GB" sz="1200" b="1" dirty="0">
                <a:solidFill>
                  <a:schemeClr val="bg1">
                    <a:lumMod val="95000"/>
                  </a:schemeClr>
                </a:solidFill>
                <a:latin typeface="Arial" panose="020B0604020202020204" pitchFamily="34" charset="0"/>
                <a:cs typeface="Arial" panose="020B0604020202020204" pitchFamily="34" charset="0"/>
              </a:rPr>
              <a:t>All other trademarks are the property of the respective legal manufacturer.</a:t>
            </a:r>
            <a:endParaRPr lang="en-GB" sz="1200" dirty="0">
              <a:solidFill>
                <a:schemeClr val="bg1">
                  <a:lumMod val="95000"/>
                </a:schemeClr>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B359F2B9-6A67-1943-8DD4-A8CA215CC5FA}"/>
              </a:ext>
            </a:extLst>
          </p:cNvPr>
          <p:cNvSpPr/>
          <p:nvPr userDrawn="1"/>
        </p:nvSpPr>
        <p:spPr>
          <a:xfrm>
            <a:off x="0" y="2053"/>
            <a:ext cx="12192000" cy="279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5" name="Picture 4">
            <a:extLst>
              <a:ext uri="{FF2B5EF4-FFF2-40B4-BE49-F238E27FC236}">
                <a16:creationId xmlns:a16="http://schemas.microsoft.com/office/drawing/2014/main" id="{C51DDA75-2E5B-7D40-B4A1-1B89BF27AD88}"/>
              </a:ext>
            </a:extLst>
          </p:cNvPr>
          <p:cNvPicPr>
            <a:picLocks noChangeAspect="1"/>
          </p:cNvPicPr>
          <p:nvPr userDrawn="1"/>
        </p:nvPicPr>
        <p:blipFill>
          <a:blip r:embed="rId2"/>
          <a:stretch>
            <a:fillRect/>
          </a:stretch>
        </p:blipFill>
        <p:spPr>
          <a:xfrm>
            <a:off x="10020542" y="5643730"/>
            <a:ext cx="1871245" cy="1012674"/>
          </a:xfrm>
          <a:prstGeom prst="rect">
            <a:avLst/>
          </a:prstGeom>
        </p:spPr>
      </p:pic>
      <p:pic>
        <p:nvPicPr>
          <p:cNvPr id="2" name="Picture 1">
            <a:extLst>
              <a:ext uri="{FF2B5EF4-FFF2-40B4-BE49-F238E27FC236}">
                <a16:creationId xmlns:a16="http://schemas.microsoft.com/office/drawing/2014/main" id="{8A5D7A8A-EBD1-EE4F-BE99-4E79163836DE}"/>
              </a:ext>
            </a:extLst>
          </p:cNvPr>
          <p:cNvPicPr>
            <a:picLocks noChangeAspect="1"/>
          </p:cNvPicPr>
          <p:nvPr userDrawn="1"/>
        </p:nvPicPr>
        <p:blipFill>
          <a:blip r:embed="rId3"/>
          <a:stretch>
            <a:fillRect/>
          </a:stretch>
        </p:blipFill>
        <p:spPr>
          <a:xfrm>
            <a:off x="9792660" y="411332"/>
            <a:ext cx="1968500" cy="723900"/>
          </a:xfrm>
          <a:prstGeom prst="rect">
            <a:avLst/>
          </a:prstGeom>
        </p:spPr>
      </p:pic>
    </p:spTree>
    <p:extLst>
      <p:ext uri="{BB962C8B-B14F-4D97-AF65-F5344CB8AC3E}">
        <p14:creationId xmlns:p14="http://schemas.microsoft.com/office/powerpoint/2010/main" val="2724444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0DCFD-2BE1-B64B-9D1C-78C6532407C8}"/>
              </a:ext>
            </a:extLst>
          </p:cNvPr>
          <p:cNvSpPr>
            <a:spLocks noGrp="1"/>
          </p:cNvSpPr>
          <p:nvPr>
            <p:ph type="title"/>
          </p:nvPr>
        </p:nvSpPr>
        <p:spPr>
          <a:xfrm>
            <a:off x="518160" y="212725"/>
            <a:ext cx="11196320" cy="1325563"/>
          </a:xfrm>
        </p:spPr>
        <p:txBody>
          <a:bodyPr/>
          <a:lstStyle>
            <a:lvl1pPr>
              <a:defRPr b="1">
                <a:solidFill>
                  <a:srgbClr val="12222B"/>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A7CFB79-D055-684A-92DF-A7F05FFE74E7}"/>
              </a:ext>
            </a:extLst>
          </p:cNvPr>
          <p:cNvSpPr>
            <a:spLocks noGrp="1"/>
          </p:cNvSpPr>
          <p:nvPr>
            <p:ph idx="1"/>
          </p:nvPr>
        </p:nvSpPr>
        <p:spPr>
          <a:xfrm>
            <a:off x="518160" y="1825624"/>
            <a:ext cx="11196320" cy="4676775"/>
          </a:xfrm>
        </p:spPr>
        <p:txBody>
          <a:bodyPr/>
          <a:lstStyle>
            <a:lvl1pPr>
              <a:defRPr>
                <a:solidFill>
                  <a:srgbClr val="00437A"/>
                </a:solidFill>
              </a:defRPr>
            </a:lvl1pPr>
            <a:lvl2pPr>
              <a:defRPr>
                <a:solidFill>
                  <a:srgbClr val="00437A"/>
                </a:solidFill>
              </a:defRPr>
            </a:lvl2pPr>
            <a:lvl3pPr>
              <a:defRPr>
                <a:solidFill>
                  <a:srgbClr val="00437A"/>
                </a:solidFill>
              </a:defRPr>
            </a:lvl3pPr>
            <a:lvl4pPr>
              <a:defRPr>
                <a:solidFill>
                  <a:srgbClr val="00437A"/>
                </a:solidFill>
              </a:defRPr>
            </a:lvl4pPr>
            <a:lvl5pPr>
              <a:defRPr>
                <a:solidFill>
                  <a:srgbClr val="00437A"/>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A96D1D71-1362-E54F-BA91-E3D28AA5483F}"/>
              </a:ext>
            </a:extLst>
          </p:cNvPr>
          <p:cNvPicPr>
            <a:picLocks noChangeAspect="1"/>
          </p:cNvPicPr>
          <p:nvPr userDrawn="1"/>
        </p:nvPicPr>
        <p:blipFill>
          <a:blip r:embed="rId2"/>
          <a:stretch>
            <a:fillRect/>
          </a:stretch>
        </p:blipFill>
        <p:spPr>
          <a:xfrm>
            <a:off x="0" y="6789735"/>
            <a:ext cx="12192000" cy="95250"/>
          </a:xfrm>
          <a:prstGeom prst="rect">
            <a:avLst/>
          </a:prstGeom>
        </p:spPr>
      </p:pic>
      <p:pic>
        <p:nvPicPr>
          <p:cNvPr id="8" name="Picture 7">
            <a:extLst>
              <a:ext uri="{FF2B5EF4-FFF2-40B4-BE49-F238E27FC236}">
                <a16:creationId xmlns:a16="http://schemas.microsoft.com/office/drawing/2014/main" id="{A09F73DD-6D53-2A4D-8694-8666731F20A7}"/>
              </a:ext>
            </a:extLst>
          </p:cNvPr>
          <p:cNvPicPr>
            <a:picLocks noChangeAspect="1"/>
          </p:cNvPicPr>
          <p:nvPr userDrawn="1"/>
        </p:nvPicPr>
        <p:blipFill>
          <a:blip r:embed="rId3"/>
          <a:stretch>
            <a:fillRect/>
          </a:stretch>
        </p:blipFill>
        <p:spPr>
          <a:xfrm>
            <a:off x="10521537" y="355601"/>
            <a:ext cx="1318302" cy="484795"/>
          </a:xfrm>
          <a:prstGeom prst="rect">
            <a:avLst/>
          </a:prstGeom>
        </p:spPr>
      </p:pic>
    </p:spTree>
    <p:extLst>
      <p:ext uri="{BB962C8B-B14F-4D97-AF65-F5344CB8AC3E}">
        <p14:creationId xmlns:p14="http://schemas.microsoft.com/office/powerpoint/2010/main" val="1027029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lank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0DCFD-2BE1-B64B-9D1C-78C6532407C8}"/>
              </a:ext>
            </a:extLst>
          </p:cNvPr>
          <p:cNvSpPr>
            <a:spLocks noGrp="1"/>
          </p:cNvSpPr>
          <p:nvPr>
            <p:ph type="title"/>
          </p:nvPr>
        </p:nvSpPr>
        <p:spPr>
          <a:xfrm>
            <a:off x="518160" y="212725"/>
            <a:ext cx="11196320" cy="1325563"/>
          </a:xfrm>
        </p:spPr>
        <p:txBody>
          <a:bodyPr/>
          <a:lstStyle>
            <a:lvl1pPr>
              <a:defRPr b="1">
                <a:solidFill>
                  <a:srgbClr val="12222B"/>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A7CFB79-D055-684A-92DF-A7F05FFE74E7}"/>
              </a:ext>
            </a:extLst>
          </p:cNvPr>
          <p:cNvSpPr>
            <a:spLocks noGrp="1"/>
          </p:cNvSpPr>
          <p:nvPr>
            <p:ph idx="1"/>
          </p:nvPr>
        </p:nvSpPr>
        <p:spPr>
          <a:xfrm>
            <a:off x="518160" y="1825624"/>
            <a:ext cx="11196320" cy="4676775"/>
          </a:xfrm>
        </p:spPr>
        <p:txBody>
          <a:bodyPr/>
          <a:lstStyle>
            <a:lvl1pPr>
              <a:defRPr>
                <a:solidFill>
                  <a:srgbClr val="00437A"/>
                </a:solidFill>
              </a:defRPr>
            </a:lvl1pPr>
            <a:lvl2pPr>
              <a:defRPr>
                <a:solidFill>
                  <a:srgbClr val="00437A"/>
                </a:solidFill>
              </a:defRPr>
            </a:lvl2pPr>
            <a:lvl3pPr>
              <a:defRPr>
                <a:solidFill>
                  <a:srgbClr val="00437A"/>
                </a:solidFill>
              </a:defRPr>
            </a:lvl3pPr>
            <a:lvl4pPr>
              <a:defRPr>
                <a:solidFill>
                  <a:srgbClr val="00437A"/>
                </a:solidFill>
              </a:defRPr>
            </a:lvl4pPr>
            <a:lvl5pPr>
              <a:defRPr>
                <a:solidFill>
                  <a:srgbClr val="00437A"/>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49ACBE39-FD6C-5B48-B2D9-C7C72414FC89}"/>
              </a:ext>
            </a:extLst>
          </p:cNvPr>
          <p:cNvPicPr>
            <a:picLocks noChangeAspect="1"/>
          </p:cNvPicPr>
          <p:nvPr userDrawn="1"/>
        </p:nvPicPr>
        <p:blipFill>
          <a:blip r:embed="rId2"/>
          <a:stretch>
            <a:fillRect/>
          </a:stretch>
        </p:blipFill>
        <p:spPr>
          <a:xfrm>
            <a:off x="0" y="6789735"/>
            <a:ext cx="12192000" cy="95250"/>
          </a:xfrm>
          <a:prstGeom prst="rect">
            <a:avLst/>
          </a:prstGeom>
        </p:spPr>
      </p:pic>
    </p:spTree>
    <p:extLst>
      <p:ext uri="{BB962C8B-B14F-4D97-AF65-F5344CB8AC3E}">
        <p14:creationId xmlns:p14="http://schemas.microsoft.com/office/powerpoint/2010/main" val="2313157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 Slide - Do Not Ed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574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in Holding Slide - Do Not Edi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0661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C8D708-82A4-8F4D-91AB-178A976970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AA13A9-08FB-E541-B4A3-AA73997C94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8606353"/>
      </p:ext>
    </p:extLst>
  </p:cSld>
  <p:clrMap bg1="lt1" tx1="dk1" bg2="lt2" tx2="dk2" accent1="accent1" accent2="accent2" accent3="accent3" accent4="accent4" accent5="accent5" accent6="accent6" hlink="hlink" folHlink="folHlink"/>
  <p:sldLayoutIdLst>
    <p:sldLayoutId id="2147483651" r:id="rId1"/>
    <p:sldLayoutId id="2147483650" r:id="rId2"/>
    <p:sldLayoutId id="2147483653" r:id="rId3"/>
    <p:sldLayoutId id="2147483654" r:id="rId4"/>
    <p:sldLayoutId id="2147483655" r:id="rId5"/>
  </p:sldLayoutIdLst>
  <p:txStyles>
    <p:titleStyle>
      <a:lvl1pPr algn="l" defTabSz="914400" rtl="0" eaLnBrk="1" latinLnBrk="0" hangingPunct="1">
        <a:lnSpc>
          <a:spcPct val="90000"/>
        </a:lnSpc>
        <a:spcBef>
          <a:spcPct val="0"/>
        </a:spcBef>
        <a:buNone/>
        <a:defRPr sz="3000" b="1" kern="1200">
          <a:solidFill>
            <a:srgbClr val="12222B"/>
          </a:solidFill>
          <a:latin typeface="Arial" panose="020B0604020202020204" pitchFamily="34" charset="0"/>
          <a:ea typeface="Verdana" panose="020B060403050404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437A"/>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437A"/>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437A"/>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437A"/>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00437A"/>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hyperlink" Target="https://doi.org/10.1136/bmjgh-2019-002254"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chart" Target="../charts/chart3.xml"/><Relationship Id="rId4" Type="http://schemas.openxmlformats.org/officeDocument/2006/relationships/chart" Target="../charts/char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doi.org/10.1007/s10029-017-1668-x" TargetMode="Externa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chart" Target="../charts/chart6.xml"/><Relationship Id="rId4" Type="http://schemas.openxmlformats.org/officeDocument/2006/relationships/chart" Target="../charts/chart5.xml"/></Relationships>
</file>

<file path=ppt/slides/_rels/slide4.xml.rels><?xml version="1.0" encoding="UTF-8" standalone="yes"?>
<Relationships xmlns="http://schemas.openxmlformats.org/package/2006/relationships"><Relationship Id="rId3" Type="http://schemas.openxmlformats.org/officeDocument/2006/relationships/chart" Target="../charts/chart7.xml"/><Relationship Id="rId7"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chart" Target="../charts/chart9.xml"/><Relationship Id="rId4" Type="http://schemas.openxmlformats.org/officeDocument/2006/relationships/chart" Target="../charts/chart8.xml"/></Relationships>
</file>

<file path=ppt/slides/_rels/slide5.xml.rels><?xml version="1.0" encoding="UTF-8" standalone="yes"?>
<Relationships xmlns="http://schemas.openxmlformats.org/package/2006/relationships"><Relationship Id="rId3" Type="http://schemas.openxmlformats.org/officeDocument/2006/relationships/chart" Target="../charts/chart10.xml"/><Relationship Id="rId7"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chart" Target="../charts/chart12.xml"/><Relationship Id="rId4" Type="http://schemas.openxmlformats.org/officeDocument/2006/relationships/chart" Target="../charts/chart11.xml"/></Relationships>
</file>

<file path=ppt/slides/_rels/slide6.xml.rels><?xml version="1.0" encoding="UTF-8" standalone="yes"?>
<Relationships xmlns="http://schemas.openxmlformats.org/package/2006/relationships"><Relationship Id="rId3" Type="http://schemas.openxmlformats.org/officeDocument/2006/relationships/chart" Target="../charts/chart13.xml"/><Relationship Id="rId7"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chart" Target="../charts/chart15.xml"/><Relationship Id="rId4" Type="http://schemas.openxmlformats.org/officeDocument/2006/relationships/chart" Target="../charts/chart14.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C6D4A8-F149-0999-7C8B-94C5C3E126BB}"/>
              </a:ext>
            </a:extLst>
          </p:cNvPr>
          <p:cNvSpPr>
            <a:spLocks noGrp="1"/>
          </p:cNvSpPr>
          <p:nvPr>
            <p:ph type="title"/>
          </p:nvPr>
        </p:nvSpPr>
        <p:spPr>
          <a:xfrm>
            <a:off x="47832" y="3257551"/>
            <a:ext cx="10882106" cy="2701914"/>
          </a:xfrm>
        </p:spPr>
        <p:txBody>
          <a:bodyPr>
            <a:normAutofit fontScale="90000"/>
          </a:bodyPr>
          <a:lstStyle/>
          <a:p>
            <a:pPr>
              <a:lnSpc>
                <a:spcPct val="150000"/>
              </a:lnSpc>
            </a:pPr>
            <a:r>
              <a:rPr lang="en-GB" sz="4000" dirty="0">
                <a:solidFill>
                  <a:schemeClr val="tx1"/>
                </a:solidFill>
              </a:rPr>
              <a:t>﻿Quality management, patient expectations and perspectives, acceptance for the surgeon</a:t>
            </a:r>
            <a:endParaRPr lang="pt-PT" sz="4000" dirty="0">
              <a:solidFill>
                <a:schemeClr val="tx1"/>
              </a:solidFill>
            </a:endParaRPr>
          </a:p>
        </p:txBody>
      </p:sp>
      <p:sp>
        <p:nvSpPr>
          <p:cNvPr id="3" name="Marcador de Posição de Conteúdo 2">
            <a:extLst>
              <a:ext uri="{FF2B5EF4-FFF2-40B4-BE49-F238E27FC236}">
                <a16:creationId xmlns:a16="http://schemas.microsoft.com/office/drawing/2014/main" id="{F589B13B-04B0-4033-0C4E-9D47422016B4}"/>
              </a:ext>
            </a:extLst>
          </p:cNvPr>
          <p:cNvSpPr>
            <a:spLocks noGrp="1"/>
          </p:cNvSpPr>
          <p:nvPr>
            <p:ph idx="1"/>
          </p:nvPr>
        </p:nvSpPr>
        <p:spPr>
          <a:xfrm>
            <a:off x="47832" y="5748661"/>
            <a:ext cx="4553903" cy="903289"/>
          </a:xfrm>
        </p:spPr>
        <p:txBody>
          <a:bodyPr>
            <a:normAutofit/>
          </a:bodyPr>
          <a:lstStyle/>
          <a:p>
            <a:pPr marL="0" indent="0">
              <a:buNone/>
            </a:pPr>
            <a:r>
              <a:rPr lang="pt-PT" sz="2400" dirty="0">
                <a:solidFill>
                  <a:schemeClr val="tx1"/>
                </a:solidFill>
              </a:rPr>
              <a:t>Gabriel Paiva de Oliveira, MD</a:t>
            </a:r>
          </a:p>
          <a:p>
            <a:pPr marL="0" indent="0">
              <a:buNone/>
            </a:pPr>
            <a:r>
              <a:rPr lang="pt-PT" sz="2400" dirty="0">
                <a:solidFill>
                  <a:schemeClr val="tx1"/>
                </a:solidFill>
              </a:rPr>
              <a:t>General </a:t>
            </a:r>
            <a:r>
              <a:rPr lang="pt-PT" sz="2400" dirty="0" err="1">
                <a:solidFill>
                  <a:schemeClr val="tx1"/>
                </a:solidFill>
              </a:rPr>
              <a:t>Surgeon</a:t>
            </a:r>
            <a:r>
              <a:rPr lang="pt-PT" sz="2400" dirty="0">
                <a:solidFill>
                  <a:schemeClr val="tx1"/>
                </a:solidFill>
              </a:rPr>
              <a:t> - Portugal</a:t>
            </a:r>
          </a:p>
          <a:p>
            <a:pPr marL="0" indent="0">
              <a:buNone/>
            </a:pPr>
            <a:endParaRPr lang="pt-PT" sz="2400" dirty="0">
              <a:solidFill>
                <a:schemeClr val="tx1"/>
              </a:solidFill>
            </a:endParaRPr>
          </a:p>
        </p:txBody>
      </p:sp>
      <p:pic>
        <p:nvPicPr>
          <p:cNvPr id="8" name="Imagem 7" descr="Uma imagem com texto, pessoa, macho&#10;&#10;Descrição gerada automaticamente">
            <a:extLst>
              <a:ext uri="{FF2B5EF4-FFF2-40B4-BE49-F238E27FC236}">
                <a16:creationId xmlns:a16="http://schemas.microsoft.com/office/drawing/2014/main" id="{A42DDB2D-A0A6-A0F9-9392-53CF5F22AFC0}"/>
              </a:ext>
            </a:extLst>
          </p:cNvPr>
          <p:cNvPicPr>
            <a:picLocks noChangeAspect="1"/>
          </p:cNvPicPr>
          <p:nvPr/>
        </p:nvPicPr>
        <p:blipFill>
          <a:blip r:embed="rId2"/>
          <a:stretch>
            <a:fillRect/>
          </a:stretch>
        </p:blipFill>
        <p:spPr>
          <a:xfrm>
            <a:off x="47832" y="0"/>
            <a:ext cx="12144168" cy="3186113"/>
          </a:xfrm>
          <a:prstGeom prst="rect">
            <a:avLst/>
          </a:prstGeom>
        </p:spPr>
      </p:pic>
      <p:pic>
        <p:nvPicPr>
          <p:cNvPr id="9" name="Imagem 8">
            <a:extLst>
              <a:ext uri="{FF2B5EF4-FFF2-40B4-BE49-F238E27FC236}">
                <a16:creationId xmlns:a16="http://schemas.microsoft.com/office/drawing/2014/main" id="{4299BCFA-ABF9-026A-DE3F-1A90150B206B}"/>
              </a:ext>
            </a:extLst>
          </p:cNvPr>
          <p:cNvPicPr>
            <a:picLocks noChangeAspect="1"/>
          </p:cNvPicPr>
          <p:nvPr/>
        </p:nvPicPr>
        <p:blipFill>
          <a:blip r:embed="rId3"/>
          <a:stretch>
            <a:fillRect/>
          </a:stretch>
        </p:blipFill>
        <p:spPr>
          <a:xfrm>
            <a:off x="8985699" y="0"/>
            <a:ext cx="3206302" cy="1057275"/>
          </a:xfrm>
          <a:prstGeom prst="rect">
            <a:avLst/>
          </a:prstGeom>
        </p:spPr>
      </p:pic>
      <p:pic>
        <p:nvPicPr>
          <p:cNvPr id="10" name="Imagem 9">
            <a:extLst>
              <a:ext uri="{FF2B5EF4-FFF2-40B4-BE49-F238E27FC236}">
                <a16:creationId xmlns:a16="http://schemas.microsoft.com/office/drawing/2014/main" id="{73B43F23-959D-BB5E-2DBD-F8D03BB2D602}"/>
              </a:ext>
            </a:extLst>
          </p:cNvPr>
          <p:cNvPicPr>
            <a:picLocks noChangeAspect="1"/>
          </p:cNvPicPr>
          <p:nvPr/>
        </p:nvPicPr>
        <p:blipFill>
          <a:blip r:embed="rId4"/>
          <a:stretch>
            <a:fillRect/>
          </a:stretch>
        </p:blipFill>
        <p:spPr>
          <a:xfrm>
            <a:off x="4296470" y="5748661"/>
            <a:ext cx="2384830" cy="979782"/>
          </a:xfrm>
          <a:prstGeom prst="rect">
            <a:avLst/>
          </a:prstGeom>
        </p:spPr>
      </p:pic>
    </p:spTree>
    <p:extLst>
      <p:ext uri="{BB962C8B-B14F-4D97-AF65-F5344CB8AC3E}">
        <p14:creationId xmlns:p14="http://schemas.microsoft.com/office/powerpoint/2010/main" val="195469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0DF8E-C9DB-764B-AC4F-CBC3E55FE308}"/>
              </a:ext>
            </a:extLst>
          </p:cNvPr>
          <p:cNvSpPr>
            <a:spLocks noGrp="1"/>
          </p:cNvSpPr>
          <p:nvPr>
            <p:ph type="title"/>
          </p:nvPr>
        </p:nvSpPr>
        <p:spPr/>
        <p:txBody>
          <a:bodyPr/>
          <a:lstStyle/>
          <a:p>
            <a:r>
              <a:rPr lang="en-US" dirty="0"/>
              <a:t>Quality… what’s that again?</a:t>
            </a:r>
          </a:p>
        </p:txBody>
      </p:sp>
      <p:sp>
        <p:nvSpPr>
          <p:cNvPr id="3" name="Content Placeholder 2">
            <a:extLst>
              <a:ext uri="{FF2B5EF4-FFF2-40B4-BE49-F238E27FC236}">
                <a16:creationId xmlns:a16="http://schemas.microsoft.com/office/drawing/2014/main" id="{94889EB1-469F-5247-9E20-207002ED35BE}"/>
              </a:ext>
            </a:extLst>
          </p:cNvPr>
          <p:cNvSpPr>
            <a:spLocks noGrp="1"/>
          </p:cNvSpPr>
          <p:nvPr>
            <p:ph idx="1"/>
          </p:nvPr>
        </p:nvSpPr>
        <p:spPr>
          <a:xfrm>
            <a:off x="60966" y="3368689"/>
            <a:ext cx="1976625" cy="720000"/>
          </a:xfrm>
          <a:ln w="38100">
            <a:solidFill>
              <a:srgbClr val="0070C0"/>
            </a:solidFill>
          </a:ln>
        </p:spPr>
        <p:txBody>
          <a:bodyPr/>
          <a:lstStyle/>
          <a:p>
            <a:pPr marL="0" indent="0" algn="ctr">
              <a:lnSpc>
                <a:spcPct val="200000"/>
              </a:lnSpc>
              <a:buNone/>
            </a:pPr>
            <a:r>
              <a:rPr lang="en-US" dirty="0"/>
              <a:t>﻿Effectiveness</a:t>
            </a:r>
          </a:p>
        </p:txBody>
      </p:sp>
      <p:sp>
        <p:nvSpPr>
          <p:cNvPr id="4" name="Content Placeholder 2">
            <a:extLst>
              <a:ext uri="{FF2B5EF4-FFF2-40B4-BE49-F238E27FC236}">
                <a16:creationId xmlns:a16="http://schemas.microsoft.com/office/drawing/2014/main" id="{58339E04-441E-744D-B6E4-7E899EE4FEF6}"/>
              </a:ext>
            </a:extLst>
          </p:cNvPr>
          <p:cNvSpPr txBox="1">
            <a:spLocks/>
          </p:cNvSpPr>
          <p:nvPr/>
        </p:nvSpPr>
        <p:spPr>
          <a:xfrm>
            <a:off x="4186670" y="5330968"/>
            <a:ext cx="7527810" cy="131430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437A"/>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437A"/>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437A"/>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437A"/>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00437A"/>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10000"/>
              </a:lnSpc>
              <a:buNone/>
            </a:pPr>
            <a:r>
              <a:rPr lang="en-US" sz="1400" dirty="0">
                <a:solidFill>
                  <a:srgbClr val="000000"/>
                </a:solidFill>
                <a:latin typeface="Arial"/>
                <a:ea typeface="Verdana"/>
                <a:cs typeface="Arial"/>
              </a:rPr>
              <a:t>World Health Organization, World Bank Group, &amp; OECD. (2018). Delivering Quality Health Services: A Global Imperative for Universal Health Coverage. Geneva: World Health Organization. </a:t>
            </a:r>
          </a:p>
          <a:p>
            <a:pPr algn="r">
              <a:lnSpc>
                <a:spcPct val="110000"/>
              </a:lnSpc>
              <a:buNone/>
            </a:pPr>
            <a:r>
              <a:rPr lang="en-US" sz="1400" dirty="0">
                <a:solidFill>
                  <a:srgbClr val="000000"/>
                </a:solidFill>
                <a:latin typeface="Arial"/>
                <a:ea typeface="Verdana"/>
                <a:cs typeface="Arial"/>
              </a:rPr>
              <a:t>https://</a:t>
            </a:r>
            <a:r>
              <a:rPr lang="en-US" sz="1400" dirty="0" err="1">
                <a:solidFill>
                  <a:srgbClr val="000000"/>
                </a:solidFill>
                <a:latin typeface="Arial"/>
                <a:ea typeface="Verdana"/>
                <a:cs typeface="Arial"/>
              </a:rPr>
              <a:t>doi.org</a:t>
            </a:r>
            <a:r>
              <a:rPr lang="en-US" sz="1400" dirty="0">
                <a:solidFill>
                  <a:srgbClr val="000000"/>
                </a:solidFill>
                <a:latin typeface="Arial"/>
                <a:ea typeface="Verdana"/>
                <a:cs typeface="Arial"/>
              </a:rPr>
              <a:t>/10.1596/978-92-4-151390-6</a:t>
            </a:r>
          </a:p>
          <a:p>
            <a:pPr marL="0" indent="0" algn="r">
              <a:lnSpc>
                <a:spcPct val="110000"/>
              </a:lnSpc>
              <a:buNone/>
            </a:pPr>
            <a:br>
              <a:rPr lang="en-US" sz="1400" dirty="0">
                <a:solidFill>
                  <a:srgbClr val="000000"/>
                </a:solidFill>
              </a:rPr>
            </a:br>
            <a:endParaRPr lang="en-US" sz="1400" dirty="0">
              <a:solidFill>
                <a:srgbClr val="000000"/>
              </a:solidFill>
            </a:endParaRPr>
          </a:p>
        </p:txBody>
      </p:sp>
      <p:sp>
        <p:nvSpPr>
          <p:cNvPr id="5" name="Content Placeholder 2">
            <a:extLst>
              <a:ext uri="{FF2B5EF4-FFF2-40B4-BE49-F238E27FC236}">
                <a16:creationId xmlns:a16="http://schemas.microsoft.com/office/drawing/2014/main" id="{E0583B41-1309-7D45-A448-E456BF40F8CD}"/>
              </a:ext>
            </a:extLst>
          </p:cNvPr>
          <p:cNvSpPr txBox="1">
            <a:spLocks/>
          </p:cNvSpPr>
          <p:nvPr/>
        </p:nvSpPr>
        <p:spPr>
          <a:xfrm>
            <a:off x="10925304" y="3379794"/>
            <a:ext cx="1209065" cy="720000"/>
          </a:xfrm>
          <a:prstGeom prst="rect">
            <a:avLst/>
          </a:prstGeom>
          <a:ln w="38100">
            <a:solidFill>
              <a:srgbClr val="0070C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437A"/>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437A"/>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437A"/>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437A"/>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00437A"/>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r>
              <a:rPr lang="en-US" dirty="0"/>
              <a:t>﻿Safety</a:t>
            </a:r>
          </a:p>
        </p:txBody>
      </p:sp>
      <p:sp>
        <p:nvSpPr>
          <p:cNvPr id="7" name="Content Placeholder 2">
            <a:extLst>
              <a:ext uri="{FF2B5EF4-FFF2-40B4-BE49-F238E27FC236}">
                <a16:creationId xmlns:a16="http://schemas.microsoft.com/office/drawing/2014/main" id="{9B18FAA8-26D9-C947-A13F-1FBFF26C8194}"/>
              </a:ext>
            </a:extLst>
          </p:cNvPr>
          <p:cNvSpPr txBox="1">
            <a:spLocks/>
          </p:cNvSpPr>
          <p:nvPr/>
        </p:nvSpPr>
        <p:spPr>
          <a:xfrm>
            <a:off x="2100412" y="3379794"/>
            <a:ext cx="2500135" cy="720000"/>
          </a:xfrm>
          <a:prstGeom prst="rect">
            <a:avLst/>
          </a:prstGeom>
          <a:ln w="38100">
            <a:solidFill>
              <a:srgbClr val="0070C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437A"/>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437A"/>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437A"/>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437A"/>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00437A"/>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200000"/>
              </a:lnSpc>
              <a:buNone/>
            </a:pPr>
            <a:r>
              <a:rPr lang="en-US" dirty="0"/>
              <a:t>People-</a:t>
            </a:r>
            <a:r>
              <a:rPr lang="en-US" dirty="0" err="1"/>
              <a:t>centredness</a:t>
            </a:r>
            <a:endParaRPr lang="en-US" dirty="0"/>
          </a:p>
        </p:txBody>
      </p:sp>
      <p:sp>
        <p:nvSpPr>
          <p:cNvPr id="8" name="Content Placeholder 2">
            <a:extLst>
              <a:ext uri="{FF2B5EF4-FFF2-40B4-BE49-F238E27FC236}">
                <a16:creationId xmlns:a16="http://schemas.microsoft.com/office/drawing/2014/main" id="{0769EB8B-6C85-7541-9297-6BF2FA4E85EA}"/>
              </a:ext>
            </a:extLst>
          </p:cNvPr>
          <p:cNvSpPr txBox="1">
            <a:spLocks/>
          </p:cNvSpPr>
          <p:nvPr/>
        </p:nvSpPr>
        <p:spPr>
          <a:xfrm>
            <a:off x="5706218" y="3379794"/>
            <a:ext cx="1408930" cy="720000"/>
          </a:xfrm>
          <a:prstGeom prst="rect">
            <a:avLst/>
          </a:prstGeom>
          <a:ln w="38100">
            <a:solidFill>
              <a:srgbClr val="0070C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437A"/>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437A"/>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437A"/>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437A"/>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00437A"/>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r>
              <a:rPr lang="en-US" dirty="0"/>
              <a:t>Timeliness</a:t>
            </a:r>
          </a:p>
        </p:txBody>
      </p:sp>
      <p:sp>
        <p:nvSpPr>
          <p:cNvPr id="9" name="Content Placeholder 2">
            <a:extLst>
              <a:ext uri="{FF2B5EF4-FFF2-40B4-BE49-F238E27FC236}">
                <a16:creationId xmlns:a16="http://schemas.microsoft.com/office/drawing/2014/main" id="{87C4388F-7321-C74F-BF0C-64F43A0D38AF}"/>
              </a:ext>
            </a:extLst>
          </p:cNvPr>
          <p:cNvSpPr txBox="1">
            <a:spLocks/>
          </p:cNvSpPr>
          <p:nvPr/>
        </p:nvSpPr>
        <p:spPr>
          <a:xfrm>
            <a:off x="4663227" y="3379794"/>
            <a:ext cx="980305" cy="720000"/>
          </a:xfrm>
          <a:prstGeom prst="rect">
            <a:avLst/>
          </a:prstGeom>
          <a:ln w="38100">
            <a:solidFill>
              <a:srgbClr val="0070C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437A"/>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437A"/>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437A"/>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437A"/>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00437A"/>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r>
              <a:rPr lang="en-US" dirty="0"/>
              <a:t>﻿Equity</a:t>
            </a:r>
          </a:p>
        </p:txBody>
      </p:sp>
      <p:sp>
        <p:nvSpPr>
          <p:cNvPr id="10" name="Content Placeholder 2">
            <a:extLst>
              <a:ext uri="{FF2B5EF4-FFF2-40B4-BE49-F238E27FC236}">
                <a16:creationId xmlns:a16="http://schemas.microsoft.com/office/drawing/2014/main" id="{0621590F-EF2C-9D4F-B4E5-32BFEAFD9E73}"/>
              </a:ext>
            </a:extLst>
          </p:cNvPr>
          <p:cNvSpPr txBox="1">
            <a:spLocks/>
          </p:cNvSpPr>
          <p:nvPr/>
        </p:nvSpPr>
        <p:spPr>
          <a:xfrm>
            <a:off x="8639919" y="3379794"/>
            <a:ext cx="2228870" cy="720000"/>
          </a:xfrm>
          <a:prstGeom prst="rect">
            <a:avLst/>
          </a:prstGeom>
          <a:ln w="38100">
            <a:solidFill>
              <a:srgbClr val="0070C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437A"/>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437A"/>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437A"/>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437A"/>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00437A"/>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r>
              <a:rPr lang="en-US" dirty="0"/>
              <a:t>Integration of care</a:t>
            </a:r>
          </a:p>
        </p:txBody>
      </p:sp>
      <p:sp>
        <p:nvSpPr>
          <p:cNvPr id="11" name="Content Placeholder 2">
            <a:extLst>
              <a:ext uri="{FF2B5EF4-FFF2-40B4-BE49-F238E27FC236}">
                <a16:creationId xmlns:a16="http://schemas.microsoft.com/office/drawing/2014/main" id="{54C0C994-C1CB-1F49-AA52-09F9FDA4BC45}"/>
              </a:ext>
            </a:extLst>
          </p:cNvPr>
          <p:cNvSpPr txBox="1">
            <a:spLocks/>
          </p:cNvSpPr>
          <p:nvPr/>
        </p:nvSpPr>
        <p:spPr>
          <a:xfrm>
            <a:off x="7177831" y="3379794"/>
            <a:ext cx="1408930" cy="720000"/>
          </a:xfrm>
          <a:prstGeom prst="rect">
            <a:avLst/>
          </a:prstGeom>
          <a:ln w="38100">
            <a:solidFill>
              <a:srgbClr val="0070C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437A"/>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437A"/>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437A"/>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437A"/>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00437A"/>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r>
              <a:rPr lang="en-US" dirty="0"/>
              <a:t>Efficiency</a:t>
            </a:r>
          </a:p>
        </p:txBody>
      </p:sp>
      <p:sp>
        <p:nvSpPr>
          <p:cNvPr id="12" name="Content Placeholder 2">
            <a:extLst>
              <a:ext uri="{FF2B5EF4-FFF2-40B4-BE49-F238E27FC236}">
                <a16:creationId xmlns:a16="http://schemas.microsoft.com/office/drawing/2014/main" id="{61D6E50A-E847-4047-B973-402D77E457C5}"/>
              </a:ext>
            </a:extLst>
          </p:cNvPr>
          <p:cNvSpPr txBox="1">
            <a:spLocks/>
          </p:cNvSpPr>
          <p:nvPr/>
        </p:nvSpPr>
        <p:spPr>
          <a:xfrm>
            <a:off x="60966" y="1739041"/>
            <a:ext cx="1976625" cy="720000"/>
          </a:xfrm>
          <a:prstGeom prst="rect">
            <a:avLst/>
          </a:prstGeom>
          <a:ln w="44450">
            <a:solidFill>
              <a:srgbClr val="C00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437A"/>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437A"/>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437A"/>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437A"/>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00437A"/>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r>
              <a:rPr lang="en-US" dirty="0"/>
              <a:t>﻿Right Care</a:t>
            </a:r>
          </a:p>
        </p:txBody>
      </p:sp>
      <p:sp>
        <p:nvSpPr>
          <p:cNvPr id="14" name="Content Placeholder 2">
            <a:extLst>
              <a:ext uri="{FF2B5EF4-FFF2-40B4-BE49-F238E27FC236}">
                <a16:creationId xmlns:a16="http://schemas.microsoft.com/office/drawing/2014/main" id="{DE82DC3B-D73B-B143-B718-6E436166C4FC}"/>
              </a:ext>
            </a:extLst>
          </p:cNvPr>
          <p:cNvSpPr txBox="1">
            <a:spLocks/>
          </p:cNvSpPr>
          <p:nvPr/>
        </p:nvSpPr>
        <p:spPr>
          <a:xfrm>
            <a:off x="2576775" y="1740505"/>
            <a:ext cx="4172903" cy="720000"/>
          </a:xfrm>
          <a:prstGeom prst="rect">
            <a:avLst/>
          </a:prstGeom>
          <a:ln w="44450">
            <a:solidFill>
              <a:srgbClr val="C00000"/>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437A"/>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437A"/>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437A"/>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437A"/>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00437A"/>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200000"/>
              </a:lnSpc>
              <a:buNone/>
            </a:pPr>
            <a:r>
              <a:rPr lang="en-US" dirty="0"/>
              <a:t>Needs and preferences</a:t>
            </a:r>
          </a:p>
        </p:txBody>
      </p:sp>
      <p:sp>
        <p:nvSpPr>
          <p:cNvPr id="15" name="Content Placeholder 2">
            <a:extLst>
              <a:ext uri="{FF2B5EF4-FFF2-40B4-BE49-F238E27FC236}">
                <a16:creationId xmlns:a16="http://schemas.microsoft.com/office/drawing/2014/main" id="{C6CA613D-9149-E94F-A089-47380AD17E33}"/>
              </a:ext>
            </a:extLst>
          </p:cNvPr>
          <p:cNvSpPr txBox="1">
            <a:spLocks/>
          </p:cNvSpPr>
          <p:nvPr/>
        </p:nvSpPr>
        <p:spPr>
          <a:xfrm>
            <a:off x="7667903" y="1739041"/>
            <a:ext cx="4172902" cy="720000"/>
          </a:xfrm>
          <a:prstGeom prst="rect">
            <a:avLst/>
          </a:prstGeom>
          <a:ln w="44450">
            <a:solidFill>
              <a:srgbClr val="C00000"/>
            </a:solidFill>
          </a:ln>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437A"/>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437A"/>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437A"/>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437A"/>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00437A"/>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200000"/>
              </a:lnSpc>
              <a:buNone/>
            </a:pPr>
            <a:r>
              <a:rPr lang="en-US" dirty="0"/>
              <a:t>Minimizing harm and resource waste</a:t>
            </a:r>
          </a:p>
        </p:txBody>
      </p:sp>
      <p:sp>
        <p:nvSpPr>
          <p:cNvPr id="6" name="Seta para Baixo 5">
            <a:extLst>
              <a:ext uri="{FF2B5EF4-FFF2-40B4-BE49-F238E27FC236}">
                <a16:creationId xmlns:a16="http://schemas.microsoft.com/office/drawing/2014/main" id="{3E68B2D7-B6A1-FD48-9437-DDA95D19099E}"/>
              </a:ext>
            </a:extLst>
          </p:cNvPr>
          <p:cNvSpPr/>
          <p:nvPr/>
        </p:nvSpPr>
        <p:spPr>
          <a:xfrm>
            <a:off x="900113" y="2553865"/>
            <a:ext cx="114300" cy="720000"/>
          </a:xfrm>
          <a:prstGeom prst="down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Chaveta à Esquerda 15">
            <a:extLst>
              <a:ext uri="{FF2B5EF4-FFF2-40B4-BE49-F238E27FC236}">
                <a16:creationId xmlns:a16="http://schemas.microsoft.com/office/drawing/2014/main" id="{88D5001B-E85E-0146-862E-9EC729B1D867}"/>
              </a:ext>
            </a:extLst>
          </p:cNvPr>
          <p:cNvSpPr/>
          <p:nvPr/>
        </p:nvSpPr>
        <p:spPr>
          <a:xfrm rot="5400000">
            <a:off x="4229161" y="406497"/>
            <a:ext cx="757238" cy="5014736"/>
          </a:xfrm>
          <a:prstGeom prst="leftBrace">
            <a:avLst/>
          </a:prstGeom>
          <a:ln w="349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17" name="Chaveta à Esquerda 16">
            <a:extLst>
              <a:ext uri="{FF2B5EF4-FFF2-40B4-BE49-F238E27FC236}">
                <a16:creationId xmlns:a16="http://schemas.microsoft.com/office/drawing/2014/main" id="{DA7F2629-AABB-C848-9423-D190C9CF21E9}"/>
              </a:ext>
            </a:extLst>
          </p:cNvPr>
          <p:cNvSpPr/>
          <p:nvPr/>
        </p:nvSpPr>
        <p:spPr>
          <a:xfrm rot="5400000">
            <a:off x="9277480" y="433292"/>
            <a:ext cx="757238" cy="4956539"/>
          </a:xfrm>
          <a:prstGeom prst="leftBrace">
            <a:avLst/>
          </a:prstGeom>
          <a:ln w="349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pic>
        <p:nvPicPr>
          <p:cNvPr id="19" name="Imagem 18">
            <a:extLst>
              <a:ext uri="{FF2B5EF4-FFF2-40B4-BE49-F238E27FC236}">
                <a16:creationId xmlns:a16="http://schemas.microsoft.com/office/drawing/2014/main" id="{A2CB5479-2BCB-8390-89E5-719E0ADE64DF}"/>
              </a:ext>
            </a:extLst>
          </p:cNvPr>
          <p:cNvPicPr>
            <a:picLocks noChangeAspect="1"/>
          </p:cNvPicPr>
          <p:nvPr/>
        </p:nvPicPr>
        <p:blipFill>
          <a:blip r:embed="rId2"/>
          <a:stretch>
            <a:fillRect/>
          </a:stretch>
        </p:blipFill>
        <p:spPr>
          <a:xfrm>
            <a:off x="9807170" y="3595"/>
            <a:ext cx="2384830" cy="979782"/>
          </a:xfrm>
          <a:prstGeom prst="rect">
            <a:avLst/>
          </a:prstGeom>
        </p:spPr>
      </p:pic>
    </p:spTree>
    <p:extLst>
      <p:ext uri="{BB962C8B-B14F-4D97-AF65-F5344CB8AC3E}">
        <p14:creationId xmlns:p14="http://schemas.microsoft.com/office/powerpoint/2010/main" val="322502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905277-CC9B-843D-852F-E195B88B11A4}"/>
              </a:ext>
            </a:extLst>
          </p:cNvPr>
          <p:cNvSpPr>
            <a:spLocks noGrp="1"/>
          </p:cNvSpPr>
          <p:nvPr>
            <p:ph type="title"/>
          </p:nvPr>
        </p:nvSpPr>
        <p:spPr>
          <a:xfrm>
            <a:off x="497840" y="1012825"/>
            <a:ext cx="11196320" cy="3487738"/>
          </a:xfrm>
        </p:spPr>
        <p:txBody>
          <a:bodyPr>
            <a:normAutofit/>
          </a:bodyPr>
          <a:lstStyle/>
          <a:p>
            <a:pPr algn="ctr">
              <a:lnSpc>
                <a:spcPct val="200000"/>
              </a:lnSpc>
            </a:pPr>
            <a:r>
              <a:rPr lang="pt-PT" dirty="0" err="1"/>
              <a:t>How</a:t>
            </a:r>
            <a:r>
              <a:rPr lang="pt-PT" dirty="0"/>
              <a:t> does </a:t>
            </a:r>
            <a:r>
              <a:rPr lang="pt-PT" dirty="0" err="1"/>
              <a:t>this</a:t>
            </a:r>
            <a:r>
              <a:rPr lang="pt-PT" dirty="0"/>
              <a:t> relate to </a:t>
            </a:r>
            <a:r>
              <a:rPr lang="pt-PT" dirty="0" err="1"/>
              <a:t>hernia</a:t>
            </a:r>
            <a:r>
              <a:rPr lang="pt-PT" dirty="0"/>
              <a:t> </a:t>
            </a:r>
            <a:r>
              <a:rPr lang="pt-PT" dirty="0" err="1"/>
              <a:t>surgery</a:t>
            </a:r>
            <a:r>
              <a:rPr lang="pt-PT" dirty="0"/>
              <a:t>, </a:t>
            </a:r>
            <a:r>
              <a:rPr lang="pt-PT" dirty="0" err="1"/>
              <a:t>particularly</a:t>
            </a:r>
            <a:r>
              <a:rPr lang="pt-PT" dirty="0"/>
              <a:t> inguinal </a:t>
            </a:r>
            <a:r>
              <a:rPr lang="pt-PT" dirty="0" err="1"/>
              <a:t>hernia</a:t>
            </a:r>
            <a:r>
              <a:rPr lang="pt-PT" dirty="0"/>
              <a:t> </a:t>
            </a:r>
            <a:r>
              <a:rPr lang="pt-PT" dirty="0" err="1"/>
              <a:t>repair</a:t>
            </a:r>
            <a:r>
              <a:rPr lang="pt-PT" dirty="0"/>
              <a:t>?</a:t>
            </a:r>
          </a:p>
        </p:txBody>
      </p:sp>
      <p:pic>
        <p:nvPicPr>
          <p:cNvPr id="4" name="Imagem 3">
            <a:extLst>
              <a:ext uri="{FF2B5EF4-FFF2-40B4-BE49-F238E27FC236}">
                <a16:creationId xmlns:a16="http://schemas.microsoft.com/office/drawing/2014/main" id="{5409B3E7-638C-87A6-51CC-A3F5C2CE562C}"/>
              </a:ext>
            </a:extLst>
          </p:cNvPr>
          <p:cNvPicPr>
            <a:picLocks noChangeAspect="1"/>
          </p:cNvPicPr>
          <p:nvPr/>
        </p:nvPicPr>
        <p:blipFill>
          <a:blip r:embed="rId2"/>
          <a:stretch>
            <a:fillRect/>
          </a:stretch>
        </p:blipFill>
        <p:spPr>
          <a:xfrm>
            <a:off x="9807170" y="3595"/>
            <a:ext cx="2384830" cy="979782"/>
          </a:xfrm>
          <a:prstGeom prst="rect">
            <a:avLst/>
          </a:prstGeom>
        </p:spPr>
      </p:pic>
    </p:spTree>
    <p:extLst>
      <p:ext uri="{BB962C8B-B14F-4D97-AF65-F5344CB8AC3E}">
        <p14:creationId xmlns:p14="http://schemas.microsoft.com/office/powerpoint/2010/main" val="2738618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0DF8E-C9DB-764B-AC4F-CBC3E55FE308}"/>
              </a:ext>
            </a:extLst>
          </p:cNvPr>
          <p:cNvSpPr>
            <a:spLocks noGrp="1"/>
          </p:cNvSpPr>
          <p:nvPr>
            <p:ph type="title"/>
          </p:nvPr>
        </p:nvSpPr>
        <p:spPr/>
        <p:txBody>
          <a:bodyPr/>
          <a:lstStyle/>
          <a:p>
            <a:r>
              <a:rPr lang="en-US" dirty="0"/>
              <a:t>Right Care</a:t>
            </a:r>
          </a:p>
        </p:txBody>
      </p:sp>
      <p:sp>
        <p:nvSpPr>
          <p:cNvPr id="3" name="Content Placeholder 2">
            <a:extLst>
              <a:ext uri="{FF2B5EF4-FFF2-40B4-BE49-F238E27FC236}">
                <a16:creationId xmlns:a16="http://schemas.microsoft.com/office/drawing/2014/main" id="{94889EB1-469F-5247-9E20-207002ED35BE}"/>
              </a:ext>
            </a:extLst>
          </p:cNvPr>
          <p:cNvSpPr>
            <a:spLocks noGrp="1"/>
          </p:cNvSpPr>
          <p:nvPr>
            <p:ph idx="1"/>
          </p:nvPr>
        </p:nvSpPr>
        <p:spPr>
          <a:xfrm>
            <a:off x="477520" y="1538287"/>
            <a:ext cx="11196320" cy="5106987"/>
          </a:xfrm>
        </p:spPr>
        <p:txBody>
          <a:bodyPr>
            <a:normAutofit/>
          </a:bodyPr>
          <a:lstStyle/>
          <a:p>
            <a:pPr marL="1587" indent="0">
              <a:lnSpc>
                <a:spcPct val="150000"/>
              </a:lnSpc>
              <a:buClr>
                <a:srgbClr val="5FCBEF"/>
              </a:buClr>
              <a:buSzPct val="80000"/>
              <a:buNone/>
            </a:pPr>
            <a:r>
              <a:rPr lang="en-US" altLang="pt-PT" dirty="0"/>
              <a:t>Laparo-endoscopic techniques demonstrated better results concerning pain, return to normal activities and cost-effectiveness, but…How well does that apply to my context?</a:t>
            </a:r>
          </a:p>
          <a:p>
            <a:pPr>
              <a:lnSpc>
                <a:spcPct val="200000"/>
              </a:lnSpc>
              <a:buClr>
                <a:srgbClr val="5FCBEF"/>
              </a:buClr>
              <a:buSzPct val="80000"/>
              <a:buFont typeface="Wingdings 3" panose="05040102010807070707" pitchFamily="18" charset="2"/>
              <a:buChar char=""/>
            </a:pPr>
            <a:r>
              <a:rPr lang="en-US" altLang="pt-PT" dirty="0"/>
              <a:t>Learning curve</a:t>
            </a:r>
          </a:p>
          <a:p>
            <a:pPr marL="0" indent="0">
              <a:lnSpc>
                <a:spcPct val="200000"/>
              </a:lnSpc>
              <a:buClr>
                <a:srgbClr val="5FCBEF"/>
              </a:buClr>
              <a:buSzPct val="80000"/>
              <a:buNone/>
            </a:pPr>
            <a:endParaRPr lang="en-US" altLang="pt-PT" dirty="0"/>
          </a:p>
          <a:p>
            <a:pPr>
              <a:lnSpc>
                <a:spcPct val="200000"/>
              </a:lnSpc>
              <a:buClr>
                <a:srgbClr val="5FCBEF"/>
              </a:buClr>
              <a:buSzPct val="80000"/>
              <a:buFont typeface="Wingdings 3" panose="05040102010807070707" pitchFamily="18" charset="2"/>
              <a:buChar char=""/>
            </a:pPr>
            <a:r>
              <a:rPr lang="en-US" altLang="pt-PT" dirty="0"/>
              <a:t>Complications / Recurrence</a:t>
            </a:r>
          </a:p>
          <a:p>
            <a:pPr marL="1587" indent="0">
              <a:lnSpc>
                <a:spcPct val="150000"/>
              </a:lnSpc>
              <a:buClr>
                <a:srgbClr val="5FCBEF"/>
              </a:buClr>
              <a:buSzPct val="80000"/>
              <a:buNone/>
            </a:pPr>
            <a:endParaRPr lang="en-US" altLang="pt-PT" dirty="0"/>
          </a:p>
        </p:txBody>
      </p:sp>
      <p:pic>
        <p:nvPicPr>
          <p:cNvPr id="8" name="Imagem 7">
            <a:extLst>
              <a:ext uri="{FF2B5EF4-FFF2-40B4-BE49-F238E27FC236}">
                <a16:creationId xmlns:a16="http://schemas.microsoft.com/office/drawing/2014/main" id="{E92FFBCB-0981-0F45-B1BB-C14F62F7B759}"/>
              </a:ext>
            </a:extLst>
          </p:cNvPr>
          <p:cNvPicPr>
            <a:picLocks noChangeAspect="1"/>
          </p:cNvPicPr>
          <p:nvPr/>
        </p:nvPicPr>
        <p:blipFill>
          <a:blip r:embed="rId2"/>
          <a:stretch>
            <a:fillRect/>
          </a:stretch>
        </p:blipFill>
        <p:spPr>
          <a:xfrm>
            <a:off x="6363743" y="2494517"/>
            <a:ext cx="4501122" cy="3652425"/>
          </a:xfrm>
          <a:prstGeom prst="rect">
            <a:avLst/>
          </a:prstGeom>
        </p:spPr>
      </p:pic>
      <p:sp>
        <p:nvSpPr>
          <p:cNvPr id="14" name="CaixaDeTexto 13">
            <a:extLst>
              <a:ext uri="{FF2B5EF4-FFF2-40B4-BE49-F238E27FC236}">
                <a16:creationId xmlns:a16="http://schemas.microsoft.com/office/drawing/2014/main" id="{59A4E163-734F-5C4B-9702-77EFBD1DD03D}"/>
              </a:ext>
            </a:extLst>
          </p:cNvPr>
          <p:cNvSpPr txBox="1"/>
          <p:nvPr/>
        </p:nvSpPr>
        <p:spPr>
          <a:xfrm>
            <a:off x="8802143" y="6275942"/>
            <a:ext cx="3395481" cy="369332"/>
          </a:xfrm>
          <a:prstGeom prst="rect">
            <a:avLst/>
          </a:prstGeom>
          <a:noFill/>
        </p:spPr>
        <p:txBody>
          <a:bodyPr wrap="none" rtlCol="0">
            <a:spAutoFit/>
          </a:bodyPr>
          <a:lstStyle/>
          <a:p>
            <a:r>
              <a:rPr lang="pt-PT" dirty="0"/>
              <a:t>(</a:t>
            </a:r>
            <a:r>
              <a:rPr lang="pt-PT" dirty="0" err="1"/>
              <a:t>The</a:t>
            </a:r>
            <a:r>
              <a:rPr lang="pt-PT" dirty="0"/>
              <a:t> </a:t>
            </a:r>
            <a:r>
              <a:rPr lang="pt-PT" dirty="0" err="1"/>
              <a:t>HerniaSurge</a:t>
            </a:r>
            <a:r>
              <a:rPr lang="pt-PT" dirty="0"/>
              <a:t> </a:t>
            </a:r>
            <a:r>
              <a:rPr lang="pt-PT" dirty="0" err="1"/>
              <a:t>Group</a:t>
            </a:r>
            <a:r>
              <a:rPr lang="pt-PT" dirty="0"/>
              <a:t>, 2018)</a:t>
            </a:r>
          </a:p>
        </p:txBody>
      </p:sp>
      <p:pic>
        <p:nvPicPr>
          <p:cNvPr id="7" name="Imagem 6">
            <a:extLst>
              <a:ext uri="{FF2B5EF4-FFF2-40B4-BE49-F238E27FC236}">
                <a16:creationId xmlns:a16="http://schemas.microsoft.com/office/drawing/2014/main" id="{9F4DC216-65F6-3204-D5FA-62602D730251}"/>
              </a:ext>
            </a:extLst>
          </p:cNvPr>
          <p:cNvPicPr>
            <a:picLocks noChangeAspect="1"/>
          </p:cNvPicPr>
          <p:nvPr/>
        </p:nvPicPr>
        <p:blipFill>
          <a:blip r:embed="rId3"/>
          <a:stretch>
            <a:fillRect/>
          </a:stretch>
        </p:blipFill>
        <p:spPr>
          <a:xfrm>
            <a:off x="9807170" y="3595"/>
            <a:ext cx="2384830" cy="979782"/>
          </a:xfrm>
          <a:prstGeom prst="rect">
            <a:avLst/>
          </a:prstGeom>
        </p:spPr>
      </p:pic>
    </p:spTree>
    <p:extLst>
      <p:ext uri="{BB962C8B-B14F-4D97-AF65-F5344CB8AC3E}">
        <p14:creationId xmlns:p14="http://schemas.microsoft.com/office/powerpoint/2010/main" val="24790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0DF8E-C9DB-764B-AC4F-CBC3E55FE308}"/>
              </a:ext>
            </a:extLst>
          </p:cNvPr>
          <p:cNvSpPr>
            <a:spLocks noGrp="1"/>
          </p:cNvSpPr>
          <p:nvPr>
            <p:ph type="title"/>
          </p:nvPr>
        </p:nvSpPr>
        <p:spPr/>
        <p:txBody>
          <a:bodyPr/>
          <a:lstStyle/>
          <a:p>
            <a:r>
              <a:rPr lang="en-US" dirty="0"/>
              <a:t>Right Care</a:t>
            </a:r>
          </a:p>
        </p:txBody>
      </p:sp>
      <p:pic>
        <p:nvPicPr>
          <p:cNvPr id="8" name="Imagem 7" descr="Uma imagem com texto&#10;&#10;Descrição gerada automaticamente">
            <a:extLst>
              <a:ext uri="{FF2B5EF4-FFF2-40B4-BE49-F238E27FC236}">
                <a16:creationId xmlns:a16="http://schemas.microsoft.com/office/drawing/2014/main" id="{B444F921-3781-8844-B176-D665FAA41CAD}"/>
              </a:ext>
            </a:extLst>
          </p:cNvPr>
          <p:cNvPicPr>
            <a:picLocks noChangeAspect="1"/>
          </p:cNvPicPr>
          <p:nvPr/>
        </p:nvPicPr>
        <p:blipFill>
          <a:blip r:embed="rId3"/>
          <a:stretch>
            <a:fillRect/>
          </a:stretch>
        </p:blipFill>
        <p:spPr>
          <a:xfrm>
            <a:off x="518160" y="1538288"/>
            <a:ext cx="5578777" cy="2119312"/>
          </a:xfrm>
          <a:prstGeom prst="rect">
            <a:avLst/>
          </a:prstGeom>
        </p:spPr>
      </p:pic>
      <p:pic>
        <p:nvPicPr>
          <p:cNvPr id="10" name="Imagem 9" descr="Uma imagem com texto&#10;&#10;Descrição gerada automaticamente">
            <a:extLst>
              <a:ext uri="{FF2B5EF4-FFF2-40B4-BE49-F238E27FC236}">
                <a16:creationId xmlns:a16="http://schemas.microsoft.com/office/drawing/2014/main" id="{86AA3253-319A-3449-ACD1-EB7B8535986B}"/>
              </a:ext>
            </a:extLst>
          </p:cNvPr>
          <p:cNvPicPr>
            <a:picLocks noChangeAspect="1"/>
          </p:cNvPicPr>
          <p:nvPr/>
        </p:nvPicPr>
        <p:blipFill>
          <a:blip r:embed="rId4"/>
          <a:stretch>
            <a:fillRect/>
          </a:stretch>
        </p:blipFill>
        <p:spPr>
          <a:xfrm>
            <a:off x="6096000" y="1371600"/>
            <a:ext cx="6096000" cy="2667000"/>
          </a:xfrm>
          <a:prstGeom prst="rect">
            <a:avLst/>
          </a:prstGeom>
        </p:spPr>
      </p:pic>
      <p:sp>
        <p:nvSpPr>
          <p:cNvPr id="11" name="Content Placeholder 2">
            <a:extLst>
              <a:ext uri="{FF2B5EF4-FFF2-40B4-BE49-F238E27FC236}">
                <a16:creationId xmlns:a16="http://schemas.microsoft.com/office/drawing/2014/main" id="{4A07046E-F775-4E4D-A227-3EBA68577F2A}"/>
              </a:ext>
            </a:extLst>
          </p:cNvPr>
          <p:cNvSpPr>
            <a:spLocks noGrp="1"/>
          </p:cNvSpPr>
          <p:nvPr>
            <p:ph idx="1"/>
          </p:nvPr>
        </p:nvSpPr>
        <p:spPr>
          <a:xfrm>
            <a:off x="518628" y="3978275"/>
            <a:ext cx="5577840" cy="2667000"/>
          </a:xfrm>
        </p:spPr>
        <p:txBody>
          <a:bodyPr/>
          <a:lstStyle/>
          <a:p>
            <a:pPr algn="just">
              <a:lnSpc>
                <a:spcPct val="200000"/>
              </a:lnSpc>
              <a:buFontTx/>
              <a:buChar char="-"/>
            </a:pPr>
            <a:r>
              <a:rPr lang="en-US" dirty="0"/>
              <a:t>15 000 procedures</a:t>
            </a:r>
          </a:p>
          <a:p>
            <a:pPr algn="just">
              <a:lnSpc>
                <a:spcPct val="200000"/>
              </a:lnSpc>
              <a:buFontTx/>
              <a:buChar char="-"/>
            </a:pPr>
            <a:r>
              <a:rPr lang="en-US" dirty="0"/>
              <a:t>1% recurrence</a:t>
            </a:r>
          </a:p>
          <a:p>
            <a:pPr algn="just">
              <a:lnSpc>
                <a:spcPct val="200000"/>
              </a:lnSpc>
              <a:buFontTx/>
              <a:buChar char="-"/>
            </a:pPr>
            <a:r>
              <a:rPr lang="en-US" dirty="0"/>
              <a:t>Low chronic pain and sexual dysfunction</a:t>
            </a:r>
          </a:p>
        </p:txBody>
      </p:sp>
      <p:sp>
        <p:nvSpPr>
          <p:cNvPr id="12" name="Content Placeholder 2">
            <a:extLst>
              <a:ext uri="{FF2B5EF4-FFF2-40B4-BE49-F238E27FC236}">
                <a16:creationId xmlns:a16="http://schemas.microsoft.com/office/drawing/2014/main" id="{24478FDA-08A5-D441-9842-855E0F9E3034}"/>
              </a:ext>
            </a:extLst>
          </p:cNvPr>
          <p:cNvSpPr txBox="1">
            <a:spLocks/>
          </p:cNvSpPr>
          <p:nvPr/>
        </p:nvSpPr>
        <p:spPr>
          <a:xfrm>
            <a:off x="6095532" y="4086225"/>
            <a:ext cx="5577840" cy="2667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437A"/>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437A"/>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437A"/>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437A"/>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00437A"/>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200000"/>
              </a:lnSpc>
              <a:buFontTx/>
              <a:buChar char="-"/>
            </a:pPr>
            <a:r>
              <a:rPr lang="en-US" dirty="0"/>
              <a:t>33 public hospitals, 14 days period, 893 consecutive patient sample</a:t>
            </a:r>
          </a:p>
          <a:p>
            <a:pPr algn="just">
              <a:lnSpc>
                <a:spcPct val="200000"/>
              </a:lnSpc>
              <a:buFontTx/>
              <a:buChar char="-"/>
            </a:pPr>
            <a:r>
              <a:rPr lang="en-US" dirty="0"/>
              <a:t>&gt; 90% open mesh (52% Lichtenstein and 38% plug &amp; mesh)</a:t>
            </a:r>
          </a:p>
          <a:p>
            <a:pPr algn="just">
              <a:lnSpc>
                <a:spcPct val="200000"/>
              </a:lnSpc>
              <a:buFontTx/>
              <a:buChar char="-"/>
            </a:pPr>
            <a:endParaRPr lang="en-US" dirty="0"/>
          </a:p>
        </p:txBody>
      </p:sp>
      <p:pic>
        <p:nvPicPr>
          <p:cNvPr id="9" name="Imagem 8">
            <a:extLst>
              <a:ext uri="{FF2B5EF4-FFF2-40B4-BE49-F238E27FC236}">
                <a16:creationId xmlns:a16="http://schemas.microsoft.com/office/drawing/2014/main" id="{C62E9082-6070-ABD2-3CAB-899A7B5E9E69}"/>
              </a:ext>
            </a:extLst>
          </p:cNvPr>
          <p:cNvPicPr>
            <a:picLocks noChangeAspect="1"/>
          </p:cNvPicPr>
          <p:nvPr/>
        </p:nvPicPr>
        <p:blipFill>
          <a:blip r:embed="rId5"/>
          <a:stretch>
            <a:fillRect/>
          </a:stretch>
        </p:blipFill>
        <p:spPr>
          <a:xfrm>
            <a:off x="9807170" y="3595"/>
            <a:ext cx="2384830" cy="979782"/>
          </a:xfrm>
          <a:prstGeom prst="rect">
            <a:avLst/>
          </a:prstGeom>
        </p:spPr>
      </p:pic>
    </p:spTree>
    <p:extLst>
      <p:ext uri="{BB962C8B-B14F-4D97-AF65-F5344CB8AC3E}">
        <p14:creationId xmlns:p14="http://schemas.microsoft.com/office/powerpoint/2010/main" val="19023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dissolve">
                                      <p:cBhvr>
                                        <p:cTn id="10" dur="500"/>
                                        <p:tgtEl>
                                          <p:spTgt spid="1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dissolve">
                                      <p:cBhvr>
                                        <p:cTn id="15" dur="500"/>
                                        <p:tgtEl>
                                          <p:spTgt spid="1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dissolve">
                                      <p:cBhvr>
                                        <p:cTn id="20" dur="500"/>
                                        <p:tgtEl>
                                          <p:spTgt spid="1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0DF8E-C9DB-764B-AC4F-CBC3E55FE308}"/>
              </a:ext>
            </a:extLst>
          </p:cNvPr>
          <p:cNvSpPr>
            <a:spLocks noGrp="1"/>
          </p:cNvSpPr>
          <p:nvPr>
            <p:ph type="title"/>
          </p:nvPr>
        </p:nvSpPr>
        <p:spPr/>
        <p:txBody>
          <a:bodyPr/>
          <a:lstStyle/>
          <a:p>
            <a:r>
              <a:rPr lang="en-US" dirty="0"/>
              <a:t>Right Care</a:t>
            </a:r>
          </a:p>
        </p:txBody>
      </p:sp>
      <p:pic>
        <p:nvPicPr>
          <p:cNvPr id="1026" name="Picture 2" descr="30 anos: parabéns Cristiano Ronaldo!">
            <a:extLst>
              <a:ext uri="{FF2B5EF4-FFF2-40B4-BE49-F238E27FC236}">
                <a16:creationId xmlns:a16="http://schemas.microsoft.com/office/drawing/2014/main" id="{729F6CB1-3092-444D-977B-1857147CC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1" y="1538288"/>
            <a:ext cx="5319012" cy="2847975"/>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38B15E0A-A1F0-DB44-A815-D1F72F8B41E8}"/>
              </a:ext>
            </a:extLst>
          </p:cNvPr>
          <p:cNvSpPr txBox="1"/>
          <p:nvPr/>
        </p:nvSpPr>
        <p:spPr>
          <a:xfrm>
            <a:off x="518160" y="5711826"/>
            <a:ext cx="5795754" cy="369332"/>
          </a:xfrm>
          <a:prstGeom prst="rect">
            <a:avLst/>
          </a:prstGeom>
          <a:noFill/>
        </p:spPr>
        <p:txBody>
          <a:bodyPr wrap="none" rtlCol="0">
            <a:spAutoFit/>
          </a:bodyPr>
          <a:lstStyle/>
          <a:p>
            <a:r>
              <a:rPr lang="pt-PT" dirty="0" err="1"/>
              <a:t>https</a:t>
            </a:r>
            <a:r>
              <a:rPr lang="pt-PT" dirty="0"/>
              <a:t>://</a:t>
            </a:r>
            <a:r>
              <a:rPr lang="pt-PT" dirty="0" err="1"/>
              <a:t>one</a:t>
            </a:r>
            <a:r>
              <a:rPr lang="pt-PT" dirty="0"/>
              <a:t>-versus-</a:t>
            </a:r>
            <a:r>
              <a:rPr lang="pt-PT" dirty="0" err="1"/>
              <a:t>one.com</a:t>
            </a:r>
            <a:r>
              <a:rPr lang="pt-PT" dirty="0"/>
              <a:t>/</a:t>
            </a:r>
            <a:r>
              <a:rPr lang="pt-PT" dirty="0" err="1"/>
              <a:t>pt</a:t>
            </a:r>
            <a:r>
              <a:rPr lang="pt-PT" dirty="0"/>
              <a:t>/jogadores/cristiano-</a:t>
            </a:r>
            <a:r>
              <a:rPr lang="pt-PT" dirty="0" err="1"/>
              <a:t>ronaldo</a:t>
            </a:r>
            <a:endParaRPr lang="pt-PT" dirty="0"/>
          </a:p>
        </p:txBody>
      </p:sp>
      <p:sp>
        <p:nvSpPr>
          <p:cNvPr id="6" name="CaixaDeTexto 5">
            <a:extLst>
              <a:ext uri="{FF2B5EF4-FFF2-40B4-BE49-F238E27FC236}">
                <a16:creationId xmlns:a16="http://schemas.microsoft.com/office/drawing/2014/main" id="{53F1C8E8-78EE-CB4D-AA12-84F3E522185C}"/>
              </a:ext>
            </a:extLst>
          </p:cNvPr>
          <p:cNvSpPr txBox="1"/>
          <p:nvPr/>
        </p:nvSpPr>
        <p:spPr>
          <a:xfrm>
            <a:off x="518160" y="4495045"/>
            <a:ext cx="5319012" cy="523220"/>
          </a:xfrm>
          <a:prstGeom prst="rect">
            <a:avLst/>
          </a:prstGeom>
          <a:noFill/>
        </p:spPr>
        <p:txBody>
          <a:bodyPr wrap="square" rtlCol="0">
            <a:spAutoFit/>
          </a:bodyPr>
          <a:lstStyle/>
          <a:p>
            <a:r>
              <a:rPr lang="pt-PT" sz="2800" dirty="0"/>
              <a:t>9 </a:t>
            </a:r>
            <a:r>
              <a:rPr lang="pt-PT" sz="2800" dirty="0" err="1"/>
              <a:t>goals</a:t>
            </a:r>
            <a:r>
              <a:rPr lang="pt-PT" sz="2800" dirty="0"/>
              <a:t> </a:t>
            </a:r>
            <a:r>
              <a:rPr lang="pt-PT" sz="2800" dirty="0" err="1"/>
              <a:t>scored</a:t>
            </a:r>
            <a:r>
              <a:rPr lang="pt-PT" sz="2800" dirty="0"/>
              <a:t> out </a:t>
            </a:r>
            <a:r>
              <a:rPr lang="pt-PT" sz="2800" dirty="0" err="1"/>
              <a:t>of</a:t>
            </a:r>
            <a:r>
              <a:rPr lang="pt-PT" sz="2800" dirty="0"/>
              <a:t> 12 </a:t>
            </a:r>
            <a:r>
              <a:rPr lang="pt-PT" sz="2800" dirty="0" err="1"/>
              <a:t>expected</a:t>
            </a:r>
            <a:endParaRPr lang="pt-PT" sz="2800" dirty="0"/>
          </a:p>
        </p:txBody>
      </p:sp>
      <p:pic>
        <p:nvPicPr>
          <p:cNvPr id="9" name="Imagem 8" descr="Uma imagem com pessoa, jogo atlético, desporto&#10;&#10;Descrição gerada automaticamente">
            <a:extLst>
              <a:ext uri="{FF2B5EF4-FFF2-40B4-BE49-F238E27FC236}">
                <a16:creationId xmlns:a16="http://schemas.microsoft.com/office/drawing/2014/main" id="{6B45BD54-5F4E-A645-8A2F-C6BE07CEC7A4}"/>
              </a:ext>
            </a:extLst>
          </p:cNvPr>
          <p:cNvPicPr>
            <a:picLocks noChangeAspect="1"/>
          </p:cNvPicPr>
          <p:nvPr/>
        </p:nvPicPr>
        <p:blipFill>
          <a:blip r:embed="rId3"/>
          <a:stretch>
            <a:fillRect/>
          </a:stretch>
        </p:blipFill>
        <p:spPr>
          <a:xfrm>
            <a:off x="7029449" y="1538288"/>
            <a:ext cx="4174583" cy="2959432"/>
          </a:xfrm>
          <a:prstGeom prst="rect">
            <a:avLst/>
          </a:prstGeom>
        </p:spPr>
      </p:pic>
      <p:sp>
        <p:nvSpPr>
          <p:cNvPr id="14" name="CaixaDeTexto 13">
            <a:extLst>
              <a:ext uri="{FF2B5EF4-FFF2-40B4-BE49-F238E27FC236}">
                <a16:creationId xmlns:a16="http://schemas.microsoft.com/office/drawing/2014/main" id="{1D4CFBB5-5AFF-5544-87AB-CBCA8818E457}"/>
              </a:ext>
            </a:extLst>
          </p:cNvPr>
          <p:cNvSpPr txBox="1"/>
          <p:nvPr/>
        </p:nvSpPr>
        <p:spPr>
          <a:xfrm>
            <a:off x="6395468" y="4495045"/>
            <a:ext cx="5319012" cy="1569660"/>
          </a:xfrm>
          <a:prstGeom prst="rect">
            <a:avLst/>
          </a:prstGeom>
          <a:noFill/>
        </p:spPr>
        <p:txBody>
          <a:bodyPr wrap="square" rtlCol="0">
            <a:spAutoFit/>
          </a:bodyPr>
          <a:lstStyle/>
          <a:p>
            <a:pPr algn="ctr"/>
            <a:r>
              <a:rPr lang="pt-PT" sz="9600" dirty="0">
                <a:solidFill>
                  <a:srgbClr val="FF0000"/>
                </a:solidFill>
              </a:rPr>
              <a:t>?</a:t>
            </a:r>
          </a:p>
        </p:txBody>
      </p:sp>
      <p:pic>
        <p:nvPicPr>
          <p:cNvPr id="10" name="Imagem 9">
            <a:extLst>
              <a:ext uri="{FF2B5EF4-FFF2-40B4-BE49-F238E27FC236}">
                <a16:creationId xmlns:a16="http://schemas.microsoft.com/office/drawing/2014/main" id="{10AA67C1-D8FD-9370-EB49-8015C8889FA7}"/>
              </a:ext>
            </a:extLst>
          </p:cNvPr>
          <p:cNvPicPr>
            <a:picLocks noChangeAspect="1"/>
          </p:cNvPicPr>
          <p:nvPr/>
        </p:nvPicPr>
        <p:blipFill>
          <a:blip r:embed="rId4"/>
          <a:stretch>
            <a:fillRect/>
          </a:stretch>
        </p:blipFill>
        <p:spPr>
          <a:xfrm>
            <a:off x="9807170" y="3595"/>
            <a:ext cx="2384830" cy="979782"/>
          </a:xfrm>
          <a:prstGeom prst="rect">
            <a:avLst/>
          </a:prstGeom>
        </p:spPr>
      </p:pic>
    </p:spTree>
    <p:extLst>
      <p:ext uri="{BB962C8B-B14F-4D97-AF65-F5344CB8AC3E}">
        <p14:creationId xmlns:p14="http://schemas.microsoft.com/office/powerpoint/2010/main" val="410646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dissolv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B11BC4-81A0-104D-8CD3-E73429B7B8A9}"/>
              </a:ext>
            </a:extLst>
          </p:cNvPr>
          <p:cNvSpPr>
            <a:spLocks noGrp="1"/>
          </p:cNvSpPr>
          <p:nvPr>
            <p:ph idx="1"/>
          </p:nvPr>
        </p:nvSpPr>
        <p:spPr>
          <a:xfrm>
            <a:off x="518160" y="2238053"/>
            <a:ext cx="11196320" cy="2381894"/>
          </a:xfrm>
        </p:spPr>
        <p:txBody>
          <a:bodyPr vert="horz" lIns="91440" tIns="45720" rIns="91440" bIns="45720" rtlCol="0" anchor="t">
            <a:normAutofit fontScale="85000" lnSpcReduction="10000"/>
          </a:bodyPr>
          <a:lstStyle/>
          <a:p>
            <a:pPr marL="0" indent="0" algn="ctr">
              <a:lnSpc>
                <a:spcPct val="200000"/>
              </a:lnSpc>
              <a:buNone/>
            </a:pPr>
            <a:r>
              <a:rPr lang="en-US" sz="2400" dirty="0">
                <a:latin typeface="Arial"/>
                <a:ea typeface="Verdana"/>
                <a:cs typeface="Arial"/>
              </a:rPr>
              <a:t>“Medical professionals deal mainly with individuals. Public health officials deal with populations. Both groups are valued for their expertise in their fields. Neither has been trained to involve their respective subjects in decisions about the solution to the problem.”</a:t>
            </a:r>
            <a:br>
              <a:rPr lang="en-US" sz="2400" dirty="0"/>
            </a:br>
            <a:endParaRPr lang="en-US" sz="2400" dirty="0"/>
          </a:p>
        </p:txBody>
      </p:sp>
      <p:sp>
        <p:nvSpPr>
          <p:cNvPr id="5" name="Content Placeholder 2">
            <a:extLst>
              <a:ext uri="{FF2B5EF4-FFF2-40B4-BE49-F238E27FC236}">
                <a16:creationId xmlns:a16="http://schemas.microsoft.com/office/drawing/2014/main" id="{9E8DAB86-2F05-4286-B4B5-C5E1AAAE9CC0}"/>
              </a:ext>
            </a:extLst>
          </p:cNvPr>
          <p:cNvSpPr txBox="1">
            <a:spLocks/>
          </p:cNvSpPr>
          <p:nvPr/>
        </p:nvSpPr>
        <p:spPr>
          <a:xfrm>
            <a:off x="1397923" y="4015797"/>
            <a:ext cx="10515139" cy="257816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437A"/>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437A"/>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437A"/>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437A"/>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00437A"/>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endParaRPr lang="en-US" dirty="0"/>
          </a:p>
        </p:txBody>
      </p:sp>
      <p:sp>
        <p:nvSpPr>
          <p:cNvPr id="7" name="Content Placeholder 2">
            <a:extLst>
              <a:ext uri="{FF2B5EF4-FFF2-40B4-BE49-F238E27FC236}">
                <a16:creationId xmlns:a16="http://schemas.microsoft.com/office/drawing/2014/main" id="{86A3230E-83F5-4B71-8DB6-D0E27986F478}"/>
              </a:ext>
            </a:extLst>
          </p:cNvPr>
          <p:cNvSpPr txBox="1">
            <a:spLocks/>
          </p:cNvSpPr>
          <p:nvPr/>
        </p:nvSpPr>
        <p:spPr>
          <a:xfrm>
            <a:off x="4385252" y="4743587"/>
            <a:ext cx="7527810" cy="131430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437A"/>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437A"/>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437A"/>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437A"/>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00437A"/>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10000"/>
              </a:lnSpc>
              <a:buNone/>
            </a:pPr>
            <a:r>
              <a:rPr lang="en-US" sz="1400" dirty="0">
                <a:solidFill>
                  <a:srgbClr val="000000"/>
                </a:solidFill>
                <a:latin typeface="Arial"/>
                <a:ea typeface="Verdana"/>
                <a:cs typeface="Arial"/>
              </a:rPr>
              <a:t>Rifkin, S. B. (2020). Paradigms, policies and people: The future of primary health care. BMJ</a:t>
            </a:r>
            <a:endParaRPr lang="en-US" sz="1400" dirty="0">
              <a:solidFill>
                <a:srgbClr val="000000"/>
              </a:solidFill>
            </a:endParaRPr>
          </a:p>
          <a:p>
            <a:pPr algn="r">
              <a:lnSpc>
                <a:spcPct val="110000"/>
              </a:lnSpc>
              <a:buNone/>
            </a:pPr>
            <a:r>
              <a:rPr lang="en-US" sz="1400" dirty="0">
                <a:solidFill>
                  <a:srgbClr val="000000"/>
                </a:solidFill>
                <a:latin typeface="Arial"/>
                <a:ea typeface="Verdana"/>
                <a:cs typeface="Arial"/>
              </a:rPr>
              <a:t>Global Health, 5(2), e002254.</a:t>
            </a:r>
            <a:endParaRPr lang="en-US" sz="1400" dirty="0">
              <a:solidFill>
                <a:srgbClr val="000000"/>
              </a:solidFill>
            </a:endParaRPr>
          </a:p>
          <a:p>
            <a:pPr algn="r">
              <a:lnSpc>
                <a:spcPct val="110000"/>
              </a:lnSpc>
              <a:buNone/>
            </a:pPr>
            <a:r>
              <a:rPr lang="en-US" sz="1400" dirty="0">
                <a:solidFill>
                  <a:srgbClr val="000000"/>
                </a:solidFill>
                <a:latin typeface="Arial"/>
                <a:ea typeface="Verdana"/>
                <a:cs typeface="Arial"/>
                <a:hlinkClick r:id="rId3">
                  <a:extLst>
                    <a:ext uri="{A12FA001-AC4F-418D-AE19-62706E023703}">
                      <ahyp:hlinkClr xmlns:ahyp="http://schemas.microsoft.com/office/drawing/2018/hyperlinkcolor" val="tx"/>
                    </a:ext>
                  </a:extLst>
                </a:hlinkClick>
              </a:rPr>
              <a:t>https://doi.org/10.1136/bmjgh-2019-002254</a:t>
            </a:r>
            <a:endParaRPr lang="en-US" sz="1400" dirty="0">
              <a:solidFill>
                <a:srgbClr val="000000"/>
              </a:solidFill>
            </a:endParaRPr>
          </a:p>
          <a:p>
            <a:pPr marL="0" indent="0" algn="r">
              <a:lnSpc>
                <a:spcPct val="110000"/>
              </a:lnSpc>
              <a:buNone/>
            </a:pPr>
            <a:br>
              <a:rPr lang="en-US" sz="1400" dirty="0">
                <a:solidFill>
                  <a:srgbClr val="000000"/>
                </a:solidFill>
              </a:rPr>
            </a:br>
            <a:endParaRPr lang="en-US" sz="1400" dirty="0">
              <a:solidFill>
                <a:srgbClr val="000000"/>
              </a:solidFill>
            </a:endParaRPr>
          </a:p>
        </p:txBody>
      </p:sp>
      <p:pic>
        <p:nvPicPr>
          <p:cNvPr id="8" name="Imagem 7">
            <a:extLst>
              <a:ext uri="{FF2B5EF4-FFF2-40B4-BE49-F238E27FC236}">
                <a16:creationId xmlns:a16="http://schemas.microsoft.com/office/drawing/2014/main" id="{6D93263C-2CEE-0102-4740-EF7726AC5163}"/>
              </a:ext>
            </a:extLst>
          </p:cNvPr>
          <p:cNvPicPr>
            <a:picLocks noChangeAspect="1"/>
          </p:cNvPicPr>
          <p:nvPr/>
        </p:nvPicPr>
        <p:blipFill>
          <a:blip r:embed="rId4"/>
          <a:stretch>
            <a:fillRect/>
          </a:stretch>
        </p:blipFill>
        <p:spPr>
          <a:xfrm>
            <a:off x="9807170" y="3595"/>
            <a:ext cx="2384830" cy="979782"/>
          </a:xfrm>
          <a:prstGeom prst="rect">
            <a:avLst/>
          </a:prstGeom>
        </p:spPr>
      </p:pic>
      <p:sp>
        <p:nvSpPr>
          <p:cNvPr id="9" name="Title 1">
            <a:extLst>
              <a:ext uri="{FF2B5EF4-FFF2-40B4-BE49-F238E27FC236}">
                <a16:creationId xmlns:a16="http://schemas.microsoft.com/office/drawing/2014/main" id="{462D2B66-9072-2DFD-2867-B795CCB665F4}"/>
              </a:ext>
            </a:extLst>
          </p:cNvPr>
          <p:cNvSpPr txBox="1">
            <a:spLocks/>
          </p:cNvSpPr>
          <p:nvPr/>
        </p:nvSpPr>
        <p:spPr>
          <a:xfrm>
            <a:off x="670560" y="365125"/>
            <a:ext cx="111963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12222B"/>
                </a:solidFill>
                <a:latin typeface="Arial" panose="020B0604020202020204" pitchFamily="34" charset="0"/>
                <a:ea typeface="Verdana" panose="020B0604030504040204" pitchFamily="34" charset="0"/>
                <a:cs typeface="Arial" panose="020B0604020202020204" pitchFamily="34" charset="0"/>
              </a:defRPr>
            </a:lvl1pPr>
          </a:lstStyle>
          <a:p>
            <a:r>
              <a:rPr lang="en-US"/>
              <a:t>Patient’s need and preferences</a:t>
            </a:r>
            <a:endParaRPr lang="en-US" dirty="0"/>
          </a:p>
        </p:txBody>
      </p:sp>
    </p:spTree>
    <p:extLst>
      <p:ext uri="{BB962C8B-B14F-4D97-AF65-F5344CB8AC3E}">
        <p14:creationId xmlns:p14="http://schemas.microsoft.com/office/powerpoint/2010/main" val="131798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0DF8E-C9DB-764B-AC4F-CBC3E55FE308}"/>
              </a:ext>
            </a:extLst>
          </p:cNvPr>
          <p:cNvSpPr>
            <a:spLocks noGrp="1"/>
          </p:cNvSpPr>
          <p:nvPr>
            <p:ph type="title"/>
          </p:nvPr>
        </p:nvSpPr>
        <p:spPr/>
        <p:txBody>
          <a:bodyPr/>
          <a:lstStyle/>
          <a:p>
            <a:r>
              <a:rPr lang="en-US" dirty="0"/>
              <a:t>Patient’s need and preferences</a:t>
            </a:r>
          </a:p>
        </p:txBody>
      </p:sp>
      <p:sp>
        <p:nvSpPr>
          <p:cNvPr id="3" name="Content Placeholder 2">
            <a:extLst>
              <a:ext uri="{FF2B5EF4-FFF2-40B4-BE49-F238E27FC236}">
                <a16:creationId xmlns:a16="http://schemas.microsoft.com/office/drawing/2014/main" id="{94889EB1-469F-5247-9E20-207002ED35BE}"/>
              </a:ext>
            </a:extLst>
          </p:cNvPr>
          <p:cNvSpPr>
            <a:spLocks noGrp="1"/>
          </p:cNvSpPr>
          <p:nvPr>
            <p:ph idx="1"/>
          </p:nvPr>
        </p:nvSpPr>
        <p:spPr>
          <a:xfrm>
            <a:off x="518160" y="1825624"/>
            <a:ext cx="5925503" cy="3505344"/>
          </a:xfrm>
        </p:spPr>
        <p:txBody>
          <a:bodyPr/>
          <a:lstStyle/>
          <a:p>
            <a:pPr algn="just">
              <a:lnSpc>
                <a:spcPct val="200000"/>
              </a:lnSpc>
              <a:buFontTx/>
              <a:buChar char="-"/>
            </a:pPr>
            <a:r>
              <a:rPr lang="en-US" dirty="0"/>
              <a:t>PROMs – Patient-Reported Outcome Measures</a:t>
            </a:r>
          </a:p>
          <a:p>
            <a:pPr algn="just">
              <a:lnSpc>
                <a:spcPct val="200000"/>
              </a:lnSpc>
              <a:buFontTx/>
              <a:buChar char="-"/>
            </a:pPr>
            <a:r>
              <a:rPr lang="en-US" dirty="0"/>
              <a:t>CONSORT PRO (2013)</a:t>
            </a:r>
          </a:p>
          <a:p>
            <a:pPr algn="just">
              <a:lnSpc>
                <a:spcPct val="200000"/>
              </a:lnSpc>
              <a:buFontTx/>
              <a:buChar char="-"/>
            </a:pPr>
            <a:r>
              <a:rPr lang="en-US" dirty="0"/>
              <a:t>Poor adherence to PROM reporting guidelines</a:t>
            </a:r>
          </a:p>
          <a:p>
            <a:pPr algn="just">
              <a:lnSpc>
                <a:spcPct val="200000"/>
              </a:lnSpc>
              <a:buFontTx/>
              <a:buChar char="-"/>
            </a:pPr>
            <a:endParaRPr lang="en-US" dirty="0"/>
          </a:p>
          <a:p>
            <a:pPr algn="just">
              <a:lnSpc>
                <a:spcPct val="200000"/>
              </a:lnSpc>
              <a:buFontTx/>
              <a:buChar char="-"/>
            </a:pPr>
            <a:endParaRPr lang="en-US" dirty="0"/>
          </a:p>
        </p:txBody>
      </p:sp>
      <p:sp>
        <p:nvSpPr>
          <p:cNvPr id="4" name="Content Placeholder 2">
            <a:extLst>
              <a:ext uri="{FF2B5EF4-FFF2-40B4-BE49-F238E27FC236}">
                <a16:creationId xmlns:a16="http://schemas.microsoft.com/office/drawing/2014/main" id="{58339E04-441E-744D-B6E4-7E899EE4FEF6}"/>
              </a:ext>
            </a:extLst>
          </p:cNvPr>
          <p:cNvSpPr txBox="1">
            <a:spLocks/>
          </p:cNvSpPr>
          <p:nvPr/>
        </p:nvSpPr>
        <p:spPr>
          <a:xfrm>
            <a:off x="4343400" y="5330969"/>
            <a:ext cx="7371080" cy="9126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437A"/>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437A"/>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437A"/>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437A"/>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00437A"/>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10000"/>
              </a:lnSpc>
              <a:buNone/>
            </a:pPr>
            <a:r>
              <a:rPr lang="en-US" sz="1400" dirty="0">
                <a:solidFill>
                  <a:srgbClr val="000000"/>
                </a:solidFill>
                <a:latin typeface="Arial"/>
                <a:ea typeface="Verdana"/>
                <a:cs typeface="Arial"/>
              </a:rPr>
              <a:t>Wilcox, A. R., </a:t>
            </a:r>
            <a:r>
              <a:rPr lang="en-US" sz="1400" dirty="0" err="1">
                <a:solidFill>
                  <a:srgbClr val="000000"/>
                </a:solidFill>
                <a:latin typeface="Arial"/>
                <a:ea typeface="Verdana"/>
                <a:cs typeface="Arial"/>
              </a:rPr>
              <a:t>Trooboff</a:t>
            </a:r>
            <a:r>
              <a:rPr lang="en-US" sz="1400" dirty="0">
                <a:solidFill>
                  <a:srgbClr val="000000"/>
                </a:solidFill>
                <a:latin typeface="Arial"/>
                <a:ea typeface="Verdana"/>
                <a:cs typeface="Arial"/>
              </a:rPr>
              <a:t>, S. W., &amp; Wong, S. L. (2019). Evaluating Patient-Reported Outcomes in Inguinal Hernia Clinical Trials. Journal of Surgical Research, 244, 430–435. </a:t>
            </a:r>
          </a:p>
          <a:p>
            <a:pPr algn="r">
              <a:lnSpc>
                <a:spcPct val="110000"/>
              </a:lnSpc>
              <a:buNone/>
            </a:pPr>
            <a:r>
              <a:rPr lang="en-US" sz="1400" dirty="0">
                <a:solidFill>
                  <a:srgbClr val="000000"/>
                </a:solidFill>
                <a:latin typeface="Arial"/>
                <a:ea typeface="Verdana"/>
                <a:cs typeface="Arial"/>
              </a:rPr>
              <a:t>https://</a:t>
            </a:r>
            <a:r>
              <a:rPr lang="en-US" sz="1400" dirty="0" err="1">
                <a:solidFill>
                  <a:srgbClr val="000000"/>
                </a:solidFill>
                <a:latin typeface="Arial"/>
                <a:ea typeface="Verdana"/>
                <a:cs typeface="Arial"/>
              </a:rPr>
              <a:t>doi.org</a:t>
            </a:r>
            <a:r>
              <a:rPr lang="en-US" sz="1400" dirty="0">
                <a:solidFill>
                  <a:srgbClr val="000000"/>
                </a:solidFill>
                <a:latin typeface="Arial"/>
                <a:ea typeface="Verdana"/>
                <a:cs typeface="Arial"/>
              </a:rPr>
              <a:t>/10.1016/j.jss.2019.06.055</a:t>
            </a:r>
          </a:p>
          <a:p>
            <a:pPr marL="0" indent="0" algn="r">
              <a:lnSpc>
                <a:spcPct val="110000"/>
              </a:lnSpc>
              <a:buNone/>
            </a:pPr>
            <a:br>
              <a:rPr lang="en-US" sz="1400" dirty="0">
                <a:solidFill>
                  <a:srgbClr val="000000"/>
                </a:solidFill>
              </a:rPr>
            </a:br>
            <a:endParaRPr lang="en-US" sz="1400" dirty="0">
              <a:solidFill>
                <a:srgbClr val="000000"/>
              </a:solidFill>
            </a:endParaRPr>
          </a:p>
        </p:txBody>
      </p:sp>
      <p:pic>
        <p:nvPicPr>
          <p:cNvPr id="7" name="Imagem 6">
            <a:extLst>
              <a:ext uri="{FF2B5EF4-FFF2-40B4-BE49-F238E27FC236}">
                <a16:creationId xmlns:a16="http://schemas.microsoft.com/office/drawing/2014/main" id="{A5280A8D-AB1F-3A40-9594-26847EFFAB20}"/>
              </a:ext>
            </a:extLst>
          </p:cNvPr>
          <p:cNvPicPr>
            <a:picLocks noChangeAspect="1"/>
          </p:cNvPicPr>
          <p:nvPr/>
        </p:nvPicPr>
        <p:blipFill>
          <a:blip r:embed="rId3"/>
          <a:stretch>
            <a:fillRect/>
          </a:stretch>
        </p:blipFill>
        <p:spPr>
          <a:xfrm>
            <a:off x="6443662" y="1825622"/>
            <a:ext cx="5375053" cy="3217865"/>
          </a:xfrm>
          <a:prstGeom prst="rect">
            <a:avLst/>
          </a:prstGeom>
        </p:spPr>
      </p:pic>
      <p:pic>
        <p:nvPicPr>
          <p:cNvPr id="8" name="Imagem 7">
            <a:extLst>
              <a:ext uri="{FF2B5EF4-FFF2-40B4-BE49-F238E27FC236}">
                <a16:creationId xmlns:a16="http://schemas.microsoft.com/office/drawing/2014/main" id="{1B083D29-AE4C-BFA9-A870-7151CCDDEC61}"/>
              </a:ext>
            </a:extLst>
          </p:cNvPr>
          <p:cNvPicPr>
            <a:picLocks noChangeAspect="1"/>
          </p:cNvPicPr>
          <p:nvPr/>
        </p:nvPicPr>
        <p:blipFill>
          <a:blip r:embed="rId4"/>
          <a:stretch>
            <a:fillRect/>
          </a:stretch>
        </p:blipFill>
        <p:spPr>
          <a:xfrm>
            <a:off x="9807170" y="3595"/>
            <a:ext cx="2384830" cy="979782"/>
          </a:xfrm>
          <a:prstGeom prst="rect">
            <a:avLst/>
          </a:prstGeom>
        </p:spPr>
      </p:pic>
    </p:spTree>
    <p:extLst>
      <p:ext uri="{BB962C8B-B14F-4D97-AF65-F5344CB8AC3E}">
        <p14:creationId xmlns:p14="http://schemas.microsoft.com/office/powerpoint/2010/main" val="143777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0DF8E-C9DB-764B-AC4F-CBC3E55FE308}"/>
              </a:ext>
            </a:extLst>
          </p:cNvPr>
          <p:cNvSpPr>
            <a:spLocks noGrp="1"/>
          </p:cNvSpPr>
          <p:nvPr>
            <p:ph type="title"/>
          </p:nvPr>
        </p:nvSpPr>
        <p:spPr/>
        <p:txBody>
          <a:bodyPr/>
          <a:lstStyle/>
          <a:p>
            <a:r>
              <a:rPr lang="en-US" dirty="0"/>
              <a:t>Patient’s need and preferences</a:t>
            </a:r>
          </a:p>
        </p:txBody>
      </p:sp>
      <p:sp>
        <p:nvSpPr>
          <p:cNvPr id="3" name="Content Placeholder 2">
            <a:extLst>
              <a:ext uri="{FF2B5EF4-FFF2-40B4-BE49-F238E27FC236}">
                <a16:creationId xmlns:a16="http://schemas.microsoft.com/office/drawing/2014/main" id="{94889EB1-469F-5247-9E20-207002ED35BE}"/>
              </a:ext>
            </a:extLst>
          </p:cNvPr>
          <p:cNvSpPr>
            <a:spLocks noGrp="1"/>
          </p:cNvSpPr>
          <p:nvPr>
            <p:ph idx="1"/>
          </p:nvPr>
        </p:nvSpPr>
        <p:spPr>
          <a:xfrm>
            <a:off x="518159" y="3386064"/>
            <a:ext cx="5454015" cy="1943247"/>
          </a:xfrm>
        </p:spPr>
        <p:txBody>
          <a:bodyPr>
            <a:normAutofit/>
          </a:bodyPr>
          <a:lstStyle/>
          <a:p>
            <a:pPr algn="just">
              <a:lnSpc>
                <a:spcPct val="200000"/>
              </a:lnSpc>
              <a:buFontTx/>
              <a:buChar char="-"/>
            </a:pPr>
            <a:r>
              <a:rPr lang="en-US" i="1" dirty="0"/>
              <a:t>Need for an improved surgeon – patient communication throughout the entirety of the process</a:t>
            </a:r>
          </a:p>
        </p:txBody>
      </p:sp>
      <p:sp>
        <p:nvSpPr>
          <p:cNvPr id="4" name="Content Placeholder 2">
            <a:extLst>
              <a:ext uri="{FF2B5EF4-FFF2-40B4-BE49-F238E27FC236}">
                <a16:creationId xmlns:a16="http://schemas.microsoft.com/office/drawing/2014/main" id="{58339E04-441E-744D-B6E4-7E899EE4FEF6}"/>
              </a:ext>
            </a:extLst>
          </p:cNvPr>
          <p:cNvSpPr txBox="1">
            <a:spLocks/>
          </p:cNvSpPr>
          <p:nvPr/>
        </p:nvSpPr>
        <p:spPr>
          <a:xfrm>
            <a:off x="4343400" y="5330969"/>
            <a:ext cx="7371080" cy="111269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437A"/>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437A"/>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437A"/>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437A"/>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00437A"/>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10000"/>
              </a:lnSpc>
              <a:buNone/>
            </a:pPr>
            <a:r>
              <a:rPr lang="en-US" sz="1400" dirty="0">
                <a:solidFill>
                  <a:srgbClr val="000000"/>
                </a:solidFill>
                <a:latin typeface="Arial"/>
                <a:ea typeface="Verdana"/>
                <a:cs typeface="Arial"/>
              </a:rPr>
              <a:t>East, B., Hill, S., Dames, N., Blackwell, S., Laidlaw, L., </a:t>
            </a:r>
            <a:r>
              <a:rPr lang="en-US" sz="1400" dirty="0" err="1">
                <a:solidFill>
                  <a:srgbClr val="000000"/>
                </a:solidFill>
                <a:latin typeface="Arial"/>
                <a:ea typeface="Verdana"/>
                <a:cs typeface="Arial"/>
              </a:rPr>
              <a:t>Gök</a:t>
            </a:r>
            <a:r>
              <a:rPr lang="en-US" sz="1400" dirty="0">
                <a:solidFill>
                  <a:srgbClr val="000000"/>
                </a:solidFill>
                <a:latin typeface="Arial"/>
                <a:ea typeface="Verdana"/>
                <a:cs typeface="Arial"/>
              </a:rPr>
              <a:t>, H., </a:t>
            </a:r>
            <a:r>
              <a:rPr lang="en-US" sz="1400" dirty="0" err="1">
                <a:solidFill>
                  <a:srgbClr val="000000"/>
                </a:solidFill>
                <a:latin typeface="Arial"/>
                <a:ea typeface="Verdana"/>
                <a:cs typeface="Arial"/>
              </a:rPr>
              <a:t>Stabilini</a:t>
            </a:r>
            <a:r>
              <a:rPr lang="en-US" sz="1400" dirty="0">
                <a:solidFill>
                  <a:srgbClr val="000000"/>
                </a:solidFill>
                <a:latin typeface="Arial"/>
                <a:ea typeface="Verdana"/>
                <a:cs typeface="Arial"/>
              </a:rPr>
              <a:t>, C., &amp; de Beaux, A. (2021). Patient Views Around Their Hernia Surgery: A Worldwide Online Survey Promoted Through Social Media. Frontiers in Surgery, 8, 769938. https://</a:t>
            </a:r>
            <a:r>
              <a:rPr lang="en-US" sz="1400" dirty="0" err="1">
                <a:solidFill>
                  <a:srgbClr val="000000"/>
                </a:solidFill>
                <a:latin typeface="Arial"/>
                <a:ea typeface="Verdana"/>
                <a:cs typeface="Arial"/>
              </a:rPr>
              <a:t>doi.org</a:t>
            </a:r>
            <a:r>
              <a:rPr lang="en-US" sz="1400" dirty="0">
                <a:solidFill>
                  <a:srgbClr val="000000"/>
                </a:solidFill>
                <a:latin typeface="Arial"/>
                <a:ea typeface="Verdana"/>
                <a:cs typeface="Arial"/>
              </a:rPr>
              <a:t>/10.3389/fsurg.2021.769938</a:t>
            </a:r>
          </a:p>
          <a:p>
            <a:pPr marL="0" indent="0" algn="r">
              <a:lnSpc>
                <a:spcPct val="110000"/>
              </a:lnSpc>
              <a:buNone/>
            </a:pPr>
            <a:br>
              <a:rPr lang="en-US" sz="1400" dirty="0">
                <a:solidFill>
                  <a:srgbClr val="000000"/>
                </a:solidFill>
              </a:rPr>
            </a:br>
            <a:endParaRPr lang="en-US" sz="1400" dirty="0">
              <a:solidFill>
                <a:srgbClr val="000000"/>
              </a:solidFill>
            </a:endParaRPr>
          </a:p>
        </p:txBody>
      </p:sp>
      <p:pic>
        <p:nvPicPr>
          <p:cNvPr id="9" name="Imagem 8" descr="Uma imagem com mesa&#10;&#10;Descrição gerada automaticamente">
            <a:extLst>
              <a:ext uri="{FF2B5EF4-FFF2-40B4-BE49-F238E27FC236}">
                <a16:creationId xmlns:a16="http://schemas.microsoft.com/office/drawing/2014/main" id="{39EB56AC-1DBB-2E44-AA00-A5B0A34A8F09}"/>
              </a:ext>
            </a:extLst>
          </p:cNvPr>
          <p:cNvPicPr>
            <a:picLocks noChangeAspect="1"/>
          </p:cNvPicPr>
          <p:nvPr/>
        </p:nvPicPr>
        <p:blipFill>
          <a:blip r:embed="rId3"/>
          <a:stretch>
            <a:fillRect/>
          </a:stretch>
        </p:blipFill>
        <p:spPr>
          <a:xfrm>
            <a:off x="6219827" y="1538288"/>
            <a:ext cx="5598233" cy="2819400"/>
          </a:xfrm>
          <a:prstGeom prst="rect">
            <a:avLst/>
          </a:prstGeom>
        </p:spPr>
      </p:pic>
      <p:sp>
        <p:nvSpPr>
          <p:cNvPr id="10" name="Retângulo Arredondado 9">
            <a:extLst>
              <a:ext uri="{FF2B5EF4-FFF2-40B4-BE49-F238E27FC236}">
                <a16:creationId xmlns:a16="http://schemas.microsoft.com/office/drawing/2014/main" id="{BD02C3EE-31E9-0349-AB04-2F4D9E016C86}"/>
              </a:ext>
            </a:extLst>
          </p:cNvPr>
          <p:cNvSpPr/>
          <p:nvPr/>
        </p:nvSpPr>
        <p:spPr>
          <a:xfrm>
            <a:off x="6148387" y="2414587"/>
            <a:ext cx="5494653" cy="68580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12" name="Imagem 11" descr="Uma imagem com texto&#10;&#10;Descrição gerada automaticamente">
            <a:extLst>
              <a:ext uri="{FF2B5EF4-FFF2-40B4-BE49-F238E27FC236}">
                <a16:creationId xmlns:a16="http://schemas.microsoft.com/office/drawing/2014/main" id="{1706BFBB-EE04-B748-B025-C451AD727D60}"/>
              </a:ext>
            </a:extLst>
          </p:cNvPr>
          <p:cNvPicPr>
            <a:picLocks noChangeAspect="1"/>
          </p:cNvPicPr>
          <p:nvPr/>
        </p:nvPicPr>
        <p:blipFill>
          <a:blip r:embed="rId4"/>
          <a:stretch>
            <a:fillRect/>
          </a:stretch>
        </p:blipFill>
        <p:spPr>
          <a:xfrm>
            <a:off x="518159" y="1269243"/>
            <a:ext cx="4596766" cy="2157748"/>
          </a:xfrm>
          <a:prstGeom prst="rect">
            <a:avLst/>
          </a:prstGeom>
        </p:spPr>
      </p:pic>
      <p:pic>
        <p:nvPicPr>
          <p:cNvPr id="11" name="Imagem 10">
            <a:extLst>
              <a:ext uri="{FF2B5EF4-FFF2-40B4-BE49-F238E27FC236}">
                <a16:creationId xmlns:a16="http://schemas.microsoft.com/office/drawing/2014/main" id="{AA5D5199-7B5D-F014-7649-BBB2B7B7A3C3}"/>
              </a:ext>
            </a:extLst>
          </p:cNvPr>
          <p:cNvPicPr>
            <a:picLocks noChangeAspect="1"/>
          </p:cNvPicPr>
          <p:nvPr/>
        </p:nvPicPr>
        <p:blipFill>
          <a:blip r:embed="rId5"/>
          <a:stretch>
            <a:fillRect/>
          </a:stretch>
        </p:blipFill>
        <p:spPr>
          <a:xfrm>
            <a:off x="9807170" y="3595"/>
            <a:ext cx="2384830" cy="979782"/>
          </a:xfrm>
          <a:prstGeom prst="rect">
            <a:avLst/>
          </a:prstGeom>
        </p:spPr>
      </p:pic>
    </p:spTree>
    <p:extLst>
      <p:ext uri="{BB962C8B-B14F-4D97-AF65-F5344CB8AC3E}">
        <p14:creationId xmlns:p14="http://schemas.microsoft.com/office/powerpoint/2010/main" val="167404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0DF8E-C9DB-764B-AC4F-CBC3E55FE308}"/>
              </a:ext>
            </a:extLst>
          </p:cNvPr>
          <p:cNvSpPr>
            <a:spLocks noGrp="1"/>
          </p:cNvSpPr>
          <p:nvPr>
            <p:ph type="title"/>
          </p:nvPr>
        </p:nvSpPr>
        <p:spPr/>
        <p:txBody>
          <a:bodyPr/>
          <a:lstStyle/>
          <a:p>
            <a:r>
              <a:rPr lang="en-US" dirty="0"/>
              <a:t>Patient’s need and preferences</a:t>
            </a:r>
          </a:p>
        </p:txBody>
      </p:sp>
      <p:sp>
        <p:nvSpPr>
          <p:cNvPr id="4" name="Content Placeholder 2">
            <a:extLst>
              <a:ext uri="{FF2B5EF4-FFF2-40B4-BE49-F238E27FC236}">
                <a16:creationId xmlns:a16="http://schemas.microsoft.com/office/drawing/2014/main" id="{58339E04-441E-744D-B6E4-7E899EE4FEF6}"/>
              </a:ext>
            </a:extLst>
          </p:cNvPr>
          <p:cNvSpPr txBox="1">
            <a:spLocks/>
          </p:cNvSpPr>
          <p:nvPr/>
        </p:nvSpPr>
        <p:spPr>
          <a:xfrm>
            <a:off x="4343400" y="5330969"/>
            <a:ext cx="7371080" cy="111269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437A"/>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437A"/>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437A"/>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437A"/>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00437A"/>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10000"/>
              </a:lnSpc>
              <a:buNone/>
            </a:pPr>
            <a:r>
              <a:rPr lang="en-US" sz="1400" dirty="0">
                <a:solidFill>
                  <a:srgbClr val="000000"/>
                </a:solidFill>
                <a:latin typeface="Arial"/>
                <a:ea typeface="Verdana"/>
                <a:cs typeface="Arial"/>
              </a:rPr>
              <a:t>Smith, O. A., </a:t>
            </a:r>
            <a:r>
              <a:rPr lang="en-US" sz="1400" dirty="0" err="1">
                <a:solidFill>
                  <a:srgbClr val="000000"/>
                </a:solidFill>
                <a:latin typeface="Arial"/>
                <a:ea typeface="Verdana"/>
                <a:cs typeface="Arial"/>
              </a:rPr>
              <a:t>Mierzwinski</a:t>
            </a:r>
            <a:r>
              <a:rPr lang="en-US" sz="1400" dirty="0">
                <a:solidFill>
                  <a:srgbClr val="000000"/>
                </a:solidFill>
                <a:latin typeface="Arial"/>
                <a:ea typeface="Verdana"/>
                <a:cs typeface="Arial"/>
              </a:rPr>
              <a:t>, M. F., </a:t>
            </a:r>
            <a:r>
              <a:rPr lang="en-US" sz="1400" dirty="0" err="1">
                <a:solidFill>
                  <a:srgbClr val="000000"/>
                </a:solidFill>
                <a:latin typeface="Arial"/>
                <a:ea typeface="Verdana"/>
                <a:cs typeface="Arial"/>
              </a:rPr>
              <a:t>Chitsabesan</a:t>
            </a:r>
            <a:r>
              <a:rPr lang="en-US" sz="1400" dirty="0">
                <a:solidFill>
                  <a:srgbClr val="000000"/>
                </a:solidFill>
                <a:latin typeface="Arial"/>
                <a:ea typeface="Verdana"/>
                <a:cs typeface="Arial"/>
              </a:rPr>
              <a:t>, P., &amp; </a:t>
            </a:r>
            <a:r>
              <a:rPr lang="en-US" sz="1400" dirty="0" err="1">
                <a:solidFill>
                  <a:srgbClr val="000000"/>
                </a:solidFill>
                <a:latin typeface="Arial"/>
                <a:ea typeface="Verdana"/>
                <a:cs typeface="Arial"/>
              </a:rPr>
              <a:t>Chintapatla</a:t>
            </a:r>
            <a:r>
              <a:rPr lang="en-US" sz="1400" dirty="0">
                <a:solidFill>
                  <a:srgbClr val="000000"/>
                </a:solidFill>
                <a:latin typeface="Arial"/>
                <a:ea typeface="Verdana"/>
                <a:cs typeface="Arial"/>
              </a:rPr>
              <a:t>, S. (2022). Health-related quality of life in abdominal wall hernia: Let’s ask patients what matters to them? Hernia. https://</a:t>
            </a:r>
            <a:r>
              <a:rPr lang="en-US" sz="1400" dirty="0" err="1">
                <a:solidFill>
                  <a:srgbClr val="000000"/>
                </a:solidFill>
                <a:latin typeface="Arial"/>
                <a:ea typeface="Verdana"/>
                <a:cs typeface="Arial"/>
              </a:rPr>
              <a:t>doi.org</a:t>
            </a:r>
            <a:r>
              <a:rPr lang="en-US" sz="1400" dirty="0">
                <a:solidFill>
                  <a:srgbClr val="000000"/>
                </a:solidFill>
                <a:latin typeface="Arial"/>
                <a:ea typeface="Verdana"/>
                <a:cs typeface="Arial"/>
              </a:rPr>
              <a:t>/10.1007/s10029-022-02599-6</a:t>
            </a:r>
          </a:p>
          <a:p>
            <a:pPr marL="0" indent="0" algn="r">
              <a:lnSpc>
                <a:spcPct val="110000"/>
              </a:lnSpc>
              <a:buNone/>
            </a:pPr>
            <a:br>
              <a:rPr lang="en-US" sz="1400" dirty="0">
                <a:solidFill>
                  <a:srgbClr val="000000"/>
                </a:solidFill>
              </a:rPr>
            </a:br>
            <a:endParaRPr lang="en-US" sz="1400" dirty="0">
              <a:solidFill>
                <a:srgbClr val="000000"/>
              </a:solidFill>
            </a:endParaRPr>
          </a:p>
        </p:txBody>
      </p:sp>
      <p:pic>
        <p:nvPicPr>
          <p:cNvPr id="11" name="Imagem 10">
            <a:extLst>
              <a:ext uri="{FF2B5EF4-FFF2-40B4-BE49-F238E27FC236}">
                <a16:creationId xmlns:a16="http://schemas.microsoft.com/office/drawing/2014/main" id="{AA5D5199-7B5D-F014-7649-BBB2B7B7A3C3}"/>
              </a:ext>
            </a:extLst>
          </p:cNvPr>
          <p:cNvPicPr>
            <a:picLocks noChangeAspect="1"/>
          </p:cNvPicPr>
          <p:nvPr/>
        </p:nvPicPr>
        <p:blipFill>
          <a:blip r:embed="rId3"/>
          <a:stretch>
            <a:fillRect/>
          </a:stretch>
        </p:blipFill>
        <p:spPr>
          <a:xfrm>
            <a:off x="9807170" y="3595"/>
            <a:ext cx="2384830" cy="979782"/>
          </a:xfrm>
          <a:prstGeom prst="rect">
            <a:avLst/>
          </a:prstGeom>
        </p:spPr>
      </p:pic>
      <p:pic>
        <p:nvPicPr>
          <p:cNvPr id="8" name="Imagem 7" descr="Uma imagem com texto&#10;&#10;Descrição gerada automaticamente">
            <a:extLst>
              <a:ext uri="{FF2B5EF4-FFF2-40B4-BE49-F238E27FC236}">
                <a16:creationId xmlns:a16="http://schemas.microsoft.com/office/drawing/2014/main" id="{763CC385-1C94-37AA-8C93-4BF25CBF6770}"/>
              </a:ext>
            </a:extLst>
          </p:cNvPr>
          <p:cNvPicPr>
            <a:picLocks noChangeAspect="1"/>
          </p:cNvPicPr>
          <p:nvPr/>
        </p:nvPicPr>
        <p:blipFill>
          <a:blip r:embed="rId4"/>
          <a:stretch>
            <a:fillRect/>
          </a:stretch>
        </p:blipFill>
        <p:spPr>
          <a:xfrm>
            <a:off x="477520" y="1480773"/>
            <a:ext cx="9423400" cy="3352800"/>
          </a:xfrm>
          <a:prstGeom prst="rect">
            <a:avLst/>
          </a:prstGeom>
        </p:spPr>
      </p:pic>
    </p:spTree>
    <p:extLst>
      <p:ext uri="{BB962C8B-B14F-4D97-AF65-F5344CB8AC3E}">
        <p14:creationId xmlns:p14="http://schemas.microsoft.com/office/powerpoint/2010/main" val="3235376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0DF8E-C9DB-764B-AC4F-CBC3E55FE308}"/>
              </a:ext>
            </a:extLst>
          </p:cNvPr>
          <p:cNvSpPr>
            <a:spLocks noGrp="1"/>
          </p:cNvSpPr>
          <p:nvPr>
            <p:ph type="title"/>
          </p:nvPr>
        </p:nvSpPr>
        <p:spPr/>
        <p:txBody>
          <a:bodyPr/>
          <a:lstStyle/>
          <a:p>
            <a:r>
              <a:rPr lang="en-US" dirty="0"/>
              <a:t>Patient’s need and preferences</a:t>
            </a:r>
          </a:p>
        </p:txBody>
      </p:sp>
      <p:sp>
        <p:nvSpPr>
          <p:cNvPr id="4" name="Content Placeholder 2">
            <a:extLst>
              <a:ext uri="{FF2B5EF4-FFF2-40B4-BE49-F238E27FC236}">
                <a16:creationId xmlns:a16="http://schemas.microsoft.com/office/drawing/2014/main" id="{58339E04-441E-744D-B6E4-7E899EE4FEF6}"/>
              </a:ext>
            </a:extLst>
          </p:cNvPr>
          <p:cNvSpPr txBox="1">
            <a:spLocks/>
          </p:cNvSpPr>
          <p:nvPr/>
        </p:nvSpPr>
        <p:spPr>
          <a:xfrm>
            <a:off x="5900738" y="5796828"/>
            <a:ext cx="5813742" cy="111269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437A"/>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437A"/>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437A"/>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437A"/>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00437A"/>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10000"/>
              </a:lnSpc>
              <a:buNone/>
            </a:pPr>
            <a:r>
              <a:rPr lang="en-US" sz="1400" dirty="0">
                <a:solidFill>
                  <a:srgbClr val="000000"/>
                </a:solidFill>
                <a:latin typeface="Arial"/>
                <a:ea typeface="Verdana"/>
                <a:cs typeface="Arial"/>
              </a:rPr>
              <a:t>Smith, O. A., </a:t>
            </a:r>
            <a:r>
              <a:rPr lang="en-US" sz="1400" dirty="0" err="1">
                <a:solidFill>
                  <a:srgbClr val="000000"/>
                </a:solidFill>
                <a:latin typeface="Arial"/>
                <a:ea typeface="Verdana"/>
                <a:cs typeface="Arial"/>
              </a:rPr>
              <a:t>Mierzwinski</a:t>
            </a:r>
            <a:r>
              <a:rPr lang="en-US" sz="1400" dirty="0">
                <a:solidFill>
                  <a:srgbClr val="000000"/>
                </a:solidFill>
                <a:latin typeface="Arial"/>
                <a:ea typeface="Verdana"/>
                <a:cs typeface="Arial"/>
              </a:rPr>
              <a:t>, M. F., </a:t>
            </a:r>
            <a:r>
              <a:rPr lang="en-US" sz="1400" dirty="0" err="1">
                <a:solidFill>
                  <a:srgbClr val="000000"/>
                </a:solidFill>
                <a:latin typeface="Arial"/>
                <a:ea typeface="Verdana"/>
                <a:cs typeface="Arial"/>
              </a:rPr>
              <a:t>Chitsabesan</a:t>
            </a:r>
            <a:r>
              <a:rPr lang="en-US" sz="1400" dirty="0">
                <a:solidFill>
                  <a:srgbClr val="000000"/>
                </a:solidFill>
                <a:latin typeface="Arial"/>
                <a:ea typeface="Verdana"/>
                <a:cs typeface="Arial"/>
              </a:rPr>
              <a:t>, P., &amp; </a:t>
            </a:r>
            <a:r>
              <a:rPr lang="en-US" sz="1400" dirty="0" err="1">
                <a:solidFill>
                  <a:srgbClr val="000000"/>
                </a:solidFill>
                <a:latin typeface="Arial"/>
                <a:ea typeface="Verdana"/>
                <a:cs typeface="Arial"/>
              </a:rPr>
              <a:t>Chintapatla</a:t>
            </a:r>
            <a:r>
              <a:rPr lang="en-US" sz="1400" dirty="0">
                <a:solidFill>
                  <a:srgbClr val="000000"/>
                </a:solidFill>
                <a:latin typeface="Arial"/>
                <a:ea typeface="Verdana"/>
                <a:cs typeface="Arial"/>
              </a:rPr>
              <a:t>, S. (2022). Health-related quality of life in abdominal wall hernia: Let’s ask patients what matters to them? Hernia. https://</a:t>
            </a:r>
            <a:r>
              <a:rPr lang="en-US" sz="1400" dirty="0" err="1">
                <a:solidFill>
                  <a:srgbClr val="000000"/>
                </a:solidFill>
                <a:latin typeface="Arial"/>
                <a:ea typeface="Verdana"/>
                <a:cs typeface="Arial"/>
              </a:rPr>
              <a:t>doi.org</a:t>
            </a:r>
            <a:r>
              <a:rPr lang="en-US" sz="1400" dirty="0">
                <a:solidFill>
                  <a:srgbClr val="000000"/>
                </a:solidFill>
                <a:latin typeface="Arial"/>
                <a:ea typeface="Verdana"/>
                <a:cs typeface="Arial"/>
              </a:rPr>
              <a:t>/10.1007/s10029-022-02599-6</a:t>
            </a:r>
          </a:p>
          <a:p>
            <a:pPr marL="0" indent="0" algn="r">
              <a:lnSpc>
                <a:spcPct val="110000"/>
              </a:lnSpc>
              <a:buNone/>
            </a:pPr>
            <a:br>
              <a:rPr lang="en-US" sz="1400" dirty="0">
                <a:solidFill>
                  <a:srgbClr val="000000"/>
                </a:solidFill>
              </a:rPr>
            </a:br>
            <a:endParaRPr lang="en-US" sz="1400" dirty="0">
              <a:solidFill>
                <a:srgbClr val="000000"/>
              </a:solidFill>
            </a:endParaRPr>
          </a:p>
        </p:txBody>
      </p:sp>
      <p:pic>
        <p:nvPicPr>
          <p:cNvPr id="11" name="Imagem 10">
            <a:extLst>
              <a:ext uri="{FF2B5EF4-FFF2-40B4-BE49-F238E27FC236}">
                <a16:creationId xmlns:a16="http://schemas.microsoft.com/office/drawing/2014/main" id="{AA5D5199-7B5D-F014-7649-BBB2B7B7A3C3}"/>
              </a:ext>
            </a:extLst>
          </p:cNvPr>
          <p:cNvPicPr>
            <a:picLocks noChangeAspect="1"/>
          </p:cNvPicPr>
          <p:nvPr/>
        </p:nvPicPr>
        <p:blipFill>
          <a:blip r:embed="rId3"/>
          <a:stretch>
            <a:fillRect/>
          </a:stretch>
        </p:blipFill>
        <p:spPr>
          <a:xfrm>
            <a:off x="9807170" y="3595"/>
            <a:ext cx="2384830" cy="979782"/>
          </a:xfrm>
          <a:prstGeom prst="rect">
            <a:avLst/>
          </a:prstGeom>
        </p:spPr>
      </p:pic>
      <p:pic>
        <p:nvPicPr>
          <p:cNvPr id="5" name="Imagem 4">
            <a:extLst>
              <a:ext uri="{FF2B5EF4-FFF2-40B4-BE49-F238E27FC236}">
                <a16:creationId xmlns:a16="http://schemas.microsoft.com/office/drawing/2014/main" id="{AEEC93A2-1D93-FFD4-7E5E-71956143DD1F}"/>
              </a:ext>
            </a:extLst>
          </p:cNvPr>
          <p:cNvPicPr>
            <a:picLocks noChangeAspect="1"/>
          </p:cNvPicPr>
          <p:nvPr/>
        </p:nvPicPr>
        <p:blipFill>
          <a:blip r:embed="rId4"/>
          <a:stretch>
            <a:fillRect/>
          </a:stretch>
        </p:blipFill>
        <p:spPr>
          <a:xfrm>
            <a:off x="0" y="1078178"/>
            <a:ext cx="5672138" cy="5567098"/>
          </a:xfrm>
          <a:prstGeom prst="rect">
            <a:avLst/>
          </a:prstGeom>
        </p:spPr>
      </p:pic>
      <p:sp>
        <p:nvSpPr>
          <p:cNvPr id="9" name="Content Placeholder 2">
            <a:extLst>
              <a:ext uri="{FF2B5EF4-FFF2-40B4-BE49-F238E27FC236}">
                <a16:creationId xmlns:a16="http://schemas.microsoft.com/office/drawing/2014/main" id="{84097DD4-FCA2-2AE0-CC99-FB5CD9F99AB8}"/>
              </a:ext>
            </a:extLst>
          </p:cNvPr>
          <p:cNvSpPr>
            <a:spLocks noGrp="1"/>
          </p:cNvSpPr>
          <p:nvPr>
            <p:ph idx="1"/>
          </p:nvPr>
        </p:nvSpPr>
        <p:spPr>
          <a:xfrm>
            <a:off x="5796598" y="1390907"/>
            <a:ext cx="5793422" cy="3851010"/>
          </a:xfrm>
        </p:spPr>
        <p:txBody>
          <a:bodyPr>
            <a:normAutofit fontScale="92500" lnSpcReduction="20000"/>
          </a:bodyPr>
          <a:lstStyle/>
          <a:p>
            <a:pPr marL="0" indent="0" algn="just">
              <a:lnSpc>
                <a:spcPct val="200000"/>
              </a:lnSpc>
              <a:buNone/>
            </a:pPr>
            <a:r>
              <a:rPr lang="en-US" i="1" dirty="0"/>
              <a:t>“This demonstrates that, if as a society, we want to understand how disease processes affect QoL and how interventions can change this, it would need to invest more time and effort into both identifying what makes up QoL for patients and how it is possible to investigate such a complex non-linear interrelated set of issues.”</a:t>
            </a:r>
          </a:p>
        </p:txBody>
      </p:sp>
    </p:spTree>
    <p:extLst>
      <p:ext uri="{BB962C8B-B14F-4D97-AF65-F5344CB8AC3E}">
        <p14:creationId xmlns:p14="http://schemas.microsoft.com/office/powerpoint/2010/main" val="34193243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Pentagon 84">
            <a:extLst>
              <a:ext uri="{FF2B5EF4-FFF2-40B4-BE49-F238E27FC236}">
                <a16:creationId xmlns:a16="http://schemas.microsoft.com/office/drawing/2014/main" id="{3F1AE83E-2D6E-B143-8F67-992E2F2897DA}"/>
              </a:ext>
            </a:extLst>
          </p:cNvPr>
          <p:cNvSpPr/>
          <p:nvPr/>
        </p:nvSpPr>
        <p:spPr>
          <a:xfrm>
            <a:off x="3169404" y="5218521"/>
            <a:ext cx="547912" cy="259116"/>
          </a:xfrm>
          <a:prstGeom prst="homePlate">
            <a:avLst/>
          </a:prstGeom>
          <a:solidFill>
            <a:srgbClr val="259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Pentagon 31">
            <a:extLst>
              <a:ext uri="{FF2B5EF4-FFF2-40B4-BE49-F238E27FC236}">
                <a16:creationId xmlns:a16="http://schemas.microsoft.com/office/drawing/2014/main" id="{0BB61B1C-B0FE-F445-8E76-A2420F9844B5}"/>
              </a:ext>
            </a:extLst>
          </p:cNvPr>
          <p:cNvSpPr/>
          <p:nvPr/>
        </p:nvSpPr>
        <p:spPr>
          <a:xfrm>
            <a:off x="5929704" y="1896929"/>
            <a:ext cx="762497" cy="280602"/>
          </a:xfrm>
          <a:prstGeom prst="homePlate">
            <a:avLst/>
          </a:prstGeom>
          <a:solidFill>
            <a:srgbClr val="1D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a:extLst>
              <a:ext uri="{FF2B5EF4-FFF2-40B4-BE49-F238E27FC236}">
                <a16:creationId xmlns:a16="http://schemas.microsoft.com/office/drawing/2014/main" id="{00E0B9C5-58AB-C144-B22F-C61DA55408FF}"/>
              </a:ext>
            </a:extLst>
          </p:cNvPr>
          <p:cNvGrpSpPr/>
          <p:nvPr/>
        </p:nvGrpSpPr>
        <p:grpSpPr>
          <a:xfrm>
            <a:off x="471488" y="1000125"/>
            <a:ext cx="10922807" cy="5415529"/>
            <a:chOff x="753434" y="1151635"/>
            <a:chExt cx="10640861" cy="5264019"/>
          </a:xfrm>
        </p:grpSpPr>
        <p:grpSp>
          <p:nvGrpSpPr>
            <p:cNvPr id="5" name="Group 98">
              <a:extLst>
                <a:ext uri="{FF2B5EF4-FFF2-40B4-BE49-F238E27FC236}">
                  <a16:creationId xmlns:a16="http://schemas.microsoft.com/office/drawing/2014/main" id="{91515557-D72E-4741-A6BB-1D41057FB3FE}"/>
                </a:ext>
              </a:extLst>
            </p:cNvPr>
            <p:cNvGrpSpPr/>
            <p:nvPr/>
          </p:nvGrpSpPr>
          <p:grpSpPr>
            <a:xfrm>
              <a:off x="753434" y="3305543"/>
              <a:ext cx="2478404" cy="3110111"/>
              <a:chOff x="753434" y="3305543"/>
              <a:chExt cx="2478404" cy="3110111"/>
            </a:xfrm>
          </p:grpSpPr>
          <p:sp>
            <p:nvSpPr>
              <p:cNvPr id="84" name="Rectangle 99">
                <a:extLst>
                  <a:ext uri="{FF2B5EF4-FFF2-40B4-BE49-F238E27FC236}">
                    <a16:creationId xmlns:a16="http://schemas.microsoft.com/office/drawing/2014/main" id="{4F172A1C-2B33-744A-AF53-22424BBD404E}"/>
                  </a:ext>
                </a:extLst>
              </p:cNvPr>
              <p:cNvSpPr/>
              <p:nvPr/>
            </p:nvSpPr>
            <p:spPr>
              <a:xfrm>
                <a:off x="797705" y="3305543"/>
                <a:ext cx="2434133" cy="3062409"/>
              </a:xfrm>
              <a:prstGeom prst="rect">
                <a:avLst/>
              </a:prstGeom>
              <a:solidFill>
                <a:srgbClr val="2592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106">
                <a:extLst>
                  <a:ext uri="{FF2B5EF4-FFF2-40B4-BE49-F238E27FC236}">
                    <a16:creationId xmlns:a16="http://schemas.microsoft.com/office/drawing/2014/main" id="{9C5FE20F-1A91-C84D-8FBD-35BBEC04420D}"/>
                  </a:ext>
                </a:extLst>
              </p:cNvPr>
              <p:cNvSpPr txBox="1"/>
              <p:nvPr/>
            </p:nvSpPr>
            <p:spPr>
              <a:xfrm>
                <a:off x="753434" y="4476662"/>
                <a:ext cx="2433266" cy="1938992"/>
              </a:xfrm>
              <a:prstGeom prst="rect">
                <a:avLst/>
              </a:prstGeom>
              <a:noFill/>
            </p:spPr>
            <p:txBody>
              <a:bodyPr wrap="square" rtlCol="0">
                <a:spAutoFit/>
              </a:bodyPr>
              <a:lstStyle/>
              <a:p>
                <a:r>
                  <a:rPr lang="en-US" sz="1200" i="1" dirty="0">
                    <a:solidFill>
                      <a:schemeClr val="bg1"/>
                    </a:solidFill>
                    <a:latin typeface="Arial" panose="020B0604020202020204" pitchFamily="34" charset="0"/>
                    <a:cs typeface="Arial" panose="020B0604020202020204" pitchFamily="34" charset="0"/>
                  </a:rPr>
                  <a:t>42 years old.</a:t>
                </a:r>
              </a:p>
              <a:p>
                <a:r>
                  <a:rPr lang="en-US" sz="1200" i="1" dirty="0">
                    <a:solidFill>
                      <a:schemeClr val="bg1"/>
                    </a:solidFill>
                    <a:latin typeface="Arial" panose="020B0604020202020204" pitchFamily="34" charset="0"/>
                    <a:cs typeface="Arial" panose="020B0604020202020204" pitchFamily="34" charset="0"/>
                  </a:rPr>
                  <a:t>Lives with Cristiana Gonçalves, a gynecologist and breast surgeon.</a:t>
                </a:r>
              </a:p>
              <a:p>
                <a:endParaRPr lang="en-US" sz="1200" i="1" dirty="0">
                  <a:solidFill>
                    <a:schemeClr val="bg1"/>
                  </a:solidFill>
                  <a:latin typeface="Arial" panose="020B0604020202020204" pitchFamily="34" charset="0"/>
                  <a:cs typeface="Arial" panose="020B0604020202020204" pitchFamily="34" charset="0"/>
                </a:endParaRPr>
              </a:p>
              <a:p>
                <a:r>
                  <a:rPr lang="en-US" sz="1200" i="1" dirty="0">
                    <a:solidFill>
                      <a:schemeClr val="bg1"/>
                    </a:solidFill>
                    <a:latin typeface="Arial" panose="020B0604020202020204" pitchFamily="34" charset="0"/>
                    <a:cs typeface="Arial" panose="020B0604020202020204" pitchFamily="34" charset="0"/>
                  </a:rPr>
                  <a:t>Has a 5 year old son, Miguel and a 11 month old very loud baby called Diana.</a:t>
                </a:r>
              </a:p>
              <a:p>
                <a:endParaRPr lang="en-US" sz="1200" i="1" dirty="0">
                  <a:solidFill>
                    <a:schemeClr val="bg1"/>
                  </a:solidFill>
                  <a:latin typeface="Arial" panose="020B0604020202020204" pitchFamily="34" charset="0"/>
                  <a:cs typeface="Arial" panose="020B0604020202020204" pitchFamily="34" charset="0"/>
                </a:endParaRPr>
              </a:p>
              <a:p>
                <a:r>
                  <a:rPr lang="en-US" sz="1200" i="1" dirty="0">
                    <a:solidFill>
                      <a:schemeClr val="bg1"/>
                    </a:solidFill>
                    <a:latin typeface="Arial" panose="020B0604020202020204" pitchFamily="34" charset="0"/>
                    <a:cs typeface="Arial" panose="020B0604020202020204" pitchFamily="34" charset="0"/>
                  </a:rPr>
                  <a:t>Practices </a:t>
                </a:r>
                <a:r>
                  <a:rPr lang="en-US" sz="1200" i="1" dirty="0" err="1">
                    <a:solidFill>
                      <a:schemeClr val="bg1"/>
                    </a:solidFill>
                    <a:latin typeface="Arial" panose="020B0604020202020204" pitchFamily="34" charset="0"/>
                    <a:cs typeface="Arial" panose="020B0604020202020204" pitchFamily="34" charset="0"/>
                  </a:rPr>
                  <a:t>Shorinji</a:t>
                </a:r>
                <a:r>
                  <a:rPr lang="en-US" sz="1200" i="1" dirty="0">
                    <a:solidFill>
                      <a:schemeClr val="bg1"/>
                    </a:solidFill>
                    <a:latin typeface="Arial" panose="020B0604020202020204" pitchFamily="34" charset="0"/>
                    <a:cs typeface="Arial" panose="020B0604020202020204" pitchFamily="34" charset="0"/>
                  </a:rPr>
                  <a:t> </a:t>
                </a:r>
                <a:r>
                  <a:rPr lang="en-US" sz="1200" i="1" dirty="0" err="1">
                    <a:solidFill>
                      <a:schemeClr val="bg1"/>
                    </a:solidFill>
                    <a:latin typeface="Arial" panose="020B0604020202020204" pitchFamily="34" charset="0"/>
                    <a:cs typeface="Arial" panose="020B0604020202020204" pitchFamily="34" charset="0"/>
                  </a:rPr>
                  <a:t>Kempo</a:t>
                </a:r>
                <a:r>
                  <a:rPr lang="en-US" sz="1200" i="1" dirty="0">
                    <a:solidFill>
                      <a:schemeClr val="bg1"/>
                    </a:solidFill>
                    <a:latin typeface="Arial" panose="020B0604020202020204" pitchFamily="34" charset="0"/>
                    <a:cs typeface="Arial" panose="020B0604020202020204" pitchFamily="34" charset="0"/>
                  </a:rPr>
                  <a:t> and scuba diving</a:t>
                </a:r>
              </a:p>
            </p:txBody>
          </p:sp>
          <p:grpSp>
            <p:nvGrpSpPr>
              <p:cNvPr id="86" name="Group 101">
                <a:extLst>
                  <a:ext uri="{FF2B5EF4-FFF2-40B4-BE49-F238E27FC236}">
                    <a16:creationId xmlns:a16="http://schemas.microsoft.com/office/drawing/2014/main" id="{FF27E42E-8ADC-304D-A7B2-1F5621860D7E}"/>
                  </a:ext>
                </a:extLst>
              </p:cNvPr>
              <p:cNvGrpSpPr/>
              <p:nvPr/>
            </p:nvGrpSpPr>
            <p:grpSpPr>
              <a:xfrm>
                <a:off x="786551" y="3399377"/>
                <a:ext cx="2213105" cy="1592891"/>
                <a:chOff x="786551" y="3399377"/>
                <a:chExt cx="2213105" cy="1592891"/>
              </a:xfrm>
            </p:grpSpPr>
            <p:sp>
              <p:nvSpPr>
                <p:cNvPr id="87" name="TextBox 102">
                  <a:extLst>
                    <a:ext uri="{FF2B5EF4-FFF2-40B4-BE49-F238E27FC236}">
                      <a16:creationId xmlns:a16="http://schemas.microsoft.com/office/drawing/2014/main" id="{04E59A4F-1310-AE47-AD17-3B5CA5269431}"/>
                    </a:ext>
                  </a:extLst>
                </p:cNvPr>
                <p:cNvSpPr txBox="1"/>
                <p:nvPr/>
              </p:nvSpPr>
              <p:spPr>
                <a:xfrm>
                  <a:off x="786551" y="3399377"/>
                  <a:ext cx="2213105" cy="707886"/>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Gabriel Paiva de Oliveira</a:t>
                  </a:r>
                </a:p>
              </p:txBody>
            </p:sp>
            <p:sp>
              <p:nvSpPr>
                <p:cNvPr id="88" name="TextBox 103">
                  <a:extLst>
                    <a:ext uri="{FF2B5EF4-FFF2-40B4-BE49-F238E27FC236}">
                      <a16:creationId xmlns:a16="http://schemas.microsoft.com/office/drawing/2014/main" id="{A57A12F7-6D06-594C-8F6F-F47E586F6098}"/>
                    </a:ext>
                  </a:extLst>
                </p:cNvPr>
                <p:cNvSpPr txBox="1"/>
                <p:nvPr/>
              </p:nvSpPr>
              <p:spPr>
                <a:xfrm>
                  <a:off x="786551" y="4053471"/>
                  <a:ext cx="1745991"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General Surgeon</a:t>
                  </a:r>
                </a:p>
              </p:txBody>
            </p:sp>
            <p:sp>
              <p:nvSpPr>
                <p:cNvPr id="89" name="Rectangle 104">
                  <a:extLst>
                    <a:ext uri="{FF2B5EF4-FFF2-40B4-BE49-F238E27FC236}">
                      <a16:creationId xmlns:a16="http://schemas.microsoft.com/office/drawing/2014/main" id="{27A416ED-AD41-DB4C-A839-A38C4D68D772}"/>
                    </a:ext>
                  </a:extLst>
                </p:cNvPr>
                <p:cNvSpPr/>
                <p:nvPr/>
              </p:nvSpPr>
              <p:spPr>
                <a:xfrm>
                  <a:off x="912339" y="4715269"/>
                  <a:ext cx="2007153" cy="276999"/>
                </a:xfrm>
                <a:prstGeom prst="rect">
                  <a:avLst/>
                </a:prstGeom>
                <a:noFill/>
              </p:spPr>
              <p:txBody>
                <a:bodyPr wrap="square">
                  <a:spAutoFit/>
                </a:bodyPr>
                <a:lstStyle/>
                <a:p>
                  <a:endParaRPr lang="en-US" sz="1200" i="1" dirty="0">
                    <a:solidFill>
                      <a:schemeClr val="bg1"/>
                    </a:solidFill>
                    <a:latin typeface="Arial" panose="020B0604020202020204" pitchFamily="34" charset="0"/>
                    <a:ea typeface="BatangChe" panose="02030609000101010101" pitchFamily="49" charset="-127"/>
                    <a:cs typeface="Arial" panose="020B0604020202020204" pitchFamily="34" charset="0"/>
                  </a:endParaRPr>
                </a:p>
              </p:txBody>
            </p:sp>
          </p:grpSp>
        </p:grpSp>
        <p:grpSp>
          <p:nvGrpSpPr>
            <p:cNvPr id="6" name="Group 6">
              <a:extLst>
                <a:ext uri="{FF2B5EF4-FFF2-40B4-BE49-F238E27FC236}">
                  <a16:creationId xmlns:a16="http://schemas.microsoft.com/office/drawing/2014/main" id="{334AC6B6-C11C-904B-BBA2-4CE6EA516D26}"/>
                </a:ext>
              </a:extLst>
            </p:cNvPr>
            <p:cNvGrpSpPr/>
            <p:nvPr/>
          </p:nvGrpSpPr>
          <p:grpSpPr>
            <a:xfrm>
              <a:off x="3330009" y="1151635"/>
              <a:ext cx="8064286" cy="5202429"/>
              <a:chOff x="3330009" y="1151635"/>
              <a:chExt cx="8064286" cy="5202429"/>
            </a:xfrm>
          </p:grpSpPr>
          <p:grpSp>
            <p:nvGrpSpPr>
              <p:cNvPr id="7" name="Group 7">
                <a:extLst>
                  <a:ext uri="{FF2B5EF4-FFF2-40B4-BE49-F238E27FC236}">
                    <a16:creationId xmlns:a16="http://schemas.microsoft.com/office/drawing/2014/main" id="{CED92933-7616-4746-B8D8-2EDB6736097A}"/>
                  </a:ext>
                </a:extLst>
              </p:cNvPr>
              <p:cNvGrpSpPr/>
              <p:nvPr/>
            </p:nvGrpSpPr>
            <p:grpSpPr>
              <a:xfrm>
                <a:off x="3330009" y="1151635"/>
                <a:ext cx="2401027" cy="2604994"/>
                <a:chOff x="3330009" y="1151635"/>
                <a:chExt cx="2401027" cy="2604994"/>
              </a:xfrm>
            </p:grpSpPr>
            <p:sp>
              <p:nvSpPr>
                <p:cNvPr id="75" name="Rectangle 88">
                  <a:extLst>
                    <a:ext uri="{FF2B5EF4-FFF2-40B4-BE49-F238E27FC236}">
                      <a16:creationId xmlns:a16="http://schemas.microsoft.com/office/drawing/2014/main" id="{BDC6296E-48D1-0B41-80D5-8467E1E2F983}"/>
                    </a:ext>
                  </a:extLst>
                </p:cNvPr>
                <p:cNvSpPr/>
                <p:nvPr/>
              </p:nvSpPr>
              <p:spPr>
                <a:xfrm>
                  <a:off x="3330009" y="1151635"/>
                  <a:ext cx="2401027" cy="2604994"/>
                </a:xfrm>
                <a:prstGeom prst="rect">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89">
                  <a:extLst>
                    <a:ext uri="{FF2B5EF4-FFF2-40B4-BE49-F238E27FC236}">
                      <a16:creationId xmlns:a16="http://schemas.microsoft.com/office/drawing/2014/main" id="{6942E66D-34C9-BD42-AED6-F08F75FBDF3C}"/>
                    </a:ext>
                  </a:extLst>
                </p:cNvPr>
                <p:cNvGrpSpPr/>
                <p:nvPr/>
              </p:nvGrpSpPr>
              <p:grpSpPr>
                <a:xfrm>
                  <a:off x="3352074" y="1239235"/>
                  <a:ext cx="2262689" cy="1680209"/>
                  <a:chOff x="3352074" y="1239235"/>
                  <a:chExt cx="2262689" cy="1680209"/>
                </a:xfrm>
              </p:grpSpPr>
              <p:grpSp>
                <p:nvGrpSpPr>
                  <p:cNvPr id="77" name="Group 90">
                    <a:extLst>
                      <a:ext uri="{FF2B5EF4-FFF2-40B4-BE49-F238E27FC236}">
                        <a16:creationId xmlns:a16="http://schemas.microsoft.com/office/drawing/2014/main" id="{AF6F1877-CEA1-E741-A8A1-060962667180}"/>
                      </a:ext>
                    </a:extLst>
                  </p:cNvPr>
                  <p:cNvGrpSpPr/>
                  <p:nvPr/>
                </p:nvGrpSpPr>
                <p:grpSpPr>
                  <a:xfrm>
                    <a:off x="3352074" y="1239235"/>
                    <a:ext cx="2262689" cy="478455"/>
                    <a:chOff x="3321913" y="1239235"/>
                    <a:chExt cx="2262689" cy="478455"/>
                  </a:xfrm>
                </p:grpSpPr>
                <p:sp>
                  <p:nvSpPr>
                    <p:cNvPr id="82" name="Rectangle 80">
                      <a:extLst>
                        <a:ext uri="{FF2B5EF4-FFF2-40B4-BE49-F238E27FC236}">
                          <a16:creationId xmlns:a16="http://schemas.microsoft.com/office/drawing/2014/main" id="{B2C18A84-0AF0-D14C-BFDD-D81D4E055268}"/>
                        </a:ext>
                      </a:extLst>
                    </p:cNvPr>
                    <p:cNvSpPr/>
                    <p:nvPr/>
                  </p:nvSpPr>
                  <p:spPr>
                    <a:xfrm>
                      <a:off x="3321913" y="1239235"/>
                      <a:ext cx="2262689" cy="478455"/>
                    </a:xfrm>
                    <a:custGeom>
                      <a:avLst/>
                      <a:gdLst>
                        <a:gd name="connsiteX0" fmla="*/ 0 w 2262689"/>
                        <a:gd name="connsiteY0" fmla="*/ 0 h 478455"/>
                        <a:gd name="connsiteX1" fmla="*/ 2262689 w 2262689"/>
                        <a:gd name="connsiteY1" fmla="*/ 0 h 478455"/>
                        <a:gd name="connsiteX2" fmla="*/ 2262689 w 2262689"/>
                        <a:gd name="connsiteY2" fmla="*/ 478455 h 478455"/>
                        <a:gd name="connsiteX3" fmla="*/ 0 w 2262689"/>
                        <a:gd name="connsiteY3" fmla="*/ 478455 h 478455"/>
                        <a:gd name="connsiteX4" fmla="*/ 0 w 2262689"/>
                        <a:gd name="connsiteY4" fmla="*/ 0 h 478455"/>
                        <a:gd name="connsiteX0" fmla="*/ 0 w 2277029"/>
                        <a:gd name="connsiteY0" fmla="*/ 0 h 478455"/>
                        <a:gd name="connsiteX1" fmla="*/ 2262689 w 2277029"/>
                        <a:gd name="connsiteY1" fmla="*/ 0 h 478455"/>
                        <a:gd name="connsiteX2" fmla="*/ 2277029 w 2277029"/>
                        <a:gd name="connsiteY2" fmla="*/ 241805 h 478455"/>
                        <a:gd name="connsiteX3" fmla="*/ 2262689 w 2277029"/>
                        <a:gd name="connsiteY3" fmla="*/ 478455 h 478455"/>
                        <a:gd name="connsiteX4" fmla="*/ 0 w 2277029"/>
                        <a:gd name="connsiteY4" fmla="*/ 478455 h 478455"/>
                        <a:gd name="connsiteX5" fmla="*/ 0 w 2277029"/>
                        <a:gd name="connsiteY5" fmla="*/ 0 h 478455"/>
                        <a:gd name="connsiteX0" fmla="*/ 0 w 2262689"/>
                        <a:gd name="connsiteY0" fmla="*/ 0 h 478455"/>
                        <a:gd name="connsiteX1" fmla="*/ 2262689 w 2262689"/>
                        <a:gd name="connsiteY1" fmla="*/ 0 h 478455"/>
                        <a:gd name="connsiteX2" fmla="*/ 1981607 w 2262689"/>
                        <a:gd name="connsiteY2" fmla="*/ 199602 h 478455"/>
                        <a:gd name="connsiteX3" fmla="*/ 2262689 w 2262689"/>
                        <a:gd name="connsiteY3" fmla="*/ 478455 h 478455"/>
                        <a:gd name="connsiteX4" fmla="*/ 0 w 2262689"/>
                        <a:gd name="connsiteY4" fmla="*/ 478455 h 478455"/>
                        <a:gd name="connsiteX5" fmla="*/ 0 w 2262689"/>
                        <a:gd name="connsiteY5" fmla="*/ 0 h 478455"/>
                        <a:gd name="connsiteX0" fmla="*/ 0 w 2262689"/>
                        <a:gd name="connsiteY0" fmla="*/ 0 h 478455"/>
                        <a:gd name="connsiteX1" fmla="*/ 2262689 w 2262689"/>
                        <a:gd name="connsiteY1" fmla="*/ 0 h 478455"/>
                        <a:gd name="connsiteX2" fmla="*/ 1981607 w 2262689"/>
                        <a:gd name="connsiteY2" fmla="*/ 241805 h 478455"/>
                        <a:gd name="connsiteX3" fmla="*/ 2262689 w 2262689"/>
                        <a:gd name="connsiteY3" fmla="*/ 478455 h 478455"/>
                        <a:gd name="connsiteX4" fmla="*/ 0 w 2262689"/>
                        <a:gd name="connsiteY4" fmla="*/ 478455 h 478455"/>
                        <a:gd name="connsiteX5" fmla="*/ 0 w 2262689"/>
                        <a:gd name="connsiteY5" fmla="*/ 0 h 47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89" h="478455">
                          <a:moveTo>
                            <a:pt x="0" y="0"/>
                          </a:moveTo>
                          <a:lnTo>
                            <a:pt x="2262689" y="0"/>
                          </a:lnTo>
                          <a:lnTo>
                            <a:pt x="1981607" y="241805"/>
                          </a:lnTo>
                          <a:lnTo>
                            <a:pt x="2262689" y="478455"/>
                          </a:lnTo>
                          <a:lnTo>
                            <a:pt x="0" y="478455"/>
                          </a:lnTo>
                          <a:lnTo>
                            <a:pt x="0" y="0"/>
                          </a:lnTo>
                          <a:close/>
                        </a:path>
                      </a:pathLst>
                    </a:custGeom>
                    <a:solidFill>
                      <a:srgbClr val="25928F"/>
                    </a:solidFill>
                    <a:ln>
                      <a:noFill/>
                    </a:ln>
                    <a:effectLst>
                      <a:outerShdw blurRad="762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96">
                      <a:extLst>
                        <a:ext uri="{FF2B5EF4-FFF2-40B4-BE49-F238E27FC236}">
                          <a16:creationId xmlns:a16="http://schemas.microsoft.com/office/drawing/2014/main" id="{30A43FAE-7290-1D4F-AEB6-BFF797239EFF}"/>
                        </a:ext>
                      </a:extLst>
                    </p:cNvPr>
                    <p:cNvSpPr txBox="1"/>
                    <p:nvPr/>
                  </p:nvSpPr>
                  <p:spPr>
                    <a:xfrm>
                      <a:off x="3321913" y="1247630"/>
                      <a:ext cx="1562479"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Works in </a:t>
                      </a:r>
                    </a:p>
                  </p:txBody>
                </p:sp>
              </p:grpSp>
              <p:grpSp>
                <p:nvGrpSpPr>
                  <p:cNvPr id="78" name="Group 91">
                    <a:extLst>
                      <a:ext uri="{FF2B5EF4-FFF2-40B4-BE49-F238E27FC236}">
                        <a16:creationId xmlns:a16="http://schemas.microsoft.com/office/drawing/2014/main" id="{9F386610-E64D-0542-B5EC-08D5FDA98A1A}"/>
                      </a:ext>
                    </a:extLst>
                  </p:cNvPr>
                  <p:cNvGrpSpPr/>
                  <p:nvPr/>
                </p:nvGrpSpPr>
                <p:grpSpPr>
                  <a:xfrm>
                    <a:off x="3420495" y="1818533"/>
                    <a:ext cx="2011856" cy="1100911"/>
                    <a:chOff x="3420495" y="1818533"/>
                    <a:chExt cx="2011856" cy="1100911"/>
                  </a:xfrm>
                </p:grpSpPr>
                <p:sp>
                  <p:nvSpPr>
                    <p:cNvPr id="80" name="Rectangle 93">
                      <a:extLst>
                        <a:ext uri="{FF2B5EF4-FFF2-40B4-BE49-F238E27FC236}">
                          <a16:creationId xmlns:a16="http://schemas.microsoft.com/office/drawing/2014/main" id="{23F0B8F7-F080-404F-83A1-0DE9280C8737}"/>
                        </a:ext>
                      </a:extLst>
                    </p:cNvPr>
                    <p:cNvSpPr/>
                    <p:nvPr/>
                  </p:nvSpPr>
                  <p:spPr>
                    <a:xfrm>
                      <a:off x="3420495" y="2457779"/>
                      <a:ext cx="2011856" cy="461665"/>
                    </a:xfrm>
                    <a:prstGeom prst="rect">
                      <a:avLst/>
                    </a:prstGeom>
                  </p:spPr>
                  <p:txBody>
                    <a:bodyPr wrap="square">
                      <a:spAutoFit/>
                    </a:bodyPr>
                    <a:lstStyle/>
                    <a:p>
                      <a:r>
                        <a:rPr lang="en-US" sz="1200" b="1" i="1" dirty="0">
                          <a:latin typeface="Arial" panose="020B0604020202020204" pitchFamily="34" charset="0"/>
                          <a:cs typeface="Arial" panose="020B0604020202020204" pitchFamily="34" charset="0"/>
                        </a:rPr>
                        <a:t>Email Address:</a:t>
                      </a:r>
                    </a:p>
                    <a:p>
                      <a:r>
                        <a:rPr lang="en-US" sz="1200" i="1" dirty="0">
                          <a:solidFill>
                            <a:schemeClr val="tx1">
                              <a:lumMod val="85000"/>
                              <a:lumOff val="15000"/>
                            </a:schemeClr>
                          </a:solidFill>
                          <a:latin typeface="Arial" panose="020B0604020202020204" pitchFamily="34" charset="0"/>
                          <a:cs typeface="Arial" panose="020B0604020202020204" pitchFamily="34" charset="0"/>
                        </a:rPr>
                        <a:t>gp.oliveira@outlook.com</a:t>
                      </a:r>
                    </a:p>
                  </p:txBody>
                </p:sp>
                <p:sp>
                  <p:nvSpPr>
                    <p:cNvPr id="81" name="TextBox 94">
                      <a:extLst>
                        <a:ext uri="{FF2B5EF4-FFF2-40B4-BE49-F238E27FC236}">
                          <a16:creationId xmlns:a16="http://schemas.microsoft.com/office/drawing/2014/main" id="{E46A44E3-811F-504B-8DB7-1D7F2728F805}"/>
                        </a:ext>
                      </a:extLst>
                    </p:cNvPr>
                    <p:cNvSpPr txBox="1"/>
                    <p:nvPr/>
                  </p:nvSpPr>
                  <p:spPr>
                    <a:xfrm>
                      <a:off x="3420495" y="1818533"/>
                      <a:ext cx="2011856" cy="461665"/>
                    </a:xfrm>
                    <a:prstGeom prst="rect">
                      <a:avLst/>
                    </a:prstGeom>
                    <a:noFill/>
                  </p:spPr>
                  <p:txBody>
                    <a:bodyPr wrap="square" rtlCol="0">
                      <a:spAutoFit/>
                    </a:bodyPr>
                    <a:lstStyle/>
                    <a:p>
                      <a:r>
                        <a:rPr lang="en-US" sz="1200" b="1" i="1" dirty="0">
                          <a:latin typeface="Arial" panose="020B0604020202020204" pitchFamily="34" charset="0"/>
                          <a:cs typeface="Arial" panose="020B0604020202020204" pitchFamily="34" charset="0"/>
                        </a:rPr>
                        <a:t>Hospital Garcia de </a:t>
                      </a:r>
                      <a:r>
                        <a:rPr lang="en-US" sz="1200" b="1" i="1" dirty="0" err="1">
                          <a:latin typeface="Arial" panose="020B0604020202020204" pitchFamily="34" charset="0"/>
                          <a:cs typeface="Arial" panose="020B0604020202020204" pitchFamily="34" charset="0"/>
                        </a:rPr>
                        <a:t>Orta</a:t>
                      </a:r>
                      <a:r>
                        <a:rPr lang="en-US" sz="1200" b="1" i="1" dirty="0">
                          <a:latin typeface="Arial" panose="020B0604020202020204" pitchFamily="34" charset="0"/>
                          <a:cs typeface="Arial" panose="020B0604020202020204" pitchFamily="34" charset="0"/>
                        </a:rPr>
                        <a:t>,</a:t>
                      </a:r>
                    </a:p>
                    <a:p>
                      <a:r>
                        <a:rPr lang="en-US" sz="1200" b="1" i="1" dirty="0">
                          <a:solidFill>
                            <a:schemeClr val="tx1">
                              <a:lumMod val="85000"/>
                              <a:lumOff val="15000"/>
                            </a:schemeClr>
                          </a:solidFill>
                          <a:latin typeface="Arial" panose="020B0604020202020204" pitchFamily="34" charset="0"/>
                          <a:cs typeface="Arial" panose="020B0604020202020204" pitchFamily="34" charset="0"/>
                        </a:rPr>
                        <a:t>Almada - Portugal</a:t>
                      </a:r>
                      <a:endParaRPr lang="en-US" sz="1200" i="1" dirty="0">
                        <a:solidFill>
                          <a:schemeClr val="tx1">
                            <a:lumMod val="85000"/>
                            <a:lumOff val="15000"/>
                          </a:schemeClr>
                        </a:solidFill>
                        <a:latin typeface="Arial" panose="020B0604020202020204" pitchFamily="34" charset="0"/>
                        <a:cs typeface="Arial" panose="020B0604020202020204" pitchFamily="34" charset="0"/>
                      </a:endParaRPr>
                    </a:p>
                  </p:txBody>
                </p:sp>
              </p:grpSp>
            </p:grpSp>
          </p:grpSp>
          <p:grpSp>
            <p:nvGrpSpPr>
              <p:cNvPr id="8" name="Group 8">
                <a:extLst>
                  <a:ext uri="{FF2B5EF4-FFF2-40B4-BE49-F238E27FC236}">
                    <a16:creationId xmlns:a16="http://schemas.microsoft.com/office/drawing/2014/main" id="{B6758C45-6FA5-F748-8D6B-215AC7367EB1}"/>
                  </a:ext>
                </a:extLst>
              </p:cNvPr>
              <p:cNvGrpSpPr/>
              <p:nvPr/>
            </p:nvGrpSpPr>
            <p:grpSpPr>
              <a:xfrm>
                <a:off x="3330009" y="3853433"/>
                <a:ext cx="2401027" cy="2500631"/>
                <a:chOff x="3330009" y="3853433"/>
                <a:chExt cx="2401027" cy="2500631"/>
              </a:xfrm>
            </p:grpSpPr>
            <p:sp>
              <p:nvSpPr>
                <p:cNvPr id="53" name="Rectangle 64">
                  <a:extLst>
                    <a:ext uri="{FF2B5EF4-FFF2-40B4-BE49-F238E27FC236}">
                      <a16:creationId xmlns:a16="http://schemas.microsoft.com/office/drawing/2014/main" id="{4B715242-2C7B-764A-9828-16C2071EE2DD}"/>
                    </a:ext>
                  </a:extLst>
                </p:cNvPr>
                <p:cNvSpPr/>
                <p:nvPr/>
              </p:nvSpPr>
              <p:spPr>
                <a:xfrm>
                  <a:off x="3330009" y="3853433"/>
                  <a:ext cx="2401027" cy="2500631"/>
                </a:xfrm>
                <a:prstGeom prst="rect">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65">
                  <a:extLst>
                    <a:ext uri="{FF2B5EF4-FFF2-40B4-BE49-F238E27FC236}">
                      <a16:creationId xmlns:a16="http://schemas.microsoft.com/office/drawing/2014/main" id="{82002C46-216E-614D-986B-B85550A3CF45}"/>
                    </a:ext>
                  </a:extLst>
                </p:cNvPr>
                <p:cNvGrpSpPr/>
                <p:nvPr/>
              </p:nvGrpSpPr>
              <p:grpSpPr>
                <a:xfrm>
                  <a:off x="3352074" y="3926555"/>
                  <a:ext cx="2366262" cy="2154159"/>
                  <a:chOff x="3352074" y="3926555"/>
                  <a:chExt cx="2366262" cy="2154159"/>
                </a:xfrm>
              </p:grpSpPr>
              <p:grpSp>
                <p:nvGrpSpPr>
                  <p:cNvPr id="55" name="Group 66">
                    <a:extLst>
                      <a:ext uri="{FF2B5EF4-FFF2-40B4-BE49-F238E27FC236}">
                        <a16:creationId xmlns:a16="http://schemas.microsoft.com/office/drawing/2014/main" id="{7839B526-8C84-324A-B47E-7553811E4BC9}"/>
                      </a:ext>
                    </a:extLst>
                  </p:cNvPr>
                  <p:cNvGrpSpPr/>
                  <p:nvPr/>
                </p:nvGrpSpPr>
                <p:grpSpPr>
                  <a:xfrm>
                    <a:off x="3352074" y="3926555"/>
                    <a:ext cx="2262689" cy="478455"/>
                    <a:chOff x="3363345" y="3926555"/>
                    <a:chExt cx="2262689" cy="478455"/>
                  </a:xfrm>
                </p:grpSpPr>
                <p:sp>
                  <p:nvSpPr>
                    <p:cNvPr id="73" name="Rectangle 80">
                      <a:extLst>
                        <a:ext uri="{FF2B5EF4-FFF2-40B4-BE49-F238E27FC236}">
                          <a16:creationId xmlns:a16="http://schemas.microsoft.com/office/drawing/2014/main" id="{A83CDF80-4497-B847-BFAD-78869ABAEB25}"/>
                        </a:ext>
                      </a:extLst>
                    </p:cNvPr>
                    <p:cNvSpPr/>
                    <p:nvPr/>
                  </p:nvSpPr>
                  <p:spPr>
                    <a:xfrm>
                      <a:off x="3363345" y="3926555"/>
                      <a:ext cx="2262689" cy="478455"/>
                    </a:xfrm>
                    <a:custGeom>
                      <a:avLst/>
                      <a:gdLst>
                        <a:gd name="connsiteX0" fmla="*/ 0 w 2262689"/>
                        <a:gd name="connsiteY0" fmla="*/ 0 h 478455"/>
                        <a:gd name="connsiteX1" fmla="*/ 2262689 w 2262689"/>
                        <a:gd name="connsiteY1" fmla="*/ 0 h 478455"/>
                        <a:gd name="connsiteX2" fmla="*/ 2262689 w 2262689"/>
                        <a:gd name="connsiteY2" fmla="*/ 478455 h 478455"/>
                        <a:gd name="connsiteX3" fmla="*/ 0 w 2262689"/>
                        <a:gd name="connsiteY3" fmla="*/ 478455 h 478455"/>
                        <a:gd name="connsiteX4" fmla="*/ 0 w 2262689"/>
                        <a:gd name="connsiteY4" fmla="*/ 0 h 478455"/>
                        <a:gd name="connsiteX0" fmla="*/ 0 w 2277029"/>
                        <a:gd name="connsiteY0" fmla="*/ 0 h 478455"/>
                        <a:gd name="connsiteX1" fmla="*/ 2262689 w 2277029"/>
                        <a:gd name="connsiteY1" fmla="*/ 0 h 478455"/>
                        <a:gd name="connsiteX2" fmla="*/ 2277029 w 2277029"/>
                        <a:gd name="connsiteY2" fmla="*/ 241805 h 478455"/>
                        <a:gd name="connsiteX3" fmla="*/ 2262689 w 2277029"/>
                        <a:gd name="connsiteY3" fmla="*/ 478455 h 478455"/>
                        <a:gd name="connsiteX4" fmla="*/ 0 w 2277029"/>
                        <a:gd name="connsiteY4" fmla="*/ 478455 h 478455"/>
                        <a:gd name="connsiteX5" fmla="*/ 0 w 2277029"/>
                        <a:gd name="connsiteY5" fmla="*/ 0 h 478455"/>
                        <a:gd name="connsiteX0" fmla="*/ 0 w 2262689"/>
                        <a:gd name="connsiteY0" fmla="*/ 0 h 478455"/>
                        <a:gd name="connsiteX1" fmla="*/ 2262689 w 2262689"/>
                        <a:gd name="connsiteY1" fmla="*/ 0 h 478455"/>
                        <a:gd name="connsiteX2" fmla="*/ 1981607 w 2262689"/>
                        <a:gd name="connsiteY2" fmla="*/ 199602 h 478455"/>
                        <a:gd name="connsiteX3" fmla="*/ 2262689 w 2262689"/>
                        <a:gd name="connsiteY3" fmla="*/ 478455 h 478455"/>
                        <a:gd name="connsiteX4" fmla="*/ 0 w 2262689"/>
                        <a:gd name="connsiteY4" fmla="*/ 478455 h 478455"/>
                        <a:gd name="connsiteX5" fmla="*/ 0 w 2262689"/>
                        <a:gd name="connsiteY5" fmla="*/ 0 h 478455"/>
                        <a:gd name="connsiteX0" fmla="*/ 0 w 2262689"/>
                        <a:gd name="connsiteY0" fmla="*/ 0 h 478455"/>
                        <a:gd name="connsiteX1" fmla="*/ 2262689 w 2262689"/>
                        <a:gd name="connsiteY1" fmla="*/ 0 h 478455"/>
                        <a:gd name="connsiteX2" fmla="*/ 1981607 w 2262689"/>
                        <a:gd name="connsiteY2" fmla="*/ 241805 h 478455"/>
                        <a:gd name="connsiteX3" fmla="*/ 2262689 w 2262689"/>
                        <a:gd name="connsiteY3" fmla="*/ 478455 h 478455"/>
                        <a:gd name="connsiteX4" fmla="*/ 0 w 2262689"/>
                        <a:gd name="connsiteY4" fmla="*/ 478455 h 478455"/>
                        <a:gd name="connsiteX5" fmla="*/ 0 w 2262689"/>
                        <a:gd name="connsiteY5" fmla="*/ 0 h 47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89" h="478455">
                          <a:moveTo>
                            <a:pt x="0" y="0"/>
                          </a:moveTo>
                          <a:lnTo>
                            <a:pt x="2262689" y="0"/>
                          </a:lnTo>
                          <a:lnTo>
                            <a:pt x="1981607" y="241805"/>
                          </a:lnTo>
                          <a:lnTo>
                            <a:pt x="2262689" y="478455"/>
                          </a:lnTo>
                          <a:lnTo>
                            <a:pt x="0" y="478455"/>
                          </a:lnTo>
                          <a:lnTo>
                            <a:pt x="0" y="0"/>
                          </a:lnTo>
                          <a:close/>
                        </a:path>
                      </a:pathLst>
                    </a:custGeom>
                    <a:solidFill>
                      <a:srgbClr val="25928F"/>
                    </a:solidFill>
                    <a:ln>
                      <a:noFill/>
                    </a:ln>
                    <a:effectLst>
                      <a:outerShdw blurRad="762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87">
                      <a:extLst>
                        <a:ext uri="{FF2B5EF4-FFF2-40B4-BE49-F238E27FC236}">
                          <a16:creationId xmlns:a16="http://schemas.microsoft.com/office/drawing/2014/main" id="{0B30C4B3-56A2-3649-9FA8-B5DA5E0D7B73}"/>
                        </a:ext>
                      </a:extLst>
                    </p:cNvPr>
                    <p:cNvSpPr txBox="1"/>
                    <p:nvPr/>
                  </p:nvSpPr>
                  <p:spPr>
                    <a:xfrm>
                      <a:off x="3363345" y="3934950"/>
                      <a:ext cx="1755609"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Education </a:t>
                      </a:r>
                    </a:p>
                  </p:txBody>
                </p:sp>
              </p:grpSp>
              <p:grpSp>
                <p:nvGrpSpPr>
                  <p:cNvPr id="56" name="Group 67">
                    <a:extLst>
                      <a:ext uri="{FF2B5EF4-FFF2-40B4-BE49-F238E27FC236}">
                        <a16:creationId xmlns:a16="http://schemas.microsoft.com/office/drawing/2014/main" id="{92165C0C-BDE6-794C-8963-BA5DC6F63FAF}"/>
                      </a:ext>
                    </a:extLst>
                  </p:cNvPr>
                  <p:cNvGrpSpPr/>
                  <p:nvPr/>
                </p:nvGrpSpPr>
                <p:grpSpPr>
                  <a:xfrm>
                    <a:off x="3352074" y="4729839"/>
                    <a:ext cx="2366262" cy="1350875"/>
                    <a:chOff x="3352074" y="4729839"/>
                    <a:chExt cx="2366262" cy="1350875"/>
                  </a:xfrm>
                </p:grpSpPr>
                <p:grpSp>
                  <p:nvGrpSpPr>
                    <p:cNvPr id="57" name="Group 68">
                      <a:extLst>
                        <a:ext uri="{FF2B5EF4-FFF2-40B4-BE49-F238E27FC236}">
                          <a16:creationId xmlns:a16="http://schemas.microsoft.com/office/drawing/2014/main" id="{9516B474-FDBF-7A44-ACBC-35A9D9BC51B1}"/>
                        </a:ext>
                      </a:extLst>
                    </p:cNvPr>
                    <p:cNvGrpSpPr/>
                    <p:nvPr/>
                  </p:nvGrpSpPr>
                  <p:grpSpPr>
                    <a:xfrm>
                      <a:off x="3352074" y="4729839"/>
                      <a:ext cx="817927" cy="1182139"/>
                      <a:chOff x="3504474" y="4729839"/>
                      <a:chExt cx="817927" cy="1182139"/>
                    </a:xfrm>
                  </p:grpSpPr>
                  <p:grpSp>
                    <p:nvGrpSpPr>
                      <p:cNvPr id="63" name="Group 76">
                        <a:extLst>
                          <a:ext uri="{FF2B5EF4-FFF2-40B4-BE49-F238E27FC236}">
                            <a16:creationId xmlns:a16="http://schemas.microsoft.com/office/drawing/2014/main" id="{C668F8DA-771B-1048-9C27-132BD54B37E4}"/>
                          </a:ext>
                        </a:extLst>
                      </p:cNvPr>
                      <p:cNvGrpSpPr/>
                      <p:nvPr/>
                    </p:nvGrpSpPr>
                    <p:grpSpPr>
                      <a:xfrm>
                        <a:off x="3524836" y="4729839"/>
                        <a:ext cx="797565" cy="1182139"/>
                        <a:chOff x="3524836" y="4729839"/>
                        <a:chExt cx="797565" cy="1182139"/>
                      </a:xfrm>
                    </p:grpSpPr>
                    <p:cxnSp>
                      <p:nvCxnSpPr>
                        <p:cNvPr id="66" name="Straight Connector 79">
                          <a:extLst>
                            <a:ext uri="{FF2B5EF4-FFF2-40B4-BE49-F238E27FC236}">
                              <a16:creationId xmlns:a16="http://schemas.microsoft.com/office/drawing/2014/main" id="{FE0332B2-2217-0748-9E97-6C05CBF32B1D}"/>
                            </a:ext>
                          </a:extLst>
                        </p:cNvPr>
                        <p:cNvCxnSpPr/>
                        <p:nvPr/>
                      </p:nvCxnSpPr>
                      <p:spPr>
                        <a:xfrm>
                          <a:off x="4261425" y="4729839"/>
                          <a:ext cx="0" cy="1182139"/>
                        </a:xfrm>
                        <a:prstGeom prst="line">
                          <a:avLst/>
                        </a:prstGeom>
                        <a:ln>
                          <a:solidFill>
                            <a:srgbClr val="25928F"/>
                          </a:solidFill>
                        </a:ln>
                      </p:spPr>
                      <p:style>
                        <a:lnRef idx="1">
                          <a:schemeClr val="accent1"/>
                        </a:lnRef>
                        <a:fillRef idx="0">
                          <a:schemeClr val="accent1"/>
                        </a:fillRef>
                        <a:effectRef idx="0">
                          <a:schemeClr val="accent1"/>
                        </a:effectRef>
                        <a:fontRef idx="minor">
                          <a:schemeClr val="tx1"/>
                        </a:fontRef>
                      </p:style>
                    </p:cxnSp>
                    <p:grpSp>
                      <p:nvGrpSpPr>
                        <p:cNvPr id="67" name="Group 80">
                          <a:extLst>
                            <a:ext uri="{FF2B5EF4-FFF2-40B4-BE49-F238E27FC236}">
                              <a16:creationId xmlns:a16="http://schemas.microsoft.com/office/drawing/2014/main" id="{F166B1CC-9DBF-DC48-9665-9545CF479390}"/>
                            </a:ext>
                          </a:extLst>
                        </p:cNvPr>
                        <p:cNvGrpSpPr/>
                        <p:nvPr/>
                      </p:nvGrpSpPr>
                      <p:grpSpPr>
                        <a:xfrm>
                          <a:off x="3524836" y="4784450"/>
                          <a:ext cx="794969" cy="664559"/>
                          <a:chOff x="3524836" y="4784450"/>
                          <a:chExt cx="794969" cy="664559"/>
                        </a:xfrm>
                      </p:grpSpPr>
                      <p:sp>
                        <p:nvSpPr>
                          <p:cNvPr id="71" name="Pentagon 84">
                            <a:extLst>
                              <a:ext uri="{FF2B5EF4-FFF2-40B4-BE49-F238E27FC236}">
                                <a16:creationId xmlns:a16="http://schemas.microsoft.com/office/drawing/2014/main" id="{36B8F831-D0FA-F743-BF1B-9B688AA0FFB3}"/>
                              </a:ext>
                            </a:extLst>
                          </p:cNvPr>
                          <p:cNvSpPr/>
                          <p:nvPr/>
                        </p:nvSpPr>
                        <p:spPr>
                          <a:xfrm>
                            <a:off x="3524836" y="4784450"/>
                            <a:ext cx="533769" cy="251867"/>
                          </a:xfrm>
                          <a:prstGeom prst="homePlate">
                            <a:avLst/>
                          </a:prstGeom>
                          <a:solidFill>
                            <a:srgbClr val="259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6949EDBA-491F-1548-9E02-3EF7412A54B4}"/>
                              </a:ext>
                            </a:extLst>
                          </p:cNvPr>
                          <p:cNvSpPr/>
                          <p:nvPr/>
                        </p:nvSpPr>
                        <p:spPr>
                          <a:xfrm>
                            <a:off x="4203045" y="5332249"/>
                            <a:ext cx="116760" cy="116760"/>
                          </a:xfrm>
                          <a:prstGeom prst="ellipse">
                            <a:avLst/>
                          </a:prstGeom>
                          <a:solidFill>
                            <a:srgbClr val="2592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81">
                          <a:extLst>
                            <a:ext uri="{FF2B5EF4-FFF2-40B4-BE49-F238E27FC236}">
                              <a16:creationId xmlns:a16="http://schemas.microsoft.com/office/drawing/2014/main" id="{166E03E4-DC75-F244-93B5-6DC6D3050396}"/>
                            </a:ext>
                          </a:extLst>
                        </p:cNvPr>
                        <p:cNvGrpSpPr/>
                        <p:nvPr/>
                      </p:nvGrpSpPr>
                      <p:grpSpPr>
                        <a:xfrm>
                          <a:off x="3541351" y="5615886"/>
                          <a:ext cx="781050" cy="251867"/>
                          <a:chOff x="3538755" y="5468948"/>
                          <a:chExt cx="781050" cy="251867"/>
                        </a:xfrm>
                      </p:grpSpPr>
                      <p:sp>
                        <p:nvSpPr>
                          <p:cNvPr id="69" name="Pentagon 82">
                            <a:extLst>
                              <a:ext uri="{FF2B5EF4-FFF2-40B4-BE49-F238E27FC236}">
                                <a16:creationId xmlns:a16="http://schemas.microsoft.com/office/drawing/2014/main" id="{C1ABC23C-33CD-1C48-A1DC-7CC08DD438BB}"/>
                              </a:ext>
                            </a:extLst>
                          </p:cNvPr>
                          <p:cNvSpPr/>
                          <p:nvPr/>
                        </p:nvSpPr>
                        <p:spPr>
                          <a:xfrm>
                            <a:off x="3538755" y="5468948"/>
                            <a:ext cx="533769" cy="251867"/>
                          </a:xfrm>
                          <a:prstGeom prst="homePlate">
                            <a:avLst/>
                          </a:prstGeom>
                          <a:solidFill>
                            <a:srgbClr val="259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4DF314C-58CC-DC49-A06D-CD229A5C05D1}"/>
                              </a:ext>
                            </a:extLst>
                          </p:cNvPr>
                          <p:cNvSpPr/>
                          <p:nvPr/>
                        </p:nvSpPr>
                        <p:spPr>
                          <a:xfrm>
                            <a:off x="4203045" y="5559379"/>
                            <a:ext cx="116760" cy="116760"/>
                          </a:xfrm>
                          <a:prstGeom prst="ellipse">
                            <a:avLst/>
                          </a:prstGeom>
                          <a:solidFill>
                            <a:srgbClr val="2592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4" name="TextBox 77">
                        <a:extLst>
                          <a:ext uri="{FF2B5EF4-FFF2-40B4-BE49-F238E27FC236}">
                            <a16:creationId xmlns:a16="http://schemas.microsoft.com/office/drawing/2014/main" id="{B55B8C3C-EAAF-F14F-9711-FC5E674638D3}"/>
                          </a:ext>
                        </a:extLst>
                      </p:cNvPr>
                      <p:cNvSpPr txBox="1"/>
                      <p:nvPr/>
                    </p:nvSpPr>
                    <p:spPr>
                      <a:xfrm>
                        <a:off x="3505022" y="5231022"/>
                        <a:ext cx="524503" cy="276999"/>
                      </a:xfrm>
                      <a:prstGeom prst="rect">
                        <a:avLst/>
                      </a:prstGeom>
                      <a:solidFill>
                        <a:srgbClr val="25928F"/>
                      </a:solid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2014</a:t>
                        </a:r>
                      </a:p>
                    </p:txBody>
                  </p:sp>
                  <p:sp>
                    <p:nvSpPr>
                      <p:cNvPr id="65" name="TextBox 78">
                        <a:extLst>
                          <a:ext uri="{FF2B5EF4-FFF2-40B4-BE49-F238E27FC236}">
                            <a16:creationId xmlns:a16="http://schemas.microsoft.com/office/drawing/2014/main" id="{19B64621-A0A5-2D43-AD2D-38B76C707B48}"/>
                          </a:ext>
                        </a:extLst>
                      </p:cNvPr>
                      <p:cNvSpPr txBox="1"/>
                      <p:nvPr/>
                    </p:nvSpPr>
                    <p:spPr>
                      <a:xfrm>
                        <a:off x="3504474" y="5617899"/>
                        <a:ext cx="524503" cy="276999"/>
                      </a:xfrm>
                      <a:prstGeom prst="rect">
                        <a:avLst/>
                      </a:prstGeom>
                      <a:solidFill>
                        <a:srgbClr val="25928F"/>
                      </a:solid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2005</a:t>
                        </a:r>
                      </a:p>
                    </p:txBody>
                  </p:sp>
                </p:grpSp>
                <p:grpSp>
                  <p:nvGrpSpPr>
                    <p:cNvPr id="58" name="Group 69">
                      <a:extLst>
                        <a:ext uri="{FF2B5EF4-FFF2-40B4-BE49-F238E27FC236}">
                          <a16:creationId xmlns:a16="http://schemas.microsoft.com/office/drawing/2014/main" id="{2E942E4C-2285-B447-AEEF-B2B01151C122}"/>
                        </a:ext>
                      </a:extLst>
                    </p:cNvPr>
                    <p:cNvGrpSpPr/>
                    <p:nvPr/>
                  </p:nvGrpSpPr>
                  <p:grpSpPr>
                    <a:xfrm>
                      <a:off x="4167291" y="5195519"/>
                      <a:ext cx="1551045" cy="885195"/>
                      <a:chOff x="4179991" y="5195519"/>
                      <a:chExt cx="1551045" cy="885195"/>
                    </a:xfrm>
                  </p:grpSpPr>
                  <p:sp>
                    <p:nvSpPr>
                      <p:cNvPr id="59" name="TextBox 75">
                        <a:extLst>
                          <a:ext uri="{FF2B5EF4-FFF2-40B4-BE49-F238E27FC236}">
                            <a16:creationId xmlns:a16="http://schemas.microsoft.com/office/drawing/2014/main" id="{4B9404DA-E60D-534B-B7EE-4EDA1A270A02}"/>
                          </a:ext>
                        </a:extLst>
                      </p:cNvPr>
                      <p:cNvSpPr txBox="1"/>
                      <p:nvPr/>
                    </p:nvSpPr>
                    <p:spPr>
                      <a:xfrm>
                        <a:off x="4179991" y="5195519"/>
                        <a:ext cx="1551045" cy="430887"/>
                      </a:xfrm>
                      <a:prstGeom prst="rect">
                        <a:avLst/>
                      </a:prstGeom>
                      <a:noFill/>
                    </p:spPr>
                    <p:txBody>
                      <a:bodyPr wrap="square" rtlCol="0">
                        <a:spAutoFit/>
                      </a:bodyPr>
                      <a:lstStyle/>
                      <a:p>
                        <a:r>
                          <a:rPr lang="en-US" sz="1100" i="1" dirty="0">
                            <a:solidFill>
                              <a:schemeClr val="tx1">
                                <a:lumMod val="85000"/>
                                <a:lumOff val="15000"/>
                              </a:schemeClr>
                            </a:solidFill>
                            <a:latin typeface="Arial" panose="020B0604020202020204" pitchFamily="34" charset="0"/>
                            <a:cs typeface="Arial" panose="020B0604020202020204" pitchFamily="34" charset="0"/>
                          </a:rPr>
                          <a:t>Specialist in General Surgery</a:t>
                        </a:r>
                      </a:p>
                    </p:txBody>
                  </p:sp>
                  <p:grpSp>
                    <p:nvGrpSpPr>
                      <p:cNvPr id="60" name="Group 71">
                        <a:extLst>
                          <a:ext uri="{FF2B5EF4-FFF2-40B4-BE49-F238E27FC236}">
                            <a16:creationId xmlns:a16="http://schemas.microsoft.com/office/drawing/2014/main" id="{3145DCC1-2F5E-FF44-B9C0-FEC3DAA27DC7}"/>
                          </a:ext>
                        </a:extLst>
                      </p:cNvPr>
                      <p:cNvGrpSpPr/>
                      <p:nvPr/>
                    </p:nvGrpSpPr>
                    <p:grpSpPr>
                      <a:xfrm>
                        <a:off x="4179991" y="5564698"/>
                        <a:ext cx="1551045" cy="516016"/>
                        <a:chOff x="4179991" y="4723328"/>
                        <a:chExt cx="1551045" cy="516016"/>
                      </a:xfrm>
                    </p:grpSpPr>
                    <p:sp>
                      <p:nvSpPr>
                        <p:cNvPr id="61" name="TextBox 72">
                          <a:extLst>
                            <a:ext uri="{FF2B5EF4-FFF2-40B4-BE49-F238E27FC236}">
                              <a16:creationId xmlns:a16="http://schemas.microsoft.com/office/drawing/2014/main" id="{B2C41A49-CD16-894D-B790-EC50C375D079}"/>
                            </a:ext>
                          </a:extLst>
                        </p:cNvPr>
                        <p:cNvSpPr txBox="1"/>
                        <p:nvPr/>
                      </p:nvSpPr>
                      <p:spPr>
                        <a:xfrm>
                          <a:off x="4179992" y="4900790"/>
                          <a:ext cx="1551044" cy="338554"/>
                        </a:xfrm>
                        <a:prstGeom prst="rect">
                          <a:avLst/>
                        </a:prstGeom>
                        <a:noFill/>
                      </p:spPr>
                      <p:txBody>
                        <a:bodyPr wrap="square" rtlCol="0">
                          <a:spAutoFit/>
                        </a:bodyPr>
                        <a:lstStyle/>
                        <a:p>
                          <a:r>
                            <a:rPr lang="en-US" sz="800" i="1" dirty="0">
                              <a:solidFill>
                                <a:schemeClr val="tx1">
                                  <a:lumMod val="85000"/>
                                  <a:lumOff val="15000"/>
                                </a:schemeClr>
                              </a:solidFill>
                              <a:latin typeface="Arial" panose="020B0604020202020204" pitchFamily="34" charset="0"/>
                              <a:cs typeface="Arial" panose="020B0604020202020204" pitchFamily="34" charset="0"/>
                            </a:rPr>
                            <a:t>Faculty of Medicine – Lisbon University</a:t>
                          </a:r>
                        </a:p>
                      </p:txBody>
                    </p:sp>
                    <p:sp>
                      <p:nvSpPr>
                        <p:cNvPr id="62" name="TextBox 73">
                          <a:extLst>
                            <a:ext uri="{FF2B5EF4-FFF2-40B4-BE49-F238E27FC236}">
                              <a16:creationId xmlns:a16="http://schemas.microsoft.com/office/drawing/2014/main" id="{17004CCD-023D-B740-B71F-A66DC0C06FC4}"/>
                            </a:ext>
                          </a:extLst>
                        </p:cNvPr>
                        <p:cNvSpPr txBox="1"/>
                        <p:nvPr/>
                      </p:nvSpPr>
                      <p:spPr>
                        <a:xfrm>
                          <a:off x="4179991" y="4723328"/>
                          <a:ext cx="1551045" cy="430887"/>
                        </a:xfrm>
                        <a:prstGeom prst="rect">
                          <a:avLst/>
                        </a:prstGeom>
                        <a:noFill/>
                      </p:spPr>
                      <p:txBody>
                        <a:bodyPr wrap="square" rtlCol="0">
                          <a:spAutoFit/>
                        </a:bodyPr>
                        <a:lstStyle/>
                        <a:p>
                          <a:r>
                            <a:rPr lang="en-US" sz="1100" i="1" dirty="0">
                              <a:solidFill>
                                <a:schemeClr val="tx1">
                                  <a:lumMod val="85000"/>
                                  <a:lumOff val="15000"/>
                                </a:schemeClr>
                              </a:solidFill>
                              <a:latin typeface="Arial" panose="020B0604020202020204" pitchFamily="34" charset="0"/>
                              <a:cs typeface="Arial" panose="020B0604020202020204" pitchFamily="34" charset="0"/>
                            </a:rPr>
                            <a:t>Graduated in Medicine</a:t>
                          </a:r>
                        </a:p>
                      </p:txBody>
                    </p:sp>
                  </p:grpSp>
                </p:grpSp>
              </p:grpSp>
            </p:grpSp>
          </p:grpSp>
          <p:grpSp>
            <p:nvGrpSpPr>
              <p:cNvPr id="9" name="Group 9">
                <a:extLst>
                  <a:ext uri="{FF2B5EF4-FFF2-40B4-BE49-F238E27FC236}">
                    <a16:creationId xmlns:a16="http://schemas.microsoft.com/office/drawing/2014/main" id="{7B35A101-A6D5-C542-BF2A-020E4E6072BB}"/>
                  </a:ext>
                </a:extLst>
              </p:cNvPr>
              <p:cNvGrpSpPr/>
              <p:nvPr/>
            </p:nvGrpSpPr>
            <p:grpSpPr>
              <a:xfrm>
                <a:off x="5824445" y="4476495"/>
                <a:ext cx="5569850" cy="1877569"/>
                <a:chOff x="5824445" y="4476495"/>
                <a:chExt cx="5569850" cy="1877569"/>
              </a:xfrm>
            </p:grpSpPr>
            <p:sp>
              <p:nvSpPr>
                <p:cNvPr id="36" name="Rectangle 38">
                  <a:extLst>
                    <a:ext uri="{FF2B5EF4-FFF2-40B4-BE49-F238E27FC236}">
                      <a16:creationId xmlns:a16="http://schemas.microsoft.com/office/drawing/2014/main" id="{185EF8B9-71AC-6E4C-BB5E-E94F929AF114}"/>
                    </a:ext>
                  </a:extLst>
                </p:cNvPr>
                <p:cNvSpPr/>
                <p:nvPr/>
              </p:nvSpPr>
              <p:spPr>
                <a:xfrm>
                  <a:off x="5824445" y="4476495"/>
                  <a:ext cx="5569850" cy="1877569"/>
                </a:xfrm>
                <a:prstGeom prst="rect">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9">
                  <a:extLst>
                    <a:ext uri="{FF2B5EF4-FFF2-40B4-BE49-F238E27FC236}">
                      <a16:creationId xmlns:a16="http://schemas.microsoft.com/office/drawing/2014/main" id="{9A73F868-354D-9549-9CCA-CDE821802DCB}"/>
                    </a:ext>
                  </a:extLst>
                </p:cNvPr>
                <p:cNvGrpSpPr/>
                <p:nvPr/>
              </p:nvGrpSpPr>
              <p:grpSpPr>
                <a:xfrm>
                  <a:off x="5841429" y="4533450"/>
                  <a:ext cx="4213090" cy="1753512"/>
                  <a:chOff x="5841429" y="4533450"/>
                  <a:chExt cx="4213090" cy="1753512"/>
                </a:xfrm>
              </p:grpSpPr>
              <p:grpSp>
                <p:nvGrpSpPr>
                  <p:cNvPr id="38" name="Group 40">
                    <a:extLst>
                      <a:ext uri="{FF2B5EF4-FFF2-40B4-BE49-F238E27FC236}">
                        <a16:creationId xmlns:a16="http://schemas.microsoft.com/office/drawing/2014/main" id="{4E2C1A25-417A-8D47-89AA-6CDE51D3CF95}"/>
                      </a:ext>
                    </a:extLst>
                  </p:cNvPr>
                  <p:cNvGrpSpPr/>
                  <p:nvPr/>
                </p:nvGrpSpPr>
                <p:grpSpPr>
                  <a:xfrm>
                    <a:off x="5841429" y="4533450"/>
                    <a:ext cx="2262689" cy="478455"/>
                    <a:chOff x="5857304" y="4533450"/>
                    <a:chExt cx="2262689" cy="478455"/>
                  </a:xfrm>
                </p:grpSpPr>
                <p:sp>
                  <p:nvSpPr>
                    <p:cNvPr id="51" name="Rectangle 80">
                      <a:extLst>
                        <a:ext uri="{FF2B5EF4-FFF2-40B4-BE49-F238E27FC236}">
                          <a16:creationId xmlns:a16="http://schemas.microsoft.com/office/drawing/2014/main" id="{C7BA8385-A38B-5E47-9544-163A6123BD21}"/>
                        </a:ext>
                      </a:extLst>
                    </p:cNvPr>
                    <p:cNvSpPr/>
                    <p:nvPr/>
                  </p:nvSpPr>
                  <p:spPr>
                    <a:xfrm>
                      <a:off x="5857304" y="4533450"/>
                      <a:ext cx="2262689" cy="478455"/>
                    </a:xfrm>
                    <a:custGeom>
                      <a:avLst/>
                      <a:gdLst>
                        <a:gd name="connsiteX0" fmla="*/ 0 w 2262689"/>
                        <a:gd name="connsiteY0" fmla="*/ 0 h 478455"/>
                        <a:gd name="connsiteX1" fmla="*/ 2262689 w 2262689"/>
                        <a:gd name="connsiteY1" fmla="*/ 0 h 478455"/>
                        <a:gd name="connsiteX2" fmla="*/ 2262689 w 2262689"/>
                        <a:gd name="connsiteY2" fmla="*/ 478455 h 478455"/>
                        <a:gd name="connsiteX3" fmla="*/ 0 w 2262689"/>
                        <a:gd name="connsiteY3" fmla="*/ 478455 h 478455"/>
                        <a:gd name="connsiteX4" fmla="*/ 0 w 2262689"/>
                        <a:gd name="connsiteY4" fmla="*/ 0 h 478455"/>
                        <a:gd name="connsiteX0" fmla="*/ 0 w 2277029"/>
                        <a:gd name="connsiteY0" fmla="*/ 0 h 478455"/>
                        <a:gd name="connsiteX1" fmla="*/ 2262689 w 2277029"/>
                        <a:gd name="connsiteY1" fmla="*/ 0 h 478455"/>
                        <a:gd name="connsiteX2" fmla="*/ 2277029 w 2277029"/>
                        <a:gd name="connsiteY2" fmla="*/ 241805 h 478455"/>
                        <a:gd name="connsiteX3" fmla="*/ 2262689 w 2277029"/>
                        <a:gd name="connsiteY3" fmla="*/ 478455 h 478455"/>
                        <a:gd name="connsiteX4" fmla="*/ 0 w 2277029"/>
                        <a:gd name="connsiteY4" fmla="*/ 478455 h 478455"/>
                        <a:gd name="connsiteX5" fmla="*/ 0 w 2277029"/>
                        <a:gd name="connsiteY5" fmla="*/ 0 h 478455"/>
                        <a:gd name="connsiteX0" fmla="*/ 0 w 2262689"/>
                        <a:gd name="connsiteY0" fmla="*/ 0 h 478455"/>
                        <a:gd name="connsiteX1" fmla="*/ 2262689 w 2262689"/>
                        <a:gd name="connsiteY1" fmla="*/ 0 h 478455"/>
                        <a:gd name="connsiteX2" fmla="*/ 1981607 w 2262689"/>
                        <a:gd name="connsiteY2" fmla="*/ 199602 h 478455"/>
                        <a:gd name="connsiteX3" fmla="*/ 2262689 w 2262689"/>
                        <a:gd name="connsiteY3" fmla="*/ 478455 h 478455"/>
                        <a:gd name="connsiteX4" fmla="*/ 0 w 2262689"/>
                        <a:gd name="connsiteY4" fmla="*/ 478455 h 478455"/>
                        <a:gd name="connsiteX5" fmla="*/ 0 w 2262689"/>
                        <a:gd name="connsiteY5" fmla="*/ 0 h 478455"/>
                        <a:gd name="connsiteX0" fmla="*/ 0 w 2262689"/>
                        <a:gd name="connsiteY0" fmla="*/ 0 h 478455"/>
                        <a:gd name="connsiteX1" fmla="*/ 2262689 w 2262689"/>
                        <a:gd name="connsiteY1" fmla="*/ 0 h 478455"/>
                        <a:gd name="connsiteX2" fmla="*/ 1981607 w 2262689"/>
                        <a:gd name="connsiteY2" fmla="*/ 241805 h 478455"/>
                        <a:gd name="connsiteX3" fmla="*/ 2262689 w 2262689"/>
                        <a:gd name="connsiteY3" fmla="*/ 478455 h 478455"/>
                        <a:gd name="connsiteX4" fmla="*/ 0 w 2262689"/>
                        <a:gd name="connsiteY4" fmla="*/ 478455 h 478455"/>
                        <a:gd name="connsiteX5" fmla="*/ 0 w 2262689"/>
                        <a:gd name="connsiteY5" fmla="*/ 0 h 47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89" h="478455">
                          <a:moveTo>
                            <a:pt x="0" y="0"/>
                          </a:moveTo>
                          <a:lnTo>
                            <a:pt x="2262689" y="0"/>
                          </a:lnTo>
                          <a:lnTo>
                            <a:pt x="1981607" y="241805"/>
                          </a:lnTo>
                          <a:lnTo>
                            <a:pt x="2262689" y="478455"/>
                          </a:lnTo>
                          <a:lnTo>
                            <a:pt x="0" y="478455"/>
                          </a:lnTo>
                          <a:lnTo>
                            <a:pt x="0" y="0"/>
                          </a:lnTo>
                          <a:close/>
                        </a:path>
                      </a:pathLst>
                    </a:custGeom>
                    <a:solidFill>
                      <a:srgbClr val="25928F"/>
                    </a:solidFill>
                    <a:ln>
                      <a:noFill/>
                    </a:ln>
                    <a:effectLst>
                      <a:outerShdw blurRad="762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63">
                      <a:extLst>
                        <a:ext uri="{FF2B5EF4-FFF2-40B4-BE49-F238E27FC236}">
                          <a16:creationId xmlns:a16="http://schemas.microsoft.com/office/drawing/2014/main" id="{7B73D32C-BF44-3C4A-A579-242050687622}"/>
                        </a:ext>
                      </a:extLst>
                    </p:cNvPr>
                    <p:cNvSpPr txBox="1"/>
                    <p:nvPr/>
                  </p:nvSpPr>
                  <p:spPr>
                    <a:xfrm>
                      <a:off x="5857304" y="4541845"/>
                      <a:ext cx="1072730"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Skills </a:t>
                      </a:r>
                    </a:p>
                  </p:txBody>
                </p:sp>
              </p:grpSp>
              <p:grpSp>
                <p:nvGrpSpPr>
                  <p:cNvPr id="39" name="Group 41">
                    <a:extLst>
                      <a:ext uri="{FF2B5EF4-FFF2-40B4-BE49-F238E27FC236}">
                        <a16:creationId xmlns:a16="http://schemas.microsoft.com/office/drawing/2014/main" id="{E062C477-1652-3148-A8C1-29DC6948A2E7}"/>
                      </a:ext>
                    </a:extLst>
                  </p:cNvPr>
                  <p:cNvGrpSpPr/>
                  <p:nvPr/>
                </p:nvGrpSpPr>
                <p:grpSpPr>
                  <a:xfrm>
                    <a:off x="6265880" y="4985163"/>
                    <a:ext cx="3788639" cy="1301799"/>
                    <a:chOff x="6265880" y="4962303"/>
                    <a:chExt cx="3788639" cy="1301799"/>
                  </a:xfrm>
                </p:grpSpPr>
                <p:sp>
                  <p:nvSpPr>
                    <p:cNvPr id="40" name="TextBox 58">
                      <a:extLst>
                        <a:ext uri="{FF2B5EF4-FFF2-40B4-BE49-F238E27FC236}">
                          <a16:creationId xmlns:a16="http://schemas.microsoft.com/office/drawing/2014/main" id="{4F619C88-0339-9047-A3C1-6BBE5CEF7266}"/>
                        </a:ext>
                      </a:extLst>
                    </p:cNvPr>
                    <p:cNvSpPr txBox="1"/>
                    <p:nvPr/>
                  </p:nvSpPr>
                  <p:spPr>
                    <a:xfrm>
                      <a:off x="6265880" y="5956325"/>
                      <a:ext cx="910827" cy="307777"/>
                    </a:xfrm>
                    <a:prstGeom prst="rect">
                      <a:avLst/>
                    </a:prstGeom>
                    <a:noFill/>
                  </p:spPr>
                  <p:txBody>
                    <a:bodyPr wrap="none" rtlCol="0">
                      <a:spAutoFit/>
                    </a:bodyPr>
                    <a:lstStyle/>
                    <a:p>
                      <a:r>
                        <a:rPr lang="en-US" sz="1400" dirty="0">
                          <a:solidFill>
                            <a:schemeClr val="tx1">
                              <a:lumMod val="85000"/>
                              <a:lumOff val="15000"/>
                            </a:schemeClr>
                          </a:solidFill>
                          <a:latin typeface="Arial" panose="020B0604020202020204" pitchFamily="34" charset="0"/>
                          <a:cs typeface="Arial" panose="020B0604020202020204" pitchFamily="34" charset="0"/>
                        </a:rPr>
                        <a:t>Upper GI</a:t>
                      </a:r>
                    </a:p>
                  </p:txBody>
                </p:sp>
                <p:grpSp>
                  <p:nvGrpSpPr>
                    <p:cNvPr id="41" name="Group 44">
                      <a:extLst>
                        <a:ext uri="{FF2B5EF4-FFF2-40B4-BE49-F238E27FC236}">
                          <a16:creationId xmlns:a16="http://schemas.microsoft.com/office/drawing/2014/main" id="{1B5B3E84-ACA4-5241-A621-208DB622C325}"/>
                        </a:ext>
                      </a:extLst>
                    </p:cNvPr>
                    <p:cNvGrpSpPr/>
                    <p:nvPr/>
                  </p:nvGrpSpPr>
                  <p:grpSpPr>
                    <a:xfrm>
                      <a:off x="7175885" y="4963542"/>
                      <a:ext cx="1602915" cy="1300560"/>
                      <a:chOff x="7175885" y="4963542"/>
                      <a:chExt cx="1602915" cy="1300560"/>
                    </a:xfrm>
                  </p:grpSpPr>
                  <p:sp>
                    <p:nvSpPr>
                      <p:cNvPr id="47" name="TextBox 50">
                        <a:extLst>
                          <a:ext uri="{FF2B5EF4-FFF2-40B4-BE49-F238E27FC236}">
                            <a16:creationId xmlns:a16="http://schemas.microsoft.com/office/drawing/2014/main" id="{C48BF4B9-6A84-3F46-8337-632DAB559A67}"/>
                          </a:ext>
                        </a:extLst>
                      </p:cNvPr>
                      <p:cNvSpPr txBox="1"/>
                      <p:nvPr/>
                    </p:nvSpPr>
                    <p:spPr>
                      <a:xfrm>
                        <a:off x="7265536" y="5956325"/>
                        <a:ext cx="1423531" cy="307777"/>
                      </a:xfrm>
                      <a:prstGeom prst="rect">
                        <a:avLst/>
                      </a:prstGeom>
                      <a:noFill/>
                    </p:spPr>
                    <p:txBody>
                      <a:bodyPr wrap="none" rtlCol="0">
                        <a:spAutoFit/>
                      </a:bodyPr>
                      <a:lstStyle/>
                      <a:p>
                        <a:r>
                          <a:rPr lang="en-US" sz="1400" dirty="0">
                            <a:solidFill>
                              <a:schemeClr val="tx1">
                                <a:lumMod val="85000"/>
                                <a:lumOff val="15000"/>
                              </a:schemeClr>
                            </a:solidFill>
                            <a:latin typeface="Arial" panose="020B0604020202020204" pitchFamily="34" charset="0"/>
                            <a:cs typeface="Arial" panose="020B0604020202020204" pitchFamily="34" charset="0"/>
                          </a:rPr>
                          <a:t>Abdominal Wall</a:t>
                        </a:r>
                      </a:p>
                    </p:txBody>
                  </p:sp>
                  <p:grpSp>
                    <p:nvGrpSpPr>
                      <p:cNvPr id="48" name="Group 51">
                        <a:extLst>
                          <a:ext uri="{FF2B5EF4-FFF2-40B4-BE49-F238E27FC236}">
                            <a16:creationId xmlns:a16="http://schemas.microsoft.com/office/drawing/2014/main" id="{8B49E32F-7DF5-C644-88AC-1078677A1358}"/>
                          </a:ext>
                        </a:extLst>
                      </p:cNvPr>
                      <p:cNvGrpSpPr/>
                      <p:nvPr/>
                    </p:nvGrpSpPr>
                    <p:grpSpPr>
                      <a:xfrm>
                        <a:off x="7175885" y="4963542"/>
                        <a:ext cx="1602915" cy="1068609"/>
                        <a:chOff x="7175885" y="4963542"/>
                        <a:chExt cx="1602915" cy="1068609"/>
                      </a:xfrm>
                    </p:grpSpPr>
                    <p:graphicFrame>
                      <p:nvGraphicFramePr>
                        <p:cNvPr id="49" name="Chart 52">
                          <a:extLst>
                            <a:ext uri="{FF2B5EF4-FFF2-40B4-BE49-F238E27FC236}">
                              <a16:creationId xmlns:a16="http://schemas.microsoft.com/office/drawing/2014/main" id="{B3D8532D-1F08-9241-8CC1-FDEA87ECA3D6}"/>
                            </a:ext>
                          </a:extLst>
                        </p:cNvPr>
                        <p:cNvGraphicFramePr/>
                        <p:nvPr/>
                      </p:nvGraphicFramePr>
                      <p:xfrm>
                        <a:off x="7175885" y="4963542"/>
                        <a:ext cx="1602915" cy="1068609"/>
                      </p:xfrm>
                      <a:graphic>
                        <a:graphicData uri="http://schemas.openxmlformats.org/drawingml/2006/chart">
                          <c:chart xmlns:c="http://schemas.openxmlformats.org/drawingml/2006/chart" xmlns:r="http://schemas.openxmlformats.org/officeDocument/2006/relationships" r:id="rId3"/>
                        </a:graphicData>
                      </a:graphic>
                    </p:graphicFrame>
                    <p:sp>
                      <p:nvSpPr>
                        <p:cNvPr id="50" name="TextBox 53">
                          <a:extLst>
                            <a:ext uri="{FF2B5EF4-FFF2-40B4-BE49-F238E27FC236}">
                              <a16:creationId xmlns:a16="http://schemas.microsoft.com/office/drawing/2014/main" id="{8CDBE94C-54C8-054F-BFF3-8F8AAD51367C}"/>
                            </a:ext>
                          </a:extLst>
                        </p:cNvPr>
                        <p:cNvSpPr txBox="1"/>
                        <p:nvPr/>
                      </p:nvSpPr>
                      <p:spPr>
                        <a:xfrm>
                          <a:off x="7761449" y="5359347"/>
                          <a:ext cx="468398"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30</a:t>
                          </a:r>
                          <a:r>
                            <a:rPr lang="en-US" sz="1000" b="1" dirty="0">
                              <a:latin typeface="Arial" panose="020B0604020202020204" pitchFamily="34" charset="0"/>
                              <a:cs typeface="Arial" panose="020B0604020202020204" pitchFamily="34" charset="0"/>
                            </a:rPr>
                            <a:t>%</a:t>
                          </a:r>
                        </a:p>
                      </p:txBody>
                    </p:sp>
                  </p:grpSp>
                </p:grpSp>
                <p:grpSp>
                  <p:nvGrpSpPr>
                    <p:cNvPr id="42" name="Group 45">
                      <a:extLst>
                        <a:ext uri="{FF2B5EF4-FFF2-40B4-BE49-F238E27FC236}">
                          <a16:creationId xmlns:a16="http://schemas.microsoft.com/office/drawing/2014/main" id="{D5D1C115-B16D-C24D-BBA0-B6CDDCFA3B0E}"/>
                        </a:ext>
                      </a:extLst>
                    </p:cNvPr>
                    <p:cNvGrpSpPr/>
                    <p:nvPr/>
                  </p:nvGrpSpPr>
                  <p:grpSpPr>
                    <a:xfrm>
                      <a:off x="8454319" y="4962303"/>
                      <a:ext cx="1600200" cy="1301180"/>
                      <a:chOff x="8454319" y="4962303"/>
                      <a:chExt cx="1600200" cy="1301180"/>
                    </a:xfrm>
                  </p:grpSpPr>
                  <p:sp>
                    <p:nvSpPr>
                      <p:cNvPr id="43" name="TextBox 46">
                        <a:extLst>
                          <a:ext uri="{FF2B5EF4-FFF2-40B4-BE49-F238E27FC236}">
                            <a16:creationId xmlns:a16="http://schemas.microsoft.com/office/drawing/2014/main" id="{064B7C81-CC77-684D-8587-318EE82CAC5A}"/>
                          </a:ext>
                        </a:extLst>
                      </p:cNvPr>
                      <p:cNvSpPr txBox="1"/>
                      <p:nvPr/>
                    </p:nvSpPr>
                    <p:spPr>
                      <a:xfrm>
                        <a:off x="8757775" y="5955706"/>
                        <a:ext cx="1090363" cy="307777"/>
                      </a:xfrm>
                      <a:prstGeom prst="rect">
                        <a:avLst/>
                      </a:prstGeom>
                      <a:noFill/>
                    </p:spPr>
                    <p:txBody>
                      <a:bodyPr wrap="none" rtlCol="0">
                        <a:spAutoFit/>
                      </a:bodyPr>
                      <a:lstStyle/>
                      <a:p>
                        <a:r>
                          <a:rPr lang="en-US" sz="1400" dirty="0">
                            <a:solidFill>
                              <a:schemeClr val="tx1">
                                <a:lumMod val="85000"/>
                                <a:lumOff val="15000"/>
                              </a:schemeClr>
                            </a:solidFill>
                            <a:latin typeface="Arial" panose="020B0604020202020204" pitchFamily="34" charset="0"/>
                            <a:cs typeface="Arial" panose="020B0604020202020204" pitchFamily="34" charset="0"/>
                          </a:rPr>
                          <a:t>Emergency</a:t>
                        </a:r>
                      </a:p>
                    </p:txBody>
                  </p:sp>
                  <p:grpSp>
                    <p:nvGrpSpPr>
                      <p:cNvPr id="44" name="Group 47">
                        <a:extLst>
                          <a:ext uri="{FF2B5EF4-FFF2-40B4-BE49-F238E27FC236}">
                            <a16:creationId xmlns:a16="http://schemas.microsoft.com/office/drawing/2014/main" id="{D1F3A844-1141-8F47-B2FD-1279F4EB6CE9}"/>
                          </a:ext>
                        </a:extLst>
                      </p:cNvPr>
                      <p:cNvGrpSpPr/>
                      <p:nvPr/>
                    </p:nvGrpSpPr>
                    <p:grpSpPr>
                      <a:xfrm>
                        <a:off x="8454319" y="4962303"/>
                        <a:ext cx="1600200" cy="1069848"/>
                        <a:chOff x="8454319" y="4962303"/>
                        <a:chExt cx="1600200" cy="1069848"/>
                      </a:xfrm>
                    </p:grpSpPr>
                    <p:graphicFrame>
                      <p:nvGraphicFramePr>
                        <p:cNvPr id="45" name="Chart 48">
                          <a:extLst>
                            <a:ext uri="{FF2B5EF4-FFF2-40B4-BE49-F238E27FC236}">
                              <a16:creationId xmlns:a16="http://schemas.microsoft.com/office/drawing/2014/main" id="{B58A0776-BF7C-F34E-B429-67B346BD3A81}"/>
                            </a:ext>
                          </a:extLst>
                        </p:cNvPr>
                        <p:cNvGraphicFramePr/>
                        <p:nvPr/>
                      </p:nvGraphicFramePr>
                      <p:xfrm>
                        <a:off x="8454319" y="4962303"/>
                        <a:ext cx="1600200" cy="1069848"/>
                      </p:xfrm>
                      <a:graphic>
                        <a:graphicData uri="http://schemas.openxmlformats.org/drawingml/2006/chart">
                          <c:chart xmlns:c="http://schemas.openxmlformats.org/drawingml/2006/chart" xmlns:r="http://schemas.openxmlformats.org/officeDocument/2006/relationships" r:id="rId4"/>
                        </a:graphicData>
                      </a:graphic>
                    </p:graphicFrame>
                    <p:sp>
                      <p:nvSpPr>
                        <p:cNvPr id="46" name="TextBox 49">
                          <a:extLst>
                            <a:ext uri="{FF2B5EF4-FFF2-40B4-BE49-F238E27FC236}">
                              <a16:creationId xmlns:a16="http://schemas.microsoft.com/office/drawing/2014/main" id="{30297FA6-7D48-AE4A-BB2D-BBD2A66D560D}"/>
                            </a:ext>
                          </a:extLst>
                        </p:cNvPr>
                        <p:cNvSpPr txBox="1"/>
                        <p:nvPr/>
                      </p:nvSpPr>
                      <p:spPr>
                        <a:xfrm>
                          <a:off x="9049913" y="5351345"/>
                          <a:ext cx="468398"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30</a:t>
                          </a:r>
                          <a:r>
                            <a:rPr lang="en-US" sz="1000" b="1" dirty="0">
                              <a:latin typeface="Arial" panose="020B0604020202020204" pitchFamily="34" charset="0"/>
                              <a:cs typeface="Arial" panose="020B0604020202020204" pitchFamily="34" charset="0"/>
                            </a:rPr>
                            <a:t>%</a:t>
                          </a:r>
                        </a:p>
                      </p:txBody>
                    </p:sp>
                  </p:grpSp>
                </p:grpSp>
              </p:grpSp>
            </p:grpSp>
          </p:grpSp>
          <p:grpSp>
            <p:nvGrpSpPr>
              <p:cNvPr id="10" name="Group 10">
                <a:extLst>
                  <a:ext uri="{FF2B5EF4-FFF2-40B4-BE49-F238E27FC236}">
                    <a16:creationId xmlns:a16="http://schemas.microsoft.com/office/drawing/2014/main" id="{81AF4748-B0E3-6643-B28A-63CC8C413D73}"/>
                  </a:ext>
                </a:extLst>
              </p:cNvPr>
              <p:cNvGrpSpPr/>
              <p:nvPr/>
            </p:nvGrpSpPr>
            <p:grpSpPr>
              <a:xfrm>
                <a:off x="5824443" y="1151635"/>
                <a:ext cx="5569850" cy="3229167"/>
                <a:chOff x="5824443" y="1151635"/>
                <a:chExt cx="5569850" cy="3229167"/>
              </a:xfrm>
            </p:grpSpPr>
            <p:sp>
              <p:nvSpPr>
                <p:cNvPr id="11" name="Rectangle 11">
                  <a:extLst>
                    <a:ext uri="{FF2B5EF4-FFF2-40B4-BE49-F238E27FC236}">
                      <a16:creationId xmlns:a16="http://schemas.microsoft.com/office/drawing/2014/main" id="{B87F2AC9-9E80-B248-B445-B38ED94079B4}"/>
                    </a:ext>
                  </a:extLst>
                </p:cNvPr>
                <p:cNvSpPr/>
                <p:nvPr/>
              </p:nvSpPr>
              <p:spPr>
                <a:xfrm>
                  <a:off x="5824443" y="1151635"/>
                  <a:ext cx="5569850" cy="3229167"/>
                </a:xfrm>
                <a:prstGeom prst="rect">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2">
                  <a:extLst>
                    <a:ext uri="{FF2B5EF4-FFF2-40B4-BE49-F238E27FC236}">
                      <a16:creationId xmlns:a16="http://schemas.microsoft.com/office/drawing/2014/main" id="{137EE2BC-A501-D544-B520-31F97E32F065}"/>
                    </a:ext>
                  </a:extLst>
                </p:cNvPr>
                <p:cNvGrpSpPr/>
                <p:nvPr/>
              </p:nvGrpSpPr>
              <p:grpSpPr>
                <a:xfrm>
                  <a:off x="5841429" y="1239235"/>
                  <a:ext cx="5552855" cy="2922064"/>
                  <a:chOff x="5841429" y="1239235"/>
                  <a:chExt cx="5552855" cy="2922064"/>
                </a:xfrm>
              </p:grpSpPr>
              <p:grpSp>
                <p:nvGrpSpPr>
                  <p:cNvPr id="13" name="Group 13">
                    <a:extLst>
                      <a:ext uri="{FF2B5EF4-FFF2-40B4-BE49-F238E27FC236}">
                        <a16:creationId xmlns:a16="http://schemas.microsoft.com/office/drawing/2014/main" id="{635A4BAB-D38B-A646-BC2D-6C3A2355B1AE}"/>
                      </a:ext>
                    </a:extLst>
                  </p:cNvPr>
                  <p:cNvGrpSpPr/>
                  <p:nvPr/>
                </p:nvGrpSpPr>
                <p:grpSpPr>
                  <a:xfrm>
                    <a:off x="6061362" y="2119119"/>
                    <a:ext cx="1010724" cy="2042180"/>
                    <a:chOff x="6380676" y="2132359"/>
                    <a:chExt cx="1010724" cy="2042180"/>
                  </a:xfrm>
                </p:grpSpPr>
                <p:grpSp>
                  <p:nvGrpSpPr>
                    <p:cNvPr id="25" name="Group 27">
                      <a:extLst>
                        <a:ext uri="{FF2B5EF4-FFF2-40B4-BE49-F238E27FC236}">
                          <a16:creationId xmlns:a16="http://schemas.microsoft.com/office/drawing/2014/main" id="{B1A957B7-D3ED-E94C-8646-834657EADB1A}"/>
                        </a:ext>
                      </a:extLst>
                    </p:cNvPr>
                    <p:cNvGrpSpPr/>
                    <p:nvPr/>
                  </p:nvGrpSpPr>
                  <p:grpSpPr>
                    <a:xfrm>
                      <a:off x="6380800" y="2132359"/>
                      <a:ext cx="1010600" cy="2042180"/>
                      <a:chOff x="6781800" y="1657654"/>
                      <a:chExt cx="552908" cy="1117296"/>
                    </a:xfrm>
                  </p:grpSpPr>
                  <p:sp>
                    <p:nvSpPr>
                      <p:cNvPr id="29" name="Pentagon 31">
                        <a:extLst>
                          <a:ext uri="{FF2B5EF4-FFF2-40B4-BE49-F238E27FC236}">
                            <a16:creationId xmlns:a16="http://schemas.microsoft.com/office/drawing/2014/main" id="{E9166126-8394-AE4D-8D53-E903162042AF}"/>
                          </a:ext>
                        </a:extLst>
                      </p:cNvPr>
                      <p:cNvSpPr/>
                      <p:nvPr/>
                    </p:nvSpPr>
                    <p:spPr>
                      <a:xfrm>
                        <a:off x="6781800" y="1873731"/>
                        <a:ext cx="406400" cy="149225"/>
                      </a:xfrm>
                      <a:prstGeom prst="homePlate">
                        <a:avLst/>
                      </a:prstGeom>
                      <a:solidFill>
                        <a:srgbClr val="1D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entagon 32">
                        <a:extLst>
                          <a:ext uri="{FF2B5EF4-FFF2-40B4-BE49-F238E27FC236}">
                            <a16:creationId xmlns:a16="http://schemas.microsoft.com/office/drawing/2014/main" id="{48CD9E1C-4449-994D-95BE-ECE482455642}"/>
                          </a:ext>
                        </a:extLst>
                      </p:cNvPr>
                      <p:cNvSpPr/>
                      <p:nvPr/>
                    </p:nvSpPr>
                    <p:spPr>
                      <a:xfrm>
                        <a:off x="6781800" y="2193984"/>
                        <a:ext cx="406400" cy="149225"/>
                      </a:xfrm>
                      <a:prstGeom prst="homePlate">
                        <a:avLst/>
                      </a:prstGeom>
                      <a:solidFill>
                        <a:srgbClr val="1D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entagon 33">
                        <a:extLst>
                          <a:ext uri="{FF2B5EF4-FFF2-40B4-BE49-F238E27FC236}">
                            <a16:creationId xmlns:a16="http://schemas.microsoft.com/office/drawing/2014/main" id="{F93AD167-C91E-0548-B336-EFE905647365}"/>
                          </a:ext>
                        </a:extLst>
                      </p:cNvPr>
                      <p:cNvSpPr/>
                      <p:nvPr/>
                    </p:nvSpPr>
                    <p:spPr>
                      <a:xfrm>
                        <a:off x="6781800" y="2427754"/>
                        <a:ext cx="406400" cy="149225"/>
                      </a:xfrm>
                      <a:prstGeom prst="homePlate">
                        <a:avLst/>
                      </a:prstGeom>
                      <a:solidFill>
                        <a:srgbClr val="1D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4">
                        <a:extLst>
                          <a:ext uri="{FF2B5EF4-FFF2-40B4-BE49-F238E27FC236}">
                            <a16:creationId xmlns:a16="http://schemas.microsoft.com/office/drawing/2014/main" id="{2ED84CB9-A444-3C45-97BE-35945F4BE896}"/>
                          </a:ext>
                        </a:extLst>
                      </p:cNvPr>
                      <p:cNvCxnSpPr>
                        <a:cxnSpLocks/>
                        <a:stCxn id="92" idx="0"/>
                      </p:cNvCxnSpPr>
                      <p:nvPr/>
                    </p:nvCxnSpPr>
                    <p:spPr>
                      <a:xfrm flipH="1">
                        <a:off x="7300119" y="1657654"/>
                        <a:ext cx="12691" cy="1117296"/>
                      </a:xfrm>
                      <a:prstGeom prst="line">
                        <a:avLst/>
                      </a:prstGeom>
                      <a:ln>
                        <a:solidFill>
                          <a:srgbClr val="1D2B2B"/>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F64683DF-2266-2643-9459-E898243BFDA1}"/>
                          </a:ext>
                        </a:extLst>
                      </p:cNvPr>
                      <p:cNvSpPr/>
                      <p:nvPr/>
                    </p:nvSpPr>
                    <p:spPr>
                      <a:xfrm>
                        <a:off x="7265531" y="1910930"/>
                        <a:ext cx="69177" cy="69177"/>
                      </a:xfrm>
                      <a:prstGeom prst="ellipse">
                        <a:avLst/>
                      </a:prstGeom>
                      <a:solidFill>
                        <a:srgbClr val="1D2B2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F8AFBBA5-C48D-AC44-9A0B-8BF2D0A058C0}"/>
                          </a:ext>
                        </a:extLst>
                      </p:cNvPr>
                      <p:cNvSpPr/>
                      <p:nvPr/>
                    </p:nvSpPr>
                    <p:spPr>
                      <a:xfrm>
                        <a:off x="7265531" y="2230019"/>
                        <a:ext cx="69177" cy="69177"/>
                      </a:xfrm>
                      <a:prstGeom prst="ellipse">
                        <a:avLst/>
                      </a:prstGeom>
                      <a:solidFill>
                        <a:srgbClr val="1D2B2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06D6BA0-C771-3A4A-8F9A-50905A76CE9B}"/>
                          </a:ext>
                        </a:extLst>
                      </p:cNvPr>
                      <p:cNvSpPr/>
                      <p:nvPr/>
                    </p:nvSpPr>
                    <p:spPr>
                      <a:xfrm>
                        <a:off x="7265531" y="2467777"/>
                        <a:ext cx="69177" cy="69177"/>
                      </a:xfrm>
                      <a:prstGeom prst="ellipse">
                        <a:avLst/>
                      </a:prstGeom>
                      <a:solidFill>
                        <a:srgbClr val="1D2B2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8">
                      <a:extLst>
                        <a:ext uri="{FF2B5EF4-FFF2-40B4-BE49-F238E27FC236}">
                          <a16:creationId xmlns:a16="http://schemas.microsoft.com/office/drawing/2014/main" id="{7F51ED9D-0DA1-F040-B50D-A4AE1F99A46E}"/>
                        </a:ext>
                      </a:extLst>
                    </p:cNvPr>
                    <p:cNvSpPr txBox="1"/>
                    <p:nvPr/>
                  </p:nvSpPr>
                  <p:spPr>
                    <a:xfrm>
                      <a:off x="6380800" y="2468113"/>
                      <a:ext cx="639919"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2014</a:t>
                      </a:r>
                    </a:p>
                  </p:txBody>
                </p:sp>
                <p:sp>
                  <p:nvSpPr>
                    <p:cNvPr id="27" name="TextBox 29">
                      <a:extLst>
                        <a:ext uri="{FF2B5EF4-FFF2-40B4-BE49-F238E27FC236}">
                          <a16:creationId xmlns:a16="http://schemas.microsoft.com/office/drawing/2014/main" id="{9C65563C-8353-5748-B7C3-535CFA44C362}"/>
                        </a:ext>
                      </a:extLst>
                    </p:cNvPr>
                    <p:cNvSpPr txBox="1"/>
                    <p:nvPr/>
                  </p:nvSpPr>
                  <p:spPr>
                    <a:xfrm>
                      <a:off x="6383500" y="3061855"/>
                      <a:ext cx="639919"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2007</a:t>
                      </a:r>
                    </a:p>
                  </p:txBody>
                </p:sp>
                <p:sp>
                  <p:nvSpPr>
                    <p:cNvPr id="28" name="TextBox 30">
                      <a:extLst>
                        <a:ext uri="{FF2B5EF4-FFF2-40B4-BE49-F238E27FC236}">
                          <a16:creationId xmlns:a16="http://schemas.microsoft.com/office/drawing/2014/main" id="{4B2635A5-0C50-BA49-BE44-1D5A3545E1A6}"/>
                        </a:ext>
                      </a:extLst>
                    </p:cNvPr>
                    <p:cNvSpPr txBox="1"/>
                    <p:nvPr/>
                  </p:nvSpPr>
                  <p:spPr>
                    <a:xfrm>
                      <a:off x="6380676" y="3510942"/>
                      <a:ext cx="639919"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2005</a:t>
                      </a:r>
                    </a:p>
                  </p:txBody>
                </p:sp>
              </p:grpSp>
              <p:grpSp>
                <p:nvGrpSpPr>
                  <p:cNvPr id="14" name="Group 14">
                    <a:extLst>
                      <a:ext uri="{FF2B5EF4-FFF2-40B4-BE49-F238E27FC236}">
                        <a16:creationId xmlns:a16="http://schemas.microsoft.com/office/drawing/2014/main" id="{C8988821-7729-0D4A-8188-2C50EF648BB8}"/>
                      </a:ext>
                    </a:extLst>
                  </p:cNvPr>
                  <p:cNvGrpSpPr/>
                  <p:nvPr/>
                </p:nvGrpSpPr>
                <p:grpSpPr>
                  <a:xfrm>
                    <a:off x="7109059" y="2449173"/>
                    <a:ext cx="4285225" cy="1630382"/>
                    <a:chOff x="7109059" y="2449173"/>
                    <a:chExt cx="4285225" cy="1630382"/>
                  </a:xfrm>
                </p:grpSpPr>
                <p:sp>
                  <p:nvSpPr>
                    <p:cNvPr id="18" name="TextBox 25">
                      <a:extLst>
                        <a:ext uri="{FF2B5EF4-FFF2-40B4-BE49-F238E27FC236}">
                          <a16:creationId xmlns:a16="http://schemas.microsoft.com/office/drawing/2014/main" id="{7D59FF9F-118F-1A4C-A211-DA02AEB298A3}"/>
                        </a:ext>
                      </a:extLst>
                    </p:cNvPr>
                    <p:cNvSpPr txBox="1"/>
                    <p:nvPr/>
                  </p:nvSpPr>
                  <p:spPr>
                    <a:xfrm>
                      <a:off x="7109060" y="2449173"/>
                      <a:ext cx="3562053" cy="338554"/>
                    </a:xfrm>
                    <a:prstGeom prst="rect">
                      <a:avLst/>
                    </a:prstGeom>
                    <a:noFill/>
                  </p:spPr>
                  <p:txBody>
                    <a:bodyPr wrap="square" rtlCol="0">
                      <a:spAutoFit/>
                    </a:bodyPr>
                    <a:lstStyle/>
                    <a:p>
                      <a:r>
                        <a:rPr lang="en-US" sz="1600" b="1" i="1" dirty="0">
                          <a:latin typeface="Arial" panose="020B0604020202020204" pitchFamily="34" charset="0"/>
                          <a:cs typeface="Arial" panose="020B0604020202020204" pitchFamily="34" charset="0"/>
                        </a:rPr>
                        <a:t>Physician Attending </a:t>
                      </a:r>
                      <a:r>
                        <a:rPr lang="en-US" sz="1200" b="1" i="1" dirty="0">
                          <a:latin typeface="Arial" panose="020B0604020202020204" pitchFamily="34" charset="0"/>
                          <a:cs typeface="Arial" panose="020B0604020202020204" pitchFamily="34" charset="0"/>
                        </a:rPr>
                        <a:t>(since 2014)</a:t>
                      </a:r>
                      <a:endParaRPr lang="en-US" sz="1600" b="1" i="1" dirty="0">
                        <a:latin typeface="Arial" panose="020B0604020202020204" pitchFamily="34" charset="0"/>
                        <a:cs typeface="Arial" panose="020B0604020202020204" pitchFamily="34" charset="0"/>
                      </a:endParaRPr>
                    </a:p>
                  </p:txBody>
                </p:sp>
                <p:grpSp>
                  <p:nvGrpSpPr>
                    <p:cNvPr id="19" name="Group 19">
                      <a:extLst>
                        <a:ext uri="{FF2B5EF4-FFF2-40B4-BE49-F238E27FC236}">
                          <a16:creationId xmlns:a16="http://schemas.microsoft.com/office/drawing/2014/main" id="{43C5E973-E358-2D4D-81A0-3AC0F535A8E5}"/>
                        </a:ext>
                      </a:extLst>
                    </p:cNvPr>
                    <p:cNvGrpSpPr/>
                    <p:nvPr/>
                  </p:nvGrpSpPr>
                  <p:grpSpPr>
                    <a:xfrm>
                      <a:off x="7109060" y="3000737"/>
                      <a:ext cx="3965340" cy="752583"/>
                      <a:chOff x="7109060" y="2177854"/>
                      <a:chExt cx="3965340" cy="752583"/>
                    </a:xfrm>
                  </p:grpSpPr>
                  <p:sp>
                    <p:nvSpPr>
                      <p:cNvPr id="23" name="TextBox 23">
                        <a:extLst>
                          <a:ext uri="{FF2B5EF4-FFF2-40B4-BE49-F238E27FC236}">
                            <a16:creationId xmlns:a16="http://schemas.microsoft.com/office/drawing/2014/main" id="{72707774-DA77-154A-BB53-4DBDBB6F3D01}"/>
                          </a:ext>
                        </a:extLst>
                      </p:cNvPr>
                      <p:cNvSpPr txBox="1"/>
                      <p:nvPr/>
                    </p:nvSpPr>
                    <p:spPr>
                      <a:xfrm>
                        <a:off x="7109060" y="2177854"/>
                        <a:ext cx="3965338" cy="338554"/>
                      </a:xfrm>
                      <a:prstGeom prst="rect">
                        <a:avLst/>
                      </a:prstGeom>
                      <a:noFill/>
                    </p:spPr>
                    <p:txBody>
                      <a:bodyPr wrap="square" rtlCol="0">
                        <a:spAutoFit/>
                      </a:bodyPr>
                      <a:lstStyle/>
                      <a:p>
                        <a:r>
                          <a:rPr lang="en-US" sz="1600" b="1" i="1" dirty="0">
                            <a:latin typeface="Arial" panose="020B0604020202020204" pitchFamily="34" charset="0"/>
                            <a:cs typeface="Arial" panose="020B0604020202020204" pitchFamily="34" charset="0"/>
                          </a:rPr>
                          <a:t>Residency in General Surgery</a:t>
                        </a:r>
                      </a:p>
                    </p:txBody>
                  </p:sp>
                  <p:sp>
                    <p:nvSpPr>
                      <p:cNvPr id="24" name="Rectangle 24">
                        <a:extLst>
                          <a:ext uri="{FF2B5EF4-FFF2-40B4-BE49-F238E27FC236}">
                            <a16:creationId xmlns:a16="http://schemas.microsoft.com/office/drawing/2014/main" id="{2D9CB03B-6C8C-D640-98A8-E8008589AF17}"/>
                          </a:ext>
                        </a:extLst>
                      </p:cNvPr>
                      <p:cNvSpPr/>
                      <p:nvPr/>
                    </p:nvSpPr>
                    <p:spPr>
                      <a:xfrm>
                        <a:off x="7109060" y="2468772"/>
                        <a:ext cx="3965340" cy="461665"/>
                      </a:xfrm>
                      <a:prstGeom prst="rect">
                        <a:avLst/>
                      </a:prstGeom>
                      <a:noFill/>
                    </p:spPr>
                    <p:txBody>
                      <a:bodyPr wrap="square">
                        <a:spAutoFit/>
                      </a:bodyPr>
                      <a:lstStyle/>
                      <a:p>
                        <a:r>
                          <a:rPr lang="en-US" sz="1200" i="1" dirty="0">
                            <a:solidFill>
                              <a:schemeClr val="tx1">
                                <a:lumMod val="85000"/>
                                <a:lumOff val="15000"/>
                              </a:schemeClr>
                            </a:solidFill>
                            <a:latin typeface="Arial" panose="020B0604020202020204" pitchFamily="34" charset="0"/>
                            <a:cs typeface="Arial" panose="020B0604020202020204" pitchFamily="34" charset="0"/>
                          </a:rPr>
                          <a:t>Department of Surgery of Hospital Garcia de </a:t>
                        </a:r>
                        <a:r>
                          <a:rPr lang="en-US" sz="1200" i="1" dirty="0" err="1">
                            <a:solidFill>
                              <a:schemeClr val="tx1">
                                <a:lumMod val="85000"/>
                                <a:lumOff val="15000"/>
                              </a:schemeClr>
                            </a:solidFill>
                            <a:latin typeface="Arial" panose="020B0604020202020204" pitchFamily="34" charset="0"/>
                            <a:cs typeface="Arial" panose="020B0604020202020204" pitchFamily="34" charset="0"/>
                          </a:rPr>
                          <a:t>Orta</a:t>
                        </a:r>
                        <a:endParaRPr lang="en-US" sz="1200" i="1" dirty="0">
                          <a:solidFill>
                            <a:schemeClr val="tx1">
                              <a:lumMod val="85000"/>
                              <a:lumOff val="15000"/>
                            </a:schemeClr>
                          </a:solidFill>
                          <a:latin typeface="Arial" panose="020B0604020202020204" pitchFamily="34" charset="0"/>
                          <a:cs typeface="Arial" panose="020B0604020202020204" pitchFamily="34" charset="0"/>
                        </a:endParaRPr>
                      </a:p>
                      <a:p>
                        <a:endParaRPr lang="en-US" sz="1200" i="1" dirty="0">
                          <a:solidFill>
                            <a:schemeClr val="tx1">
                              <a:lumMod val="85000"/>
                              <a:lumOff val="15000"/>
                            </a:schemeClr>
                          </a:solidFill>
                          <a:latin typeface="Arial" panose="020B0604020202020204" pitchFamily="34" charset="0"/>
                          <a:ea typeface="BatangChe" panose="02030609000101010101" pitchFamily="49" charset="-127"/>
                          <a:cs typeface="Arial" panose="020B0604020202020204" pitchFamily="34" charset="0"/>
                        </a:endParaRPr>
                      </a:p>
                    </p:txBody>
                  </p:sp>
                </p:grpSp>
                <p:grpSp>
                  <p:nvGrpSpPr>
                    <p:cNvPr id="20" name="Group 20">
                      <a:extLst>
                        <a:ext uri="{FF2B5EF4-FFF2-40B4-BE49-F238E27FC236}">
                          <a16:creationId xmlns:a16="http://schemas.microsoft.com/office/drawing/2014/main" id="{25CB1722-97F7-2F46-A86C-CA61EA49B11B}"/>
                        </a:ext>
                      </a:extLst>
                    </p:cNvPr>
                    <p:cNvGrpSpPr/>
                    <p:nvPr/>
                  </p:nvGrpSpPr>
                  <p:grpSpPr>
                    <a:xfrm>
                      <a:off x="7109059" y="3511644"/>
                      <a:ext cx="4285225" cy="567911"/>
                      <a:chOff x="7109059" y="1865878"/>
                      <a:chExt cx="4285225" cy="567911"/>
                    </a:xfrm>
                  </p:grpSpPr>
                  <p:sp>
                    <p:nvSpPr>
                      <p:cNvPr id="21" name="TextBox 21">
                        <a:extLst>
                          <a:ext uri="{FF2B5EF4-FFF2-40B4-BE49-F238E27FC236}">
                            <a16:creationId xmlns:a16="http://schemas.microsoft.com/office/drawing/2014/main" id="{32761B5E-D114-7141-8629-58A0365D1064}"/>
                          </a:ext>
                        </a:extLst>
                      </p:cNvPr>
                      <p:cNvSpPr txBox="1"/>
                      <p:nvPr/>
                    </p:nvSpPr>
                    <p:spPr>
                      <a:xfrm>
                        <a:off x="7109059" y="1865878"/>
                        <a:ext cx="4285225" cy="338554"/>
                      </a:xfrm>
                      <a:prstGeom prst="rect">
                        <a:avLst/>
                      </a:prstGeom>
                      <a:noFill/>
                    </p:spPr>
                    <p:txBody>
                      <a:bodyPr wrap="square" rtlCol="0">
                        <a:spAutoFit/>
                      </a:bodyPr>
                      <a:lstStyle/>
                      <a:p>
                        <a:r>
                          <a:rPr lang="en-US" sz="1600" b="1" i="1" dirty="0">
                            <a:latin typeface="Arial" panose="020B0604020202020204" pitchFamily="34" charset="0"/>
                            <a:cs typeface="Arial" panose="020B0604020202020204" pitchFamily="34" charset="0"/>
                          </a:rPr>
                          <a:t>Medical Officer in Portuguese Navy</a:t>
                        </a:r>
                      </a:p>
                    </p:txBody>
                  </p:sp>
                  <p:sp>
                    <p:nvSpPr>
                      <p:cNvPr id="22" name="Rectangle 22">
                        <a:extLst>
                          <a:ext uri="{FF2B5EF4-FFF2-40B4-BE49-F238E27FC236}">
                            <a16:creationId xmlns:a16="http://schemas.microsoft.com/office/drawing/2014/main" id="{B579EEC2-65C7-5348-89A8-8BB0B9D40450}"/>
                          </a:ext>
                        </a:extLst>
                      </p:cNvPr>
                      <p:cNvSpPr/>
                      <p:nvPr/>
                    </p:nvSpPr>
                    <p:spPr>
                      <a:xfrm>
                        <a:off x="7109060" y="2156790"/>
                        <a:ext cx="3965340" cy="276999"/>
                      </a:xfrm>
                      <a:prstGeom prst="rect">
                        <a:avLst/>
                      </a:prstGeom>
                      <a:noFill/>
                    </p:spPr>
                    <p:txBody>
                      <a:bodyPr wrap="square">
                        <a:spAutoFit/>
                      </a:bodyPr>
                      <a:lstStyle/>
                      <a:p>
                        <a:r>
                          <a:rPr lang="en-US" sz="1200" i="1" dirty="0">
                            <a:solidFill>
                              <a:schemeClr val="tx1">
                                <a:lumMod val="85000"/>
                                <a:lumOff val="15000"/>
                              </a:schemeClr>
                            </a:solidFill>
                            <a:latin typeface="Arial" panose="020B0604020202020204" pitchFamily="34" charset="0"/>
                            <a:ea typeface="BatangChe" panose="02030609000101010101" pitchFamily="49" charset="-127"/>
                            <a:cs typeface="Arial" panose="020B0604020202020204" pitchFamily="34" charset="0"/>
                          </a:rPr>
                          <a:t>From 2005 to 2014</a:t>
                        </a:r>
                      </a:p>
                    </p:txBody>
                  </p:sp>
                </p:grpSp>
              </p:grpSp>
              <p:grpSp>
                <p:nvGrpSpPr>
                  <p:cNvPr id="15" name="Group 15">
                    <a:extLst>
                      <a:ext uri="{FF2B5EF4-FFF2-40B4-BE49-F238E27FC236}">
                        <a16:creationId xmlns:a16="http://schemas.microsoft.com/office/drawing/2014/main" id="{E34805B7-06D7-3D4D-AC60-872E4B13D8FC}"/>
                      </a:ext>
                    </a:extLst>
                  </p:cNvPr>
                  <p:cNvGrpSpPr/>
                  <p:nvPr/>
                </p:nvGrpSpPr>
                <p:grpSpPr>
                  <a:xfrm>
                    <a:off x="5841429" y="1239235"/>
                    <a:ext cx="2992887" cy="478455"/>
                    <a:chOff x="6042311" y="1239235"/>
                    <a:chExt cx="2992887" cy="478455"/>
                  </a:xfrm>
                </p:grpSpPr>
                <p:sp>
                  <p:nvSpPr>
                    <p:cNvPr id="16" name="Freeform 16">
                      <a:extLst>
                        <a:ext uri="{FF2B5EF4-FFF2-40B4-BE49-F238E27FC236}">
                          <a16:creationId xmlns:a16="http://schemas.microsoft.com/office/drawing/2014/main" id="{3BAC2330-C7B2-5F4C-9B06-4060401F2045}"/>
                        </a:ext>
                      </a:extLst>
                    </p:cNvPr>
                    <p:cNvSpPr/>
                    <p:nvPr/>
                  </p:nvSpPr>
                  <p:spPr>
                    <a:xfrm>
                      <a:off x="6042311" y="1239235"/>
                      <a:ext cx="2992887" cy="478455"/>
                    </a:xfrm>
                    <a:custGeom>
                      <a:avLst/>
                      <a:gdLst>
                        <a:gd name="connsiteX0" fmla="*/ 0 w 2992887"/>
                        <a:gd name="connsiteY0" fmla="*/ 0 h 478455"/>
                        <a:gd name="connsiteX1" fmla="*/ 730198 w 2992887"/>
                        <a:gd name="connsiteY1" fmla="*/ 0 h 478455"/>
                        <a:gd name="connsiteX2" fmla="*/ 2915534 w 2992887"/>
                        <a:gd name="connsiteY2" fmla="*/ 0 h 478455"/>
                        <a:gd name="connsiteX3" fmla="*/ 2992887 w 2992887"/>
                        <a:gd name="connsiteY3" fmla="*/ 0 h 478455"/>
                        <a:gd name="connsiteX4" fmla="*/ 2711805 w 2992887"/>
                        <a:gd name="connsiteY4" fmla="*/ 241805 h 478455"/>
                        <a:gd name="connsiteX5" fmla="*/ 2992887 w 2992887"/>
                        <a:gd name="connsiteY5" fmla="*/ 478455 h 478455"/>
                        <a:gd name="connsiteX6" fmla="*/ 2915534 w 2992887"/>
                        <a:gd name="connsiteY6" fmla="*/ 478455 h 478455"/>
                        <a:gd name="connsiteX7" fmla="*/ 730198 w 2992887"/>
                        <a:gd name="connsiteY7" fmla="*/ 478455 h 478455"/>
                        <a:gd name="connsiteX8" fmla="*/ 0 w 2992887"/>
                        <a:gd name="connsiteY8" fmla="*/ 478455 h 47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887" h="478455">
                          <a:moveTo>
                            <a:pt x="0" y="0"/>
                          </a:moveTo>
                          <a:lnTo>
                            <a:pt x="730198" y="0"/>
                          </a:lnTo>
                          <a:lnTo>
                            <a:pt x="2915534" y="0"/>
                          </a:lnTo>
                          <a:lnTo>
                            <a:pt x="2992887" y="0"/>
                          </a:lnTo>
                          <a:lnTo>
                            <a:pt x="2711805" y="241805"/>
                          </a:lnTo>
                          <a:lnTo>
                            <a:pt x="2992887" y="478455"/>
                          </a:lnTo>
                          <a:lnTo>
                            <a:pt x="2915534" y="478455"/>
                          </a:lnTo>
                          <a:lnTo>
                            <a:pt x="730198" y="478455"/>
                          </a:lnTo>
                          <a:lnTo>
                            <a:pt x="0" y="478455"/>
                          </a:lnTo>
                          <a:close/>
                        </a:path>
                      </a:pathLst>
                    </a:custGeom>
                    <a:solidFill>
                      <a:srgbClr val="25928F"/>
                    </a:solidFill>
                    <a:ln>
                      <a:noFill/>
                    </a:ln>
                    <a:effectLst>
                      <a:outerShdw blurRad="762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7">
                      <a:extLst>
                        <a:ext uri="{FF2B5EF4-FFF2-40B4-BE49-F238E27FC236}">
                          <a16:creationId xmlns:a16="http://schemas.microsoft.com/office/drawing/2014/main" id="{00D8521E-81D6-DF48-BAF6-BE0AD93B4E3E}"/>
                        </a:ext>
                      </a:extLst>
                    </p:cNvPr>
                    <p:cNvSpPr txBox="1"/>
                    <p:nvPr/>
                  </p:nvSpPr>
                  <p:spPr>
                    <a:xfrm>
                      <a:off x="6042311" y="1247630"/>
                      <a:ext cx="1997663"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Experience  </a:t>
                      </a:r>
                    </a:p>
                  </p:txBody>
                </p:sp>
              </p:grpSp>
            </p:grpSp>
          </p:grpSp>
        </p:grpSp>
      </p:grpSp>
      <p:graphicFrame>
        <p:nvGraphicFramePr>
          <p:cNvPr id="90" name="Chart 52">
            <a:extLst>
              <a:ext uri="{FF2B5EF4-FFF2-40B4-BE49-F238E27FC236}">
                <a16:creationId xmlns:a16="http://schemas.microsoft.com/office/drawing/2014/main" id="{36C3BDEB-4CA8-A842-B0F6-4CE339B3E941}"/>
              </a:ext>
            </a:extLst>
          </p:cNvPr>
          <p:cNvGraphicFramePr/>
          <p:nvPr>
            <p:extLst>
              <p:ext uri="{D42A27DB-BD31-4B8C-83A1-F6EECF244321}">
                <p14:modId xmlns:p14="http://schemas.microsoft.com/office/powerpoint/2010/main" val="386360710"/>
              </p:ext>
            </p:extLst>
          </p:nvPr>
        </p:nvGraphicFramePr>
        <p:xfrm>
          <a:off x="5876005" y="4998948"/>
          <a:ext cx="1602915" cy="1068609"/>
        </p:xfrm>
        <a:graphic>
          <a:graphicData uri="http://schemas.openxmlformats.org/drawingml/2006/chart">
            <c:chart xmlns:c="http://schemas.openxmlformats.org/drawingml/2006/chart" xmlns:r="http://schemas.openxmlformats.org/officeDocument/2006/relationships" r:id="rId5"/>
          </a:graphicData>
        </a:graphic>
      </p:graphicFrame>
      <p:sp>
        <p:nvSpPr>
          <p:cNvPr id="91" name="Retângulo: Cantos Arredondados 1">
            <a:extLst>
              <a:ext uri="{FF2B5EF4-FFF2-40B4-BE49-F238E27FC236}">
                <a16:creationId xmlns:a16="http://schemas.microsoft.com/office/drawing/2014/main" id="{DDF7C3EF-F3ED-9942-B8F1-C6C547C12AC9}"/>
              </a:ext>
            </a:extLst>
          </p:cNvPr>
          <p:cNvSpPr/>
          <p:nvPr/>
        </p:nvSpPr>
        <p:spPr bwMode="auto">
          <a:xfrm>
            <a:off x="5714749" y="4368853"/>
            <a:ext cx="4469946" cy="2156491"/>
          </a:xfrm>
          <a:prstGeom prst="roundRect">
            <a:avLst/>
          </a:prstGeom>
          <a:noFill/>
          <a:ln w="349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pt-PT"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92" name="Oval 91">
            <a:extLst>
              <a:ext uri="{FF2B5EF4-FFF2-40B4-BE49-F238E27FC236}">
                <a16:creationId xmlns:a16="http://schemas.microsoft.com/office/drawing/2014/main" id="{EE83F6E8-02CC-2747-B633-037B67172314}"/>
              </a:ext>
            </a:extLst>
          </p:cNvPr>
          <p:cNvSpPr/>
          <p:nvPr/>
        </p:nvSpPr>
        <p:spPr>
          <a:xfrm>
            <a:off x="6851580" y="1995456"/>
            <a:ext cx="129791" cy="130080"/>
          </a:xfrm>
          <a:prstGeom prst="ellipse">
            <a:avLst/>
          </a:prstGeom>
          <a:solidFill>
            <a:srgbClr val="1D2B2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28">
            <a:extLst>
              <a:ext uri="{FF2B5EF4-FFF2-40B4-BE49-F238E27FC236}">
                <a16:creationId xmlns:a16="http://schemas.microsoft.com/office/drawing/2014/main" id="{2C9F0A5B-F0F7-C145-8547-56C05E9D52CB}"/>
              </a:ext>
            </a:extLst>
          </p:cNvPr>
          <p:cNvSpPr txBox="1"/>
          <p:nvPr/>
        </p:nvSpPr>
        <p:spPr>
          <a:xfrm>
            <a:off x="5943993" y="1864614"/>
            <a:ext cx="639919"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2022</a:t>
            </a:r>
          </a:p>
        </p:txBody>
      </p:sp>
      <p:sp>
        <p:nvSpPr>
          <p:cNvPr id="94" name="TextBox 25">
            <a:extLst>
              <a:ext uri="{FF2B5EF4-FFF2-40B4-BE49-F238E27FC236}">
                <a16:creationId xmlns:a16="http://schemas.microsoft.com/office/drawing/2014/main" id="{3A75D69B-2764-9B4B-AC69-E57B948F1539}"/>
              </a:ext>
            </a:extLst>
          </p:cNvPr>
          <p:cNvSpPr txBox="1"/>
          <p:nvPr/>
        </p:nvSpPr>
        <p:spPr>
          <a:xfrm>
            <a:off x="7019325" y="1758736"/>
            <a:ext cx="3656435" cy="348298"/>
          </a:xfrm>
          <a:prstGeom prst="rect">
            <a:avLst/>
          </a:prstGeom>
          <a:noFill/>
        </p:spPr>
        <p:txBody>
          <a:bodyPr wrap="square" rtlCol="0">
            <a:spAutoFit/>
          </a:bodyPr>
          <a:lstStyle/>
          <a:p>
            <a:r>
              <a:rPr lang="en-US" sz="1600" b="1" i="1" dirty="0">
                <a:latin typeface="Arial" panose="020B0604020202020204" pitchFamily="34" charset="0"/>
                <a:cs typeface="Arial" panose="020B0604020202020204" pitchFamily="34" charset="0"/>
              </a:rPr>
              <a:t>Clinical Audit </a:t>
            </a:r>
            <a:r>
              <a:rPr lang="en-US" sz="1600" b="1" i="1" dirty="0" err="1">
                <a:latin typeface="Arial" panose="020B0604020202020204" pitchFamily="34" charset="0"/>
                <a:cs typeface="Arial" panose="020B0604020202020204" pitchFamily="34" charset="0"/>
              </a:rPr>
              <a:t>Comitte</a:t>
            </a:r>
            <a:endParaRPr lang="en-US" sz="1600" b="1" i="1" dirty="0">
              <a:latin typeface="Arial" panose="020B0604020202020204" pitchFamily="34" charset="0"/>
              <a:cs typeface="Arial" panose="020B0604020202020204" pitchFamily="34" charset="0"/>
            </a:endParaRPr>
          </a:p>
        </p:txBody>
      </p:sp>
      <p:sp>
        <p:nvSpPr>
          <p:cNvPr id="96" name="Oval 95">
            <a:extLst>
              <a:ext uri="{FF2B5EF4-FFF2-40B4-BE49-F238E27FC236}">
                <a16:creationId xmlns:a16="http://schemas.microsoft.com/office/drawing/2014/main" id="{FC411F04-DBCF-1C41-A74D-7288B1A5BB74}"/>
              </a:ext>
            </a:extLst>
          </p:cNvPr>
          <p:cNvSpPr/>
          <p:nvPr/>
        </p:nvSpPr>
        <p:spPr>
          <a:xfrm>
            <a:off x="3865585" y="4796222"/>
            <a:ext cx="119854" cy="120120"/>
          </a:xfrm>
          <a:prstGeom prst="ellipse">
            <a:avLst/>
          </a:prstGeom>
          <a:solidFill>
            <a:srgbClr val="2592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77">
            <a:extLst>
              <a:ext uri="{FF2B5EF4-FFF2-40B4-BE49-F238E27FC236}">
                <a16:creationId xmlns:a16="http://schemas.microsoft.com/office/drawing/2014/main" id="{6C510B7E-B147-3441-A0E6-3749F3A93BFB}"/>
              </a:ext>
            </a:extLst>
          </p:cNvPr>
          <p:cNvSpPr txBox="1"/>
          <p:nvPr/>
        </p:nvSpPr>
        <p:spPr>
          <a:xfrm>
            <a:off x="3149068" y="4720659"/>
            <a:ext cx="524503" cy="276999"/>
          </a:xfrm>
          <a:prstGeom prst="rect">
            <a:avLst/>
          </a:prstGeom>
          <a:solidFill>
            <a:srgbClr val="25928F"/>
          </a:solid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2021</a:t>
            </a:r>
          </a:p>
        </p:txBody>
      </p:sp>
      <p:sp>
        <p:nvSpPr>
          <p:cNvPr id="98" name="TextBox 75">
            <a:extLst>
              <a:ext uri="{FF2B5EF4-FFF2-40B4-BE49-F238E27FC236}">
                <a16:creationId xmlns:a16="http://schemas.microsoft.com/office/drawing/2014/main" id="{9C0ADD25-637C-7C44-B352-084324335A78}"/>
              </a:ext>
            </a:extLst>
          </p:cNvPr>
          <p:cNvSpPr txBox="1"/>
          <p:nvPr/>
        </p:nvSpPr>
        <p:spPr>
          <a:xfrm>
            <a:off x="3985323" y="4555547"/>
            <a:ext cx="1592142" cy="769441"/>
          </a:xfrm>
          <a:prstGeom prst="rect">
            <a:avLst/>
          </a:prstGeom>
          <a:noFill/>
        </p:spPr>
        <p:txBody>
          <a:bodyPr wrap="square" rtlCol="0">
            <a:spAutoFit/>
          </a:bodyPr>
          <a:lstStyle/>
          <a:p>
            <a:r>
              <a:rPr lang="en-US" sz="1100" i="1" dirty="0">
                <a:solidFill>
                  <a:schemeClr val="tx1">
                    <a:lumMod val="85000"/>
                    <a:lumOff val="15000"/>
                  </a:schemeClr>
                </a:solidFill>
                <a:latin typeface="Arial" panose="020B0604020202020204" pitchFamily="34" charset="0"/>
                <a:cs typeface="Arial" panose="020B0604020202020204" pitchFamily="34" charset="0"/>
              </a:rPr>
              <a:t>Post Graduation in Management of Healthcare Institutions</a:t>
            </a:r>
          </a:p>
          <a:p>
            <a:endParaRPr lang="en-US" sz="1100" i="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100" name="Imagem 99" descr="Uma imagem com pessoa, interior, vestido&#10;&#10;Descrição gerada automaticamente">
            <a:extLst>
              <a:ext uri="{FF2B5EF4-FFF2-40B4-BE49-F238E27FC236}">
                <a16:creationId xmlns:a16="http://schemas.microsoft.com/office/drawing/2014/main" id="{392861FE-FE9A-AB49-B28B-5AA7F59D6BFF}"/>
              </a:ext>
            </a:extLst>
          </p:cNvPr>
          <p:cNvPicPr>
            <a:picLocks noChangeAspect="1"/>
          </p:cNvPicPr>
          <p:nvPr/>
        </p:nvPicPr>
        <p:blipFill>
          <a:blip r:embed="rId6"/>
          <a:stretch>
            <a:fillRect/>
          </a:stretch>
        </p:blipFill>
        <p:spPr>
          <a:xfrm>
            <a:off x="514415" y="1000504"/>
            <a:ext cx="2519576" cy="2128450"/>
          </a:xfrm>
          <a:prstGeom prst="rect">
            <a:avLst/>
          </a:prstGeom>
        </p:spPr>
      </p:pic>
      <p:pic>
        <p:nvPicPr>
          <p:cNvPr id="104" name="Imagem 103">
            <a:extLst>
              <a:ext uri="{FF2B5EF4-FFF2-40B4-BE49-F238E27FC236}">
                <a16:creationId xmlns:a16="http://schemas.microsoft.com/office/drawing/2014/main" id="{949442BC-DD31-8624-1E08-4B9281BACA84}"/>
              </a:ext>
            </a:extLst>
          </p:cNvPr>
          <p:cNvPicPr>
            <a:picLocks noChangeAspect="1"/>
          </p:cNvPicPr>
          <p:nvPr/>
        </p:nvPicPr>
        <p:blipFill>
          <a:blip r:embed="rId7"/>
          <a:stretch>
            <a:fillRect/>
          </a:stretch>
        </p:blipFill>
        <p:spPr>
          <a:xfrm>
            <a:off x="9807170" y="3595"/>
            <a:ext cx="2384830" cy="979782"/>
          </a:xfrm>
          <a:prstGeom prst="rect">
            <a:avLst/>
          </a:prstGeom>
        </p:spPr>
      </p:pic>
    </p:spTree>
    <p:extLst>
      <p:ext uri="{BB962C8B-B14F-4D97-AF65-F5344CB8AC3E}">
        <p14:creationId xmlns:p14="http://schemas.microsoft.com/office/powerpoint/2010/main" val="401382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dissolve">
                                      <p:cBhvr>
                                        <p:cTn id="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C9185-722C-7344-8237-B129DA9A1FE5}"/>
              </a:ext>
            </a:extLst>
          </p:cNvPr>
          <p:cNvSpPr>
            <a:spLocks noGrp="1"/>
          </p:cNvSpPr>
          <p:nvPr>
            <p:ph type="title"/>
          </p:nvPr>
        </p:nvSpPr>
        <p:spPr/>
        <p:txBody>
          <a:bodyPr/>
          <a:lstStyle/>
          <a:p>
            <a:r>
              <a:rPr lang="en-US" dirty="0"/>
              <a:t>Patient’s need and preferences</a:t>
            </a:r>
          </a:p>
        </p:txBody>
      </p:sp>
      <p:sp>
        <p:nvSpPr>
          <p:cNvPr id="3" name="Content Placeholder 2">
            <a:extLst>
              <a:ext uri="{FF2B5EF4-FFF2-40B4-BE49-F238E27FC236}">
                <a16:creationId xmlns:a16="http://schemas.microsoft.com/office/drawing/2014/main" id="{17B11BC4-81A0-104D-8CD3-E73429B7B8A9}"/>
              </a:ext>
            </a:extLst>
          </p:cNvPr>
          <p:cNvSpPr>
            <a:spLocks noGrp="1"/>
          </p:cNvSpPr>
          <p:nvPr>
            <p:ph idx="1"/>
          </p:nvPr>
        </p:nvSpPr>
        <p:spPr>
          <a:xfrm>
            <a:off x="497840" y="2824850"/>
            <a:ext cx="11196320" cy="2381894"/>
          </a:xfrm>
        </p:spPr>
        <p:txBody>
          <a:bodyPr vert="horz" lIns="91440" tIns="45720" rIns="91440" bIns="45720" rtlCol="0" anchor="t">
            <a:normAutofit/>
          </a:bodyPr>
          <a:lstStyle/>
          <a:p>
            <a:pPr marL="0" indent="0" algn="ctr">
              <a:lnSpc>
                <a:spcPct val="200000"/>
              </a:lnSpc>
              <a:buNone/>
            </a:pPr>
            <a:r>
              <a:rPr lang="en-US" sz="2800" dirty="0"/>
              <a:t>“psychological factors could indeed make surgeries more effective”</a:t>
            </a:r>
            <a:br>
              <a:rPr lang="en-US" sz="2800" dirty="0"/>
            </a:br>
            <a:endParaRPr lang="en-US" sz="2800" dirty="0"/>
          </a:p>
        </p:txBody>
      </p:sp>
      <p:sp>
        <p:nvSpPr>
          <p:cNvPr id="5" name="Content Placeholder 2">
            <a:extLst>
              <a:ext uri="{FF2B5EF4-FFF2-40B4-BE49-F238E27FC236}">
                <a16:creationId xmlns:a16="http://schemas.microsoft.com/office/drawing/2014/main" id="{9E8DAB86-2F05-4286-B4B5-C5E1AAAE9CC0}"/>
              </a:ext>
            </a:extLst>
          </p:cNvPr>
          <p:cNvSpPr txBox="1">
            <a:spLocks/>
          </p:cNvSpPr>
          <p:nvPr/>
        </p:nvSpPr>
        <p:spPr>
          <a:xfrm>
            <a:off x="1397923" y="4015797"/>
            <a:ext cx="10515139" cy="257816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437A"/>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437A"/>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437A"/>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437A"/>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00437A"/>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endParaRPr lang="en-US" dirty="0"/>
          </a:p>
        </p:txBody>
      </p:sp>
      <p:sp>
        <p:nvSpPr>
          <p:cNvPr id="7" name="Content Placeholder 2">
            <a:extLst>
              <a:ext uri="{FF2B5EF4-FFF2-40B4-BE49-F238E27FC236}">
                <a16:creationId xmlns:a16="http://schemas.microsoft.com/office/drawing/2014/main" id="{86A3230E-83F5-4B71-8DB6-D0E27986F478}"/>
              </a:ext>
            </a:extLst>
          </p:cNvPr>
          <p:cNvSpPr txBox="1">
            <a:spLocks/>
          </p:cNvSpPr>
          <p:nvPr/>
        </p:nvSpPr>
        <p:spPr>
          <a:xfrm>
            <a:off x="4385252" y="4743587"/>
            <a:ext cx="7527810" cy="131430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437A"/>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437A"/>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437A"/>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437A"/>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00437A"/>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10000"/>
              </a:lnSpc>
              <a:buNone/>
            </a:pPr>
            <a:r>
              <a:rPr lang="en-US" sz="1400" dirty="0">
                <a:solidFill>
                  <a:srgbClr val="000000"/>
                </a:solidFill>
                <a:latin typeface="Arial"/>
                <a:ea typeface="Verdana"/>
                <a:cs typeface="Arial"/>
              </a:rPr>
              <a:t>Auer, C. J., </a:t>
            </a:r>
            <a:r>
              <a:rPr lang="en-US" sz="1400" dirty="0" err="1">
                <a:solidFill>
                  <a:srgbClr val="000000"/>
                </a:solidFill>
                <a:latin typeface="Arial"/>
                <a:ea typeface="Verdana"/>
                <a:cs typeface="Arial"/>
              </a:rPr>
              <a:t>Glombiewski</a:t>
            </a:r>
            <a:r>
              <a:rPr lang="en-US" sz="1400" dirty="0">
                <a:solidFill>
                  <a:srgbClr val="000000"/>
                </a:solidFill>
                <a:latin typeface="Arial"/>
                <a:ea typeface="Verdana"/>
                <a:cs typeface="Arial"/>
              </a:rPr>
              <a:t>, J. A., Doering, B. K., Winkler, A., </a:t>
            </a:r>
            <a:r>
              <a:rPr lang="en-US" sz="1400" dirty="0" err="1">
                <a:solidFill>
                  <a:srgbClr val="000000"/>
                </a:solidFill>
                <a:latin typeface="Arial"/>
                <a:ea typeface="Verdana"/>
                <a:cs typeface="Arial"/>
              </a:rPr>
              <a:t>Laferton</a:t>
            </a:r>
            <a:r>
              <a:rPr lang="en-US" sz="1400" dirty="0">
                <a:solidFill>
                  <a:srgbClr val="000000"/>
                </a:solidFill>
                <a:latin typeface="Arial"/>
                <a:ea typeface="Verdana"/>
                <a:cs typeface="Arial"/>
              </a:rPr>
              <a:t>, J. A. C., Broadbent, E., &amp; </a:t>
            </a:r>
            <a:r>
              <a:rPr lang="en-US" sz="1400" dirty="0" err="1">
                <a:solidFill>
                  <a:srgbClr val="000000"/>
                </a:solidFill>
                <a:latin typeface="Arial"/>
                <a:ea typeface="Verdana"/>
                <a:cs typeface="Arial"/>
              </a:rPr>
              <a:t>Rief</a:t>
            </a:r>
            <a:r>
              <a:rPr lang="en-US" sz="1400" dirty="0">
                <a:solidFill>
                  <a:srgbClr val="000000"/>
                </a:solidFill>
                <a:latin typeface="Arial"/>
                <a:ea typeface="Verdana"/>
                <a:cs typeface="Arial"/>
              </a:rPr>
              <a:t>, W. (2016). Patients’ Expectations Predict Surgery Outcomes: A Meta-Analysis. International Journal of Behavioral Medicine, 23(1), 49–62. https://</a:t>
            </a:r>
            <a:r>
              <a:rPr lang="en-US" sz="1400" dirty="0" err="1">
                <a:solidFill>
                  <a:srgbClr val="000000"/>
                </a:solidFill>
                <a:latin typeface="Arial"/>
                <a:ea typeface="Verdana"/>
                <a:cs typeface="Arial"/>
              </a:rPr>
              <a:t>doi.org</a:t>
            </a:r>
            <a:r>
              <a:rPr lang="en-US" sz="1400" dirty="0">
                <a:solidFill>
                  <a:srgbClr val="000000"/>
                </a:solidFill>
                <a:latin typeface="Arial"/>
                <a:ea typeface="Verdana"/>
                <a:cs typeface="Arial"/>
              </a:rPr>
              <a:t>/10.1007/s12529-015-9500-4​</a:t>
            </a:r>
            <a:endParaRPr lang="en-US" sz="1400" dirty="0">
              <a:solidFill>
                <a:srgbClr val="000000"/>
              </a:solidFill>
            </a:endParaRPr>
          </a:p>
          <a:p>
            <a:pPr marL="0" indent="0" algn="r">
              <a:lnSpc>
                <a:spcPct val="110000"/>
              </a:lnSpc>
              <a:buNone/>
            </a:pPr>
            <a:br>
              <a:rPr lang="en-US" sz="1400" dirty="0">
                <a:solidFill>
                  <a:srgbClr val="000000"/>
                </a:solidFill>
              </a:rPr>
            </a:br>
            <a:endParaRPr lang="en-US" sz="1400" dirty="0">
              <a:solidFill>
                <a:srgbClr val="000000"/>
              </a:solidFill>
            </a:endParaRPr>
          </a:p>
        </p:txBody>
      </p:sp>
      <p:sp>
        <p:nvSpPr>
          <p:cNvPr id="6" name="CaixaDeTexto 5">
            <a:extLst>
              <a:ext uri="{FF2B5EF4-FFF2-40B4-BE49-F238E27FC236}">
                <a16:creationId xmlns:a16="http://schemas.microsoft.com/office/drawing/2014/main" id="{68011E99-A827-8F40-A750-ECEE8E97AEF8}"/>
              </a:ext>
            </a:extLst>
          </p:cNvPr>
          <p:cNvSpPr txBox="1"/>
          <p:nvPr/>
        </p:nvSpPr>
        <p:spPr>
          <a:xfrm>
            <a:off x="518160" y="1538288"/>
            <a:ext cx="4095929" cy="646331"/>
          </a:xfrm>
          <a:prstGeom prst="rect">
            <a:avLst/>
          </a:prstGeom>
          <a:noFill/>
        </p:spPr>
        <p:txBody>
          <a:bodyPr wrap="none" rtlCol="0">
            <a:spAutoFit/>
          </a:bodyPr>
          <a:lstStyle/>
          <a:p>
            <a:r>
              <a:rPr lang="pt-PT" sz="3600" dirty="0" err="1"/>
              <a:t>Expectations</a:t>
            </a:r>
            <a:r>
              <a:rPr lang="pt-PT" sz="3600" dirty="0"/>
              <a:t> </a:t>
            </a:r>
            <a:r>
              <a:rPr lang="pt-PT" sz="3600" dirty="0" err="1"/>
              <a:t>matter</a:t>
            </a:r>
            <a:r>
              <a:rPr lang="pt-PT" sz="3600" dirty="0"/>
              <a:t>!</a:t>
            </a:r>
          </a:p>
        </p:txBody>
      </p:sp>
      <p:pic>
        <p:nvPicPr>
          <p:cNvPr id="9" name="Imagem 8">
            <a:extLst>
              <a:ext uri="{FF2B5EF4-FFF2-40B4-BE49-F238E27FC236}">
                <a16:creationId xmlns:a16="http://schemas.microsoft.com/office/drawing/2014/main" id="{6183EB99-43ED-487F-0D24-1A6C0D52E86F}"/>
              </a:ext>
            </a:extLst>
          </p:cNvPr>
          <p:cNvPicPr>
            <a:picLocks noChangeAspect="1"/>
          </p:cNvPicPr>
          <p:nvPr/>
        </p:nvPicPr>
        <p:blipFill>
          <a:blip r:embed="rId3"/>
          <a:stretch>
            <a:fillRect/>
          </a:stretch>
        </p:blipFill>
        <p:spPr>
          <a:xfrm>
            <a:off x="9807170" y="3595"/>
            <a:ext cx="2384830" cy="979782"/>
          </a:xfrm>
          <a:prstGeom prst="rect">
            <a:avLst/>
          </a:prstGeom>
        </p:spPr>
      </p:pic>
    </p:spTree>
    <p:extLst>
      <p:ext uri="{BB962C8B-B14F-4D97-AF65-F5344CB8AC3E}">
        <p14:creationId xmlns:p14="http://schemas.microsoft.com/office/powerpoint/2010/main" val="331397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0DF8E-C9DB-764B-AC4F-CBC3E55FE308}"/>
              </a:ext>
            </a:extLst>
          </p:cNvPr>
          <p:cNvSpPr>
            <a:spLocks noGrp="1"/>
          </p:cNvSpPr>
          <p:nvPr>
            <p:ph type="title"/>
          </p:nvPr>
        </p:nvSpPr>
        <p:spPr/>
        <p:txBody>
          <a:bodyPr/>
          <a:lstStyle/>
          <a:p>
            <a:r>
              <a:rPr lang="en-US" dirty="0"/>
              <a:t>Equity</a:t>
            </a:r>
          </a:p>
        </p:txBody>
      </p:sp>
      <p:sp>
        <p:nvSpPr>
          <p:cNvPr id="6" name="CaixaDeTexto 5">
            <a:extLst>
              <a:ext uri="{FF2B5EF4-FFF2-40B4-BE49-F238E27FC236}">
                <a16:creationId xmlns:a16="http://schemas.microsoft.com/office/drawing/2014/main" id="{BCCAE1BE-69C2-3F4B-AA4F-85D2988916EB}"/>
              </a:ext>
            </a:extLst>
          </p:cNvPr>
          <p:cNvSpPr txBox="1"/>
          <p:nvPr/>
        </p:nvSpPr>
        <p:spPr>
          <a:xfrm>
            <a:off x="5349330" y="5568057"/>
            <a:ext cx="6842670" cy="1077218"/>
          </a:xfrm>
          <a:prstGeom prst="rect">
            <a:avLst/>
          </a:prstGeom>
          <a:noFill/>
        </p:spPr>
        <p:txBody>
          <a:bodyPr wrap="square" rtlCol="0">
            <a:spAutoFit/>
          </a:bodyPr>
          <a:lstStyle/>
          <a:p>
            <a:r>
              <a:rPr lang="pt-PT" sz="1600" dirty="0"/>
              <a:t>Ahmed, N., </a:t>
            </a:r>
            <a:r>
              <a:rPr lang="pt-PT" sz="1600" dirty="0" err="1"/>
              <a:t>Marriott</a:t>
            </a:r>
            <a:r>
              <a:rPr lang="pt-PT" sz="1600" dirty="0"/>
              <a:t>, A., </a:t>
            </a:r>
            <a:r>
              <a:rPr lang="pt-PT" sz="1600" dirty="0" err="1"/>
              <a:t>Dabi</a:t>
            </a:r>
            <a:r>
              <a:rPr lang="pt-PT" sz="1600" dirty="0"/>
              <a:t>, N., </a:t>
            </a:r>
            <a:r>
              <a:rPr lang="pt-PT" sz="1600" dirty="0" err="1"/>
              <a:t>Lowthers</a:t>
            </a:r>
            <a:r>
              <a:rPr lang="pt-PT" sz="1600" dirty="0"/>
              <a:t>, M., </a:t>
            </a:r>
            <a:r>
              <a:rPr lang="pt-PT" sz="1600" dirty="0" err="1"/>
              <a:t>Lawson</a:t>
            </a:r>
            <a:r>
              <a:rPr lang="pt-PT" sz="1600" dirty="0"/>
              <a:t>, M., &amp; </a:t>
            </a:r>
            <a:r>
              <a:rPr lang="pt-PT" sz="1600" dirty="0" err="1"/>
              <a:t>Mugehera</a:t>
            </a:r>
            <a:r>
              <a:rPr lang="pt-PT" sz="1600" dirty="0"/>
              <a:t>, L. (2022). </a:t>
            </a:r>
            <a:r>
              <a:rPr lang="pt-PT" sz="1600" dirty="0" err="1"/>
              <a:t>Inequality</a:t>
            </a:r>
            <a:r>
              <a:rPr lang="pt-PT" sz="1600" dirty="0"/>
              <a:t> </a:t>
            </a:r>
            <a:r>
              <a:rPr lang="pt-PT" sz="1600" dirty="0" err="1"/>
              <a:t>Kills</a:t>
            </a:r>
            <a:r>
              <a:rPr lang="pt-PT" sz="1600" dirty="0"/>
              <a:t>: </a:t>
            </a:r>
            <a:r>
              <a:rPr lang="pt-PT" sz="1600" dirty="0" err="1"/>
              <a:t>The</a:t>
            </a:r>
            <a:r>
              <a:rPr lang="pt-PT" sz="1600" dirty="0"/>
              <a:t> </a:t>
            </a:r>
            <a:r>
              <a:rPr lang="pt-PT" sz="1600" dirty="0" err="1"/>
              <a:t>unparalleled</a:t>
            </a:r>
            <a:r>
              <a:rPr lang="pt-PT" sz="1600" dirty="0"/>
              <a:t> </a:t>
            </a:r>
            <a:r>
              <a:rPr lang="pt-PT" sz="1600" dirty="0" err="1"/>
              <a:t>action</a:t>
            </a:r>
            <a:r>
              <a:rPr lang="pt-PT" sz="1600" dirty="0"/>
              <a:t> </a:t>
            </a:r>
            <a:r>
              <a:rPr lang="pt-PT" sz="1600" dirty="0" err="1"/>
              <a:t>needed</a:t>
            </a:r>
            <a:r>
              <a:rPr lang="pt-PT" sz="1600" dirty="0"/>
              <a:t> to </a:t>
            </a:r>
            <a:r>
              <a:rPr lang="pt-PT" sz="1600" dirty="0" err="1"/>
              <a:t>combat</a:t>
            </a:r>
            <a:r>
              <a:rPr lang="pt-PT" sz="1600" dirty="0"/>
              <a:t> </a:t>
            </a:r>
            <a:r>
              <a:rPr lang="pt-PT" sz="1600" dirty="0" err="1"/>
              <a:t>unprecedented</a:t>
            </a:r>
            <a:r>
              <a:rPr lang="pt-PT" sz="1600" dirty="0"/>
              <a:t> </a:t>
            </a:r>
            <a:r>
              <a:rPr lang="pt-PT" sz="1600" dirty="0" err="1"/>
              <a:t>inequality</a:t>
            </a:r>
            <a:r>
              <a:rPr lang="pt-PT" sz="1600" dirty="0"/>
              <a:t> in </a:t>
            </a:r>
            <a:r>
              <a:rPr lang="pt-PT" sz="1600" dirty="0" err="1"/>
              <a:t>the</a:t>
            </a:r>
            <a:r>
              <a:rPr lang="pt-PT" sz="1600" dirty="0"/>
              <a:t> </a:t>
            </a:r>
            <a:r>
              <a:rPr lang="pt-PT" sz="1600" dirty="0" err="1"/>
              <a:t>wake</a:t>
            </a:r>
            <a:r>
              <a:rPr lang="pt-PT" sz="1600" dirty="0"/>
              <a:t> </a:t>
            </a:r>
            <a:r>
              <a:rPr lang="pt-PT" sz="1600" dirty="0" err="1"/>
              <a:t>of</a:t>
            </a:r>
            <a:r>
              <a:rPr lang="pt-PT" sz="1600" dirty="0"/>
              <a:t> COVID-19. </a:t>
            </a:r>
            <a:r>
              <a:rPr lang="pt-PT" sz="1600" dirty="0" err="1"/>
              <a:t>Oxfam</a:t>
            </a:r>
            <a:r>
              <a:rPr lang="pt-PT" sz="1600" dirty="0"/>
              <a:t>. </a:t>
            </a:r>
            <a:r>
              <a:rPr lang="pt-PT" sz="1600" dirty="0" err="1"/>
              <a:t>https</a:t>
            </a:r>
            <a:r>
              <a:rPr lang="pt-PT" sz="1600" dirty="0"/>
              <a:t>://</a:t>
            </a:r>
            <a:r>
              <a:rPr lang="pt-PT" sz="1600" dirty="0" err="1"/>
              <a:t>doi.org</a:t>
            </a:r>
            <a:r>
              <a:rPr lang="pt-PT" sz="1600" dirty="0"/>
              <a:t>/10.21201/2022.8465</a:t>
            </a:r>
          </a:p>
        </p:txBody>
      </p:sp>
      <p:pic>
        <p:nvPicPr>
          <p:cNvPr id="5" name="Imagem 4">
            <a:extLst>
              <a:ext uri="{FF2B5EF4-FFF2-40B4-BE49-F238E27FC236}">
                <a16:creationId xmlns:a16="http://schemas.microsoft.com/office/drawing/2014/main" id="{BD7E2FD4-4CE0-2249-BF12-919C76D2916F}"/>
              </a:ext>
            </a:extLst>
          </p:cNvPr>
          <p:cNvPicPr>
            <a:picLocks noChangeAspect="1"/>
          </p:cNvPicPr>
          <p:nvPr/>
        </p:nvPicPr>
        <p:blipFill>
          <a:blip r:embed="rId2"/>
          <a:stretch>
            <a:fillRect/>
          </a:stretch>
        </p:blipFill>
        <p:spPr>
          <a:xfrm>
            <a:off x="2147411" y="1538288"/>
            <a:ext cx="7897178" cy="3916602"/>
          </a:xfrm>
          <a:prstGeom prst="rect">
            <a:avLst/>
          </a:prstGeom>
        </p:spPr>
      </p:pic>
      <p:pic>
        <p:nvPicPr>
          <p:cNvPr id="8" name="Imagem 7">
            <a:extLst>
              <a:ext uri="{FF2B5EF4-FFF2-40B4-BE49-F238E27FC236}">
                <a16:creationId xmlns:a16="http://schemas.microsoft.com/office/drawing/2014/main" id="{881E62C4-263F-1F0F-C39C-D365E0611B07}"/>
              </a:ext>
            </a:extLst>
          </p:cNvPr>
          <p:cNvPicPr>
            <a:picLocks noChangeAspect="1"/>
          </p:cNvPicPr>
          <p:nvPr/>
        </p:nvPicPr>
        <p:blipFill>
          <a:blip r:embed="rId3"/>
          <a:stretch>
            <a:fillRect/>
          </a:stretch>
        </p:blipFill>
        <p:spPr>
          <a:xfrm>
            <a:off x="9807170" y="3595"/>
            <a:ext cx="2384830" cy="979782"/>
          </a:xfrm>
          <a:prstGeom prst="rect">
            <a:avLst/>
          </a:prstGeom>
        </p:spPr>
      </p:pic>
    </p:spTree>
    <p:extLst>
      <p:ext uri="{BB962C8B-B14F-4D97-AF65-F5344CB8AC3E}">
        <p14:creationId xmlns:p14="http://schemas.microsoft.com/office/powerpoint/2010/main" val="4427506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BCCAE1BE-69C2-3F4B-AA4F-85D2988916EB}"/>
              </a:ext>
            </a:extLst>
          </p:cNvPr>
          <p:cNvSpPr txBox="1"/>
          <p:nvPr/>
        </p:nvSpPr>
        <p:spPr>
          <a:xfrm>
            <a:off x="5349330" y="5568057"/>
            <a:ext cx="6842670" cy="1077218"/>
          </a:xfrm>
          <a:prstGeom prst="rect">
            <a:avLst/>
          </a:prstGeom>
          <a:noFill/>
        </p:spPr>
        <p:txBody>
          <a:bodyPr wrap="square" rtlCol="0">
            <a:spAutoFit/>
          </a:bodyPr>
          <a:lstStyle/>
          <a:p>
            <a:r>
              <a:rPr lang="pt-PT" sz="1600" dirty="0"/>
              <a:t>Ahmed, N., </a:t>
            </a:r>
            <a:r>
              <a:rPr lang="pt-PT" sz="1600" dirty="0" err="1"/>
              <a:t>Marriott</a:t>
            </a:r>
            <a:r>
              <a:rPr lang="pt-PT" sz="1600" dirty="0"/>
              <a:t>, A., </a:t>
            </a:r>
            <a:r>
              <a:rPr lang="pt-PT" sz="1600" dirty="0" err="1"/>
              <a:t>Dabi</a:t>
            </a:r>
            <a:r>
              <a:rPr lang="pt-PT" sz="1600" dirty="0"/>
              <a:t>, N., </a:t>
            </a:r>
            <a:r>
              <a:rPr lang="pt-PT" sz="1600" dirty="0" err="1"/>
              <a:t>Lowthers</a:t>
            </a:r>
            <a:r>
              <a:rPr lang="pt-PT" sz="1600" dirty="0"/>
              <a:t>, M., </a:t>
            </a:r>
            <a:r>
              <a:rPr lang="pt-PT" sz="1600" dirty="0" err="1"/>
              <a:t>Lawson</a:t>
            </a:r>
            <a:r>
              <a:rPr lang="pt-PT" sz="1600" dirty="0"/>
              <a:t>, M., &amp; </a:t>
            </a:r>
            <a:r>
              <a:rPr lang="pt-PT" sz="1600" dirty="0" err="1"/>
              <a:t>Mugehera</a:t>
            </a:r>
            <a:r>
              <a:rPr lang="pt-PT" sz="1600" dirty="0"/>
              <a:t>, L. (2022). </a:t>
            </a:r>
            <a:r>
              <a:rPr lang="pt-PT" sz="1600" dirty="0" err="1"/>
              <a:t>Inequality</a:t>
            </a:r>
            <a:r>
              <a:rPr lang="pt-PT" sz="1600" dirty="0"/>
              <a:t> </a:t>
            </a:r>
            <a:r>
              <a:rPr lang="pt-PT" sz="1600" dirty="0" err="1"/>
              <a:t>Kills</a:t>
            </a:r>
            <a:r>
              <a:rPr lang="pt-PT" sz="1600" dirty="0"/>
              <a:t>: </a:t>
            </a:r>
            <a:r>
              <a:rPr lang="pt-PT" sz="1600" dirty="0" err="1"/>
              <a:t>The</a:t>
            </a:r>
            <a:r>
              <a:rPr lang="pt-PT" sz="1600" dirty="0"/>
              <a:t> </a:t>
            </a:r>
            <a:r>
              <a:rPr lang="pt-PT" sz="1600" dirty="0" err="1"/>
              <a:t>unparalleled</a:t>
            </a:r>
            <a:r>
              <a:rPr lang="pt-PT" sz="1600" dirty="0"/>
              <a:t> </a:t>
            </a:r>
            <a:r>
              <a:rPr lang="pt-PT" sz="1600" dirty="0" err="1"/>
              <a:t>action</a:t>
            </a:r>
            <a:r>
              <a:rPr lang="pt-PT" sz="1600" dirty="0"/>
              <a:t> </a:t>
            </a:r>
            <a:r>
              <a:rPr lang="pt-PT" sz="1600" dirty="0" err="1"/>
              <a:t>needed</a:t>
            </a:r>
            <a:r>
              <a:rPr lang="pt-PT" sz="1600" dirty="0"/>
              <a:t> to </a:t>
            </a:r>
            <a:r>
              <a:rPr lang="pt-PT" sz="1600" dirty="0" err="1"/>
              <a:t>combat</a:t>
            </a:r>
            <a:r>
              <a:rPr lang="pt-PT" sz="1600" dirty="0"/>
              <a:t> </a:t>
            </a:r>
            <a:r>
              <a:rPr lang="pt-PT" sz="1600" dirty="0" err="1"/>
              <a:t>unprecedented</a:t>
            </a:r>
            <a:r>
              <a:rPr lang="pt-PT" sz="1600" dirty="0"/>
              <a:t> </a:t>
            </a:r>
            <a:r>
              <a:rPr lang="pt-PT" sz="1600" dirty="0" err="1"/>
              <a:t>inequality</a:t>
            </a:r>
            <a:r>
              <a:rPr lang="pt-PT" sz="1600" dirty="0"/>
              <a:t> in </a:t>
            </a:r>
            <a:r>
              <a:rPr lang="pt-PT" sz="1600" dirty="0" err="1"/>
              <a:t>the</a:t>
            </a:r>
            <a:r>
              <a:rPr lang="pt-PT" sz="1600" dirty="0"/>
              <a:t> </a:t>
            </a:r>
            <a:r>
              <a:rPr lang="pt-PT" sz="1600" dirty="0" err="1"/>
              <a:t>wake</a:t>
            </a:r>
            <a:r>
              <a:rPr lang="pt-PT" sz="1600" dirty="0"/>
              <a:t> </a:t>
            </a:r>
            <a:r>
              <a:rPr lang="pt-PT" sz="1600" dirty="0" err="1"/>
              <a:t>of</a:t>
            </a:r>
            <a:r>
              <a:rPr lang="pt-PT" sz="1600" dirty="0"/>
              <a:t> COVID-19. </a:t>
            </a:r>
            <a:r>
              <a:rPr lang="pt-PT" sz="1600" dirty="0" err="1"/>
              <a:t>Oxfam</a:t>
            </a:r>
            <a:r>
              <a:rPr lang="pt-PT" sz="1600" dirty="0"/>
              <a:t>. </a:t>
            </a:r>
            <a:r>
              <a:rPr lang="pt-PT" sz="1600" dirty="0" err="1"/>
              <a:t>https</a:t>
            </a:r>
            <a:r>
              <a:rPr lang="pt-PT" sz="1600" dirty="0"/>
              <a:t>://</a:t>
            </a:r>
            <a:r>
              <a:rPr lang="pt-PT" sz="1600" dirty="0" err="1"/>
              <a:t>doi.org</a:t>
            </a:r>
            <a:r>
              <a:rPr lang="pt-PT" sz="1600" dirty="0"/>
              <a:t>/10.21201/2022.8465</a:t>
            </a:r>
          </a:p>
        </p:txBody>
      </p:sp>
      <p:pic>
        <p:nvPicPr>
          <p:cNvPr id="8" name="Imagem 7">
            <a:extLst>
              <a:ext uri="{FF2B5EF4-FFF2-40B4-BE49-F238E27FC236}">
                <a16:creationId xmlns:a16="http://schemas.microsoft.com/office/drawing/2014/main" id="{881E62C4-263F-1F0F-C39C-D365E0611B07}"/>
              </a:ext>
            </a:extLst>
          </p:cNvPr>
          <p:cNvPicPr>
            <a:picLocks noChangeAspect="1"/>
          </p:cNvPicPr>
          <p:nvPr/>
        </p:nvPicPr>
        <p:blipFill>
          <a:blip r:embed="rId2"/>
          <a:stretch>
            <a:fillRect/>
          </a:stretch>
        </p:blipFill>
        <p:spPr>
          <a:xfrm>
            <a:off x="9807170" y="3595"/>
            <a:ext cx="2384830" cy="979782"/>
          </a:xfrm>
          <a:prstGeom prst="rect">
            <a:avLst/>
          </a:prstGeom>
        </p:spPr>
      </p:pic>
      <p:pic>
        <p:nvPicPr>
          <p:cNvPr id="9" name="Imagem 8">
            <a:extLst>
              <a:ext uri="{FF2B5EF4-FFF2-40B4-BE49-F238E27FC236}">
                <a16:creationId xmlns:a16="http://schemas.microsoft.com/office/drawing/2014/main" id="{1E578D9D-53C5-3400-CAD8-CA73DC80BF10}"/>
              </a:ext>
            </a:extLst>
          </p:cNvPr>
          <p:cNvPicPr>
            <a:picLocks noChangeAspect="1"/>
          </p:cNvPicPr>
          <p:nvPr/>
        </p:nvPicPr>
        <p:blipFill>
          <a:blip r:embed="rId3"/>
          <a:stretch>
            <a:fillRect/>
          </a:stretch>
        </p:blipFill>
        <p:spPr>
          <a:xfrm>
            <a:off x="20092" y="0"/>
            <a:ext cx="4723358" cy="6697807"/>
          </a:xfrm>
          <a:prstGeom prst="rect">
            <a:avLst/>
          </a:prstGeom>
        </p:spPr>
      </p:pic>
      <p:sp>
        <p:nvSpPr>
          <p:cNvPr id="12" name="Content Placeholder 2">
            <a:extLst>
              <a:ext uri="{FF2B5EF4-FFF2-40B4-BE49-F238E27FC236}">
                <a16:creationId xmlns:a16="http://schemas.microsoft.com/office/drawing/2014/main" id="{9D0C6DC4-0BD0-390F-958B-28C22DDF0C36}"/>
              </a:ext>
            </a:extLst>
          </p:cNvPr>
          <p:cNvSpPr>
            <a:spLocks noGrp="1"/>
          </p:cNvSpPr>
          <p:nvPr>
            <p:ph idx="1"/>
          </p:nvPr>
        </p:nvSpPr>
        <p:spPr>
          <a:xfrm>
            <a:off x="5349330" y="909479"/>
            <a:ext cx="6722110" cy="2381894"/>
          </a:xfrm>
        </p:spPr>
        <p:txBody>
          <a:bodyPr vert="horz" lIns="91440" tIns="45720" rIns="91440" bIns="45720" rtlCol="0" anchor="t">
            <a:normAutofit fontScale="92500"/>
          </a:bodyPr>
          <a:lstStyle/>
          <a:p>
            <a:pPr marL="0" indent="0" algn="ctr">
              <a:lnSpc>
                <a:spcPct val="200000"/>
              </a:lnSpc>
              <a:buNone/>
            </a:pPr>
            <a:r>
              <a:rPr lang="en-US" sz="2800" dirty="0"/>
              <a:t>“(…) inequality negatively impacts on almost all aspects of human life, and on all hope for human progress.”</a:t>
            </a:r>
          </a:p>
        </p:txBody>
      </p:sp>
    </p:spTree>
    <p:extLst>
      <p:ext uri="{BB962C8B-B14F-4D97-AF65-F5344CB8AC3E}">
        <p14:creationId xmlns:p14="http://schemas.microsoft.com/office/powerpoint/2010/main" val="319095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0DF8E-C9DB-764B-AC4F-CBC3E55FE308}"/>
              </a:ext>
            </a:extLst>
          </p:cNvPr>
          <p:cNvSpPr>
            <a:spLocks noGrp="1"/>
          </p:cNvSpPr>
          <p:nvPr>
            <p:ph type="title"/>
          </p:nvPr>
        </p:nvSpPr>
        <p:spPr/>
        <p:txBody>
          <a:bodyPr/>
          <a:lstStyle/>
          <a:p>
            <a:r>
              <a:rPr lang="en-US" dirty="0"/>
              <a:t>Environmental impact and sustainability</a:t>
            </a:r>
          </a:p>
        </p:txBody>
      </p:sp>
      <p:pic>
        <p:nvPicPr>
          <p:cNvPr id="7" name="Imagem 6" descr="Uma imagem com texto&#10;&#10;Descrição gerada automaticamente">
            <a:extLst>
              <a:ext uri="{FF2B5EF4-FFF2-40B4-BE49-F238E27FC236}">
                <a16:creationId xmlns:a16="http://schemas.microsoft.com/office/drawing/2014/main" id="{0214DEC0-3EF4-AD45-B9B3-2AD97C2EE161}"/>
              </a:ext>
            </a:extLst>
          </p:cNvPr>
          <p:cNvPicPr>
            <a:picLocks noChangeAspect="1"/>
          </p:cNvPicPr>
          <p:nvPr/>
        </p:nvPicPr>
        <p:blipFill>
          <a:blip r:embed="rId3"/>
          <a:stretch>
            <a:fillRect/>
          </a:stretch>
        </p:blipFill>
        <p:spPr>
          <a:xfrm>
            <a:off x="3286066" y="3428999"/>
            <a:ext cx="8428414" cy="3013797"/>
          </a:xfrm>
          <a:prstGeom prst="rect">
            <a:avLst/>
          </a:prstGeom>
        </p:spPr>
      </p:pic>
      <p:pic>
        <p:nvPicPr>
          <p:cNvPr id="4" name="Imagem 3" descr="Uma imagem com texto&#10;&#10;Descrição gerada automaticamente">
            <a:extLst>
              <a:ext uri="{FF2B5EF4-FFF2-40B4-BE49-F238E27FC236}">
                <a16:creationId xmlns:a16="http://schemas.microsoft.com/office/drawing/2014/main" id="{85689B4D-7758-A548-B774-1B39FCF0CB6B}"/>
              </a:ext>
            </a:extLst>
          </p:cNvPr>
          <p:cNvPicPr>
            <a:picLocks noChangeAspect="1"/>
          </p:cNvPicPr>
          <p:nvPr/>
        </p:nvPicPr>
        <p:blipFill>
          <a:blip r:embed="rId4"/>
          <a:stretch>
            <a:fillRect/>
          </a:stretch>
        </p:blipFill>
        <p:spPr>
          <a:xfrm>
            <a:off x="518160" y="1778426"/>
            <a:ext cx="9525953" cy="1650573"/>
          </a:xfrm>
          <a:prstGeom prst="rect">
            <a:avLst/>
          </a:prstGeom>
        </p:spPr>
      </p:pic>
      <p:pic>
        <p:nvPicPr>
          <p:cNvPr id="6" name="Imagem 5">
            <a:extLst>
              <a:ext uri="{FF2B5EF4-FFF2-40B4-BE49-F238E27FC236}">
                <a16:creationId xmlns:a16="http://schemas.microsoft.com/office/drawing/2014/main" id="{EB05AFD7-C68A-931C-20DD-2B06F6155123}"/>
              </a:ext>
            </a:extLst>
          </p:cNvPr>
          <p:cNvPicPr>
            <a:picLocks noChangeAspect="1"/>
          </p:cNvPicPr>
          <p:nvPr/>
        </p:nvPicPr>
        <p:blipFill>
          <a:blip r:embed="rId5"/>
          <a:stretch>
            <a:fillRect/>
          </a:stretch>
        </p:blipFill>
        <p:spPr>
          <a:xfrm>
            <a:off x="9807170" y="3595"/>
            <a:ext cx="2384830" cy="979782"/>
          </a:xfrm>
          <a:prstGeom prst="rect">
            <a:avLst/>
          </a:prstGeom>
        </p:spPr>
      </p:pic>
    </p:spTree>
    <p:extLst>
      <p:ext uri="{BB962C8B-B14F-4D97-AF65-F5344CB8AC3E}">
        <p14:creationId xmlns:p14="http://schemas.microsoft.com/office/powerpoint/2010/main" val="111545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0DF8E-C9DB-764B-AC4F-CBC3E55FE308}"/>
              </a:ext>
            </a:extLst>
          </p:cNvPr>
          <p:cNvSpPr>
            <a:spLocks noGrp="1"/>
          </p:cNvSpPr>
          <p:nvPr>
            <p:ph type="title"/>
          </p:nvPr>
        </p:nvSpPr>
        <p:spPr/>
        <p:txBody>
          <a:bodyPr/>
          <a:lstStyle/>
          <a:p>
            <a:r>
              <a:rPr lang="en-US" dirty="0"/>
              <a:t>Environmental impact and sustainability</a:t>
            </a:r>
          </a:p>
        </p:txBody>
      </p:sp>
      <p:sp>
        <p:nvSpPr>
          <p:cNvPr id="3" name="Content Placeholder 2">
            <a:extLst>
              <a:ext uri="{FF2B5EF4-FFF2-40B4-BE49-F238E27FC236}">
                <a16:creationId xmlns:a16="http://schemas.microsoft.com/office/drawing/2014/main" id="{94889EB1-469F-5247-9E20-207002ED35BE}"/>
              </a:ext>
            </a:extLst>
          </p:cNvPr>
          <p:cNvSpPr>
            <a:spLocks noGrp="1"/>
          </p:cNvSpPr>
          <p:nvPr>
            <p:ph idx="1"/>
          </p:nvPr>
        </p:nvSpPr>
        <p:spPr>
          <a:xfrm>
            <a:off x="477520" y="1538287"/>
            <a:ext cx="11196320" cy="5106987"/>
          </a:xfrm>
        </p:spPr>
        <p:txBody>
          <a:bodyPr>
            <a:normAutofit/>
          </a:bodyPr>
          <a:lstStyle/>
          <a:p>
            <a:pPr>
              <a:lnSpc>
                <a:spcPct val="200000"/>
              </a:lnSpc>
              <a:buClr>
                <a:srgbClr val="5FCBEF"/>
              </a:buClr>
              <a:buSzPct val="80000"/>
              <a:buFont typeface="Wingdings 3" panose="05040102010807070707" pitchFamily="18" charset="2"/>
              <a:buChar char=""/>
            </a:pPr>
            <a:r>
              <a:rPr lang="en-US" altLang="pt-PT" dirty="0"/>
              <a:t>“Medical waste has increased in recent decades”</a:t>
            </a:r>
          </a:p>
          <a:p>
            <a:pPr>
              <a:lnSpc>
                <a:spcPct val="200000"/>
              </a:lnSpc>
              <a:buClr>
                <a:srgbClr val="5FCBEF"/>
              </a:buClr>
              <a:buSzPct val="80000"/>
              <a:buFont typeface="Wingdings 3" panose="05040102010807070707" pitchFamily="18" charset="2"/>
              <a:buChar char=""/>
            </a:pPr>
            <a:r>
              <a:rPr lang="en-US" altLang="pt-PT" dirty="0"/>
              <a:t>“Certain medical products contribute significantly to pollution and contamination of the food chain from bio-accumulative toxins” </a:t>
            </a:r>
          </a:p>
          <a:p>
            <a:pPr>
              <a:lnSpc>
                <a:spcPct val="200000"/>
              </a:lnSpc>
              <a:buClr>
                <a:srgbClr val="5FCBEF"/>
              </a:buClr>
              <a:buSzPct val="80000"/>
              <a:buFont typeface="Wingdings 3" panose="05040102010807070707" pitchFamily="18" charset="2"/>
              <a:buChar char=""/>
            </a:pPr>
            <a:r>
              <a:rPr lang="en-US" altLang="pt-PT" dirty="0"/>
              <a:t>“Medical waste incinerators are among the top 5 sources of mercury and dioxin emissions in the United States.”</a:t>
            </a:r>
          </a:p>
          <a:p>
            <a:pPr marL="1587" indent="0">
              <a:lnSpc>
                <a:spcPct val="150000"/>
              </a:lnSpc>
              <a:buClr>
                <a:srgbClr val="5FCBEF"/>
              </a:buClr>
              <a:buSzPct val="80000"/>
              <a:buNone/>
            </a:pPr>
            <a:endParaRPr lang="en-US" altLang="pt-PT" dirty="0"/>
          </a:p>
        </p:txBody>
      </p:sp>
      <p:sp>
        <p:nvSpPr>
          <p:cNvPr id="6" name="Content Placeholder 2">
            <a:extLst>
              <a:ext uri="{FF2B5EF4-FFF2-40B4-BE49-F238E27FC236}">
                <a16:creationId xmlns:a16="http://schemas.microsoft.com/office/drawing/2014/main" id="{4D1ADADB-5539-A94B-AC58-26798E1F100D}"/>
              </a:ext>
            </a:extLst>
          </p:cNvPr>
          <p:cNvSpPr txBox="1">
            <a:spLocks/>
          </p:cNvSpPr>
          <p:nvPr/>
        </p:nvSpPr>
        <p:spPr>
          <a:xfrm>
            <a:off x="4186670" y="5310188"/>
            <a:ext cx="7527810" cy="131430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437A"/>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437A"/>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437A"/>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437A"/>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00437A"/>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10000"/>
              </a:lnSpc>
              <a:buNone/>
            </a:pPr>
            <a:r>
              <a:rPr lang="en-US" sz="1400" dirty="0" err="1">
                <a:solidFill>
                  <a:srgbClr val="000000"/>
                </a:solidFill>
                <a:latin typeface="Arial"/>
                <a:ea typeface="Verdana"/>
                <a:cs typeface="Arial"/>
              </a:rPr>
              <a:t>Guetter</a:t>
            </a:r>
            <a:r>
              <a:rPr lang="en-US" sz="1400" dirty="0">
                <a:solidFill>
                  <a:srgbClr val="000000"/>
                </a:solidFill>
                <a:latin typeface="Arial"/>
                <a:ea typeface="Verdana"/>
                <a:cs typeface="Arial"/>
              </a:rPr>
              <a:t>, C. R., Williams, B. J., </a:t>
            </a:r>
            <a:r>
              <a:rPr lang="en-US" sz="1400" dirty="0" err="1">
                <a:solidFill>
                  <a:srgbClr val="000000"/>
                </a:solidFill>
                <a:latin typeface="Arial"/>
                <a:ea typeface="Verdana"/>
                <a:cs typeface="Arial"/>
              </a:rPr>
              <a:t>Slama</a:t>
            </a:r>
            <a:r>
              <a:rPr lang="en-US" sz="1400" dirty="0">
                <a:solidFill>
                  <a:srgbClr val="000000"/>
                </a:solidFill>
                <a:latin typeface="Arial"/>
                <a:ea typeface="Verdana"/>
                <a:cs typeface="Arial"/>
              </a:rPr>
              <a:t>, E., Arrington, A., Henry, M. C., </a:t>
            </a:r>
            <a:r>
              <a:rPr lang="en-US" sz="1400" dirty="0" err="1">
                <a:solidFill>
                  <a:srgbClr val="000000"/>
                </a:solidFill>
                <a:latin typeface="Arial"/>
                <a:ea typeface="Verdana"/>
                <a:cs typeface="Arial"/>
              </a:rPr>
              <a:t>Möller</a:t>
            </a:r>
            <a:r>
              <a:rPr lang="en-US" sz="1400" dirty="0">
                <a:solidFill>
                  <a:srgbClr val="000000"/>
                </a:solidFill>
                <a:latin typeface="Arial"/>
                <a:ea typeface="Verdana"/>
                <a:cs typeface="Arial"/>
              </a:rPr>
              <a:t>, M. G., Tuttle-Newhall, J. E., Stein, S., &amp; Crandall, M. (2018). Greening the operating room. The American Journal of Surgery, 216(4), 683–688. https://</a:t>
            </a:r>
            <a:r>
              <a:rPr lang="en-US" sz="1400" dirty="0" err="1">
                <a:solidFill>
                  <a:srgbClr val="000000"/>
                </a:solidFill>
                <a:latin typeface="Arial"/>
                <a:ea typeface="Verdana"/>
                <a:cs typeface="Arial"/>
              </a:rPr>
              <a:t>doi.org</a:t>
            </a:r>
            <a:r>
              <a:rPr lang="en-US" sz="1400" dirty="0">
                <a:solidFill>
                  <a:srgbClr val="000000"/>
                </a:solidFill>
                <a:latin typeface="Arial"/>
                <a:ea typeface="Verdana"/>
                <a:cs typeface="Arial"/>
              </a:rPr>
              <a:t>/10.1016/j.amjsurg.2018.07.021</a:t>
            </a:r>
          </a:p>
          <a:p>
            <a:pPr marL="0" indent="0" algn="r">
              <a:lnSpc>
                <a:spcPct val="110000"/>
              </a:lnSpc>
              <a:buNone/>
            </a:pPr>
            <a:br>
              <a:rPr lang="en-US" sz="1400" dirty="0">
                <a:solidFill>
                  <a:srgbClr val="000000"/>
                </a:solidFill>
              </a:rPr>
            </a:br>
            <a:endParaRPr lang="en-US" sz="1400" dirty="0">
              <a:solidFill>
                <a:srgbClr val="000000"/>
              </a:solidFill>
            </a:endParaRPr>
          </a:p>
        </p:txBody>
      </p:sp>
      <p:pic>
        <p:nvPicPr>
          <p:cNvPr id="7" name="Imagem 6">
            <a:extLst>
              <a:ext uri="{FF2B5EF4-FFF2-40B4-BE49-F238E27FC236}">
                <a16:creationId xmlns:a16="http://schemas.microsoft.com/office/drawing/2014/main" id="{B26083A0-21EF-8376-122C-D860A14A3841}"/>
              </a:ext>
            </a:extLst>
          </p:cNvPr>
          <p:cNvPicPr>
            <a:picLocks noChangeAspect="1"/>
          </p:cNvPicPr>
          <p:nvPr/>
        </p:nvPicPr>
        <p:blipFill>
          <a:blip r:embed="rId2"/>
          <a:stretch>
            <a:fillRect/>
          </a:stretch>
        </p:blipFill>
        <p:spPr>
          <a:xfrm>
            <a:off x="9807170" y="3595"/>
            <a:ext cx="2384830" cy="979782"/>
          </a:xfrm>
          <a:prstGeom prst="rect">
            <a:avLst/>
          </a:prstGeom>
        </p:spPr>
      </p:pic>
    </p:spTree>
    <p:extLst>
      <p:ext uri="{BB962C8B-B14F-4D97-AF65-F5344CB8AC3E}">
        <p14:creationId xmlns:p14="http://schemas.microsoft.com/office/powerpoint/2010/main" val="135631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0DF8E-C9DB-764B-AC4F-CBC3E55FE308}"/>
              </a:ext>
            </a:extLst>
          </p:cNvPr>
          <p:cNvSpPr>
            <a:spLocks noGrp="1"/>
          </p:cNvSpPr>
          <p:nvPr>
            <p:ph type="title"/>
          </p:nvPr>
        </p:nvSpPr>
        <p:spPr/>
        <p:txBody>
          <a:bodyPr/>
          <a:lstStyle/>
          <a:p>
            <a:r>
              <a:rPr lang="en-US" dirty="0"/>
              <a:t>Environmental impact and sustainability</a:t>
            </a:r>
          </a:p>
        </p:txBody>
      </p:sp>
      <p:sp>
        <p:nvSpPr>
          <p:cNvPr id="3" name="Content Placeholder 2">
            <a:extLst>
              <a:ext uri="{FF2B5EF4-FFF2-40B4-BE49-F238E27FC236}">
                <a16:creationId xmlns:a16="http://schemas.microsoft.com/office/drawing/2014/main" id="{94889EB1-469F-5247-9E20-207002ED35BE}"/>
              </a:ext>
            </a:extLst>
          </p:cNvPr>
          <p:cNvSpPr>
            <a:spLocks noGrp="1"/>
          </p:cNvSpPr>
          <p:nvPr>
            <p:ph idx="1"/>
          </p:nvPr>
        </p:nvSpPr>
        <p:spPr>
          <a:xfrm>
            <a:off x="518160" y="2260595"/>
            <a:ext cx="11196320" cy="785813"/>
          </a:xfrm>
        </p:spPr>
        <p:txBody>
          <a:bodyPr>
            <a:normAutofit/>
          </a:bodyPr>
          <a:lstStyle/>
          <a:p>
            <a:pPr marL="0" indent="0" algn="ctr">
              <a:lnSpc>
                <a:spcPct val="200000"/>
              </a:lnSpc>
              <a:buNone/>
            </a:pPr>
            <a:r>
              <a:rPr lang="pt-PT" sz="2400" i="1" dirty="0"/>
              <a:t>“</a:t>
            </a:r>
            <a:r>
              <a:rPr lang="pt-PT" sz="2400" i="1" dirty="0" err="1"/>
              <a:t>Worldwide</a:t>
            </a:r>
            <a:r>
              <a:rPr lang="pt-PT" sz="2400" i="1" dirty="0"/>
              <a:t>, more </a:t>
            </a:r>
            <a:r>
              <a:rPr lang="pt-PT" sz="2400" i="1" dirty="0" err="1"/>
              <a:t>than</a:t>
            </a:r>
            <a:r>
              <a:rPr lang="pt-PT" sz="2400" i="1" dirty="0"/>
              <a:t> 20 </a:t>
            </a:r>
            <a:r>
              <a:rPr lang="pt-PT" sz="2400" i="1" dirty="0" err="1"/>
              <a:t>million</a:t>
            </a:r>
            <a:r>
              <a:rPr lang="pt-PT" sz="2400" i="1" dirty="0"/>
              <a:t> </a:t>
            </a:r>
            <a:r>
              <a:rPr lang="pt-PT" sz="2400" i="1" dirty="0" err="1"/>
              <a:t>patients</a:t>
            </a:r>
            <a:r>
              <a:rPr lang="pt-PT" sz="2400" i="1" dirty="0"/>
              <a:t> </a:t>
            </a:r>
            <a:r>
              <a:rPr lang="pt-PT" sz="2400" i="1" dirty="0" err="1"/>
              <a:t>undergo</a:t>
            </a:r>
            <a:r>
              <a:rPr lang="pt-PT" sz="2400" i="1" dirty="0"/>
              <a:t> </a:t>
            </a:r>
            <a:r>
              <a:rPr lang="pt-PT" sz="2400" i="1" dirty="0" err="1"/>
              <a:t>groin</a:t>
            </a:r>
            <a:r>
              <a:rPr lang="pt-PT" sz="2400" i="1" dirty="0"/>
              <a:t> </a:t>
            </a:r>
            <a:r>
              <a:rPr lang="pt-PT" sz="2400" i="1" dirty="0" err="1"/>
              <a:t>hernia</a:t>
            </a:r>
            <a:r>
              <a:rPr lang="pt-PT" sz="2400" i="1" dirty="0"/>
              <a:t> </a:t>
            </a:r>
            <a:r>
              <a:rPr lang="pt-PT" sz="2400" i="1" dirty="0" err="1"/>
              <a:t>repair</a:t>
            </a:r>
            <a:r>
              <a:rPr lang="pt-PT" sz="2400" i="1" dirty="0"/>
              <a:t> </a:t>
            </a:r>
            <a:r>
              <a:rPr lang="pt-PT" sz="2400" i="1" dirty="0" err="1"/>
              <a:t>annually</a:t>
            </a:r>
            <a:r>
              <a:rPr lang="pt-PT" sz="2400" i="1" dirty="0"/>
              <a:t>.”</a:t>
            </a:r>
            <a:endParaRPr lang="en-US" sz="2400" i="1" dirty="0"/>
          </a:p>
        </p:txBody>
      </p:sp>
      <p:sp>
        <p:nvSpPr>
          <p:cNvPr id="4" name="Content Placeholder 2">
            <a:extLst>
              <a:ext uri="{FF2B5EF4-FFF2-40B4-BE49-F238E27FC236}">
                <a16:creationId xmlns:a16="http://schemas.microsoft.com/office/drawing/2014/main" id="{58339E04-441E-744D-B6E4-7E899EE4FEF6}"/>
              </a:ext>
            </a:extLst>
          </p:cNvPr>
          <p:cNvSpPr txBox="1">
            <a:spLocks/>
          </p:cNvSpPr>
          <p:nvPr/>
        </p:nvSpPr>
        <p:spPr>
          <a:xfrm>
            <a:off x="4043795" y="4509294"/>
            <a:ext cx="7527810" cy="78581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437A"/>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437A"/>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437A"/>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437A"/>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00437A"/>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10000"/>
              </a:lnSpc>
              <a:buNone/>
            </a:pPr>
            <a:r>
              <a:rPr lang="pt-PT" sz="1400" dirty="0" err="1"/>
              <a:t>The</a:t>
            </a:r>
            <a:r>
              <a:rPr lang="pt-PT" sz="1400" dirty="0"/>
              <a:t> </a:t>
            </a:r>
            <a:r>
              <a:rPr lang="pt-PT" sz="1400" dirty="0" err="1"/>
              <a:t>HerniaSurge</a:t>
            </a:r>
            <a:r>
              <a:rPr lang="pt-PT" sz="1400" dirty="0"/>
              <a:t> </a:t>
            </a:r>
            <a:r>
              <a:rPr lang="pt-PT" sz="1400" dirty="0" err="1"/>
              <a:t>Group</a:t>
            </a:r>
            <a:r>
              <a:rPr lang="pt-PT" sz="1400" dirty="0"/>
              <a:t>. (2018). </a:t>
            </a:r>
            <a:r>
              <a:rPr lang="pt-PT" sz="1400" dirty="0" err="1"/>
              <a:t>International</a:t>
            </a:r>
            <a:r>
              <a:rPr lang="pt-PT" sz="1400" dirty="0"/>
              <a:t> </a:t>
            </a:r>
            <a:r>
              <a:rPr lang="pt-PT" sz="1400" dirty="0" err="1"/>
              <a:t>guidelines</a:t>
            </a:r>
            <a:r>
              <a:rPr lang="pt-PT" sz="1400" dirty="0"/>
              <a:t> for </a:t>
            </a:r>
            <a:r>
              <a:rPr lang="pt-PT" sz="1400" dirty="0" err="1"/>
              <a:t>groin</a:t>
            </a:r>
            <a:r>
              <a:rPr lang="pt-PT" sz="1400" dirty="0"/>
              <a:t> </a:t>
            </a:r>
            <a:r>
              <a:rPr lang="pt-PT" sz="1400" dirty="0" err="1"/>
              <a:t>hernia</a:t>
            </a:r>
            <a:r>
              <a:rPr lang="pt-PT" sz="1400" dirty="0"/>
              <a:t> management. </a:t>
            </a:r>
            <a:r>
              <a:rPr lang="pt-PT" sz="1400" i="1" dirty="0" err="1"/>
              <a:t>Hernia</a:t>
            </a:r>
            <a:r>
              <a:rPr lang="pt-PT" sz="1400" dirty="0"/>
              <a:t>, </a:t>
            </a:r>
            <a:r>
              <a:rPr lang="pt-PT" sz="1400" i="1" dirty="0"/>
              <a:t>22</a:t>
            </a:r>
            <a:r>
              <a:rPr lang="pt-PT" sz="1400" dirty="0"/>
              <a:t>(1), 1–165. </a:t>
            </a:r>
            <a:r>
              <a:rPr lang="pt-PT" sz="1400" dirty="0">
                <a:hlinkClick r:id="rId2"/>
              </a:rPr>
              <a:t>https://doi.org/10.1007/s10029-017-1668-x</a:t>
            </a:r>
            <a:endParaRPr lang="pt-PT" sz="1400" dirty="0"/>
          </a:p>
          <a:p>
            <a:pPr algn="r">
              <a:lnSpc>
                <a:spcPct val="110000"/>
              </a:lnSpc>
              <a:buNone/>
            </a:pPr>
            <a:endParaRPr lang="en-US" sz="1400" dirty="0">
              <a:solidFill>
                <a:srgbClr val="000000"/>
              </a:solidFill>
              <a:latin typeface="Arial"/>
              <a:ea typeface="Verdana"/>
              <a:cs typeface="Arial"/>
            </a:endParaRPr>
          </a:p>
          <a:p>
            <a:pPr marL="0" indent="0" algn="r">
              <a:lnSpc>
                <a:spcPct val="110000"/>
              </a:lnSpc>
              <a:buNone/>
            </a:pPr>
            <a:br>
              <a:rPr lang="en-US" sz="1400" dirty="0">
                <a:solidFill>
                  <a:srgbClr val="000000"/>
                </a:solidFill>
              </a:rPr>
            </a:br>
            <a:endParaRPr lang="en-US" sz="1400" dirty="0">
              <a:solidFill>
                <a:srgbClr val="000000"/>
              </a:solidFill>
            </a:endParaRPr>
          </a:p>
        </p:txBody>
      </p:sp>
      <p:pic>
        <p:nvPicPr>
          <p:cNvPr id="7" name="Imagem 6">
            <a:extLst>
              <a:ext uri="{FF2B5EF4-FFF2-40B4-BE49-F238E27FC236}">
                <a16:creationId xmlns:a16="http://schemas.microsoft.com/office/drawing/2014/main" id="{84422751-B16E-8295-C7FB-916CDC8C9E19}"/>
              </a:ext>
            </a:extLst>
          </p:cNvPr>
          <p:cNvPicPr>
            <a:picLocks noChangeAspect="1"/>
          </p:cNvPicPr>
          <p:nvPr/>
        </p:nvPicPr>
        <p:blipFill>
          <a:blip r:embed="rId3"/>
          <a:stretch>
            <a:fillRect/>
          </a:stretch>
        </p:blipFill>
        <p:spPr>
          <a:xfrm>
            <a:off x="9807170" y="3595"/>
            <a:ext cx="2384830" cy="979782"/>
          </a:xfrm>
          <a:prstGeom prst="rect">
            <a:avLst/>
          </a:prstGeom>
        </p:spPr>
      </p:pic>
    </p:spTree>
    <p:extLst>
      <p:ext uri="{BB962C8B-B14F-4D97-AF65-F5344CB8AC3E}">
        <p14:creationId xmlns:p14="http://schemas.microsoft.com/office/powerpoint/2010/main" val="31148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889EB1-469F-5247-9E20-207002ED35BE}"/>
              </a:ext>
            </a:extLst>
          </p:cNvPr>
          <p:cNvSpPr>
            <a:spLocks noGrp="1"/>
          </p:cNvSpPr>
          <p:nvPr>
            <p:ph idx="1"/>
          </p:nvPr>
        </p:nvSpPr>
        <p:spPr>
          <a:xfrm>
            <a:off x="518160" y="3725879"/>
            <a:ext cx="11196320" cy="1603376"/>
          </a:xfrm>
        </p:spPr>
        <p:txBody>
          <a:bodyPr>
            <a:normAutofit/>
          </a:bodyPr>
          <a:lstStyle/>
          <a:p>
            <a:pPr marL="0" indent="0" algn="just">
              <a:lnSpc>
                <a:spcPct val="200000"/>
              </a:lnSpc>
              <a:buNone/>
            </a:pPr>
            <a:r>
              <a:rPr lang="pt-PT" sz="2400" i="1" dirty="0" err="1"/>
              <a:t>Shouldn’t</a:t>
            </a:r>
            <a:r>
              <a:rPr lang="pt-PT" sz="2400" i="1" dirty="0"/>
              <a:t> </a:t>
            </a:r>
            <a:r>
              <a:rPr lang="pt-PT" sz="2400" i="1" dirty="0" err="1"/>
              <a:t>patients</a:t>
            </a:r>
            <a:r>
              <a:rPr lang="pt-PT" sz="2400" i="1" dirty="0"/>
              <a:t> </a:t>
            </a:r>
            <a:r>
              <a:rPr lang="pt-PT" sz="2400" i="1" dirty="0" err="1"/>
              <a:t>be</a:t>
            </a:r>
            <a:r>
              <a:rPr lang="pt-PT" sz="2400" i="1" dirty="0"/>
              <a:t> </a:t>
            </a:r>
            <a:r>
              <a:rPr lang="pt-PT" sz="2400" i="1" dirty="0" err="1"/>
              <a:t>able</a:t>
            </a:r>
            <a:r>
              <a:rPr lang="pt-PT" sz="2400" i="1" dirty="0"/>
              <a:t> to </a:t>
            </a:r>
            <a:r>
              <a:rPr lang="pt-PT" sz="2400" i="1" dirty="0" err="1"/>
              <a:t>choose</a:t>
            </a:r>
            <a:r>
              <a:rPr lang="pt-PT" sz="2400" i="1" dirty="0"/>
              <a:t> </a:t>
            </a:r>
            <a:r>
              <a:rPr lang="pt-PT" sz="2400" i="1" dirty="0" err="1"/>
              <a:t>the</a:t>
            </a:r>
            <a:r>
              <a:rPr lang="pt-PT" sz="2400" i="1" dirty="0"/>
              <a:t> </a:t>
            </a:r>
            <a:r>
              <a:rPr lang="pt-PT" sz="2400" i="1" dirty="0" err="1"/>
              <a:t>surgical</a:t>
            </a:r>
            <a:r>
              <a:rPr lang="pt-PT" sz="2400" i="1" dirty="0"/>
              <a:t> </a:t>
            </a:r>
            <a:r>
              <a:rPr lang="pt-PT" sz="2400" i="1" dirty="0" err="1"/>
              <a:t>approach</a:t>
            </a:r>
            <a:r>
              <a:rPr lang="pt-PT" sz="2400" i="1" dirty="0"/>
              <a:t> </a:t>
            </a:r>
            <a:r>
              <a:rPr lang="pt-PT" sz="2400" i="1" dirty="0" err="1"/>
              <a:t>proposed</a:t>
            </a:r>
            <a:r>
              <a:rPr lang="pt-PT" sz="2400" i="1" dirty="0"/>
              <a:t> to </a:t>
            </a:r>
            <a:r>
              <a:rPr lang="pt-PT" sz="2400" i="1" dirty="0" err="1"/>
              <a:t>them</a:t>
            </a:r>
            <a:r>
              <a:rPr lang="pt-PT" sz="2400" i="1" dirty="0"/>
              <a:t> </a:t>
            </a:r>
            <a:r>
              <a:rPr lang="pt-PT" sz="2400" i="1" dirty="0" err="1"/>
              <a:t>based</a:t>
            </a:r>
            <a:r>
              <a:rPr lang="pt-PT" sz="2400" i="1" dirty="0"/>
              <a:t> </a:t>
            </a:r>
            <a:r>
              <a:rPr lang="pt-PT" sz="2400" i="1" dirty="0" err="1"/>
              <a:t>on</a:t>
            </a:r>
            <a:r>
              <a:rPr lang="pt-PT" sz="2400" i="1" dirty="0"/>
              <a:t> </a:t>
            </a:r>
            <a:r>
              <a:rPr lang="pt-PT" sz="2400" i="1" dirty="0" err="1"/>
              <a:t>its</a:t>
            </a:r>
            <a:r>
              <a:rPr lang="pt-PT" sz="2400" i="1" dirty="0"/>
              <a:t> </a:t>
            </a:r>
            <a:r>
              <a:rPr lang="pt-PT" sz="2400" i="1" dirty="0" err="1"/>
              <a:t>environmental</a:t>
            </a:r>
            <a:r>
              <a:rPr lang="pt-PT" sz="2400" i="1" dirty="0"/>
              <a:t> </a:t>
            </a:r>
            <a:r>
              <a:rPr lang="pt-PT" sz="2400" i="1" dirty="0" err="1"/>
              <a:t>impact</a:t>
            </a:r>
            <a:r>
              <a:rPr lang="pt-PT" sz="2400" i="1" dirty="0"/>
              <a:t>?</a:t>
            </a:r>
            <a:endParaRPr lang="en-US" sz="2400" i="1" dirty="0"/>
          </a:p>
        </p:txBody>
      </p:sp>
      <p:sp>
        <p:nvSpPr>
          <p:cNvPr id="4" name="Content Placeholder 2">
            <a:extLst>
              <a:ext uri="{FF2B5EF4-FFF2-40B4-BE49-F238E27FC236}">
                <a16:creationId xmlns:a16="http://schemas.microsoft.com/office/drawing/2014/main" id="{58339E04-441E-744D-B6E4-7E899EE4FEF6}"/>
              </a:ext>
            </a:extLst>
          </p:cNvPr>
          <p:cNvSpPr txBox="1">
            <a:spLocks/>
          </p:cNvSpPr>
          <p:nvPr/>
        </p:nvSpPr>
        <p:spPr>
          <a:xfrm>
            <a:off x="4186670" y="5329255"/>
            <a:ext cx="7527810" cy="131430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437A"/>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437A"/>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437A"/>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437A"/>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00437A"/>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10000"/>
              </a:lnSpc>
              <a:buNone/>
            </a:pPr>
            <a:r>
              <a:rPr lang="en-US" sz="1800" dirty="0">
                <a:solidFill>
                  <a:srgbClr val="000000"/>
                </a:solidFill>
                <a:latin typeface="Arial"/>
                <a:ea typeface="Verdana"/>
                <a:cs typeface="Arial"/>
              </a:rPr>
              <a:t>Theo Wiggers, MD PhD FRCS</a:t>
            </a:r>
          </a:p>
          <a:p>
            <a:pPr marL="0" indent="0" algn="r">
              <a:lnSpc>
                <a:spcPct val="110000"/>
              </a:lnSpc>
              <a:buNone/>
            </a:pPr>
            <a:br>
              <a:rPr lang="en-US" sz="1800" dirty="0">
                <a:solidFill>
                  <a:srgbClr val="000000"/>
                </a:solidFill>
              </a:rPr>
            </a:br>
            <a:endParaRPr lang="en-US" sz="1800" dirty="0">
              <a:solidFill>
                <a:srgbClr val="000000"/>
              </a:solidFill>
            </a:endParaRPr>
          </a:p>
        </p:txBody>
      </p:sp>
      <p:pic>
        <p:nvPicPr>
          <p:cNvPr id="6" name="Imagem 5">
            <a:extLst>
              <a:ext uri="{FF2B5EF4-FFF2-40B4-BE49-F238E27FC236}">
                <a16:creationId xmlns:a16="http://schemas.microsoft.com/office/drawing/2014/main" id="{6D6079E2-4668-DCC1-7863-7681AD913048}"/>
              </a:ext>
            </a:extLst>
          </p:cNvPr>
          <p:cNvPicPr>
            <a:picLocks noChangeAspect="1"/>
          </p:cNvPicPr>
          <p:nvPr/>
        </p:nvPicPr>
        <p:blipFill>
          <a:blip r:embed="rId2"/>
          <a:stretch>
            <a:fillRect/>
          </a:stretch>
        </p:blipFill>
        <p:spPr>
          <a:xfrm>
            <a:off x="9807170" y="3595"/>
            <a:ext cx="2384830" cy="979782"/>
          </a:xfrm>
          <a:prstGeom prst="rect">
            <a:avLst/>
          </a:prstGeom>
        </p:spPr>
      </p:pic>
      <p:sp>
        <p:nvSpPr>
          <p:cNvPr id="7" name="Title 1">
            <a:extLst>
              <a:ext uri="{FF2B5EF4-FFF2-40B4-BE49-F238E27FC236}">
                <a16:creationId xmlns:a16="http://schemas.microsoft.com/office/drawing/2014/main" id="{9BC2F8B3-B826-FD6D-7C75-EF7C8D51A0B4}"/>
              </a:ext>
            </a:extLst>
          </p:cNvPr>
          <p:cNvSpPr>
            <a:spLocks noGrp="1"/>
          </p:cNvSpPr>
          <p:nvPr>
            <p:ph type="title"/>
          </p:nvPr>
        </p:nvSpPr>
        <p:spPr>
          <a:xfrm>
            <a:off x="722471" y="970358"/>
            <a:ext cx="7625715" cy="1325563"/>
          </a:xfrm>
        </p:spPr>
        <p:txBody>
          <a:bodyPr/>
          <a:lstStyle/>
          <a:p>
            <a:r>
              <a:rPr lang="en-US" dirty="0"/>
              <a:t>Environmental impact and sustainability</a:t>
            </a:r>
          </a:p>
        </p:txBody>
      </p:sp>
      <p:sp>
        <p:nvSpPr>
          <p:cNvPr id="8" name="Title 1">
            <a:extLst>
              <a:ext uri="{FF2B5EF4-FFF2-40B4-BE49-F238E27FC236}">
                <a16:creationId xmlns:a16="http://schemas.microsoft.com/office/drawing/2014/main" id="{E6C62C25-A05F-E1C5-010B-366BDA0711EC}"/>
              </a:ext>
            </a:extLst>
          </p:cNvPr>
          <p:cNvSpPr txBox="1">
            <a:spLocks/>
          </p:cNvSpPr>
          <p:nvPr/>
        </p:nvSpPr>
        <p:spPr>
          <a:xfrm>
            <a:off x="5190172" y="2493534"/>
            <a:ext cx="63160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solidFill>
                  <a:srgbClr val="12222B"/>
                </a:solidFill>
                <a:latin typeface="Arial" panose="020B0604020202020204" pitchFamily="34" charset="0"/>
                <a:ea typeface="Verdana" panose="020B0604030504040204" pitchFamily="34" charset="0"/>
                <a:cs typeface="Arial" panose="020B0604020202020204" pitchFamily="34" charset="0"/>
              </a:defRPr>
            </a:lvl1pPr>
          </a:lstStyle>
          <a:p>
            <a:r>
              <a:rPr lang="en-US" dirty="0"/>
              <a:t>Patient’s need and preferences</a:t>
            </a:r>
          </a:p>
        </p:txBody>
      </p:sp>
      <p:sp>
        <p:nvSpPr>
          <p:cNvPr id="2" name="CaixaDeTexto 1">
            <a:extLst>
              <a:ext uri="{FF2B5EF4-FFF2-40B4-BE49-F238E27FC236}">
                <a16:creationId xmlns:a16="http://schemas.microsoft.com/office/drawing/2014/main" id="{A4BABF22-30E8-58ED-A443-F95EA61591AD}"/>
              </a:ext>
            </a:extLst>
          </p:cNvPr>
          <p:cNvSpPr txBox="1"/>
          <p:nvPr/>
        </p:nvSpPr>
        <p:spPr>
          <a:xfrm>
            <a:off x="5547196" y="1834256"/>
            <a:ext cx="657552" cy="923330"/>
          </a:xfrm>
          <a:prstGeom prst="rect">
            <a:avLst/>
          </a:prstGeom>
          <a:noFill/>
        </p:spPr>
        <p:txBody>
          <a:bodyPr wrap="none" rtlCol="0">
            <a:spAutoFit/>
          </a:bodyPr>
          <a:lstStyle/>
          <a:p>
            <a:r>
              <a:rPr lang="pt-PT" sz="5400" dirty="0"/>
              <a:t>&amp;</a:t>
            </a:r>
          </a:p>
        </p:txBody>
      </p:sp>
    </p:spTree>
    <p:extLst>
      <p:ext uri="{BB962C8B-B14F-4D97-AF65-F5344CB8AC3E}">
        <p14:creationId xmlns:p14="http://schemas.microsoft.com/office/powerpoint/2010/main" val="2312233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dissolve">
                                      <p:cBhvr>
                                        <p:cTn id="22" dur="500"/>
                                        <p:tgtEl>
                                          <p:spTgt spid="3">
                                            <p:txEl>
                                              <p:pRg st="0" end="0"/>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7" grpId="0"/>
      <p:bldP spid="8"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0DF8E-C9DB-764B-AC4F-CBC3E55FE308}"/>
              </a:ext>
            </a:extLst>
          </p:cNvPr>
          <p:cNvSpPr>
            <a:spLocks noGrp="1"/>
          </p:cNvSpPr>
          <p:nvPr>
            <p:ph type="title"/>
          </p:nvPr>
        </p:nvSpPr>
        <p:spPr/>
        <p:txBody>
          <a:bodyPr/>
          <a:lstStyle/>
          <a:p>
            <a:r>
              <a:rPr lang="en-US" dirty="0"/>
              <a:t>Needs and preferences</a:t>
            </a:r>
          </a:p>
        </p:txBody>
      </p:sp>
      <p:sp>
        <p:nvSpPr>
          <p:cNvPr id="4" name="Content Placeholder 2">
            <a:extLst>
              <a:ext uri="{FF2B5EF4-FFF2-40B4-BE49-F238E27FC236}">
                <a16:creationId xmlns:a16="http://schemas.microsoft.com/office/drawing/2014/main" id="{58339E04-441E-744D-B6E4-7E899EE4FEF6}"/>
              </a:ext>
            </a:extLst>
          </p:cNvPr>
          <p:cNvSpPr txBox="1">
            <a:spLocks/>
          </p:cNvSpPr>
          <p:nvPr/>
        </p:nvSpPr>
        <p:spPr>
          <a:xfrm>
            <a:off x="518160" y="6205552"/>
            <a:ext cx="11673840" cy="83501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437A"/>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437A"/>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437A"/>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437A"/>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00437A"/>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buNone/>
            </a:pPr>
            <a:r>
              <a:rPr lang="en-US" sz="1400" dirty="0">
                <a:solidFill>
                  <a:srgbClr val="000000"/>
                </a:solidFill>
                <a:latin typeface="Arial"/>
                <a:ea typeface="Verdana"/>
                <a:cs typeface="Arial"/>
              </a:rPr>
              <a:t>European Commission. Directorate General for Health and Food Safety. (2019). Defining value in ‘value-based healthcare’ :report of the Expert Panel on Effective Ways of Investing in Health (EXPH). Publications Office. https://</a:t>
            </a:r>
            <a:r>
              <a:rPr lang="en-US" sz="1400" dirty="0" err="1">
                <a:solidFill>
                  <a:srgbClr val="000000"/>
                </a:solidFill>
                <a:latin typeface="Arial"/>
                <a:ea typeface="Verdana"/>
                <a:cs typeface="Arial"/>
              </a:rPr>
              <a:t>data.europa.eu</a:t>
            </a:r>
            <a:r>
              <a:rPr lang="en-US" sz="1400" dirty="0">
                <a:solidFill>
                  <a:srgbClr val="000000"/>
                </a:solidFill>
                <a:latin typeface="Arial"/>
                <a:ea typeface="Verdana"/>
                <a:cs typeface="Arial"/>
              </a:rPr>
              <a:t>/</a:t>
            </a:r>
            <a:r>
              <a:rPr lang="en-US" sz="1400" dirty="0" err="1">
                <a:solidFill>
                  <a:srgbClr val="000000"/>
                </a:solidFill>
                <a:latin typeface="Arial"/>
                <a:ea typeface="Verdana"/>
                <a:cs typeface="Arial"/>
              </a:rPr>
              <a:t>doi</a:t>
            </a:r>
            <a:r>
              <a:rPr lang="en-US" sz="1400" dirty="0">
                <a:solidFill>
                  <a:srgbClr val="000000"/>
                </a:solidFill>
                <a:latin typeface="Arial"/>
                <a:ea typeface="Verdana"/>
                <a:cs typeface="Arial"/>
              </a:rPr>
              <a:t>/10.2875/872343</a:t>
            </a:r>
          </a:p>
          <a:p>
            <a:pPr marL="0" indent="0">
              <a:lnSpc>
                <a:spcPct val="110000"/>
              </a:lnSpc>
              <a:buNone/>
            </a:pPr>
            <a:br>
              <a:rPr lang="en-US" sz="1400" dirty="0">
                <a:solidFill>
                  <a:srgbClr val="000000"/>
                </a:solidFill>
              </a:rPr>
            </a:br>
            <a:endParaRPr lang="en-US" sz="1400" dirty="0">
              <a:solidFill>
                <a:srgbClr val="000000"/>
              </a:solidFill>
            </a:endParaRPr>
          </a:p>
        </p:txBody>
      </p:sp>
      <p:pic>
        <p:nvPicPr>
          <p:cNvPr id="8" name="Imagem 7">
            <a:extLst>
              <a:ext uri="{FF2B5EF4-FFF2-40B4-BE49-F238E27FC236}">
                <a16:creationId xmlns:a16="http://schemas.microsoft.com/office/drawing/2014/main" id="{DD301DA3-4BC0-8F49-AAFC-DA22B7E13CE8}"/>
              </a:ext>
            </a:extLst>
          </p:cNvPr>
          <p:cNvPicPr>
            <a:picLocks noChangeAspect="1"/>
          </p:cNvPicPr>
          <p:nvPr/>
        </p:nvPicPr>
        <p:blipFill>
          <a:blip r:embed="rId3"/>
          <a:stretch>
            <a:fillRect/>
          </a:stretch>
        </p:blipFill>
        <p:spPr>
          <a:xfrm>
            <a:off x="477520" y="1538289"/>
            <a:ext cx="5138241" cy="4381504"/>
          </a:xfrm>
          <a:prstGeom prst="rect">
            <a:avLst/>
          </a:prstGeom>
        </p:spPr>
      </p:pic>
      <p:pic>
        <p:nvPicPr>
          <p:cNvPr id="13" name="Imagem 12">
            <a:extLst>
              <a:ext uri="{FF2B5EF4-FFF2-40B4-BE49-F238E27FC236}">
                <a16:creationId xmlns:a16="http://schemas.microsoft.com/office/drawing/2014/main" id="{631F5B93-C344-064E-84B3-70ADDB70FEDC}"/>
              </a:ext>
            </a:extLst>
          </p:cNvPr>
          <p:cNvPicPr>
            <a:picLocks noChangeAspect="1"/>
          </p:cNvPicPr>
          <p:nvPr/>
        </p:nvPicPr>
        <p:blipFill>
          <a:blip r:embed="rId4"/>
          <a:stretch>
            <a:fillRect/>
          </a:stretch>
        </p:blipFill>
        <p:spPr>
          <a:xfrm>
            <a:off x="6794765" y="2770972"/>
            <a:ext cx="5397235" cy="3148821"/>
          </a:xfrm>
          <a:prstGeom prst="rect">
            <a:avLst/>
          </a:prstGeom>
        </p:spPr>
      </p:pic>
      <p:pic>
        <p:nvPicPr>
          <p:cNvPr id="15" name="Imagem 14">
            <a:extLst>
              <a:ext uri="{FF2B5EF4-FFF2-40B4-BE49-F238E27FC236}">
                <a16:creationId xmlns:a16="http://schemas.microsoft.com/office/drawing/2014/main" id="{323D944F-2585-C44C-86DF-74891CD02708}"/>
              </a:ext>
            </a:extLst>
          </p:cNvPr>
          <p:cNvPicPr>
            <a:picLocks noChangeAspect="1"/>
          </p:cNvPicPr>
          <p:nvPr/>
        </p:nvPicPr>
        <p:blipFill>
          <a:blip r:embed="rId5"/>
          <a:stretch>
            <a:fillRect/>
          </a:stretch>
        </p:blipFill>
        <p:spPr>
          <a:xfrm>
            <a:off x="6794764" y="1115034"/>
            <a:ext cx="5397236" cy="1365804"/>
          </a:xfrm>
          <a:prstGeom prst="rect">
            <a:avLst/>
          </a:prstGeom>
        </p:spPr>
      </p:pic>
      <p:pic>
        <p:nvPicPr>
          <p:cNvPr id="9" name="Imagem 8">
            <a:extLst>
              <a:ext uri="{FF2B5EF4-FFF2-40B4-BE49-F238E27FC236}">
                <a16:creationId xmlns:a16="http://schemas.microsoft.com/office/drawing/2014/main" id="{5DD63DCE-DE8E-7D65-9283-DD226C93FFDA}"/>
              </a:ext>
            </a:extLst>
          </p:cNvPr>
          <p:cNvPicPr>
            <a:picLocks noChangeAspect="1"/>
          </p:cNvPicPr>
          <p:nvPr/>
        </p:nvPicPr>
        <p:blipFill>
          <a:blip r:embed="rId6"/>
          <a:stretch>
            <a:fillRect/>
          </a:stretch>
        </p:blipFill>
        <p:spPr>
          <a:xfrm>
            <a:off x="9807170" y="3595"/>
            <a:ext cx="2384830" cy="979782"/>
          </a:xfrm>
          <a:prstGeom prst="rect">
            <a:avLst/>
          </a:prstGeom>
        </p:spPr>
      </p:pic>
    </p:spTree>
    <p:extLst>
      <p:ext uri="{BB962C8B-B14F-4D97-AF65-F5344CB8AC3E}">
        <p14:creationId xmlns:p14="http://schemas.microsoft.com/office/powerpoint/2010/main" val="2187654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0DF8E-C9DB-764B-AC4F-CBC3E55FE308}"/>
              </a:ext>
            </a:extLst>
          </p:cNvPr>
          <p:cNvSpPr>
            <a:spLocks noGrp="1"/>
          </p:cNvSpPr>
          <p:nvPr>
            <p:ph type="title"/>
          </p:nvPr>
        </p:nvSpPr>
        <p:spPr/>
        <p:txBody>
          <a:bodyPr/>
          <a:lstStyle/>
          <a:p>
            <a:r>
              <a:rPr lang="en-US" dirty="0"/>
              <a:t>My message to you is…</a:t>
            </a:r>
          </a:p>
        </p:txBody>
      </p:sp>
      <p:sp>
        <p:nvSpPr>
          <p:cNvPr id="3" name="Content Placeholder 2">
            <a:extLst>
              <a:ext uri="{FF2B5EF4-FFF2-40B4-BE49-F238E27FC236}">
                <a16:creationId xmlns:a16="http://schemas.microsoft.com/office/drawing/2014/main" id="{94889EB1-469F-5247-9E20-207002ED35BE}"/>
              </a:ext>
            </a:extLst>
          </p:cNvPr>
          <p:cNvSpPr>
            <a:spLocks noGrp="1"/>
          </p:cNvSpPr>
          <p:nvPr>
            <p:ph idx="1"/>
          </p:nvPr>
        </p:nvSpPr>
        <p:spPr>
          <a:xfrm>
            <a:off x="477520" y="1192507"/>
            <a:ext cx="11714480" cy="5452767"/>
          </a:xfrm>
        </p:spPr>
        <p:txBody>
          <a:bodyPr>
            <a:normAutofit fontScale="92500"/>
          </a:bodyPr>
          <a:lstStyle/>
          <a:p>
            <a:pPr>
              <a:lnSpc>
                <a:spcPct val="250000"/>
              </a:lnSpc>
              <a:buClr>
                <a:srgbClr val="5FCBEF"/>
              </a:buClr>
              <a:buSzPct val="80000"/>
              <a:buFont typeface="Wingdings 3" panose="05040102010807070707" pitchFamily="18" charset="2"/>
              <a:buChar char=""/>
            </a:pPr>
            <a:r>
              <a:rPr lang="en-US" altLang="pt-PT" sz="2400" dirty="0"/>
              <a:t>Quality service in surgery is to provide the </a:t>
            </a:r>
            <a:r>
              <a:rPr lang="en-US" sz="2400" dirty="0"/>
              <a:t>right care, to respect people’s needs and preferences and minimize harm and waste</a:t>
            </a:r>
            <a:endParaRPr lang="en-US" altLang="pt-PT" sz="2400" dirty="0"/>
          </a:p>
          <a:p>
            <a:pPr>
              <a:lnSpc>
                <a:spcPct val="250000"/>
              </a:lnSpc>
              <a:buClr>
                <a:srgbClr val="5FCBEF"/>
              </a:buClr>
              <a:buSzPct val="80000"/>
              <a:buFont typeface="Wingdings 3" panose="05040102010807070707" pitchFamily="18" charset="2"/>
              <a:buChar char=""/>
            </a:pPr>
            <a:r>
              <a:rPr lang="en-US" altLang="pt-PT" sz="2400" dirty="0"/>
              <a:t>We need to know (not guess) what is important for our patients, so that we increase the patient-value of our intervention</a:t>
            </a:r>
          </a:p>
          <a:p>
            <a:pPr>
              <a:lnSpc>
                <a:spcPct val="250000"/>
              </a:lnSpc>
              <a:buClr>
                <a:srgbClr val="5FCBEF"/>
              </a:buClr>
              <a:buSzPct val="80000"/>
              <a:buFont typeface="Wingdings 3" panose="05040102010807070707" pitchFamily="18" charset="2"/>
              <a:buChar char=""/>
            </a:pPr>
            <a:r>
              <a:rPr lang="en-US" altLang="pt-PT" sz="2400" dirty="0"/>
              <a:t>As long as we provide high quality standards and respect patient relevant outcomes…  keep it simple!</a:t>
            </a:r>
          </a:p>
        </p:txBody>
      </p:sp>
      <p:pic>
        <p:nvPicPr>
          <p:cNvPr id="5" name="Imagem 4">
            <a:extLst>
              <a:ext uri="{FF2B5EF4-FFF2-40B4-BE49-F238E27FC236}">
                <a16:creationId xmlns:a16="http://schemas.microsoft.com/office/drawing/2014/main" id="{E6C52785-7990-3062-C250-37F1461E9DC1}"/>
              </a:ext>
            </a:extLst>
          </p:cNvPr>
          <p:cNvPicPr>
            <a:picLocks noChangeAspect="1"/>
          </p:cNvPicPr>
          <p:nvPr/>
        </p:nvPicPr>
        <p:blipFill>
          <a:blip r:embed="rId2"/>
          <a:stretch>
            <a:fillRect/>
          </a:stretch>
        </p:blipFill>
        <p:spPr>
          <a:xfrm>
            <a:off x="9807170" y="3595"/>
            <a:ext cx="2384830" cy="979782"/>
          </a:xfrm>
          <a:prstGeom prst="rect">
            <a:avLst/>
          </a:prstGeom>
        </p:spPr>
      </p:pic>
    </p:spTree>
    <p:extLst>
      <p:ext uri="{BB962C8B-B14F-4D97-AF65-F5344CB8AC3E}">
        <p14:creationId xmlns:p14="http://schemas.microsoft.com/office/powerpoint/2010/main" val="417732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DF51F6B1-537C-FA78-62D5-177682DC521B}"/>
              </a:ext>
            </a:extLst>
          </p:cNvPr>
          <p:cNvSpPr>
            <a:spLocks noChangeAspect="1" noChangeArrowheads="1"/>
          </p:cNvSpPr>
          <p:nvPr/>
        </p:nvSpPr>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PT"/>
          </a:p>
        </p:txBody>
      </p:sp>
      <p:pic>
        <p:nvPicPr>
          <p:cNvPr id="8" name="Imagem 7" descr="Uma imagem com texto, onda&#10;&#10;Descrição gerada automaticamente">
            <a:extLst>
              <a:ext uri="{FF2B5EF4-FFF2-40B4-BE49-F238E27FC236}">
                <a16:creationId xmlns:a16="http://schemas.microsoft.com/office/drawing/2014/main" id="{AE45913B-582E-A44C-AB84-18310BE01C6A}"/>
              </a:ext>
            </a:extLst>
          </p:cNvPr>
          <p:cNvPicPr>
            <a:picLocks noChangeAspect="1"/>
          </p:cNvPicPr>
          <p:nvPr/>
        </p:nvPicPr>
        <p:blipFill>
          <a:blip r:embed="rId2"/>
          <a:stretch>
            <a:fillRect/>
          </a:stretch>
        </p:blipFill>
        <p:spPr>
          <a:xfrm>
            <a:off x="6096000" y="0"/>
            <a:ext cx="5492503" cy="6858000"/>
          </a:xfrm>
          <a:prstGeom prst="rect">
            <a:avLst/>
          </a:prstGeom>
        </p:spPr>
      </p:pic>
      <p:pic>
        <p:nvPicPr>
          <p:cNvPr id="12" name="Imagem 11">
            <a:extLst>
              <a:ext uri="{FF2B5EF4-FFF2-40B4-BE49-F238E27FC236}">
                <a16:creationId xmlns:a16="http://schemas.microsoft.com/office/drawing/2014/main" id="{DE4E02F0-20BF-E8C4-76EF-1B9570E7A441}"/>
              </a:ext>
            </a:extLst>
          </p:cNvPr>
          <p:cNvPicPr>
            <a:picLocks noChangeAspect="1"/>
          </p:cNvPicPr>
          <p:nvPr/>
        </p:nvPicPr>
        <p:blipFill>
          <a:blip r:embed="rId3"/>
          <a:stretch>
            <a:fillRect/>
          </a:stretch>
        </p:blipFill>
        <p:spPr>
          <a:xfrm>
            <a:off x="502443" y="0"/>
            <a:ext cx="4329113" cy="6879598"/>
          </a:xfrm>
          <a:prstGeom prst="rect">
            <a:avLst/>
          </a:prstGeom>
        </p:spPr>
      </p:pic>
    </p:spTree>
    <p:extLst>
      <p:ext uri="{BB962C8B-B14F-4D97-AF65-F5344CB8AC3E}">
        <p14:creationId xmlns:p14="http://schemas.microsoft.com/office/powerpoint/2010/main" val="2119539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Pentagon 84">
            <a:extLst>
              <a:ext uri="{FF2B5EF4-FFF2-40B4-BE49-F238E27FC236}">
                <a16:creationId xmlns:a16="http://schemas.microsoft.com/office/drawing/2014/main" id="{3F1AE83E-2D6E-B143-8F67-992E2F2897DA}"/>
              </a:ext>
            </a:extLst>
          </p:cNvPr>
          <p:cNvSpPr/>
          <p:nvPr/>
        </p:nvSpPr>
        <p:spPr>
          <a:xfrm>
            <a:off x="3169404" y="5218521"/>
            <a:ext cx="547912" cy="259116"/>
          </a:xfrm>
          <a:prstGeom prst="homePlate">
            <a:avLst/>
          </a:prstGeom>
          <a:solidFill>
            <a:srgbClr val="259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Pentagon 31">
            <a:extLst>
              <a:ext uri="{FF2B5EF4-FFF2-40B4-BE49-F238E27FC236}">
                <a16:creationId xmlns:a16="http://schemas.microsoft.com/office/drawing/2014/main" id="{0BB61B1C-B0FE-F445-8E76-A2420F9844B5}"/>
              </a:ext>
            </a:extLst>
          </p:cNvPr>
          <p:cNvSpPr/>
          <p:nvPr/>
        </p:nvSpPr>
        <p:spPr>
          <a:xfrm>
            <a:off x="5929704" y="1896929"/>
            <a:ext cx="762497" cy="280602"/>
          </a:xfrm>
          <a:prstGeom prst="homePlate">
            <a:avLst/>
          </a:prstGeom>
          <a:solidFill>
            <a:srgbClr val="1D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a:extLst>
              <a:ext uri="{FF2B5EF4-FFF2-40B4-BE49-F238E27FC236}">
                <a16:creationId xmlns:a16="http://schemas.microsoft.com/office/drawing/2014/main" id="{00E0B9C5-58AB-C144-B22F-C61DA55408FF}"/>
              </a:ext>
            </a:extLst>
          </p:cNvPr>
          <p:cNvGrpSpPr/>
          <p:nvPr/>
        </p:nvGrpSpPr>
        <p:grpSpPr>
          <a:xfrm>
            <a:off x="471488" y="1000125"/>
            <a:ext cx="10922807" cy="5366454"/>
            <a:chOff x="753434" y="1151635"/>
            <a:chExt cx="10640861" cy="5216317"/>
          </a:xfrm>
        </p:grpSpPr>
        <p:grpSp>
          <p:nvGrpSpPr>
            <p:cNvPr id="5" name="Group 98">
              <a:extLst>
                <a:ext uri="{FF2B5EF4-FFF2-40B4-BE49-F238E27FC236}">
                  <a16:creationId xmlns:a16="http://schemas.microsoft.com/office/drawing/2014/main" id="{91515557-D72E-4741-A6BB-1D41057FB3FE}"/>
                </a:ext>
              </a:extLst>
            </p:cNvPr>
            <p:cNvGrpSpPr/>
            <p:nvPr/>
          </p:nvGrpSpPr>
          <p:grpSpPr>
            <a:xfrm>
              <a:off x="753434" y="3305543"/>
              <a:ext cx="2478404" cy="3062409"/>
              <a:chOff x="753434" y="3305543"/>
              <a:chExt cx="2478404" cy="3062409"/>
            </a:xfrm>
          </p:grpSpPr>
          <p:sp>
            <p:nvSpPr>
              <p:cNvPr id="84" name="Rectangle 99">
                <a:extLst>
                  <a:ext uri="{FF2B5EF4-FFF2-40B4-BE49-F238E27FC236}">
                    <a16:creationId xmlns:a16="http://schemas.microsoft.com/office/drawing/2014/main" id="{4F172A1C-2B33-744A-AF53-22424BBD404E}"/>
                  </a:ext>
                </a:extLst>
              </p:cNvPr>
              <p:cNvSpPr/>
              <p:nvPr/>
            </p:nvSpPr>
            <p:spPr>
              <a:xfrm>
                <a:off x="797705" y="3305543"/>
                <a:ext cx="2434133" cy="3062409"/>
              </a:xfrm>
              <a:prstGeom prst="rect">
                <a:avLst/>
              </a:prstGeom>
              <a:solidFill>
                <a:srgbClr val="2592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106">
                <a:extLst>
                  <a:ext uri="{FF2B5EF4-FFF2-40B4-BE49-F238E27FC236}">
                    <a16:creationId xmlns:a16="http://schemas.microsoft.com/office/drawing/2014/main" id="{9C5FE20F-1A91-C84D-8FBD-35BBEC04420D}"/>
                  </a:ext>
                </a:extLst>
              </p:cNvPr>
              <p:cNvSpPr txBox="1"/>
              <p:nvPr/>
            </p:nvSpPr>
            <p:spPr>
              <a:xfrm>
                <a:off x="753434" y="4476662"/>
                <a:ext cx="2433266" cy="628249"/>
              </a:xfrm>
              <a:prstGeom prst="rect">
                <a:avLst/>
              </a:prstGeom>
              <a:noFill/>
            </p:spPr>
            <p:txBody>
              <a:bodyPr wrap="square" rtlCol="0">
                <a:spAutoFit/>
              </a:bodyPr>
              <a:lstStyle/>
              <a:p>
                <a:r>
                  <a:rPr lang="en-US" sz="1200" i="1" dirty="0">
                    <a:solidFill>
                      <a:schemeClr val="bg1"/>
                    </a:solidFill>
                    <a:latin typeface="Arial" panose="020B0604020202020204" pitchFamily="34" charset="0"/>
                    <a:cs typeface="Arial" panose="020B0604020202020204" pitchFamily="34" charset="0"/>
                  </a:rPr>
                  <a:t>YY years old.</a:t>
                </a:r>
              </a:p>
              <a:p>
                <a:r>
                  <a:rPr lang="en-US" sz="1200" i="1" dirty="0">
                    <a:solidFill>
                      <a:schemeClr val="bg1"/>
                    </a:solidFill>
                    <a:latin typeface="Arial" panose="020B0604020202020204" pitchFamily="34" charset="0"/>
                    <a:cs typeface="Arial" panose="020B0604020202020204" pitchFamily="34" charset="0"/>
                  </a:rPr>
                  <a:t>Lives with ZZZZZZZZZZ.</a:t>
                </a:r>
              </a:p>
              <a:p>
                <a:endParaRPr lang="en-US" sz="1200" i="1" dirty="0">
                  <a:solidFill>
                    <a:schemeClr val="bg1"/>
                  </a:solidFill>
                  <a:latin typeface="Arial" panose="020B0604020202020204" pitchFamily="34" charset="0"/>
                  <a:cs typeface="Arial" panose="020B0604020202020204" pitchFamily="34" charset="0"/>
                </a:endParaRPr>
              </a:p>
            </p:txBody>
          </p:sp>
          <p:grpSp>
            <p:nvGrpSpPr>
              <p:cNvPr id="86" name="Group 101">
                <a:extLst>
                  <a:ext uri="{FF2B5EF4-FFF2-40B4-BE49-F238E27FC236}">
                    <a16:creationId xmlns:a16="http://schemas.microsoft.com/office/drawing/2014/main" id="{FF27E42E-8ADC-304D-A7B2-1F5621860D7E}"/>
                  </a:ext>
                </a:extLst>
              </p:cNvPr>
              <p:cNvGrpSpPr/>
              <p:nvPr/>
            </p:nvGrpSpPr>
            <p:grpSpPr>
              <a:xfrm>
                <a:off x="786551" y="3399377"/>
                <a:ext cx="2213105" cy="1592891"/>
                <a:chOff x="786551" y="3399377"/>
                <a:chExt cx="2213105" cy="1592891"/>
              </a:xfrm>
            </p:grpSpPr>
            <p:sp>
              <p:nvSpPr>
                <p:cNvPr id="87" name="TextBox 102">
                  <a:extLst>
                    <a:ext uri="{FF2B5EF4-FFF2-40B4-BE49-F238E27FC236}">
                      <a16:creationId xmlns:a16="http://schemas.microsoft.com/office/drawing/2014/main" id="{04E59A4F-1310-AE47-AD17-3B5CA5269431}"/>
                    </a:ext>
                  </a:extLst>
                </p:cNvPr>
                <p:cNvSpPr txBox="1"/>
                <p:nvPr/>
              </p:nvSpPr>
              <p:spPr>
                <a:xfrm>
                  <a:off x="786551" y="3399377"/>
                  <a:ext cx="2213105" cy="388916"/>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XXXXXXX</a:t>
                  </a:r>
                </a:p>
              </p:txBody>
            </p:sp>
            <p:sp>
              <p:nvSpPr>
                <p:cNvPr id="88" name="TextBox 103">
                  <a:extLst>
                    <a:ext uri="{FF2B5EF4-FFF2-40B4-BE49-F238E27FC236}">
                      <a16:creationId xmlns:a16="http://schemas.microsoft.com/office/drawing/2014/main" id="{A57A12F7-6D06-594C-8F6F-F47E586F6098}"/>
                    </a:ext>
                  </a:extLst>
                </p:cNvPr>
                <p:cNvSpPr txBox="1"/>
                <p:nvPr/>
              </p:nvSpPr>
              <p:spPr>
                <a:xfrm>
                  <a:off x="786551" y="4053471"/>
                  <a:ext cx="1745991"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General Surgeon</a:t>
                  </a:r>
                </a:p>
              </p:txBody>
            </p:sp>
            <p:sp>
              <p:nvSpPr>
                <p:cNvPr id="89" name="Rectangle 104">
                  <a:extLst>
                    <a:ext uri="{FF2B5EF4-FFF2-40B4-BE49-F238E27FC236}">
                      <a16:creationId xmlns:a16="http://schemas.microsoft.com/office/drawing/2014/main" id="{27A416ED-AD41-DB4C-A839-A38C4D68D772}"/>
                    </a:ext>
                  </a:extLst>
                </p:cNvPr>
                <p:cNvSpPr/>
                <p:nvPr/>
              </p:nvSpPr>
              <p:spPr>
                <a:xfrm>
                  <a:off x="912339" y="4715269"/>
                  <a:ext cx="2007153" cy="276999"/>
                </a:xfrm>
                <a:prstGeom prst="rect">
                  <a:avLst/>
                </a:prstGeom>
                <a:noFill/>
              </p:spPr>
              <p:txBody>
                <a:bodyPr wrap="square">
                  <a:spAutoFit/>
                </a:bodyPr>
                <a:lstStyle/>
                <a:p>
                  <a:endParaRPr lang="en-US" sz="1200" i="1" dirty="0">
                    <a:solidFill>
                      <a:schemeClr val="bg1"/>
                    </a:solidFill>
                    <a:latin typeface="Arial" panose="020B0604020202020204" pitchFamily="34" charset="0"/>
                    <a:ea typeface="BatangChe" panose="02030609000101010101" pitchFamily="49" charset="-127"/>
                    <a:cs typeface="Arial" panose="020B0604020202020204" pitchFamily="34" charset="0"/>
                  </a:endParaRPr>
                </a:p>
              </p:txBody>
            </p:sp>
          </p:grpSp>
        </p:grpSp>
        <p:grpSp>
          <p:nvGrpSpPr>
            <p:cNvPr id="6" name="Group 6">
              <a:extLst>
                <a:ext uri="{FF2B5EF4-FFF2-40B4-BE49-F238E27FC236}">
                  <a16:creationId xmlns:a16="http://schemas.microsoft.com/office/drawing/2014/main" id="{334AC6B6-C11C-904B-BBA2-4CE6EA516D26}"/>
                </a:ext>
              </a:extLst>
            </p:cNvPr>
            <p:cNvGrpSpPr/>
            <p:nvPr/>
          </p:nvGrpSpPr>
          <p:grpSpPr>
            <a:xfrm>
              <a:off x="3330009" y="1151635"/>
              <a:ext cx="8064286" cy="5202429"/>
              <a:chOff x="3330009" y="1151635"/>
              <a:chExt cx="8064286" cy="5202429"/>
            </a:xfrm>
          </p:grpSpPr>
          <p:grpSp>
            <p:nvGrpSpPr>
              <p:cNvPr id="7" name="Group 7">
                <a:extLst>
                  <a:ext uri="{FF2B5EF4-FFF2-40B4-BE49-F238E27FC236}">
                    <a16:creationId xmlns:a16="http://schemas.microsoft.com/office/drawing/2014/main" id="{CED92933-7616-4746-B8D8-2EDB6736097A}"/>
                  </a:ext>
                </a:extLst>
              </p:cNvPr>
              <p:cNvGrpSpPr/>
              <p:nvPr/>
            </p:nvGrpSpPr>
            <p:grpSpPr>
              <a:xfrm>
                <a:off x="3330009" y="1151635"/>
                <a:ext cx="2401027" cy="2604994"/>
                <a:chOff x="3330009" y="1151635"/>
                <a:chExt cx="2401027" cy="2604994"/>
              </a:xfrm>
            </p:grpSpPr>
            <p:sp>
              <p:nvSpPr>
                <p:cNvPr id="75" name="Rectangle 88">
                  <a:extLst>
                    <a:ext uri="{FF2B5EF4-FFF2-40B4-BE49-F238E27FC236}">
                      <a16:creationId xmlns:a16="http://schemas.microsoft.com/office/drawing/2014/main" id="{BDC6296E-48D1-0B41-80D5-8467E1E2F983}"/>
                    </a:ext>
                  </a:extLst>
                </p:cNvPr>
                <p:cNvSpPr/>
                <p:nvPr/>
              </p:nvSpPr>
              <p:spPr>
                <a:xfrm>
                  <a:off x="3330009" y="1151635"/>
                  <a:ext cx="2401027" cy="2604994"/>
                </a:xfrm>
                <a:prstGeom prst="rect">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89">
                  <a:extLst>
                    <a:ext uri="{FF2B5EF4-FFF2-40B4-BE49-F238E27FC236}">
                      <a16:creationId xmlns:a16="http://schemas.microsoft.com/office/drawing/2014/main" id="{6942E66D-34C9-BD42-AED6-F08F75FBDF3C}"/>
                    </a:ext>
                  </a:extLst>
                </p:cNvPr>
                <p:cNvGrpSpPr/>
                <p:nvPr/>
              </p:nvGrpSpPr>
              <p:grpSpPr>
                <a:xfrm>
                  <a:off x="3352074" y="1239235"/>
                  <a:ext cx="2262689" cy="848547"/>
                  <a:chOff x="3352074" y="1239235"/>
                  <a:chExt cx="2262689" cy="848547"/>
                </a:xfrm>
              </p:grpSpPr>
              <p:grpSp>
                <p:nvGrpSpPr>
                  <p:cNvPr id="77" name="Group 90">
                    <a:extLst>
                      <a:ext uri="{FF2B5EF4-FFF2-40B4-BE49-F238E27FC236}">
                        <a16:creationId xmlns:a16="http://schemas.microsoft.com/office/drawing/2014/main" id="{AF6F1877-CEA1-E741-A8A1-060962667180}"/>
                      </a:ext>
                    </a:extLst>
                  </p:cNvPr>
                  <p:cNvGrpSpPr/>
                  <p:nvPr/>
                </p:nvGrpSpPr>
                <p:grpSpPr>
                  <a:xfrm>
                    <a:off x="3352074" y="1239235"/>
                    <a:ext cx="2262689" cy="478455"/>
                    <a:chOff x="3321913" y="1239235"/>
                    <a:chExt cx="2262689" cy="478455"/>
                  </a:xfrm>
                </p:grpSpPr>
                <p:sp>
                  <p:nvSpPr>
                    <p:cNvPr id="82" name="Rectangle 80">
                      <a:extLst>
                        <a:ext uri="{FF2B5EF4-FFF2-40B4-BE49-F238E27FC236}">
                          <a16:creationId xmlns:a16="http://schemas.microsoft.com/office/drawing/2014/main" id="{B2C18A84-0AF0-D14C-BFDD-D81D4E055268}"/>
                        </a:ext>
                      </a:extLst>
                    </p:cNvPr>
                    <p:cNvSpPr/>
                    <p:nvPr/>
                  </p:nvSpPr>
                  <p:spPr>
                    <a:xfrm>
                      <a:off x="3321913" y="1239235"/>
                      <a:ext cx="2262689" cy="478455"/>
                    </a:xfrm>
                    <a:custGeom>
                      <a:avLst/>
                      <a:gdLst>
                        <a:gd name="connsiteX0" fmla="*/ 0 w 2262689"/>
                        <a:gd name="connsiteY0" fmla="*/ 0 h 478455"/>
                        <a:gd name="connsiteX1" fmla="*/ 2262689 w 2262689"/>
                        <a:gd name="connsiteY1" fmla="*/ 0 h 478455"/>
                        <a:gd name="connsiteX2" fmla="*/ 2262689 w 2262689"/>
                        <a:gd name="connsiteY2" fmla="*/ 478455 h 478455"/>
                        <a:gd name="connsiteX3" fmla="*/ 0 w 2262689"/>
                        <a:gd name="connsiteY3" fmla="*/ 478455 h 478455"/>
                        <a:gd name="connsiteX4" fmla="*/ 0 w 2262689"/>
                        <a:gd name="connsiteY4" fmla="*/ 0 h 478455"/>
                        <a:gd name="connsiteX0" fmla="*/ 0 w 2277029"/>
                        <a:gd name="connsiteY0" fmla="*/ 0 h 478455"/>
                        <a:gd name="connsiteX1" fmla="*/ 2262689 w 2277029"/>
                        <a:gd name="connsiteY1" fmla="*/ 0 h 478455"/>
                        <a:gd name="connsiteX2" fmla="*/ 2277029 w 2277029"/>
                        <a:gd name="connsiteY2" fmla="*/ 241805 h 478455"/>
                        <a:gd name="connsiteX3" fmla="*/ 2262689 w 2277029"/>
                        <a:gd name="connsiteY3" fmla="*/ 478455 h 478455"/>
                        <a:gd name="connsiteX4" fmla="*/ 0 w 2277029"/>
                        <a:gd name="connsiteY4" fmla="*/ 478455 h 478455"/>
                        <a:gd name="connsiteX5" fmla="*/ 0 w 2277029"/>
                        <a:gd name="connsiteY5" fmla="*/ 0 h 478455"/>
                        <a:gd name="connsiteX0" fmla="*/ 0 w 2262689"/>
                        <a:gd name="connsiteY0" fmla="*/ 0 h 478455"/>
                        <a:gd name="connsiteX1" fmla="*/ 2262689 w 2262689"/>
                        <a:gd name="connsiteY1" fmla="*/ 0 h 478455"/>
                        <a:gd name="connsiteX2" fmla="*/ 1981607 w 2262689"/>
                        <a:gd name="connsiteY2" fmla="*/ 199602 h 478455"/>
                        <a:gd name="connsiteX3" fmla="*/ 2262689 w 2262689"/>
                        <a:gd name="connsiteY3" fmla="*/ 478455 h 478455"/>
                        <a:gd name="connsiteX4" fmla="*/ 0 w 2262689"/>
                        <a:gd name="connsiteY4" fmla="*/ 478455 h 478455"/>
                        <a:gd name="connsiteX5" fmla="*/ 0 w 2262689"/>
                        <a:gd name="connsiteY5" fmla="*/ 0 h 478455"/>
                        <a:gd name="connsiteX0" fmla="*/ 0 w 2262689"/>
                        <a:gd name="connsiteY0" fmla="*/ 0 h 478455"/>
                        <a:gd name="connsiteX1" fmla="*/ 2262689 w 2262689"/>
                        <a:gd name="connsiteY1" fmla="*/ 0 h 478455"/>
                        <a:gd name="connsiteX2" fmla="*/ 1981607 w 2262689"/>
                        <a:gd name="connsiteY2" fmla="*/ 241805 h 478455"/>
                        <a:gd name="connsiteX3" fmla="*/ 2262689 w 2262689"/>
                        <a:gd name="connsiteY3" fmla="*/ 478455 h 478455"/>
                        <a:gd name="connsiteX4" fmla="*/ 0 w 2262689"/>
                        <a:gd name="connsiteY4" fmla="*/ 478455 h 478455"/>
                        <a:gd name="connsiteX5" fmla="*/ 0 w 2262689"/>
                        <a:gd name="connsiteY5" fmla="*/ 0 h 47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89" h="478455">
                          <a:moveTo>
                            <a:pt x="0" y="0"/>
                          </a:moveTo>
                          <a:lnTo>
                            <a:pt x="2262689" y="0"/>
                          </a:lnTo>
                          <a:lnTo>
                            <a:pt x="1981607" y="241805"/>
                          </a:lnTo>
                          <a:lnTo>
                            <a:pt x="2262689" y="478455"/>
                          </a:lnTo>
                          <a:lnTo>
                            <a:pt x="0" y="478455"/>
                          </a:lnTo>
                          <a:lnTo>
                            <a:pt x="0" y="0"/>
                          </a:lnTo>
                          <a:close/>
                        </a:path>
                      </a:pathLst>
                    </a:custGeom>
                    <a:solidFill>
                      <a:srgbClr val="25928F"/>
                    </a:solidFill>
                    <a:ln>
                      <a:noFill/>
                    </a:ln>
                    <a:effectLst>
                      <a:outerShdw blurRad="762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96">
                      <a:extLst>
                        <a:ext uri="{FF2B5EF4-FFF2-40B4-BE49-F238E27FC236}">
                          <a16:creationId xmlns:a16="http://schemas.microsoft.com/office/drawing/2014/main" id="{30A43FAE-7290-1D4F-AEB6-BFF797239EFF}"/>
                        </a:ext>
                      </a:extLst>
                    </p:cNvPr>
                    <p:cNvSpPr txBox="1"/>
                    <p:nvPr/>
                  </p:nvSpPr>
                  <p:spPr>
                    <a:xfrm>
                      <a:off x="3321913" y="1247630"/>
                      <a:ext cx="1562479"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Works in </a:t>
                      </a:r>
                    </a:p>
                  </p:txBody>
                </p:sp>
              </p:grpSp>
              <p:sp>
                <p:nvSpPr>
                  <p:cNvPr id="81" name="TextBox 94">
                    <a:extLst>
                      <a:ext uri="{FF2B5EF4-FFF2-40B4-BE49-F238E27FC236}">
                        <a16:creationId xmlns:a16="http://schemas.microsoft.com/office/drawing/2014/main" id="{E46A44E3-811F-504B-8DB7-1D7F2728F805}"/>
                      </a:ext>
                    </a:extLst>
                  </p:cNvPr>
                  <p:cNvSpPr txBox="1"/>
                  <p:nvPr/>
                </p:nvSpPr>
                <p:spPr>
                  <a:xfrm>
                    <a:off x="3420495" y="1818533"/>
                    <a:ext cx="2011856" cy="269249"/>
                  </a:xfrm>
                  <a:prstGeom prst="rect">
                    <a:avLst/>
                  </a:prstGeom>
                  <a:noFill/>
                </p:spPr>
                <p:txBody>
                  <a:bodyPr wrap="square" rtlCol="0">
                    <a:spAutoFit/>
                  </a:bodyPr>
                  <a:lstStyle/>
                  <a:p>
                    <a:r>
                      <a:rPr lang="en-US" sz="1200" b="1" i="1" dirty="0">
                        <a:latin typeface="Arial" panose="020B0604020202020204" pitchFamily="34" charset="0"/>
                        <a:cs typeface="Arial" panose="020B0604020202020204" pitchFamily="34" charset="0"/>
                      </a:rPr>
                      <a:t>Argentina</a:t>
                    </a:r>
                    <a:endParaRPr lang="en-US" sz="1200" i="1" dirty="0">
                      <a:solidFill>
                        <a:schemeClr val="tx1">
                          <a:lumMod val="85000"/>
                          <a:lumOff val="15000"/>
                        </a:schemeClr>
                      </a:solidFill>
                      <a:latin typeface="Arial" panose="020B0604020202020204" pitchFamily="34" charset="0"/>
                      <a:cs typeface="Arial" panose="020B0604020202020204" pitchFamily="34" charset="0"/>
                    </a:endParaRPr>
                  </a:p>
                </p:txBody>
              </p:sp>
            </p:grpSp>
          </p:grpSp>
          <p:grpSp>
            <p:nvGrpSpPr>
              <p:cNvPr id="8" name="Group 8">
                <a:extLst>
                  <a:ext uri="{FF2B5EF4-FFF2-40B4-BE49-F238E27FC236}">
                    <a16:creationId xmlns:a16="http://schemas.microsoft.com/office/drawing/2014/main" id="{B6758C45-6FA5-F748-8D6B-215AC7367EB1}"/>
                  </a:ext>
                </a:extLst>
              </p:cNvPr>
              <p:cNvGrpSpPr/>
              <p:nvPr/>
            </p:nvGrpSpPr>
            <p:grpSpPr>
              <a:xfrm>
                <a:off x="3330009" y="3853433"/>
                <a:ext cx="2401027" cy="2500631"/>
                <a:chOff x="3330009" y="3853433"/>
                <a:chExt cx="2401027" cy="2500631"/>
              </a:xfrm>
            </p:grpSpPr>
            <p:sp>
              <p:nvSpPr>
                <p:cNvPr id="53" name="Rectangle 64">
                  <a:extLst>
                    <a:ext uri="{FF2B5EF4-FFF2-40B4-BE49-F238E27FC236}">
                      <a16:creationId xmlns:a16="http://schemas.microsoft.com/office/drawing/2014/main" id="{4B715242-2C7B-764A-9828-16C2071EE2DD}"/>
                    </a:ext>
                  </a:extLst>
                </p:cNvPr>
                <p:cNvSpPr/>
                <p:nvPr/>
              </p:nvSpPr>
              <p:spPr>
                <a:xfrm>
                  <a:off x="3330009" y="3853433"/>
                  <a:ext cx="2401027" cy="2500631"/>
                </a:xfrm>
                <a:prstGeom prst="rect">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65">
                  <a:extLst>
                    <a:ext uri="{FF2B5EF4-FFF2-40B4-BE49-F238E27FC236}">
                      <a16:creationId xmlns:a16="http://schemas.microsoft.com/office/drawing/2014/main" id="{82002C46-216E-614D-986B-B85550A3CF45}"/>
                    </a:ext>
                  </a:extLst>
                </p:cNvPr>
                <p:cNvGrpSpPr/>
                <p:nvPr/>
              </p:nvGrpSpPr>
              <p:grpSpPr>
                <a:xfrm>
                  <a:off x="3352074" y="3926555"/>
                  <a:ext cx="2366262" cy="2154159"/>
                  <a:chOff x="3352074" y="3926555"/>
                  <a:chExt cx="2366262" cy="2154159"/>
                </a:xfrm>
              </p:grpSpPr>
              <p:grpSp>
                <p:nvGrpSpPr>
                  <p:cNvPr id="55" name="Group 66">
                    <a:extLst>
                      <a:ext uri="{FF2B5EF4-FFF2-40B4-BE49-F238E27FC236}">
                        <a16:creationId xmlns:a16="http://schemas.microsoft.com/office/drawing/2014/main" id="{7839B526-8C84-324A-B47E-7553811E4BC9}"/>
                      </a:ext>
                    </a:extLst>
                  </p:cNvPr>
                  <p:cNvGrpSpPr/>
                  <p:nvPr/>
                </p:nvGrpSpPr>
                <p:grpSpPr>
                  <a:xfrm>
                    <a:off x="3352074" y="3926555"/>
                    <a:ext cx="2262689" cy="478455"/>
                    <a:chOff x="3363345" y="3926555"/>
                    <a:chExt cx="2262689" cy="478455"/>
                  </a:xfrm>
                </p:grpSpPr>
                <p:sp>
                  <p:nvSpPr>
                    <p:cNvPr id="73" name="Rectangle 80">
                      <a:extLst>
                        <a:ext uri="{FF2B5EF4-FFF2-40B4-BE49-F238E27FC236}">
                          <a16:creationId xmlns:a16="http://schemas.microsoft.com/office/drawing/2014/main" id="{A83CDF80-4497-B847-BFAD-78869ABAEB25}"/>
                        </a:ext>
                      </a:extLst>
                    </p:cNvPr>
                    <p:cNvSpPr/>
                    <p:nvPr/>
                  </p:nvSpPr>
                  <p:spPr>
                    <a:xfrm>
                      <a:off x="3363345" y="3926555"/>
                      <a:ext cx="2262689" cy="478455"/>
                    </a:xfrm>
                    <a:custGeom>
                      <a:avLst/>
                      <a:gdLst>
                        <a:gd name="connsiteX0" fmla="*/ 0 w 2262689"/>
                        <a:gd name="connsiteY0" fmla="*/ 0 h 478455"/>
                        <a:gd name="connsiteX1" fmla="*/ 2262689 w 2262689"/>
                        <a:gd name="connsiteY1" fmla="*/ 0 h 478455"/>
                        <a:gd name="connsiteX2" fmla="*/ 2262689 w 2262689"/>
                        <a:gd name="connsiteY2" fmla="*/ 478455 h 478455"/>
                        <a:gd name="connsiteX3" fmla="*/ 0 w 2262689"/>
                        <a:gd name="connsiteY3" fmla="*/ 478455 h 478455"/>
                        <a:gd name="connsiteX4" fmla="*/ 0 w 2262689"/>
                        <a:gd name="connsiteY4" fmla="*/ 0 h 478455"/>
                        <a:gd name="connsiteX0" fmla="*/ 0 w 2277029"/>
                        <a:gd name="connsiteY0" fmla="*/ 0 h 478455"/>
                        <a:gd name="connsiteX1" fmla="*/ 2262689 w 2277029"/>
                        <a:gd name="connsiteY1" fmla="*/ 0 h 478455"/>
                        <a:gd name="connsiteX2" fmla="*/ 2277029 w 2277029"/>
                        <a:gd name="connsiteY2" fmla="*/ 241805 h 478455"/>
                        <a:gd name="connsiteX3" fmla="*/ 2262689 w 2277029"/>
                        <a:gd name="connsiteY3" fmla="*/ 478455 h 478455"/>
                        <a:gd name="connsiteX4" fmla="*/ 0 w 2277029"/>
                        <a:gd name="connsiteY4" fmla="*/ 478455 h 478455"/>
                        <a:gd name="connsiteX5" fmla="*/ 0 w 2277029"/>
                        <a:gd name="connsiteY5" fmla="*/ 0 h 478455"/>
                        <a:gd name="connsiteX0" fmla="*/ 0 w 2262689"/>
                        <a:gd name="connsiteY0" fmla="*/ 0 h 478455"/>
                        <a:gd name="connsiteX1" fmla="*/ 2262689 w 2262689"/>
                        <a:gd name="connsiteY1" fmla="*/ 0 h 478455"/>
                        <a:gd name="connsiteX2" fmla="*/ 1981607 w 2262689"/>
                        <a:gd name="connsiteY2" fmla="*/ 199602 h 478455"/>
                        <a:gd name="connsiteX3" fmla="*/ 2262689 w 2262689"/>
                        <a:gd name="connsiteY3" fmla="*/ 478455 h 478455"/>
                        <a:gd name="connsiteX4" fmla="*/ 0 w 2262689"/>
                        <a:gd name="connsiteY4" fmla="*/ 478455 h 478455"/>
                        <a:gd name="connsiteX5" fmla="*/ 0 w 2262689"/>
                        <a:gd name="connsiteY5" fmla="*/ 0 h 478455"/>
                        <a:gd name="connsiteX0" fmla="*/ 0 w 2262689"/>
                        <a:gd name="connsiteY0" fmla="*/ 0 h 478455"/>
                        <a:gd name="connsiteX1" fmla="*/ 2262689 w 2262689"/>
                        <a:gd name="connsiteY1" fmla="*/ 0 h 478455"/>
                        <a:gd name="connsiteX2" fmla="*/ 1981607 w 2262689"/>
                        <a:gd name="connsiteY2" fmla="*/ 241805 h 478455"/>
                        <a:gd name="connsiteX3" fmla="*/ 2262689 w 2262689"/>
                        <a:gd name="connsiteY3" fmla="*/ 478455 h 478455"/>
                        <a:gd name="connsiteX4" fmla="*/ 0 w 2262689"/>
                        <a:gd name="connsiteY4" fmla="*/ 478455 h 478455"/>
                        <a:gd name="connsiteX5" fmla="*/ 0 w 2262689"/>
                        <a:gd name="connsiteY5" fmla="*/ 0 h 47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89" h="478455">
                          <a:moveTo>
                            <a:pt x="0" y="0"/>
                          </a:moveTo>
                          <a:lnTo>
                            <a:pt x="2262689" y="0"/>
                          </a:lnTo>
                          <a:lnTo>
                            <a:pt x="1981607" y="241805"/>
                          </a:lnTo>
                          <a:lnTo>
                            <a:pt x="2262689" y="478455"/>
                          </a:lnTo>
                          <a:lnTo>
                            <a:pt x="0" y="478455"/>
                          </a:lnTo>
                          <a:lnTo>
                            <a:pt x="0" y="0"/>
                          </a:lnTo>
                          <a:close/>
                        </a:path>
                      </a:pathLst>
                    </a:custGeom>
                    <a:solidFill>
                      <a:srgbClr val="25928F"/>
                    </a:solidFill>
                    <a:ln>
                      <a:noFill/>
                    </a:ln>
                    <a:effectLst>
                      <a:outerShdw blurRad="762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87">
                      <a:extLst>
                        <a:ext uri="{FF2B5EF4-FFF2-40B4-BE49-F238E27FC236}">
                          <a16:creationId xmlns:a16="http://schemas.microsoft.com/office/drawing/2014/main" id="{0B30C4B3-56A2-3649-9FA8-B5DA5E0D7B73}"/>
                        </a:ext>
                      </a:extLst>
                    </p:cNvPr>
                    <p:cNvSpPr txBox="1"/>
                    <p:nvPr/>
                  </p:nvSpPr>
                  <p:spPr>
                    <a:xfrm>
                      <a:off x="3363345" y="3934950"/>
                      <a:ext cx="1755609"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Education </a:t>
                      </a:r>
                    </a:p>
                  </p:txBody>
                </p:sp>
              </p:grpSp>
              <p:grpSp>
                <p:nvGrpSpPr>
                  <p:cNvPr id="56" name="Group 67">
                    <a:extLst>
                      <a:ext uri="{FF2B5EF4-FFF2-40B4-BE49-F238E27FC236}">
                        <a16:creationId xmlns:a16="http://schemas.microsoft.com/office/drawing/2014/main" id="{92165C0C-BDE6-794C-8963-BA5DC6F63FAF}"/>
                      </a:ext>
                    </a:extLst>
                  </p:cNvPr>
                  <p:cNvGrpSpPr/>
                  <p:nvPr/>
                </p:nvGrpSpPr>
                <p:grpSpPr>
                  <a:xfrm>
                    <a:off x="3352074" y="4729839"/>
                    <a:ext cx="2366262" cy="1350875"/>
                    <a:chOff x="3352074" y="4729839"/>
                    <a:chExt cx="2366262" cy="1350875"/>
                  </a:xfrm>
                </p:grpSpPr>
                <p:grpSp>
                  <p:nvGrpSpPr>
                    <p:cNvPr id="57" name="Group 68">
                      <a:extLst>
                        <a:ext uri="{FF2B5EF4-FFF2-40B4-BE49-F238E27FC236}">
                          <a16:creationId xmlns:a16="http://schemas.microsoft.com/office/drawing/2014/main" id="{9516B474-FDBF-7A44-ACBC-35A9D9BC51B1}"/>
                        </a:ext>
                      </a:extLst>
                    </p:cNvPr>
                    <p:cNvGrpSpPr/>
                    <p:nvPr/>
                  </p:nvGrpSpPr>
                  <p:grpSpPr>
                    <a:xfrm>
                      <a:off x="3352074" y="4729839"/>
                      <a:ext cx="817927" cy="1182139"/>
                      <a:chOff x="3504474" y="4729839"/>
                      <a:chExt cx="817927" cy="1182139"/>
                    </a:xfrm>
                  </p:grpSpPr>
                  <p:grpSp>
                    <p:nvGrpSpPr>
                      <p:cNvPr id="63" name="Group 76">
                        <a:extLst>
                          <a:ext uri="{FF2B5EF4-FFF2-40B4-BE49-F238E27FC236}">
                            <a16:creationId xmlns:a16="http://schemas.microsoft.com/office/drawing/2014/main" id="{C668F8DA-771B-1048-9C27-132BD54B37E4}"/>
                          </a:ext>
                        </a:extLst>
                      </p:cNvPr>
                      <p:cNvGrpSpPr/>
                      <p:nvPr/>
                    </p:nvGrpSpPr>
                    <p:grpSpPr>
                      <a:xfrm>
                        <a:off x="3524836" y="4729839"/>
                        <a:ext cx="797565" cy="1182139"/>
                        <a:chOff x="3524836" y="4729839"/>
                        <a:chExt cx="797565" cy="1182139"/>
                      </a:xfrm>
                    </p:grpSpPr>
                    <p:cxnSp>
                      <p:nvCxnSpPr>
                        <p:cNvPr id="66" name="Straight Connector 79">
                          <a:extLst>
                            <a:ext uri="{FF2B5EF4-FFF2-40B4-BE49-F238E27FC236}">
                              <a16:creationId xmlns:a16="http://schemas.microsoft.com/office/drawing/2014/main" id="{FE0332B2-2217-0748-9E97-6C05CBF32B1D}"/>
                            </a:ext>
                          </a:extLst>
                        </p:cNvPr>
                        <p:cNvCxnSpPr/>
                        <p:nvPr/>
                      </p:nvCxnSpPr>
                      <p:spPr>
                        <a:xfrm>
                          <a:off x="4261425" y="4729839"/>
                          <a:ext cx="0" cy="1182139"/>
                        </a:xfrm>
                        <a:prstGeom prst="line">
                          <a:avLst/>
                        </a:prstGeom>
                        <a:ln>
                          <a:solidFill>
                            <a:srgbClr val="25928F"/>
                          </a:solidFill>
                        </a:ln>
                      </p:spPr>
                      <p:style>
                        <a:lnRef idx="1">
                          <a:schemeClr val="accent1"/>
                        </a:lnRef>
                        <a:fillRef idx="0">
                          <a:schemeClr val="accent1"/>
                        </a:fillRef>
                        <a:effectRef idx="0">
                          <a:schemeClr val="accent1"/>
                        </a:effectRef>
                        <a:fontRef idx="minor">
                          <a:schemeClr val="tx1"/>
                        </a:fontRef>
                      </p:style>
                    </p:cxnSp>
                    <p:grpSp>
                      <p:nvGrpSpPr>
                        <p:cNvPr id="67" name="Group 80">
                          <a:extLst>
                            <a:ext uri="{FF2B5EF4-FFF2-40B4-BE49-F238E27FC236}">
                              <a16:creationId xmlns:a16="http://schemas.microsoft.com/office/drawing/2014/main" id="{F166B1CC-9DBF-DC48-9665-9545CF479390}"/>
                            </a:ext>
                          </a:extLst>
                        </p:cNvPr>
                        <p:cNvGrpSpPr/>
                        <p:nvPr/>
                      </p:nvGrpSpPr>
                      <p:grpSpPr>
                        <a:xfrm>
                          <a:off x="3524836" y="4784450"/>
                          <a:ext cx="794969" cy="664559"/>
                          <a:chOff x="3524836" y="4784450"/>
                          <a:chExt cx="794969" cy="664559"/>
                        </a:xfrm>
                      </p:grpSpPr>
                      <p:sp>
                        <p:nvSpPr>
                          <p:cNvPr id="71" name="Pentagon 84">
                            <a:extLst>
                              <a:ext uri="{FF2B5EF4-FFF2-40B4-BE49-F238E27FC236}">
                                <a16:creationId xmlns:a16="http://schemas.microsoft.com/office/drawing/2014/main" id="{36B8F831-D0FA-F743-BF1B-9B688AA0FFB3}"/>
                              </a:ext>
                            </a:extLst>
                          </p:cNvPr>
                          <p:cNvSpPr/>
                          <p:nvPr/>
                        </p:nvSpPr>
                        <p:spPr>
                          <a:xfrm>
                            <a:off x="3524836" y="4784450"/>
                            <a:ext cx="533769" cy="251867"/>
                          </a:xfrm>
                          <a:prstGeom prst="homePlate">
                            <a:avLst/>
                          </a:prstGeom>
                          <a:solidFill>
                            <a:srgbClr val="259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6949EDBA-491F-1548-9E02-3EF7412A54B4}"/>
                              </a:ext>
                            </a:extLst>
                          </p:cNvPr>
                          <p:cNvSpPr/>
                          <p:nvPr/>
                        </p:nvSpPr>
                        <p:spPr>
                          <a:xfrm>
                            <a:off x="4203045" y="5332249"/>
                            <a:ext cx="116760" cy="116760"/>
                          </a:xfrm>
                          <a:prstGeom prst="ellipse">
                            <a:avLst/>
                          </a:prstGeom>
                          <a:solidFill>
                            <a:srgbClr val="2592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81">
                          <a:extLst>
                            <a:ext uri="{FF2B5EF4-FFF2-40B4-BE49-F238E27FC236}">
                              <a16:creationId xmlns:a16="http://schemas.microsoft.com/office/drawing/2014/main" id="{166E03E4-DC75-F244-93B5-6DC6D3050396}"/>
                            </a:ext>
                          </a:extLst>
                        </p:cNvPr>
                        <p:cNvGrpSpPr/>
                        <p:nvPr/>
                      </p:nvGrpSpPr>
                      <p:grpSpPr>
                        <a:xfrm>
                          <a:off x="3541351" y="5615886"/>
                          <a:ext cx="781050" cy="251867"/>
                          <a:chOff x="3538755" y="5468948"/>
                          <a:chExt cx="781050" cy="251867"/>
                        </a:xfrm>
                      </p:grpSpPr>
                      <p:sp>
                        <p:nvSpPr>
                          <p:cNvPr id="69" name="Pentagon 82">
                            <a:extLst>
                              <a:ext uri="{FF2B5EF4-FFF2-40B4-BE49-F238E27FC236}">
                                <a16:creationId xmlns:a16="http://schemas.microsoft.com/office/drawing/2014/main" id="{C1ABC23C-33CD-1C48-A1DC-7CC08DD438BB}"/>
                              </a:ext>
                            </a:extLst>
                          </p:cNvPr>
                          <p:cNvSpPr/>
                          <p:nvPr/>
                        </p:nvSpPr>
                        <p:spPr>
                          <a:xfrm>
                            <a:off x="3538755" y="5468948"/>
                            <a:ext cx="533769" cy="251867"/>
                          </a:xfrm>
                          <a:prstGeom prst="homePlate">
                            <a:avLst/>
                          </a:prstGeom>
                          <a:solidFill>
                            <a:srgbClr val="259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4DF314C-58CC-DC49-A06D-CD229A5C05D1}"/>
                              </a:ext>
                            </a:extLst>
                          </p:cNvPr>
                          <p:cNvSpPr/>
                          <p:nvPr/>
                        </p:nvSpPr>
                        <p:spPr>
                          <a:xfrm>
                            <a:off x="4203045" y="5559379"/>
                            <a:ext cx="116760" cy="116760"/>
                          </a:xfrm>
                          <a:prstGeom prst="ellipse">
                            <a:avLst/>
                          </a:prstGeom>
                          <a:solidFill>
                            <a:srgbClr val="2592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4" name="TextBox 77">
                        <a:extLst>
                          <a:ext uri="{FF2B5EF4-FFF2-40B4-BE49-F238E27FC236}">
                            <a16:creationId xmlns:a16="http://schemas.microsoft.com/office/drawing/2014/main" id="{B55B8C3C-EAAF-F14F-9711-FC5E674638D3}"/>
                          </a:ext>
                        </a:extLst>
                      </p:cNvPr>
                      <p:cNvSpPr txBox="1"/>
                      <p:nvPr/>
                    </p:nvSpPr>
                    <p:spPr>
                      <a:xfrm>
                        <a:off x="3505022" y="5231022"/>
                        <a:ext cx="524503" cy="276999"/>
                      </a:xfrm>
                      <a:prstGeom prst="rect">
                        <a:avLst/>
                      </a:prstGeom>
                      <a:solidFill>
                        <a:srgbClr val="25928F"/>
                      </a:solid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2014</a:t>
                        </a:r>
                      </a:p>
                    </p:txBody>
                  </p:sp>
                  <p:sp>
                    <p:nvSpPr>
                      <p:cNvPr id="65" name="TextBox 78">
                        <a:extLst>
                          <a:ext uri="{FF2B5EF4-FFF2-40B4-BE49-F238E27FC236}">
                            <a16:creationId xmlns:a16="http://schemas.microsoft.com/office/drawing/2014/main" id="{19B64621-A0A5-2D43-AD2D-38B76C707B48}"/>
                          </a:ext>
                        </a:extLst>
                      </p:cNvPr>
                      <p:cNvSpPr txBox="1"/>
                      <p:nvPr/>
                    </p:nvSpPr>
                    <p:spPr>
                      <a:xfrm>
                        <a:off x="3504474" y="5617899"/>
                        <a:ext cx="524503" cy="276999"/>
                      </a:xfrm>
                      <a:prstGeom prst="rect">
                        <a:avLst/>
                      </a:prstGeom>
                      <a:solidFill>
                        <a:srgbClr val="25928F"/>
                      </a:solid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2005</a:t>
                        </a:r>
                      </a:p>
                    </p:txBody>
                  </p:sp>
                </p:grpSp>
                <p:grpSp>
                  <p:nvGrpSpPr>
                    <p:cNvPr id="58" name="Group 69">
                      <a:extLst>
                        <a:ext uri="{FF2B5EF4-FFF2-40B4-BE49-F238E27FC236}">
                          <a16:creationId xmlns:a16="http://schemas.microsoft.com/office/drawing/2014/main" id="{2E942E4C-2285-B447-AEEF-B2B01151C122}"/>
                        </a:ext>
                      </a:extLst>
                    </p:cNvPr>
                    <p:cNvGrpSpPr/>
                    <p:nvPr/>
                  </p:nvGrpSpPr>
                  <p:grpSpPr>
                    <a:xfrm>
                      <a:off x="4167291" y="5195519"/>
                      <a:ext cx="1551045" cy="885195"/>
                      <a:chOff x="4179991" y="5195519"/>
                      <a:chExt cx="1551045" cy="885195"/>
                    </a:xfrm>
                  </p:grpSpPr>
                  <p:sp>
                    <p:nvSpPr>
                      <p:cNvPr id="59" name="TextBox 75">
                        <a:extLst>
                          <a:ext uri="{FF2B5EF4-FFF2-40B4-BE49-F238E27FC236}">
                            <a16:creationId xmlns:a16="http://schemas.microsoft.com/office/drawing/2014/main" id="{4B9404DA-E60D-534B-B7EE-4EDA1A270A02}"/>
                          </a:ext>
                        </a:extLst>
                      </p:cNvPr>
                      <p:cNvSpPr txBox="1"/>
                      <p:nvPr/>
                    </p:nvSpPr>
                    <p:spPr>
                      <a:xfrm>
                        <a:off x="4179991" y="5195519"/>
                        <a:ext cx="1551045" cy="430887"/>
                      </a:xfrm>
                      <a:prstGeom prst="rect">
                        <a:avLst/>
                      </a:prstGeom>
                      <a:noFill/>
                    </p:spPr>
                    <p:txBody>
                      <a:bodyPr wrap="square" rtlCol="0">
                        <a:spAutoFit/>
                      </a:bodyPr>
                      <a:lstStyle/>
                      <a:p>
                        <a:r>
                          <a:rPr lang="en-US" sz="1100" i="1" dirty="0">
                            <a:solidFill>
                              <a:schemeClr val="tx1">
                                <a:lumMod val="85000"/>
                                <a:lumOff val="15000"/>
                              </a:schemeClr>
                            </a:solidFill>
                            <a:latin typeface="Arial" panose="020B0604020202020204" pitchFamily="34" charset="0"/>
                            <a:cs typeface="Arial" panose="020B0604020202020204" pitchFamily="34" charset="0"/>
                          </a:rPr>
                          <a:t>Specialist in General Surgery</a:t>
                        </a:r>
                      </a:p>
                    </p:txBody>
                  </p:sp>
                  <p:grpSp>
                    <p:nvGrpSpPr>
                      <p:cNvPr id="60" name="Group 71">
                        <a:extLst>
                          <a:ext uri="{FF2B5EF4-FFF2-40B4-BE49-F238E27FC236}">
                            <a16:creationId xmlns:a16="http://schemas.microsoft.com/office/drawing/2014/main" id="{3145DCC1-2F5E-FF44-B9C0-FEC3DAA27DC7}"/>
                          </a:ext>
                        </a:extLst>
                      </p:cNvPr>
                      <p:cNvGrpSpPr/>
                      <p:nvPr/>
                    </p:nvGrpSpPr>
                    <p:grpSpPr>
                      <a:xfrm>
                        <a:off x="4179991" y="5564698"/>
                        <a:ext cx="1551045" cy="516016"/>
                        <a:chOff x="4179991" y="4723328"/>
                        <a:chExt cx="1551045" cy="516016"/>
                      </a:xfrm>
                    </p:grpSpPr>
                    <p:sp>
                      <p:nvSpPr>
                        <p:cNvPr id="61" name="TextBox 72">
                          <a:extLst>
                            <a:ext uri="{FF2B5EF4-FFF2-40B4-BE49-F238E27FC236}">
                              <a16:creationId xmlns:a16="http://schemas.microsoft.com/office/drawing/2014/main" id="{B2C41A49-CD16-894D-B790-EC50C375D079}"/>
                            </a:ext>
                          </a:extLst>
                        </p:cNvPr>
                        <p:cNvSpPr txBox="1"/>
                        <p:nvPr/>
                      </p:nvSpPr>
                      <p:spPr>
                        <a:xfrm>
                          <a:off x="4179992" y="4900790"/>
                          <a:ext cx="1551044" cy="338554"/>
                        </a:xfrm>
                        <a:prstGeom prst="rect">
                          <a:avLst/>
                        </a:prstGeom>
                        <a:noFill/>
                      </p:spPr>
                      <p:txBody>
                        <a:bodyPr wrap="square" rtlCol="0">
                          <a:spAutoFit/>
                        </a:bodyPr>
                        <a:lstStyle/>
                        <a:p>
                          <a:r>
                            <a:rPr lang="en-US" sz="800" i="1" dirty="0">
                              <a:solidFill>
                                <a:schemeClr val="tx1">
                                  <a:lumMod val="85000"/>
                                  <a:lumOff val="15000"/>
                                </a:schemeClr>
                              </a:solidFill>
                              <a:latin typeface="Arial" panose="020B0604020202020204" pitchFamily="34" charset="0"/>
                              <a:cs typeface="Arial" panose="020B0604020202020204" pitchFamily="34" charset="0"/>
                            </a:rPr>
                            <a:t>Faculty of Medicine – Lisbon University</a:t>
                          </a:r>
                        </a:p>
                      </p:txBody>
                    </p:sp>
                    <p:sp>
                      <p:nvSpPr>
                        <p:cNvPr id="62" name="TextBox 73">
                          <a:extLst>
                            <a:ext uri="{FF2B5EF4-FFF2-40B4-BE49-F238E27FC236}">
                              <a16:creationId xmlns:a16="http://schemas.microsoft.com/office/drawing/2014/main" id="{17004CCD-023D-B740-B71F-A66DC0C06FC4}"/>
                            </a:ext>
                          </a:extLst>
                        </p:cNvPr>
                        <p:cNvSpPr txBox="1"/>
                        <p:nvPr/>
                      </p:nvSpPr>
                      <p:spPr>
                        <a:xfrm>
                          <a:off x="4179991" y="4723328"/>
                          <a:ext cx="1551045" cy="430887"/>
                        </a:xfrm>
                        <a:prstGeom prst="rect">
                          <a:avLst/>
                        </a:prstGeom>
                        <a:noFill/>
                      </p:spPr>
                      <p:txBody>
                        <a:bodyPr wrap="square" rtlCol="0">
                          <a:spAutoFit/>
                        </a:bodyPr>
                        <a:lstStyle/>
                        <a:p>
                          <a:r>
                            <a:rPr lang="en-US" sz="1100" i="1" dirty="0">
                              <a:solidFill>
                                <a:schemeClr val="tx1">
                                  <a:lumMod val="85000"/>
                                  <a:lumOff val="15000"/>
                                </a:schemeClr>
                              </a:solidFill>
                              <a:latin typeface="Arial" panose="020B0604020202020204" pitchFamily="34" charset="0"/>
                              <a:cs typeface="Arial" panose="020B0604020202020204" pitchFamily="34" charset="0"/>
                            </a:rPr>
                            <a:t>Graduated in Medicine</a:t>
                          </a:r>
                        </a:p>
                      </p:txBody>
                    </p:sp>
                  </p:grpSp>
                </p:grpSp>
              </p:grpSp>
            </p:grpSp>
          </p:grpSp>
          <p:grpSp>
            <p:nvGrpSpPr>
              <p:cNvPr id="9" name="Group 9">
                <a:extLst>
                  <a:ext uri="{FF2B5EF4-FFF2-40B4-BE49-F238E27FC236}">
                    <a16:creationId xmlns:a16="http://schemas.microsoft.com/office/drawing/2014/main" id="{7B35A101-A6D5-C542-BF2A-020E4E6072BB}"/>
                  </a:ext>
                </a:extLst>
              </p:cNvPr>
              <p:cNvGrpSpPr/>
              <p:nvPr/>
            </p:nvGrpSpPr>
            <p:grpSpPr>
              <a:xfrm>
                <a:off x="5824445" y="4476495"/>
                <a:ext cx="5569850" cy="1877569"/>
                <a:chOff x="5824445" y="4476495"/>
                <a:chExt cx="5569850" cy="1877569"/>
              </a:xfrm>
            </p:grpSpPr>
            <p:sp>
              <p:nvSpPr>
                <p:cNvPr id="36" name="Rectangle 38">
                  <a:extLst>
                    <a:ext uri="{FF2B5EF4-FFF2-40B4-BE49-F238E27FC236}">
                      <a16:creationId xmlns:a16="http://schemas.microsoft.com/office/drawing/2014/main" id="{185EF8B9-71AC-6E4C-BB5E-E94F929AF114}"/>
                    </a:ext>
                  </a:extLst>
                </p:cNvPr>
                <p:cNvSpPr/>
                <p:nvPr/>
              </p:nvSpPr>
              <p:spPr>
                <a:xfrm>
                  <a:off x="5824445" y="4476495"/>
                  <a:ext cx="5569850" cy="1877569"/>
                </a:xfrm>
                <a:prstGeom prst="rect">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9">
                  <a:extLst>
                    <a:ext uri="{FF2B5EF4-FFF2-40B4-BE49-F238E27FC236}">
                      <a16:creationId xmlns:a16="http://schemas.microsoft.com/office/drawing/2014/main" id="{9A73F868-354D-9549-9CCA-CDE821802DCB}"/>
                    </a:ext>
                  </a:extLst>
                </p:cNvPr>
                <p:cNvGrpSpPr/>
                <p:nvPr/>
              </p:nvGrpSpPr>
              <p:grpSpPr>
                <a:xfrm>
                  <a:off x="5841429" y="4533450"/>
                  <a:ext cx="4213090" cy="1753512"/>
                  <a:chOff x="5841429" y="4533450"/>
                  <a:chExt cx="4213090" cy="1753512"/>
                </a:xfrm>
              </p:grpSpPr>
              <p:grpSp>
                <p:nvGrpSpPr>
                  <p:cNvPr id="38" name="Group 40">
                    <a:extLst>
                      <a:ext uri="{FF2B5EF4-FFF2-40B4-BE49-F238E27FC236}">
                        <a16:creationId xmlns:a16="http://schemas.microsoft.com/office/drawing/2014/main" id="{4E2C1A25-417A-8D47-89AA-6CDE51D3CF95}"/>
                      </a:ext>
                    </a:extLst>
                  </p:cNvPr>
                  <p:cNvGrpSpPr/>
                  <p:nvPr/>
                </p:nvGrpSpPr>
                <p:grpSpPr>
                  <a:xfrm>
                    <a:off x="5841429" y="4533450"/>
                    <a:ext cx="2262689" cy="478455"/>
                    <a:chOff x="5857304" y="4533450"/>
                    <a:chExt cx="2262689" cy="478455"/>
                  </a:xfrm>
                </p:grpSpPr>
                <p:sp>
                  <p:nvSpPr>
                    <p:cNvPr id="51" name="Rectangle 80">
                      <a:extLst>
                        <a:ext uri="{FF2B5EF4-FFF2-40B4-BE49-F238E27FC236}">
                          <a16:creationId xmlns:a16="http://schemas.microsoft.com/office/drawing/2014/main" id="{C7BA8385-A38B-5E47-9544-163A6123BD21}"/>
                        </a:ext>
                      </a:extLst>
                    </p:cNvPr>
                    <p:cNvSpPr/>
                    <p:nvPr/>
                  </p:nvSpPr>
                  <p:spPr>
                    <a:xfrm>
                      <a:off x="5857304" y="4533450"/>
                      <a:ext cx="2262689" cy="478455"/>
                    </a:xfrm>
                    <a:custGeom>
                      <a:avLst/>
                      <a:gdLst>
                        <a:gd name="connsiteX0" fmla="*/ 0 w 2262689"/>
                        <a:gd name="connsiteY0" fmla="*/ 0 h 478455"/>
                        <a:gd name="connsiteX1" fmla="*/ 2262689 w 2262689"/>
                        <a:gd name="connsiteY1" fmla="*/ 0 h 478455"/>
                        <a:gd name="connsiteX2" fmla="*/ 2262689 w 2262689"/>
                        <a:gd name="connsiteY2" fmla="*/ 478455 h 478455"/>
                        <a:gd name="connsiteX3" fmla="*/ 0 w 2262689"/>
                        <a:gd name="connsiteY3" fmla="*/ 478455 h 478455"/>
                        <a:gd name="connsiteX4" fmla="*/ 0 w 2262689"/>
                        <a:gd name="connsiteY4" fmla="*/ 0 h 478455"/>
                        <a:gd name="connsiteX0" fmla="*/ 0 w 2277029"/>
                        <a:gd name="connsiteY0" fmla="*/ 0 h 478455"/>
                        <a:gd name="connsiteX1" fmla="*/ 2262689 w 2277029"/>
                        <a:gd name="connsiteY1" fmla="*/ 0 h 478455"/>
                        <a:gd name="connsiteX2" fmla="*/ 2277029 w 2277029"/>
                        <a:gd name="connsiteY2" fmla="*/ 241805 h 478455"/>
                        <a:gd name="connsiteX3" fmla="*/ 2262689 w 2277029"/>
                        <a:gd name="connsiteY3" fmla="*/ 478455 h 478455"/>
                        <a:gd name="connsiteX4" fmla="*/ 0 w 2277029"/>
                        <a:gd name="connsiteY4" fmla="*/ 478455 h 478455"/>
                        <a:gd name="connsiteX5" fmla="*/ 0 w 2277029"/>
                        <a:gd name="connsiteY5" fmla="*/ 0 h 478455"/>
                        <a:gd name="connsiteX0" fmla="*/ 0 w 2262689"/>
                        <a:gd name="connsiteY0" fmla="*/ 0 h 478455"/>
                        <a:gd name="connsiteX1" fmla="*/ 2262689 w 2262689"/>
                        <a:gd name="connsiteY1" fmla="*/ 0 h 478455"/>
                        <a:gd name="connsiteX2" fmla="*/ 1981607 w 2262689"/>
                        <a:gd name="connsiteY2" fmla="*/ 199602 h 478455"/>
                        <a:gd name="connsiteX3" fmla="*/ 2262689 w 2262689"/>
                        <a:gd name="connsiteY3" fmla="*/ 478455 h 478455"/>
                        <a:gd name="connsiteX4" fmla="*/ 0 w 2262689"/>
                        <a:gd name="connsiteY4" fmla="*/ 478455 h 478455"/>
                        <a:gd name="connsiteX5" fmla="*/ 0 w 2262689"/>
                        <a:gd name="connsiteY5" fmla="*/ 0 h 478455"/>
                        <a:gd name="connsiteX0" fmla="*/ 0 w 2262689"/>
                        <a:gd name="connsiteY0" fmla="*/ 0 h 478455"/>
                        <a:gd name="connsiteX1" fmla="*/ 2262689 w 2262689"/>
                        <a:gd name="connsiteY1" fmla="*/ 0 h 478455"/>
                        <a:gd name="connsiteX2" fmla="*/ 1981607 w 2262689"/>
                        <a:gd name="connsiteY2" fmla="*/ 241805 h 478455"/>
                        <a:gd name="connsiteX3" fmla="*/ 2262689 w 2262689"/>
                        <a:gd name="connsiteY3" fmla="*/ 478455 h 478455"/>
                        <a:gd name="connsiteX4" fmla="*/ 0 w 2262689"/>
                        <a:gd name="connsiteY4" fmla="*/ 478455 h 478455"/>
                        <a:gd name="connsiteX5" fmla="*/ 0 w 2262689"/>
                        <a:gd name="connsiteY5" fmla="*/ 0 h 47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89" h="478455">
                          <a:moveTo>
                            <a:pt x="0" y="0"/>
                          </a:moveTo>
                          <a:lnTo>
                            <a:pt x="2262689" y="0"/>
                          </a:lnTo>
                          <a:lnTo>
                            <a:pt x="1981607" y="241805"/>
                          </a:lnTo>
                          <a:lnTo>
                            <a:pt x="2262689" y="478455"/>
                          </a:lnTo>
                          <a:lnTo>
                            <a:pt x="0" y="478455"/>
                          </a:lnTo>
                          <a:lnTo>
                            <a:pt x="0" y="0"/>
                          </a:lnTo>
                          <a:close/>
                        </a:path>
                      </a:pathLst>
                    </a:custGeom>
                    <a:solidFill>
                      <a:srgbClr val="25928F"/>
                    </a:solidFill>
                    <a:ln>
                      <a:noFill/>
                    </a:ln>
                    <a:effectLst>
                      <a:outerShdw blurRad="762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63">
                      <a:extLst>
                        <a:ext uri="{FF2B5EF4-FFF2-40B4-BE49-F238E27FC236}">
                          <a16:creationId xmlns:a16="http://schemas.microsoft.com/office/drawing/2014/main" id="{7B73D32C-BF44-3C4A-A579-242050687622}"/>
                        </a:ext>
                      </a:extLst>
                    </p:cNvPr>
                    <p:cNvSpPr txBox="1"/>
                    <p:nvPr/>
                  </p:nvSpPr>
                  <p:spPr>
                    <a:xfrm>
                      <a:off x="5857304" y="4541845"/>
                      <a:ext cx="1072730"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Skills </a:t>
                      </a:r>
                    </a:p>
                  </p:txBody>
                </p:sp>
              </p:grpSp>
              <p:grpSp>
                <p:nvGrpSpPr>
                  <p:cNvPr id="39" name="Group 41">
                    <a:extLst>
                      <a:ext uri="{FF2B5EF4-FFF2-40B4-BE49-F238E27FC236}">
                        <a16:creationId xmlns:a16="http://schemas.microsoft.com/office/drawing/2014/main" id="{E062C477-1652-3148-A8C1-29DC6948A2E7}"/>
                      </a:ext>
                    </a:extLst>
                  </p:cNvPr>
                  <p:cNvGrpSpPr/>
                  <p:nvPr/>
                </p:nvGrpSpPr>
                <p:grpSpPr>
                  <a:xfrm>
                    <a:off x="6265880" y="4985163"/>
                    <a:ext cx="3788639" cy="1301799"/>
                    <a:chOff x="6265880" y="4962303"/>
                    <a:chExt cx="3788639" cy="1301799"/>
                  </a:xfrm>
                </p:grpSpPr>
                <p:sp>
                  <p:nvSpPr>
                    <p:cNvPr id="40" name="TextBox 58">
                      <a:extLst>
                        <a:ext uri="{FF2B5EF4-FFF2-40B4-BE49-F238E27FC236}">
                          <a16:creationId xmlns:a16="http://schemas.microsoft.com/office/drawing/2014/main" id="{4F619C88-0339-9047-A3C1-6BBE5CEF7266}"/>
                        </a:ext>
                      </a:extLst>
                    </p:cNvPr>
                    <p:cNvSpPr txBox="1"/>
                    <p:nvPr/>
                  </p:nvSpPr>
                  <p:spPr>
                    <a:xfrm>
                      <a:off x="6265880" y="5956325"/>
                      <a:ext cx="910827" cy="307777"/>
                    </a:xfrm>
                    <a:prstGeom prst="rect">
                      <a:avLst/>
                    </a:prstGeom>
                    <a:noFill/>
                  </p:spPr>
                  <p:txBody>
                    <a:bodyPr wrap="none" rtlCol="0">
                      <a:spAutoFit/>
                    </a:bodyPr>
                    <a:lstStyle/>
                    <a:p>
                      <a:r>
                        <a:rPr lang="en-US" sz="1400" dirty="0">
                          <a:solidFill>
                            <a:schemeClr val="tx1">
                              <a:lumMod val="85000"/>
                              <a:lumOff val="15000"/>
                            </a:schemeClr>
                          </a:solidFill>
                          <a:latin typeface="Arial" panose="020B0604020202020204" pitchFamily="34" charset="0"/>
                          <a:cs typeface="Arial" panose="020B0604020202020204" pitchFamily="34" charset="0"/>
                        </a:rPr>
                        <a:t>Upper GI</a:t>
                      </a:r>
                    </a:p>
                  </p:txBody>
                </p:sp>
                <p:grpSp>
                  <p:nvGrpSpPr>
                    <p:cNvPr id="41" name="Group 44">
                      <a:extLst>
                        <a:ext uri="{FF2B5EF4-FFF2-40B4-BE49-F238E27FC236}">
                          <a16:creationId xmlns:a16="http://schemas.microsoft.com/office/drawing/2014/main" id="{1B5B3E84-ACA4-5241-A621-208DB622C325}"/>
                        </a:ext>
                      </a:extLst>
                    </p:cNvPr>
                    <p:cNvGrpSpPr/>
                    <p:nvPr/>
                  </p:nvGrpSpPr>
                  <p:grpSpPr>
                    <a:xfrm>
                      <a:off x="7175885" y="4963542"/>
                      <a:ext cx="1602915" cy="1300560"/>
                      <a:chOff x="7175885" y="4963542"/>
                      <a:chExt cx="1602915" cy="1300560"/>
                    </a:xfrm>
                  </p:grpSpPr>
                  <p:sp>
                    <p:nvSpPr>
                      <p:cNvPr id="47" name="TextBox 50">
                        <a:extLst>
                          <a:ext uri="{FF2B5EF4-FFF2-40B4-BE49-F238E27FC236}">
                            <a16:creationId xmlns:a16="http://schemas.microsoft.com/office/drawing/2014/main" id="{C48BF4B9-6A84-3F46-8337-632DAB559A67}"/>
                          </a:ext>
                        </a:extLst>
                      </p:cNvPr>
                      <p:cNvSpPr txBox="1"/>
                      <p:nvPr/>
                    </p:nvSpPr>
                    <p:spPr>
                      <a:xfrm>
                        <a:off x="7265536" y="5956325"/>
                        <a:ext cx="1423531" cy="307777"/>
                      </a:xfrm>
                      <a:prstGeom prst="rect">
                        <a:avLst/>
                      </a:prstGeom>
                      <a:noFill/>
                    </p:spPr>
                    <p:txBody>
                      <a:bodyPr wrap="none" rtlCol="0">
                        <a:spAutoFit/>
                      </a:bodyPr>
                      <a:lstStyle/>
                      <a:p>
                        <a:r>
                          <a:rPr lang="en-US" sz="1400" dirty="0">
                            <a:solidFill>
                              <a:schemeClr val="tx1">
                                <a:lumMod val="85000"/>
                                <a:lumOff val="15000"/>
                              </a:schemeClr>
                            </a:solidFill>
                            <a:latin typeface="Arial" panose="020B0604020202020204" pitchFamily="34" charset="0"/>
                            <a:cs typeface="Arial" panose="020B0604020202020204" pitchFamily="34" charset="0"/>
                          </a:rPr>
                          <a:t>Abdominal Wall</a:t>
                        </a:r>
                      </a:p>
                    </p:txBody>
                  </p:sp>
                  <p:grpSp>
                    <p:nvGrpSpPr>
                      <p:cNvPr id="48" name="Group 51">
                        <a:extLst>
                          <a:ext uri="{FF2B5EF4-FFF2-40B4-BE49-F238E27FC236}">
                            <a16:creationId xmlns:a16="http://schemas.microsoft.com/office/drawing/2014/main" id="{8B49E32F-7DF5-C644-88AC-1078677A1358}"/>
                          </a:ext>
                        </a:extLst>
                      </p:cNvPr>
                      <p:cNvGrpSpPr/>
                      <p:nvPr/>
                    </p:nvGrpSpPr>
                    <p:grpSpPr>
                      <a:xfrm>
                        <a:off x="7175885" y="4963542"/>
                        <a:ext cx="1602915" cy="1068609"/>
                        <a:chOff x="7175885" y="4963542"/>
                        <a:chExt cx="1602915" cy="1068609"/>
                      </a:xfrm>
                    </p:grpSpPr>
                    <p:graphicFrame>
                      <p:nvGraphicFramePr>
                        <p:cNvPr id="49" name="Chart 52">
                          <a:extLst>
                            <a:ext uri="{FF2B5EF4-FFF2-40B4-BE49-F238E27FC236}">
                              <a16:creationId xmlns:a16="http://schemas.microsoft.com/office/drawing/2014/main" id="{B3D8532D-1F08-9241-8CC1-FDEA87ECA3D6}"/>
                            </a:ext>
                          </a:extLst>
                        </p:cNvPr>
                        <p:cNvGraphicFramePr/>
                        <p:nvPr/>
                      </p:nvGraphicFramePr>
                      <p:xfrm>
                        <a:off x="7175885" y="4963542"/>
                        <a:ext cx="1602915" cy="1068609"/>
                      </p:xfrm>
                      <a:graphic>
                        <a:graphicData uri="http://schemas.openxmlformats.org/drawingml/2006/chart">
                          <c:chart xmlns:c="http://schemas.openxmlformats.org/drawingml/2006/chart" xmlns:r="http://schemas.openxmlformats.org/officeDocument/2006/relationships" r:id="rId3"/>
                        </a:graphicData>
                      </a:graphic>
                    </p:graphicFrame>
                    <p:sp>
                      <p:nvSpPr>
                        <p:cNvPr id="50" name="TextBox 53">
                          <a:extLst>
                            <a:ext uri="{FF2B5EF4-FFF2-40B4-BE49-F238E27FC236}">
                              <a16:creationId xmlns:a16="http://schemas.microsoft.com/office/drawing/2014/main" id="{8CDBE94C-54C8-054F-BFF3-8F8AAD51367C}"/>
                            </a:ext>
                          </a:extLst>
                        </p:cNvPr>
                        <p:cNvSpPr txBox="1"/>
                        <p:nvPr/>
                      </p:nvSpPr>
                      <p:spPr>
                        <a:xfrm>
                          <a:off x="7761449" y="5359347"/>
                          <a:ext cx="468398"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30</a:t>
                          </a:r>
                          <a:r>
                            <a:rPr lang="en-US" sz="1000" b="1" dirty="0">
                              <a:latin typeface="Arial" panose="020B0604020202020204" pitchFamily="34" charset="0"/>
                              <a:cs typeface="Arial" panose="020B0604020202020204" pitchFamily="34" charset="0"/>
                            </a:rPr>
                            <a:t>%</a:t>
                          </a:r>
                        </a:p>
                      </p:txBody>
                    </p:sp>
                  </p:grpSp>
                </p:grpSp>
                <p:grpSp>
                  <p:nvGrpSpPr>
                    <p:cNvPr id="42" name="Group 45">
                      <a:extLst>
                        <a:ext uri="{FF2B5EF4-FFF2-40B4-BE49-F238E27FC236}">
                          <a16:creationId xmlns:a16="http://schemas.microsoft.com/office/drawing/2014/main" id="{D5D1C115-B16D-C24D-BBA0-B6CDDCFA3B0E}"/>
                        </a:ext>
                      </a:extLst>
                    </p:cNvPr>
                    <p:cNvGrpSpPr/>
                    <p:nvPr/>
                  </p:nvGrpSpPr>
                  <p:grpSpPr>
                    <a:xfrm>
                      <a:off x="8454319" y="4962303"/>
                      <a:ext cx="1600200" cy="1301180"/>
                      <a:chOff x="8454319" y="4962303"/>
                      <a:chExt cx="1600200" cy="1301180"/>
                    </a:xfrm>
                  </p:grpSpPr>
                  <p:sp>
                    <p:nvSpPr>
                      <p:cNvPr id="43" name="TextBox 46">
                        <a:extLst>
                          <a:ext uri="{FF2B5EF4-FFF2-40B4-BE49-F238E27FC236}">
                            <a16:creationId xmlns:a16="http://schemas.microsoft.com/office/drawing/2014/main" id="{064B7C81-CC77-684D-8587-318EE82CAC5A}"/>
                          </a:ext>
                        </a:extLst>
                      </p:cNvPr>
                      <p:cNvSpPr txBox="1"/>
                      <p:nvPr/>
                    </p:nvSpPr>
                    <p:spPr>
                      <a:xfrm>
                        <a:off x="8757775" y="5955706"/>
                        <a:ext cx="1090363" cy="307777"/>
                      </a:xfrm>
                      <a:prstGeom prst="rect">
                        <a:avLst/>
                      </a:prstGeom>
                      <a:noFill/>
                    </p:spPr>
                    <p:txBody>
                      <a:bodyPr wrap="none" rtlCol="0">
                        <a:spAutoFit/>
                      </a:bodyPr>
                      <a:lstStyle/>
                      <a:p>
                        <a:r>
                          <a:rPr lang="en-US" sz="1400" dirty="0">
                            <a:solidFill>
                              <a:schemeClr val="tx1">
                                <a:lumMod val="85000"/>
                                <a:lumOff val="15000"/>
                              </a:schemeClr>
                            </a:solidFill>
                            <a:latin typeface="Arial" panose="020B0604020202020204" pitchFamily="34" charset="0"/>
                            <a:cs typeface="Arial" panose="020B0604020202020204" pitchFamily="34" charset="0"/>
                          </a:rPr>
                          <a:t>Emergency</a:t>
                        </a:r>
                      </a:p>
                    </p:txBody>
                  </p:sp>
                  <p:grpSp>
                    <p:nvGrpSpPr>
                      <p:cNvPr id="44" name="Group 47">
                        <a:extLst>
                          <a:ext uri="{FF2B5EF4-FFF2-40B4-BE49-F238E27FC236}">
                            <a16:creationId xmlns:a16="http://schemas.microsoft.com/office/drawing/2014/main" id="{D1F3A844-1141-8F47-B2FD-1279F4EB6CE9}"/>
                          </a:ext>
                        </a:extLst>
                      </p:cNvPr>
                      <p:cNvGrpSpPr/>
                      <p:nvPr/>
                    </p:nvGrpSpPr>
                    <p:grpSpPr>
                      <a:xfrm>
                        <a:off x="8454319" y="4962303"/>
                        <a:ext cx="1600200" cy="1069848"/>
                        <a:chOff x="8454319" y="4962303"/>
                        <a:chExt cx="1600200" cy="1069848"/>
                      </a:xfrm>
                    </p:grpSpPr>
                    <p:graphicFrame>
                      <p:nvGraphicFramePr>
                        <p:cNvPr id="45" name="Chart 48">
                          <a:extLst>
                            <a:ext uri="{FF2B5EF4-FFF2-40B4-BE49-F238E27FC236}">
                              <a16:creationId xmlns:a16="http://schemas.microsoft.com/office/drawing/2014/main" id="{B58A0776-BF7C-F34E-B429-67B346BD3A81}"/>
                            </a:ext>
                          </a:extLst>
                        </p:cNvPr>
                        <p:cNvGraphicFramePr/>
                        <p:nvPr/>
                      </p:nvGraphicFramePr>
                      <p:xfrm>
                        <a:off x="8454319" y="4962303"/>
                        <a:ext cx="1600200" cy="1069848"/>
                      </p:xfrm>
                      <a:graphic>
                        <a:graphicData uri="http://schemas.openxmlformats.org/drawingml/2006/chart">
                          <c:chart xmlns:c="http://schemas.openxmlformats.org/drawingml/2006/chart" xmlns:r="http://schemas.openxmlformats.org/officeDocument/2006/relationships" r:id="rId4"/>
                        </a:graphicData>
                      </a:graphic>
                    </p:graphicFrame>
                    <p:sp>
                      <p:nvSpPr>
                        <p:cNvPr id="46" name="TextBox 49">
                          <a:extLst>
                            <a:ext uri="{FF2B5EF4-FFF2-40B4-BE49-F238E27FC236}">
                              <a16:creationId xmlns:a16="http://schemas.microsoft.com/office/drawing/2014/main" id="{30297FA6-7D48-AE4A-BB2D-BBD2A66D560D}"/>
                            </a:ext>
                          </a:extLst>
                        </p:cNvPr>
                        <p:cNvSpPr txBox="1"/>
                        <p:nvPr/>
                      </p:nvSpPr>
                      <p:spPr>
                        <a:xfrm>
                          <a:off x="9049913" y="5351345"/>
                          <a:ext cx="468398"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30</a:t>
                          </a:r>
                          <a:r>
                            <a:rPr lang="en-US" sz="1000" b="1" dirty="0">
                              <a:latin typeface="Arial" panose="020B0604020202020204" pitchFamily="34" charset="0"/>
                              <a:cs typeface="Arial" panose="020B0604020202020204" pitchFamily="34" charset="0"/>
                            </a:rPr>
                            <a:t>%</a:t>
                          </a:r>
                        </a:p>
                      </p:txBody>
                    </p:sp>
                  </p:grpSp>
                </p:grpSp>
              </p:grpSp>
            </p:grpSp>
          </p:grpSp>
          <p:grpSp>
            <p:nvGrpSpPr>
              <p:cNvPr id="10" name="Group 10">
                <a:extLst>
                  <a:ext uri="{FF2B5EF4-FFF2-40B4-BE49-F238E27FC236}">
                    <a16:creationId xmlns:a16="http://schemas.microsoft.com/office/drawing/2014/main" id="{81AF4748-B0E3-6643-B28A-63CC8C413D73}"/>
                  </a:ext>
                </a:extLst>
              </p:cNvPr>
              <p:cNvGrpSpPr/>
              <p:nvPr/>
            </p:nvGrpSpPr>
            <p:grpSpPr>
              <a:xfrm>
                <a:off x="5824443" y="1151635"/>
                <a:ext cx="5569850" cy="3229167"/>
                <a:chOff x="5824443" y="1151635"/>
                <a:chExt cx="5569850" cy="3229167"/>
              </a:xfrm>
            </p:grpSpPr>
            <p:sp>
              <p:nvSpPr>
                <p:cNvPr id="11" name="Rectangle 11">
                  <a:extLst>
                    <a:ext uri="{FF2B5EF4-FFF2-40B4-BE49-F238E27FC236}">
                      <a16:creationId xmlns:a16="http://schemas.microsoft.com/office/drawing/2014/main" id="{B87F2AC9-9E80-B248-B445-B38ED94079B4}"/>
                    </a:ext>
                  </a:extLst>
                </p:cNvPr>
                <p:cNvSpPr/>
                <p:nvPr/>
              </p:nvSpPr>
              <p:spPr>
                <a:xfrm>
                  <a:off x="5824443" y="1151635"/>
                  <a:ext cx="5569850" cy="3229167"/>
                </a:xfrm>
                <a:prstGeom prst="rect">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2">
                  <a:extLst>
                    <a:ext uri="{FF2B5EF4-FFF2-40B4-BE49-F238E27FC236}">
                      <a16:creationId xmlns:a16="http://schemas.microsoft.com/office/drawing/2014/main" id="{137EE2BC-A501-D544-B520-31F97E32F065}"/>
                    </a:ext>
                  </a:extLst>
                </p:cNvPr>
                <p:cNvGrpSpPr/>
                <p:nvPr/>
              </p:nvGrpSpPr>
              <p:grpSpPr>
                <a:xfrm>
                  <a:off x="5841429" y="1239235"/>
                  <a:ext cx="5232971" cy="2321669"/>
                  <a:chOff x="5841429" y="1239235"/>
                  <a:chExt cx="5232971" cy="2321669"/>
                </a:xfrm>
              </p:grpSpPr>
              <p:grpSp>
                <p:nvGrpSpPr>
                  <p:cNvPr id="13" name="Group 13">
                    <a:extLst>
                      <a:ext uri="{FF2B5EF4-FFF2-40B4-BE49-F238E27FC236}">
                        <a16:creationId xmlns:a16="http://schemas.microsoft.com/office/drawing/2014/main" id="{635A4BAB-D38B-A646-BC2D-6C3A2355B1AE}"/>
                      </a:ext>
                    </a:extLst>
                  </p:cNvPr>
                  <p:cNvGrpSpPr/>
                  <p:nvPr/>
                </p:nvGrpSpPr>
                <p:grpSpPr>
                  <a:xfrm>
                    <a:off x="6061486" y="2119121"/>
                    <a:ext cx="1010600" cy="1393438"/>
                    <a:chOff x="6380800" y="2132361"/>
                    <a:chExt cx="1010600" cy="1393438"/>
                  </a:xfrm>
                </p:grpSpPr>
                <p:grpSp>
                  <p:nvGrpSpPr>
                    <p:cNvPr id="25" name="Group 27">
                      <a:extLst>
                        <a:ext uri="{FF2B5EF4-FFF2-40B4-BE49-F238E27FC236}">
                          <a16:creationId xmlns:a16="http://schemas.microsoft.com/office/drawing/2014/main" id="{B1A957B7-D3ED-E94C-8646-834657EADB1A}"/>
                        </a:ext>
                      </a:extLst>
                    </p:cNvPr>
                    <p:cNvGrpSpPr/>
                    <p:nvPr/>
                  </p:nvGrpSpPr>
                  <p:grpSpPr>
                    <a:xfrm>
                      <a:off x="6380800" y="2132361"/>
                      <a:ext cx="1010600" cy="1393438"/>
                      <a:chOff x="6781800" y="1657655"/>
                      <a:chExt cx="552908" cy="762363"/>
                    </a:xfrm>
                  </p:grpSpPr>
                  <p:sp>
                    <p:nvSpPr>
                      <p:cNvPr id="29" name="Pentagon 31">
                        <a:extLst>
                          <a:ext uri="{FF2B5EF4-FFF2-40B4-BE49-F238E27FC236}">
                            <a16:creationId xmlns:a16="http://schemas.microsoft.com/office/drawing/2014/main" id="{E9166126-8394-AE4D-8D53-E903162042AF}"/>
                          </a:ext>
                        </a:extLst>
                      </p:cNvPr>
                      <p:cNvSpPr/>
                      <p:nvPr/>
                    </p:nvSpPr>
                    <p:spPr>
                      <a:xfrm>
                        <a:off x="6781800" y="1873731"/>
                        <a:ext cx="406400" cy="149225"/>
                      </a:xfrm>
                      <a:prstGeom prst="homePlate">
                        <a:avLst/>
                      </a:prstGeom>
                      <a:solidFill>
                        <a:srgbClr val="1D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entagon 32">
                        <a:extLst>
                          <a:ext uri="{FF2B5EF4-FFF2-40B4-BE49-F238E27FC236}">
                            <a16:creationId xmlns:a16="http://schemas.microsoft.com/office/drawing/2014/main" id="{48CD9E1C-4449-994D-95BE-ECE482455642}"/>
                          </a:ext>
                        </a:extLst>
                      </p:cNvPr>
                      <p:cNvSpPr/>
                      <p:nvPr/>
                    </p:nvSpPr>
                    <p:spPr>
                      <a:xfrm>
                        <a:off x="6781800" y="2193984"/>
                        <a:ext cx="406400" cy="149225"/>
                      </a:xfrm>
                      <a:prstGeom prst="homePlate">
                        <a:avLst/>
                      </a:prstGeom>
                      <a:solidFill>
                        <a:srgbClr val="1D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4">
                        <a:extLst>
                          <a:ext uri="{FF2B5EF4-FFF2-40B4-BE49-F238E27FC236}">
                            <a16:creationId xmlns:a16="http://schemas.microsoft.com/office/drawing/2014/main" id="{2ED84CB9-A444-3C45-97BE-35945F4BE896}"/>
                          </a:ext>
                        </a:extLst>
                      </p:cNvPr>
                      <p:cNvCxnSpPr>
                        <a:cxnSpLocks/>
                        <a:stCxn id="92" idx="0"/>
                      </p:cNvCxnSpPr>
                      <p:nvPr/>
                    </p:nvCxnSpPr>
                    <p:spPr>
                      <a:xfrm>
                        <a:off x="7312810" y="1657655"/>
                        <a:ext cx="0" cy="762363"/>
                      </a:xfrm>
                      <a:prstGeom prst="line">
                        <a:avLst/>
                      </a:prstGeom>
                      <a:ln>
                        <a:solidFill>
                          <a:srgbClr val="1D2B2B"/>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F64683DF-2266-2643-9459-E898243BFDA1}"/>
                          </a:ext>
                        </a:extLst>
                      </p:cNvPr>
                      <p:cNvSpPr/>
                      <p:nvPr/>
                    </p:nvSpPr>
                    <p:spPr>
                      <a:xfrm>
                        <a:off x="7265531" y="1910930"/>
                        <a:ext cx="69177" cy="69177"/>
                      </a:xfrm>
                      <a:prstGeom prst="ellipse">
                        <a:avLst/>
                      </a:prstGeom>
                      <a:solidFill>
                        <a:srgbClr val="1D2B2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F8AFBBA5-C48D-AC44-9A0B-8BF2D0A058C0}"/>
                          </a:ext>
                        </a:extLst>
                      </p:cNvPr>
                      <p:cNvSpPr/>
                      <p:nvPr/>
                    </p:nvSpPr>
                    <p:spPr>
                      <a:xfrm>
                        <a:off x="7265531" y="2230019"/>
                        <a:ext cx="69177" cy="69177"/>
                      </a:xfrm>
                      <a:prstGeom prst="ellipse">
                        <a:avLst/>
                      </a:prstGeom>
                      <a:solidFill>
                        <a:srgbClr val="1D2B2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8">
                      <a:extLst>
                        <a:ext uri="{FF2B5EF4-FFF2-40B4-BE49-F238E27FC236}">
                          <a16:creationId xmlns:a16="http://schemas.microsoft.com/office/drawing/2014/main" id="{7F51ED9D-0DA1-F040-B50D-A4AE1F99A46E}"/>
                        </a:ext>
                      </a:extLst>
                    </p:cNvPr>
                    <p:cNvSpPr txBox="1"/>
                    <p:nvPr/>
                  </p:nvSpPr>
                  <p:spPr>
                    <a:xfrm>
                      <a:off x="6380800" y="2468113"/>
                      <a:ext cx="639919"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2014</a:t>
                      </a:r>
                    </a:p>
                  </p:txBody>
                </p:sp>
                <p:sp>
                  <p:nvSpPr>
                    <p:cNvPr id="27" name="TextBox 29">
                      <a:extLst>
                        <a:ext uri="{FF2B5EF4-FFF2-40B4-BE49-F238E27FC236}">
                          <a16:creationId xmlns:a16="http://schemas.microsoft.com/office/drawing/2014/main" id="{9C65563C-8353-5748-B7C3-535CFA44C362}"/>
                        </a:ext>
                      </a:extLst>
                    </p:cNvPr>
                    <p:cNvSpPr txBox="1"/>
                    <p:nvPr/>
                  </p:nvSpPr>
                  <p:spPr>
                    <a:xfrm>
                      <a:off x="6383500" y="3061855"/>
                      <a:ext cx="639919"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2007</a:t>
                      </a:r>
                    </a:p>
                  </p:txBody>
                </p:sp>
              </p:grpSp>
              <p:grpSp>
                <p:nvGrpSpPr>
                  <p:cNvPr id="14" name="Group 14">
                    <a:extLst>
                      <a:ext uri="{FF2B5EF4-FFF2-40B4-BE49-F238E27FC236}">
                        <a16:creationId xmlns:a16="http://schemas.microsoft.com/office/drawing/2014/main" id="{C8988821-7729-0D4A-8188-2C50EF648BB8}"/>
                      </a:ext>
                    </a:extLst>
                  </p:cNvPr>
                  <p:cNvGrpSpPr/>
                  <p:nvPr/>
                </p:nvGrpSpPr>
                <p:grpSpPr>
                  <a:xfrm>
                    <a:off x="7109060" y="2449173"/>
                    <a:ext cx="3965340" cy="1111731"/>
                    <a:chOff x="7109060" y="2449173"/>
                    <a:chExt cx="3965340" cy="1111731"/>
                  </a:xfrm>
                </p:grpSpPr>
                <p:sp>
                  <p:nvSpPr>
                    <p:cNvPr id="18" name="TextBox 25">
                      <a:extLst>
                        <a:ext uri="{FF2B5EF4-FFF2-40B4-BE49-F238E27FC236}">
                          <a16:creationId xmlns:a16="http://schemas.microsoft.com/office/drawing/2014/main" id="{7D59FF9F-118F-1A4C-A211-DA02AEB298A3}"/>
                        </a:ext>
                      </a:extLst>
                    </p:cNvPr>
                    <p:cNvSpPr txBox="1"/>
                    <p:nvPr/>
                  </p:nvSpPr>
                  <p:spPr>
                    <a:xfrm>
                      <a:off x="7109060" y="2449173"/>
                      <a:ext cx="3562053" cy="338554"/>
                    </a:xfrm>
                    <a:prstGeom prst="rect">
                      <a:avLst/>
                    </a:prstGeom>
                    <a:noFill/>
                  </p:spPr>
                  <p:txBody>
                    <a:bodyPr wrap="square" rtlCol="0">
                      <a:spAutoFit/>
                    </a:bodyPr>
                    <a:lstStyle/>
                    <a:p>
                      <a:r>
                        <a:rPr lang="en-US" sz="1600" b="1" i="1" dirty="0">
                          <a:latin typeface="Arial" panose="020B0604020202020204" pitchFamily="34" charset="0"/>
                          <a:cs typeface="Arial" panose="020B0604020202020204" pitchFamily="34" charset="0"/>
                        </a:rPr>
                        <a:t>Physician Attending</a:t>
                      </a:r>
                    </a:p>
                  </p:txBody>
                </p:sp>
                <p:grpSp>
                  <p:nvGrpSpPr>
                    <p:cNvPr id="19" name="Group 19">
                      <a:extLst>
                        <a:ext uri="{FF2B5EF4-FFF2-40B4-BE49-F238E27FC236}">
                          <a16:creationId xmlns:a16="http://schemas.microsoft.com/office/drawing/2014/main" id="{43C5E973-E358-2D4D-81A0-3AC0F535A8E5}"/>
                        </a:ext>
                      </a:extLst>
                    </p:cNvPr>
                    <p:cNvGrpSpPr/>
                    <p:nvPr/>
                  </p:nvGrpSpPr>
                  <p:grpSpPr>
                    <a:xfrm>
                      <a:off x="7109060" y="3000737"/>
                      <a:ext cx="3965340" cy="560167"/>
                      <a:chOff x="7109060" y="2177854"/>
                      <a:chExt cx="3965340" cy="560167"/>
                    </a:xfrm>
                  </p:grpSpPr>
                  <p:sp>
                    <p:nvSpPr>
                      <p:cNvPr id="23" name="TextBox 23">
                        <a:extLst>
                          <a:ext uri="{FF2B5EF4-FFF2-40B4-BE49-F238E27FC236}">
                            <a16:creationId xmlns:a16="http://schemas.microsoft.com/office/drawing/2014/main" id="{72707774-DA77-154A-BB53-4DBDBB6F3D01}"/>
                          </a:ext>
                        </a:extLst>
                      </p:cNvPr>
                      <p:cNvSpPr txBox="1"/>
                      <p:nvPr/>
                    </p:nvSpPr>
                    <p:spPr>
                      <a:xfrm>
                        <a:off x="7109060" y="2177854"/>
                        <a:ext cx="3965338" cy="338554"/>
                      </a:xfrm>
                      <a:prstGeom prst="rect">
                        <a:avLst/>
                      </a:prstGeom>
                      <a:noFill/>
                    </p:spPr>
                    <p:txBody>
                      <a:bodyPr wrap="square" rtlCol="0">
                        <a:spAutoFit/>
                      </a:bodyPr>
                      <a:lstStyle/>
                      <a:p>
                        <a:r>
                          <a:rPr lang="en-US" sz="1600" b="1" i="1" dirty="0">
                            <a:latin typeface="Arial" panose="020B0604020202020204" pitchFamily="34" charset="0"/>
                            <a:cs typeface="Arial" panose="020B0604020202020204" pitchFamily="34" charset="0"/>
                          </a:rPr>
                          <a:t>Residency in General Surgery</a:t>
                        </a:r>
                      </a:p>
                    </p:txBody>
                  </p:sp>
                  <p:sp>
                    <p:nvSpPr>
                      <p:cNvPr id="24" name="Rectangle 24">
                        <a:extLst>
                          <a:ext uri="{FF2B5EF4-FFF2-40B4-BE49-F238E27FC236}">
                            <a16:creationId xmlns:a16="http://schemas.microsoft.com/office/drawing/2014/main" id="{2D9CB03B-6C8C-D640-98A8-E8008589AF17}"/>
                          </a:ext>
                        </a:extLst>
                      </p:cNvPr>
                      <p:cNvSpPr/>
                      <p:nvPr/>
                    </p:nvSpPr>
                    <p:spPr>
                      <a:xfrm>
                        <a:off x="7109060" y="2468772"/>
                        <a:ext cx="3965340" cy="269249"/>
                      </a:xfrm>
                      <a:prstGeom prst="rect">
                        <a:avLst/>
                      </a:prstGeom>
                      <a:noFill/>
                    </p:spPr>
                    <p:txBody>
                      <a:bodyPr wrap="square">
                        <a:spAutoFit/>
                      </a:bodyPr>
                      <a:lstStyle/>
                      <a:p>
                        <a:endParaRPr lang="en-US" sz="1200" i="1" dirty="0">
                          <a:solidFill>
                            <a:schemeClr val="tx1">
                              <a:lumMod val="85000"/>
                              <a:lumOff val="15000"/>
                            </a:schemeClr>
                          </a:solidFill>
                          <a:latin typeface="Arial" panose="020B0604020202020204" pitchFamily="34" charset="0"/>
                          <a:ea typeface="BatangChe" panose="02030609000101010101" pitchFamily="49" charset="-127"/>
                          <a:cs typeface="Arial" panose="020B0604020202020204" pitchFamily="34" charset="0"/>
                        </a:endParaRPr>
                      </a:p>
                    </p:txBody>
                  </p:sp>
                </p:grpSp>
              </p:grpSp>
              <p:grpSp>
                <p:nvGrpSpPr>
                  <p:cNvPr id="15" name="Group 15">
                    <a:extLst>
                      <a:ext uri="{FF2B5EF4-FFF2-40B4-BE49-F238E27FC236}">
                        <a16:creationId xmlns:a16="http://schemas.microsoft.com/office/drawing/2014/main" id="{E34805B7-06D7-3D4D-AC60-872E4B13D8FC}"/>
                      </a:ext>
                    </a:extLst>
                  </p:cNvPr>
                  <p:cNvGrpSpPr/>
                  <p:nvPr/>
                </p:nvGrpSpPr>
                <p:grpSpPr>
                  <a:xfrm>
                    <a:off x="5841429" y="1239235"/>
                    <a:ext cx="2992887" cy="478455"/>
                    <a:chOff x="6042311" y="1239235"/>
                    <a:chExt cx="2992887" cy="478455"/>
                  </a:xfrm>
                </p:grpSpPr>
                <p:sp>
                  <p:nvSpPr>
                    <p:cNvPr id="16" name="Freeform 16">
                      <a:extLst>
                        <a:ext uri="{FF2B5EF4-FFF2-40B4-BE49-F238E27FC236}">
                          <a16:creationId xmlns:a16="http://schemas.microsoft.com/office/drawing/2014/main" id="{3BAC2330-C7B2-5F4C-9B06-4060401F2045}"/>
                        </a:ext>
                      </a:extLst>
                    </p:cNvPr>
                    <p:cNvSpPr/>
                    <p:nvPr/>
                  </p:nvSpPr>
                  <p:spPr>
                    <a:xfrm>
                      <a:off x="6042311" y="1239235"/>
                      <a:ext cx="2992887" cy="478455"/>
                    </a:xfrm>
                    <a:custGeom>
                      <a:avLst/>
                      <a:gdLst>
                        <a:gd name="connsiteX0" fmla="*/ 0 w 2992887"/>
                        <a:gd name="connsiteY0" fmla="*/ 0 h 478455"/>
                        <a:gd name="connsiteX1" fmla="*/ 730198 w 2992887"/>
                        <a:gd name="connsiteY1" fmla="*/ 0 h 478455"/>
                        <a:gd name="connsiteX2" fmla="*/ 2915534 w 2992887"/>
                        <a:gd name="connsiteY2" fmla="*/ 0 h 478455"/>
                        <a:gd name="connsiteX3" fmla="*/ 2992887 w 2992887"/>
                        <a:gd name="connsiteY3" fmla="*/ 0 h 478455"/>
                        <a:gd name="connsiteX4" fmla="*/ 2711805 w 2992887"/>
                        <a:gd name="connsiteY4" fmla="*/ 241805 h 478455"/>
                        <a:gd name="connsiteX5" fmla="*/ 2992887 w 2992887"/>
                        <a:gd name="connsiteY5" fmla="*/ 478455 h 478455"/>
                        <a:gd name="connsiteX6" fmla="*/ 2915534 w 2992887"/>
                        <a:gd name="connsiteY6" fmla="*/ 478455 h 478455"/>
                        <a:gd name="connsiteX7" fmla="*/ 730198 w 2992887"/>
                        <a:gd name="connsiteY7" fmla="*/ 478455 h 478455"/>
                        <a:gd name="connsiteX8" fmla="*/ 0 w 2992887"/>
                        <a:gd name="connsiteY8" fmla="*/ 478455 h 47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887" h="478455">
                          <a:moveTo>
                            <a:pt x="0" y="0"/>
                          </a:moveTo>
                          <a:lnTo>
                            <a:pt x="730198" y="0"/>
                          </a:lnTo>
                          <a:lnTo>
                            <a:pt x="2915534" y="0"/>
                          </a:lnTo>
                          <a:lnTo>
                            <a:pt x="2992887" y="0"/>
                          </a:lnTo>
                          <a:lnTo>
                            <a:pt x="2711805" y="241805"/>
                          </a:lnTo>
                          <a:lnTo>
                            <a:pt x="2992887" y="478455"/>
                          </a:lnTo>
                          <a:lnTo>
                            <a:pt x="2915534" y="478455"/>
                          </a:lnTo>
                          <a:lnTo>
                            <a:pt x="730198" y="478455"/>
                          </a:lnTo>
                          <a:lnTo>
                            <a:pt x="0" y="478455"/>
                          </a:lnTo>
                          <a:close/>
                        </a:path>
                      </a:pathLst>
                    </a:custGeom>
                    <a:solidFill>
                      <a:srgbClr val="25928F"/>
                    </a:solidFill>
                    <a:ln>
                      <a:noFill/>
                    </a:ln>
                    <a:effectLst>
                      <a:outerShdw blurRad="762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7">
                      <a:extLst>
                        <a:ext uri="{FF2B5EF4-FFF2-40B4-BE49-F238E27FC236}">
                          <a16:creationId xmlns:a16="http://schemas.microsoft.com/office/drawing/2014/main" id="{00D8521E-81D6-DF48-BAF6-BE0AD93B4E3E}"/>
                        </a:ext>
                      </a:extLst>
                    </p:cNvPr>
                    <p:cNvSpPr txBox="1"/>
                    <p:nvPr/>
                  </p:nvSpPr>
                  <p:spPr>
                    <a:xfrm>
                      <a:off x="6042311" y="1247630"/>
                      <a:ext cx="1997663"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Experience  </a:t>
                      </a:r>
                    </a:p>
                  </p:txBody>
                </p:sp>
              </p:grpSp>
            </p:grpSp>
          </p:grpSp>
        </p:grpSp>
      </p:grpSp>
      <p:graphicFrame>
        <p:nvGraphicFramePr>
          <p:cNvPr id="90" name="Chart 52">
            <a:extLst>
              <a:ext uri="{FF2B5EF4-FFF2-40B4-BE49-F238E27FC236}">
                <a16:creationId xmlns:a16="http://schemas.microsoft.com/office/drawing/2014/main" id="{36C3BDEB-4CA8-A842-B0F6-4CE339B3E941}"/>
              </a:ext>
            </a:extLst>
          </p:cNvPr>
          <p:cNvGraphicFramePr/>
          <p:nvPr/>
        </p:nvGraphicFramePr>
        <p:xfrm>
          <a:off x="5876005" y="4998948"/>
          <a:ext cx="1602915" cy="1068609"/>
        </p:xfrm>
        <a:graphic>
          <a:graphicData uri="http://schemas.openxmlformats.org/drawingml/2006/chart">
            <c:chart xmlns:c="http://schemas.openxmlformats.org/drawingml/2006/chart" xmlns:r="http://schemas.openxmlformats.org/officeDocument/2006/relationships" r:id="rId5"/>
          </a:graphicData>
        </a:graphic>
      </p:graphicFrame>
      <p:sp>
        <p:nvSpPr>
          <p:cNvPr id="92" name="Oval 91">
            <a:extLst>
              <a:ext uri="{FF2B5EF4-FFF2-40B4-BE49-F238E27FC236}">
                <a16:creationId xmlns:a16="http://schemas.microsoft.com/office/drawing/2014/main" id="{EE83F6E8-02CC-2747-B633-037B67172314}"/>
              </a:ext>
            </a:extLst>
          </p:cNvPr>
          <p:cNvSpPr/>
          <p:nvPr/>
        </p:nvSpPr>
        <p:spPr>
          <a:xfrm>
            <a:off x="6851580" y="1995456"/>
            <a:ext cx="129791" cy="130080"/>
          </a:xfrm>
          <a:prstGeom prst="ellipse">
            <a:avLst/>
          </a:prstGeom>
          <a:solidFill>
            <a:srgbClr val="1D2B2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28">
            <a:extLst>
              <a:ext uri="{FF2B5EF4-FFF2-40B4-BE49-F238E27FC236}">
                <a16:creationId xmlns:a16="http://schemas.microsoft.com/office/drawing/2014/main" id="{2C9F0A5B-F0F7-C145-8547-56C05E9D52CB}"/>
              </a:ext>
            </a:extLst>
          </p:cNvPr>
          <p:cNvSpPr txBox="1"/>
          <p:nvPr/>
        </p:nvSpPr>
        <p:spPr>
          <a:xfrm>
            <a:off x="5943993" y="1864614"/>
            <a:ext cx="639919"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2022</a:t>
            </a:r>
          </a:p>
        </p:txBody>
      </p:sp>
      <p:sp>
        <p:nvSpPr>
          <p:cNvPr id="94" name="TextBox 25">
            <a:extLst>
              <a:ext uri="{FF2B5EF4-FFF2-40B4-BE49-F238E27FC236}">
                <a16:creationId xmlns:a16="http://schemas.microsoft.com/office/drawing/2014/main" id="{3A75D69B-2764-9B4B-AC69-E57B948F1539}"/>
              </a:ext>
            </a:extLst>
          </p:cNvPr>
          <p:cNvSpPr txBox="1"/>
          <p:nvPr/>
        </p:nvSpPr>
        <p:spPr>
          <a:xfrm>
            <a:off x="7019325" y="1758736"/>
            <a:ext cx="3656435" cy="348298"/>
          </a:xfrm>
          <a:prstGeom prst="rect">
            <a:avLst/>
          </a:prstGeom>
          <a:noFill/>
        </p:spPr>
        <p:txBody>
          <a:bodyPr wrap="square" rtlCol="0">
            <a:spAutoFit/>
          </a:bodyPr>
          <a:lstStyle/>
          <a:p>
            <a:r>
              <a:rPr lang="en-US" sz="1600" b="1" i="1" dirty="0">
                <a:latin typeface="Arial" panose="020B0604020202020204" pitchFamily="34" charset="0"/>
                <a:cs typeface="Arial" panose="020B0604020202020204" pitchFamily="34" charset="0"/>
              </a:rPr>
              <a:t>Clinical Audit </a:t>
            </a:r>
            <a:r>
              <a:rPr lang="en-US" sz="1600" b="1" i="1" dirty="0" err="1">
                <a:latin typeface="Arial" panose="020B0604020202020204" pitchFamily="34" charset="0"/>
                <a:cs typeface="Arial" panose="020B0604020202020204" pitchFamily="34" charset="0"/>
              </a:rPr>
              <a:t>Comitte</a:t>
            </a:r>
            <a:endParaRPr lang="en-US" sz="1600" b="1" i="1" dirty="0">
              <a:latin typeface="Arial" panose="020B0604020202020204" pitchFamily="34" charset="0"/>
              <a:cs typeface="Arial" panose="020B0604020202020204" pitchFamily="34" charset="0"/>
            </a:endParaRPr>
          </a:p>
        </p:txBody>
      </p:sp>
      <p:sp>
        <p:nvSpPr>
          <p:cNvPr id="96" name="Oval 95">
            <a:extLst>
              <a:ext uri="{FF2B5EF4-FFF2-40B4-BE49-F238E27FC236}">
                <a16:creationId xmlns:a16="http://schemas.microsoft.com/office/drawing/2014/main" id="{FC411F04-DBCF-1C41-A74D-7288B1A5BB74}"/>
              </a:ext>
            </a:extLst>
          </p:cNvPr>
          <p:cNvSpPr/>
          <p:nvPr/>
        </p:nvSpPr>
        <p:spPr>
          <a:xfrm>
            <a:off x="3865585" y="4796222"/>
            <a:ext cx="119854" cy="120120"/>
          </a:xfrm>
          <a:prstGeom prst="ellipse">
            <a:avLst/>
          </a:prstGeom>
          <a:solidFill>
            <a:srgbClr val="2592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77">
            <a:extLst>
              <a:ext uri="{FF2B5EF4-FFF2-40B4-BE49-F238E27FC236}">
                <a16:creationId xmlns:a16="http://schemas.microsoft.com/office/drawing/2014/main" id="{6C510B7E-B147-3441-A0E6-3749F3A93BFB}"/>
              </a:ext>
            </a:extLst>
          </p:cNvPr>
          <p:cNvSpPr txBox="1"/>
          <p:nvPr/>
        </p:nvSpPr>
        <p:spPr>
          <a:xfrm>
            <a:off x="3149068" y="4720659"/>
            <a:ext cx="524503" cy="276999"/>
          </a:xfrm>
          <a:prstGeom prst="rect">
            <a:avLst/>
          </a:prstGeom>
          <a:solidFill>
            <a:srgbClr val="25928F"/>
          </a:solid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2021</a:t>
            </a:r>
          </a:p>
        </p:txBody>
      </p:sp>
      <p:sp>
        <p:nvSpPr>
          <p:cNvPr id="98" name="TextBox 75">
            <a:extLst>
              <a:ext uri="{FF2B5EF4-FFF2-40B4-BE49-F238E27FC236}">
                <a16:creationId xmlns:a16="http://schemas.microsoft.com/office/drawing/2014/main" id="{9C0ADD25-637C-7C44-B352-084324335A78}"/>
              </a:ext>
            </a:extLst>
          </p:cNvPr>
          <p:cNvSpPr txBox="1"/>
          <p:nvPr/>
        </p:nvSpPr>
        <p:spPr>
          <a:xfrm>
            <a:off x="3985323" y="4555547"/>
            <a:ext cx="1592142" cy="769441"/>
          </a:xfrm>
          <a:prstGeom prst="rect">
            <a:avLst/>
          </a:prstGeom>
          <a:noFill/>
        </p:spPr>
        <p:txBody>
          <a:bodyPr wrap="square" rtlCol="0">
            <a:spAutoFit/>
          </a:bodyPr>
          <a:lstStyle/>
          <a:p>
            <a:r>
              <a:rPr lang="en-US" sz="1100" i="1" dirty="0">
                <a:solidFill>
                  <a:schemeClr val="tx1">
                    <a:lumMod val="85000"/>
                    <a:lumOff val="15000"/>
                  </a:schemeClr>
                </a:solidFill>
                <a:latin typeface="Arial" panose="020B0604020202020204" pitchFamily="34" charset="0"/>
                <a:cs typeface="Arial" panose="020B0604020202020204" pitchFamily="34" charset="0"/>
              </a:rPr>
              <a:t>Post Graduation in Management of Healthcare Institutions</a:t>
            </a:r>
          </a:p>
          <a:p>
            <a:endParaRPr lang="en-US" sz="1100" i="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104" name="Imagem 103">
            <a:extLst>
              <a:ext uri="{FF2B5EF4-FFF2-40B4-BE49-F238E27FC236}">
                <a16:creationId xmlns:a16="http://schemas.microsoft.com/office/drawing/2014/main" id="{949442BC-DD31-8624-1E08-4B9281BACA84}"/>
              </a:ext>
            </a:extLst>
          </p:cNvPr>
          <p:cNvPicPr>
            <a:picLocks noChangeAspect="1"/>
          </p:cNvPicPr>
          <p:nvPr/>
        </p:nvPicPr>
        <p:blipFill>
          <a:blip r:embed="rId6"/>
          <a:stretch>
            <a:fillRect/>
          </a:stretch>
        </p:blipFill>
        <p:spPr>
          <a:xfrm>
            <a:off x="9807170" y="3595"/>
            <a:ext cx="2384830" cy="979782"/>
          </a:xfrm>
          <a:prstGeom prst="rect">
            <a:avLst/>
          </a:prstGeom>
        </p:spPr>
      </p:pic>
      <p:pic>
        <p:nvPicPr>
          <p:cNvPr id="3" name="Imagem 2" descr="Uma imagem com pessoa, mulher, interior, pose&#10;&#10;Descrição gerada automaticamente">
            <a:extLst>
              <a:ext uri="{FF2B5EF4-FFF2-40B4-BE49-F238E27FC236}">
                <a16:creationId xmlns:a16="http://schemas.microsoft.com/office/drawing/2014/main" id="{FDDA9D43-C110-A798-45E8-07592CFD4E88}"/>
              </a:ext>
            </a:extLst>
          </p:cNvPr>
          <p:cNvPicPr>
            <a:picLocks noChangeAspect="1"/>
          </p:cNvPicPr>
          <p:nvPr/>
        </p:nvPicPr>
        <p:blipFill>
          <a:blip r:embed="rId7"/>
          <a:stretch>
            <a:fillRect/>
          </a:stretch>
        </p:blipFill>
        <p:spPr>
          <a:xfrm>
            <a:off x="934640" y="831655"/>
            <a:ext cx="1603345" cy="2202460"/>
          </a:xfrm>
          <a:prstGeom prst="rect">
            <a:avLst/>
          </a:prstGeom>
        </p:spPr>
      </p:pic>
    </p:spTree>
    <p:extLst>
      <p:ext uri="{BB962C8B-B14F-4D97-AF65-F5344CB8AC3E}">
        <p14:creationId xmlns:p14="http://schemas.microsoft.com/office/powerpoint/2010/main" val="1368687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Pentagon 84">
            <a:extLst>
              <a:ext uri="{FF2B5EF4-FFF2-40B4-BE49-F238E27FC236}">
                <a16:creationId xmlns:a16="http://schemas.microsoft.com/office/drawing/2014/main" id="{3F1AE83E-2D6E-B143-8F67-992E2F2897DA}"/>
              </a:ext>
            </a:extLst>
          </p:cNvPr>
          <p:cNvSpPr/>
          <p:nvPr/>
        </p:nvSpPr>
        <p:spPr>
          <a:xfrm>
            <a:off x="3169404" y="5218521"/>
            <a:ext cx="547912" cy="259116"/>
          </a:xfrm>
          <a:prstGeom prst="homePlate">
            <a:avLst/>
          </a:prstGeom>
          <a:solidFill>
            <a:srgbClr val="259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Pentagon 31">
            <a:extLst>
              <a:ext uri="{FF2B5EF4-FFF2-40B4-BE49-F238E27FC236}">
                <a16:creationId xmlns:a16="http://schemas.microsoft.com/office/drawing/2014/main" id="{0BB61B1C-B0FE-F445-8E76-A2420F9844B5}"/>
              </a:ext>
            </a:extLst>
          </p:cNvPr>
          <p:cNvSpPr/>
          <p:nvPr/>
        </p:nvSpPr>
        <p:spPr>
          <a:xfrm>
            <a:off x="5929704" y="1896929"/>
            <a:ext cx="762497" cy="280602"/>
          </a:xfrm>
          <a:prstGeom prst="homePlate">
            <a:avLst/>
          </a:prstGeom>
          <a:solidFill>
            <a:srgbClr val="1D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a:extLst>
              <a:ext uri="{FF2B5EF4-FFF2-40B4-BE49-F238E27FC236}">
                <a16:creationId xmlns:a16="http://schemas.microsoft.com/office/drawing/2014/main" id="{00E0B9C5-58AB-C144-B22F-C61DA55408FF}"/>
              </a:ext>
            </a:extLst>
          </p:cNvPr>
          <p:cNvGrpSpPr/>
          <p:nvPr/>
        </p:nvGrpSpPr>
        <p:grpSpPr>
          <a:xfrm>
            <a:off x="471488" y="1000125"/>
            <a:ext cx="10922807" cy="5366454"/>
            <a:chOff x="753434" y="1151635"/>
            <a:chExt cx="10640861" cy="5216317"/>
          </a:xfrm>
        </p:grpSpPr>
        <p:grpSp>
          <p:nvGrpSpPr>
            <p:cNvPr id="5" name="Group 98">
              <a:extLst>
                <a:ext uri="{FF2B5EF4-FFF2-40B4-BE49-F238E27FC236}">
                  <a16:creationId xmlns:a16="http://schemas.microsoft.com/office/drawing/2014/main" id="{91515557-D72E-4741-A6BB-1D41057FB3FE}"/>
                </a:ext>
              </a:extLst>
            </p:cNvPr>
            <p:cNvGrpSpPr/>
            <p:nvPr/>
          </p:nvGrpSpPr>
          <p:grpSpPr>
            <a:xfrm>
              <a:off x="753434" y="3305543"/>
              <a:ext cx="2478404" cy="3062409"/>
              <a:chOff x="753434" y="3305543"/>
              <a:chExt cx="2478404" cy="3062409"/>
            </a:xfrm>
          </p:grpSpPr>
          <p:sp>
            <p:nvSpPr>
              <p:cNvPr id="84" name="Rectangle 99">
                <a:extLst>
                  <a:ext uri="{FF2B5EF4-FFF2-40B4-BE49-F238E27FC236}">
                    <a16:creationId xmlns:a16="http://schemas.microsoft.com/office/drawing/2014/main" id="{4F172A1C-2B33-744A-AF53-22424BBD404E}"/>
                  </a:ext>
                </a:extLst>
              </p:cNvPr>
              <p:cNvSpPr/>
              <p:nvPr/>
            </p:nvSpPr>
            <p:spPr>
              <a:xfrm>
                <a:off x="797705" y="3305543"/>
                <a:ext cx="2434133" cy="3062409"/>
              </a:xfrm>
              <a:prstGeom prst="rect">
                <a:avLst/>
              </a:prstGeom>
              <a:solidFill>
                <a:srgbClr val="2592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106">
                <a:extLst>
                  <a:ext uri="{FF2B5EF4-FFF2-40B4-BE49-F238E27FC236}">
                    <a16:creationId xmlns:a16="http://schemas.microsoft.com/office/drawing/2014/main" id="{9C5FE20F-1A91-C84D-8FBD-35BBEC04420D}"/>
                  </a:ext>
                </a:extLst>
              </p:cNvPr>
              <p:cNvSpPr txBox="1"/>
              <p:nvPr/>
            </p:nvSpPr>
            <p:spPr>
              <a:xfrm>
                <a:off x="753434" y="4476662"/>
                <a:ext cx="2433266" cy="628249"/>
              </a:xfrm>
              <a:prstGeom prst="rect">
                <a:avLst/>
              </a:prstGeom>
              <a:noFill/>
            </p:spPr>
            <p:txBody>
              <a:bodyPr wrap="square" rtlCol="0">
                <a:spAutoFit/>
              </a:bodyPr>
              <a:lstStyle/>
              <a:p>
                <a:r>
                  <a:rPr lang="en-US" sz="1200" i="1" dirty="0">
                    <a:solidFill>
                      <a:schemeClr val="bg1"/>
                    </a:solidFill>
                    <a:latin typeface="Arial" panose="020B0604020202020204" pitchFamily="34" charset="0"/>
                    <a:cs typeface="Arial" panose="020B0604020202020204" pitchFamily="34" charset="0"/>
                  </a:rPr>
                  <a:t>YY years old.</a:t>
                </a:r>
              </a:p>
              <a:p>
                <a:r>
                  <a:rPr lang="en-US" sz="1200" i="1" dirty="0">
                    <a:solidFill>
                      <a:schemeClr val="bg1"/>
                    </a:solidFill>
                    <a:latin typeface="Arial" panose="020B0604020202020204" pitchFamily="34" charset="0"/>
                    <a:cs typeface="Arial" panose="020B0604020202020204" pitchFamily="34" charset="0"/>
                  </a:rPr>
                  <a:t>Lives with ZZZZZZZZZZ.</a:t>
                </a:r>
              </a:p>
              <a:p>
                <a:endParaRPr lang="en-US" sz="1200" i="1" dirty="0">
                  <a:solidFill>
                    <a:schemeClr val="bg1"/>
                  </a:solidFill>
                  <a:latin typeface="Arial" panose="020B0604020202020204" pitchFamily="34" charset="0"/>
                  <a:cs typeface="Arial" panose="020B0604020202020204" pitchFamily="34" charset="0"/>
                </a:endParaRPr>
              </a:p>
            </p:txBody>
          </p:sp>
          <p:grpSp>
            <p:nvGrpSpPr>
              <p:cNvPr id="86" name="Group 101">
                <a:extLst>
                  <a:ext uri="{FF2B5EF4-FFF2-40B4-BE49-F238E27FC236}">
                    <a16:creationId xmlns:a16="http://schemas.microsoft.com/office/drawing/2014/main" id="{FF27E42E-8ADC-304D-A7B2-1F5621860D7E}"/>
                  </a:ext>
                </a:extLst>
              </p:cNvPr>
              <p:cNvGrpSpPr/>
              <p:nvPr/>
            </p:nvGrpSpPr>
            <p:grpSpPr>
              <a:xfrm>
                <a:off x="786551" y="3399377"/>
                <a:ext cx="2213105" cy="1592891"/>
                <a:chOff x="786551" y="3399377"/>
                <a:chExt cx="2213105" cy="1592891"/>
              </a:xfrm>
            </p:grpSpPr>
            <p:sp>
              <p:nvSpPr>
                <p:cNvPr id="87" name="TextBox 102">
                  <a:extLst>
                    <a:ext uri="{FF2B5EF4-FFF2-40B4-BE49-F238E27FC236}">
                      <a16:creationId xmlns:a16="http://schemas.microsoft.com/office/drawing/2014/main" id="{04E59A4F-1310-AE47-AD17-3B5CA5269431}"/>
                    </a:ext>
                  </a:extLst>
                </p:cNvPr>
                <p:cNvSpPr txBox="1"/>
                <p:nvPr/>
              </p:nvSpPr>
              <p:spPr>
                <a:xfrm>
                  <a:off x="786551" y="3399377"/>
                  <a:ext cx="2213105" cy="388916"/>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XXXXXXX</a:t>
                  </a:r>
                </a:p>
              </p:txBody>
            </p:sp>
            <p:sp>
              <p:nvSpPr>
                <p:cNvPr id="88" name="TextBox 103">
                  <a:extLst>
                    <a:ext uri="{FF2B5EF4-FFF2-40B4-BE49-F238E27FC236}">
                      <a16:creationId xmlns:a16="http://schemas.microsoft.com/office/drawing/2014/main" id="{A57A12F7-6D06-594C-8F6F-F47E586F6098}"/>
                    </a:ext>
                  </a:extLst>
                </p:cNvPr>
                <p:cNvSpPr txBox="1"/>
                <p:nvPr/>
              </p:nvSpPr>
              <p:spPr>
                <a:xfrm>
                  <a:off x="786551" y="4053471"/>
                  <a:ext cx="1745991"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General Surgeon</a:t>
                  </a:r>
                </a:p>
              </p:txBody>
            </p:sp>
            <p:sp>
              <p:nvSpPr>
                <p:cNvPr id="89" name="Rectangle 104">
                  <a:extLst>
                    <a:ext uri="{FF2B5EF4-FFF2-40B4-BE49-F238E27FC236}">
                      <a16:creationId xmlns:a16="http://schemas.microsoft.com/office/drawing/2014/main" id="{27A416ED-AD41-DB4C-A839-A38C4D68D772}"/>
                    </a:ext>
                  </a:extLst>
                </p:cNvPr>
                <p:cNvSpPr/>
                <p:nvPr/>
              </p:nvSpPr>
              <p:spPr>
                <a:xfrm>
                  <a:off x="912339" y="4715269"/>
                  <a:ext cx="2007153" cy="276999"/>
                </a:xfrm>
                <a:prstGeom prst="rect">
                  <a:avLst/>
                </a:prstGeom>
                <a:noFill/>
              </p:spPr>
              <p:txBody>
                <a:bodyPr wrap="square">
                  <a:spAutoFit/>
                </a:bodyPr>
                <a:lstStyle/>
                <a:p>
                  <a:endParaRPr lang="en-US" sz="1200" i="1" dirty="0">
                    <a:solidFill>
                      <a:schemeClr val="bg1"/>
                    </a:solidFill>
                    <a:latin typeface="Arial" panose="020B0604020202020204" pitchFamily="34" charset="0"/>
                    <a:ea typeface="BatangChe" panose="02030609000101010101" pitchFamily="49" charset="-127"/>
                    <a:cs typeface="Arial" panose="020B0604020202020204" pitchFamily="34" charset="0"/>
                  </a:endParaRPr>
                </a:p>
              </p:txBody>
            </p:sp>
          </p:grpSp>
        </p:grpSp>
        <p:grpSp>
          <p:nvGrpSpPr>
            <p:cNvPr id="6" name="Group 6">
              <a:extLst>
                <a:ext uri="{FF2B5EF4-FFF2-40B4-BE49-F238E27FC236}">
                  <a16:creationId xmlns:a16="http://schemas.microsoft.com/office/drawing/2014/main" id="{334AC6B6-C11C-904B-BBA2-4CE6EA516D26}"/>
                </a:ext>
              </a:extLst>
            </p:cNvPr>
            <p:cNvGrpSpPr/>
            <p:nvPr/>
          </p:nvGrpSpPr>
          <p:grpSpPr>
            <a:xfrm>
              <a:off x="3330009" y="1151635"/>
              <a:ext cx="8064286" cy="5202429"/>
              <a:chOff x="3330009" y="1151635"/>
              <a:chExt cx="8064286" cy="5202429"/>
            </a:xfrm>
          </p:grpSpPr>
          <p:grpSp>
            <p:nvGrpSpPr>
              <p:cNvPr id="7" name="Group 7">
                <a:extLst>
                  <a:ext uri="{FF2B5EF4-FFF2-40B4-BE49-F238E27FC236}">
                    <a16:creationId xmlns:a16="http://schemas.microsoft.com/office/drawing/2014/main" id="{CED92933-7616-4746-B8D8-2EDB6736097A}"/>
                  </a:ext>
                </a:extLst>
              </p:cNvPr>
              <p:cNvGrpSpPr/>
              <p:nvPr/>
            </p:nvGrpSpPr>
            <p:grpSpPr>
              <a:xfrm>
                <a:off x="3330009" y="1151635"/>
                <a:ext cx="2401027" cy="2604994"/>
                <a:chOff x="3330009" y="1151635"/>
                <a:chExt cx="2401027" cy="2604994"/>
              </a:xfrm>
            </p:grpSpPr>
            <p:sp>
              <p:nvSpPr>
                <p:cNvPr id="75" name="Rectangle 88">
                  <a:extLst>
                    <a:ext uri="{FF2B5EF4-FFF2-40B4-BE49-F238E27FC236}">
                      <a16:creationId xmlns:a16="http://schemas.microsoft.com/office/drawing/2014/main" id="{BDC6296E-48D1-0B41-80D5-8467E1E2F983}"/>
                    </a:ext>
                  </a:extLst>
                </p:cNvPr>
                <p:cNvSpPr/>
                <p:nvPr/>
              </p:nvSpPr>
              <p:spPr>
                <a:xfrm>
                  <a:off x="3330009" y="1151635"/>
                  <a:ext cx="2401027" cy="2604994"/>
                </a:xfrm>
                <a:prstGeom prst="rect">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89">
                  <a:extLst>
                    <a:ext uri="{FF2B5EF4-FFF2-40B4-BE49-F238E27FC236}">
                      <a16:creationId xmlns:a16="http://schemas.microsoft.com/office/drawing/2014/main" id="{6942E66D-34C9-BD42-AED6-F08F75FBDF3C}"/>
                    </a:ext>
                  </a:extLst>
                </p:cNvPr>
                <p:cNvGrpSpPr/>
                <p:nvPr/>
              </p:nvGrpSpPr>
              <p:grpSpPr>
                <a:xfrm>
                  <a:off x="3352074" y="1239235"/>
                  <a:ext cx="2262689" cy="848547"/>
                  <a:chOff x="3352074" y="1239235"/>
                  <a:chExt cx="2262689" cy="848547"/>
                </a:xfrm>
              </p:grpSpPr>
              <p:grpSp>
                <p:nvGrpSpPr>
                  <p:cNvPr id="77" name="Group 90">
                    <a:extLst>
                      <a:ext uri="{FF2B5EF4-FFF2-40B4-BE49-F238E27FC236}">
                        <a16:creationId xmlns:a16="http://schemas.microsoft.com/office/drawing/2014/main" id="{AF6F1877-CEA1-E741-A8A1-060962667180}"/>
                      </a:ext>
                    </a:extLst>
                  </p:cNvPr>
                  <p:cNvGrpSpPr/>
                  <p:nvPr/>
                </p:nvGrpSpPr>
                <p:grpSpPr>
                  <a:xfrm>
                    <a:off x="3352074" y="1239235"/>
                    <a:ext cx="2262689" cy="478455"/>
                    <a:chOff x="3321913" y="1239235"/>
                    <a:chExt cx="2262689" cy="478455"/>
                  </a:xfrm>
                </p:grpSpPr>
                <p:sp>
                  <p:nvSpPr>
                    <p:cNvPr id="82" name="Rectangle 80">
                      <a:extLst>
                        <a:ext uri="{FF2B5EF4-FFF2-40B4-BE49-F238E27FC236}">
                          <a16:creationId xmlns:a16="http://schemas.microsoft.com/office/drawing/2014/main" id="{B2C18A84-0AF0-D14C-BFDD-D81D4E055268}"/>
                        </a:ext>
                      </a:extLst>
                    </p:cNvPr>
                    <p:cNvSpPr/>
                    <p:nvPr/>
                  </p:nvSpPr>
                  <p:spPr>
                    <a:xfrm>
                      <a:off x="3321913" y="1239235"/>
                      <a:ext cx="2262689" cy="478455"/>
                    </a:xfrm>
                    <a:custGeom>
                      <a:avLst/>
                      <a:gdLst>
                        <a:gd name="connsiteX0" fmla="*/ 0 w 2262689"/>
                        <a:gd name="connsiteY0" fmla="*/ 0 h 478455"/>
                        <a:gd name="connsiteX1" fmla="*/ 2262689 w 2262689"/>
                        <a:gd name="connsiteY1" fmla="*/ 0 h 478455"/>
                        <a:gd name="connsiteX2" fmla="*/ 2262689 w 2262689"/>
                        <a:gd name="connsiteY2" fmla="*/ 478455 h 478455"/>
                        <a:gd name="connsiteX3" fmla="*/ 0 w 2262689"/>
                        <a:gd name="connsiteY3" fmla="*/ 478455 h 478455"/>
                        <a:gd name="connsiteX4" fmla="*/ 0 w 2262689"/>
                        <a:gd name="connsiteY4" fmla="*/ 0 h 478455"/>
                        <a:gd name="connsiteX0" fmla="*/ 0 w 2277029"/>
                        <a:gd name="connsiteY0" fmla="*/ 0 h 478455"/>
                        <a:gd name="connsiteX1" fmla="*/ 2262689 w 2277029"/>
                        <a:gd name="connsiteY1" fmla="*/ 0 h 478455"/>
                        <a:gd name="connsiteX2" fmla="*/ 2277029 w 2277029"/>
                        <a:gd name="connsiteY2" fmla="*/ 241805 h 478455"/>
                        <a:gd name="connsiteX3" fmla="*/ 2262689 w 2277029"/>
                        <a:gd name="connsiteY3" fmla="*/ 478455 h 478455"/>
                        <a:gd name="connsiteX4" fmla="*/ 0 w 2277029"/>
                        <a:gd name="connsiteY4" fmla="*/ 478455 h 478455"/>
                        <a:gd name="connsiteX5" fmla="*/ 0 w 2277029"/>
                        <a:gd name="connsiteY5" fmla="*/ 0 h 478455"/>
                        <a:gd name="connsiteX0" fmla="*/ 0 w 2262689"/>
                        <a:gd name="connsiteY0" fmla="*/ 0 h 478455"/>
                        <a:gd name="connsiteX1" fmla="*/ 2262689 w 2262689"/>
                        <a:gd name="connsiteY1" fmla="*/ 0 h 478455"/>
                        <a:gd name="connsiteX2" fmla="*/ 1981607 w 2262689"/>
                        <a:gd name="connsiteY2" fmla="*/ 199602 h 478455"/>
                        <a:gd name="connsiteX3" fmla="*/ 2262689 w 2262689"/>
                        <a:gd name="connsiteY3" fmla="*/ 478455 h 478455"/>
                        <a:gd name="connsiteX4" fmla="*/ 0 w 2262689"/>
                        <a:gd name="connsiteY4" fmla="*/ 478455 h 478455"/>
                        <a:gd name="connsiteX5" fmla="*/ 0 w 2262689"/>
                        <a:gd name="connsiteY5" fmla="*/ 0 h 478455"/>
                        <a:gd name="connsiteX0" fmla="*/ 0 w 2262689"/>
                        <a:gd name="connsiteY0" fmla="*/ 0 h 478455"/>
                        <a:gd name="connsiteX1" fmla="*/ 2262689 w 2262689"/>
                        <a:gd name="connsiteY1" fmla="*/ 0 h 478455"/>
                        <a:gd name="connsiteX2" fmla="*/ 1981607 w 2262689"/>
                        <a:gd name="connsiteY2" fmla="*/ 241805 h 478455"/>
                        <a:gd name="connsiteX3" fmla="*/ 2262689 w 2262689"/>
                        <a:gd name="connsiteY3" fmla="*/ 478455 h 478455"/>
                        <a:gd name="connsiteX4" fmla="*/ 0 w 2262689"/>
                        <a:gd name="connsiteY4" fmla="*/ 478455 h 478455"/>
                        <a:gd name="connsiteX5" fmla="*/ 0 w 2262689"/>
                        <a:gd name="connsiteY5" fmla="*/ 0 h 47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89" h="478455">
                          <a:moveTo>
                            <a:pt x="0" y="0"/>
                          </a:moveTo>
                          <a:lnTo>
                            <a:pt x="2262689" y="0"/>
                          </a:lnTo>
                          <a:lnTo>
                            <a:pt x="1981607" y="241805"/>
                          </a:lnTo>
                          <a:lnTo>
                            <a:pt x="2262689" y="478455"/>
                          </a:lnTo>
                          <a:lnTo>
                            <a:pt x="0" y="478455"/>
                          </a:lnTo>
                          <a:lnTo>
                            <a:pt x="0" y="0"/>
                          </a:lnTo>
                          <a:close/>
                        </a:path>
                      </a:pathLst>
                    </a:custGeom>
                    <a:solidFill>
                      <a:srgbClr val="25928F"/>
                    </a:solidFill>
                    <a:ln>
                      <a:noFill/>
                    </a:ln>
                    <a:effectLst>
                      <a:outerShdw blurRad="762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96">
                      <a:extLst>
                        <a:ext uri="{FF2B5EF4-FFF2-40B4-BE49-F238E27FC236}">
                          <a16:creationId xmlns:a16="http://schemas.microsoft.com/office/drawing/2014/main" id="{30A43FAE-7290-1D4F-AEB6-BFF797239EFF}"/>
                        </a:ext>
                      </a:extLst>
                    </p:cNvPr>
                    <p:cNvSpPr txBox="1"/>
                    <p:nvPr/>
                  </p:nvSpPr>
                  <p:spPr>
                    <a:xfrm>
                      <a:off x="3321913" y="1247630"/>
                      <a:ext cx="1562479"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Works in </a:t>
                      </a:r>
                    </a:p>
                  </p:txBody>
                </p:sp>
              </p:grpSp>
              <p:sp>
                <p:nvSpPr>
                  <p:cNvPr id="81" name="TextBox 94">
                    <a:extLst>
                      <a:ext uri="{FF2B5EF4-FFF2-40B4-BE49-F238E27FC236}">
                        <a16:creationId xmlns:a16="http://schemas.microsoft.com/office/drawing/2014/main" id="{E46A44E3-811F-504B-8DB7-1D7F2728F805}"/>
                      </a:ext>
                    </a:extLst>
                  </p:cNvPr>
                  <p:cNvSpPr txBox="1"/>
                  <p:nvPr/>
                </p:nvSpPr>
                <p:spPr>
                  <a:xfrm>
                    <a:off x="3420495" y="1818533"/>
                    <a:ext cx="2011856" cy="269249"/>
                  </a:xfrm>
                  <a:prstGeom prst="rect">
                    <a:avLst/>
                  </a:prstGeom>
                  <a:noFill/>
                </p:spPr>
                <p:txBody>
                  <a:bodyPr wrap="square" rtlCol="0">
                    <a:spAutoFit/>
                  </a:bodyPr>
                  <a:lstStyle/>
                  <a:p>
                    <a:r>
                      <a:rPr lang="en-US" sz="1200" b="1" i="1" dirty="0">
                        <a:latin typeface="Arial" panose="020B0604020202020204" pitchFamily="34" charset="0"/>
                        <a:cs typeface="Arial" panose="020B0604020202020204" pitchFamily="34" charset="0"/>
                      </a:rPr>
                      <a:t>Guinea Bissau</a:t>
                    </a:r>
                    <a:endParaRPr lang="en-US" sz="1200" i="1" dirty="0">
                      <a:solidFill>
                        <a:schemeClr val="tx1">
                          <a:lumMod val="85000"/>
                          <a:lumOff val="15000"/>
                        </a:schemeClr>
                      </a:solidFill>
                      <a:latin typeface="Arial" panose="020B0604020202020204" pitchFamily="34" charset="0"/>
                      <a:cs typeface="Arial" panose="020B0604020202020204" pitchFamily="34" charset="0"/>
                    </a:endParaRPr>
                  </a:p>
                </p:txBody>
              </p:sp>
            </p:grpSp>
          </p:grpSp>
          <p:grpSp>
            <p:nvGrpSpPr>
              <p:cNvPr id="8" name="Group 8">
                <a:extLst>
                  <a:ext uri="{FF2B5EF4-FFF2-40B4-BE49-F238E27FC236}">
                    <a16:creationId xmlns:a16="http://schemas.microsoft.com/office/drawing/2014/main" id="{B6758C45-6FA5-F748-8D6B-215AC7367EB1}"/>
                  </a:ext>
                </a:extLst>
              </p:cNvPr>
              <p:cNvGrpSpPr/>
              <p:nvPr/>
            </p:nvGrpSpPr>
            <p:grpSpPr>
              <a:xfrm>
                <a:off x="3330009" y="3853433"/>
                <a:ext cx="2401027" cy="2500631"/>
                <a:chOff x="3330009" y="3853433"/>
                <a:chExt cx="2401027" cy="2500631"/>
              </a:xfrm>
            </p:grpSpPr>
            <p:sp>
              <p:nvSpPr>
                <p:cNvPr id="53" name="Rectangle 64">
                  <a:extLst>
                    <a:ext uri="{FF2B5EF4-FFF2-40B4-BE49-F238E27FC236}">
                      <a16:creationId xmlns:a16="http://schemas.microsoft.com/office/drawing/2014/main" id="{4B715242-2C7B-764A-9828-16C2071EE2DD}"/>
                    </a:ext>
                  </a:extLst>
                </p:cNvPr>
                <p:cNvSpPr/>
                <p:nvPr/>
              </p:nvSpPr>
              <p:spPr>
                <a:xfrm>
                  <a:off x="3330009" y="3853433"/>
                  <a:ext cx="2401027" cy="2500631"/>
                </a:xfrm>
                <a:prstGeom prst="rect">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65">
                  <a:extLst>
                    <a:ext uri="{FF2B5EF4-FFF2-40B4-BE49-F238E27FC236}">
                      <a16:creationId xmlns:a16="http://schemas.microsoft.com/office/drawing/2014/main" id="{82002C46-216E-614D-986B-B85550A3CF45}"/>
                    </a:ext>
                  </a:extLst>
                </p:cNvPr>
                <p:cNvGrpSpPr/>
                <p:nvPr/>
              </p:nvGrpSpPr>
              <p:grpSpPr>
                <a:xfrm>
                  <a:off x="3352074" y="3926555"/>
                  <a:ext cx="2366262" cy="2154159"/>
                  <a:chOff x="3352074" y="3926555"/>
                  <a:chExt cx="2366262" cy="2154159"/>
                </a:xfrm>
              </p:grpSpPr>
              <p:grpSp>
                <p:nvGrpSpPr>
                  <p:cNvPr id="55" name="Group 66">
                    <a:extLst>
                      <a:ext uri="{FF2B5EF4-FFF2-40B4-BE49-F238E27FC236}">
                        <a16:creationId xmlns:a16="http://schemas.microsoft.com/office/drawing/2014/main" id="{7839B526-8C84-324A-B47E-7553811E4BC9}"/>
                      </a:ext>
                    </a:extLst>
                  </p:cNvPr>
                  <p:cNvGrpSpPr/>
                  <p:nvPr/>
                </p:nvGrpSpPr>
                <p:grpSpPr>
                  <a:xfrm>
                    <a:off x="3352074" y="3926555"/>
                    <a:ext cx="2262689" cy="478455"/>
                    <a:chOff x="3363345" y="3926555"/>
                    <a:chExt cx="2262689" cy="478455"/>
                  </a:xfrm>
                </p:grpSpPr>
                <p:sp>
                  <p:nvSpPr>
                    <p:cNvPr id="73" name="Rectangle 80">
                      <a:extLst>
                        <a:ext uri="{FF2B5EF4-FFF2-40B4-BE49-F238E27FC236}">
                          <a16:creationId xmlns:a16="http://schemas.microsoft.com/office/drawing/2014/main" id="{A83CDF80-4497-B847-BFAD-78869ABAEB25}"/>
                        </a:ext>
                      </a:extLst>
                    </p:cNvPr>
                    <p:cNvSpPr/>
                    <p:nvPr/>
                  </p:nvSpPr>
                  <p:spPr>
                    <a:xfrm>
                      <a:off x="3363345" y="3926555"/>
                      <a:ext cx="2262689" cy="478455"/>
                    </a:xfrm>
                    <a:custGeom>
                      <a:avLst/>
                      <a:gdLst>
                        <a:gd name="connsiteX0" fmla="*/ 0 w 2262689"/>
                        <a:gd name="connsiteY0" fmla="*/ 0 h 478455"/>
                        <a:gd name="connsiteX1" fmla="*/ 2262689 w 2262689"/>
                        <a:gd name="connsiteY1" fmla="*/ 0 h 478455"/>
                        <a:gd name="connsiteX2" fmla="*/ 2262689 w 2262689"/>
                        <a:gd name="connsiteY2" fmla="*/ 478455 h 478455"/>
                        <a:gd name="connsiteX3" fmla="*/ 0 w 2262689"/>
                        <a:gd name="connsiteY3" fmla="*/ 478455 h 478455"/>
                        <a:gd name="connsiteX4" fmla="*/ 0 w 2262689"/>
                        <a:gd name="connsiteY4" fmla="*/ 0 h 478455"/>
                        <a:gd name="connsiteX0" fmla="*/ 0 w 2277029"/>
                        <a:gd name="connsiteY0" fmla="*/ 0 h 478455"/>
                        <a:gd name="connsiteX1" fmla="*/ 2262689 w 2277029"/>
                        <a:gd name="connsiteY1" fmla="*/ 0 h 478455"/>
                        <a:gd name="connsiteX2" fmla="*/ 2277029 w 2277029"/>
                        <a:gd name="connsiteY2" fmla="*/ 241805 h 478455"/>
                        <a:gd name="connsiteX3" fmla="*/ 2262689 w 2277029"/>
                        <a:gd name="connsiteY3" fmla="*/ 478455 h 478455"/>
                        <a:gd name="connsiteX4" fmla="*/ 0 w 2277029"/>
                        <a:gd name="connsiteY4" fmla="*/ 478455 h 478455"/>
                        <a:gd name="connsiteX5" fmla="*/ 0 w 2277029"/>
                        <a:gd name="connsiteY5" fmla="*/ 0 h 478455"/>
                        <a:gd name="connsiteX0" fmla="*/ 0 w 2262689"/>
                        <a:gd name="connsiteY0" fmla="*/ 0 h 478455"/>
                        <a:gd name="connsiteX1" fmla="*/ 2262689 w 2262689"/>
                        <a:gd name="connsiteY1" fmla="*/ 0 h 478455"/>
                        <a:gd name="connsiteX2" fmla="*/ 1981607 w 2262689"/>
                        <a:gd name="connsiteY2" fmla="*/ 199602 h 478455"/>
                        <a:gd name="connsiteX3" fmla="*/ 2262689 w 2262689"/>
                        <a:gd name="connsiteY3" fmla="*/ 478455 h 478455"/>
                        <a:gd name="connsiteX4" fmla="*/ 0 w 2262689"/>
                        <a:gd name="connsiteY4" fmla="*/ 478455 h 478455"/>
                        <a:gd name="connsiteX5" fmla="*/ 0 w 2262689"/>
                        <a:gd name="connsiteY5" fmla="*/ 0 h 478455"/>
                        <a:gd name="connsiteX0" fmla="*/ 0 w 2262689"/>
                        <a:gd name="connsiteY0" fmla="*/ 0 h 478455"/>
                        <a:gd name="connsiteX1" fmla="*/ 2262689 w 2262689"/>
                        <a:gd name="connsiteY1" fmla="*/ 0 h 478455"/>
                        <a:gd name="connsiteX2" fmla="*/ 1981607 w 2262689"/>
                        <a:gd name="connsiteY2" fmla="*/ 241805 h 478455"/>
                        <a:gd name="connsiteX3" fmla="*/ 2262689 w 2262689"/>
                        <a:gd name="connsiteY3" fmla="*/ 478455 h 478455"/>
                        <a:gd name="connsiteX4" fmla="*/ 0 w 2262689"/>
                        <a:gd name="connsiteY4" fmla="*/ 478455 h 478455"/>
                        <a:gd name="connsiteX5" fmla="*/ 0 w 2262689"/>
                        <a:gd name="connsiteY5" fmla="*/ 0 h 47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89" h="478455">
                          <a:moveTo>
                            <a:pt x="0" y="0"/>
                          </a:moveTo>
                          <a:lnTo>
                            <a:pt x="2262689" y="0"/>
                          </a:lnTo>
                          <a:lnTo>
                            <a:pt x="1981607" y="241805"/>
                          </a:lnTo>
                          <a:lnTo>
                            <a:pt x="2262689" y="478455"/>
                          </a:lnTo>
                          <a:lnTo>
                            <a:pt x="0" y="478455"/>
                          </a:lnTo>
                          <a:lnTo>
                            <a:pt x="0" y="0"/>
                          </a:lnTo>
                          <a:close/>
                        </a:path>
                      </a:pathLst>
                    </a:custGeom>
                    <a:solidFill>
                      <a:srgbClr val="25928F"/>
                    </a:solidFill>
                    <a:ln>
                      <a:noFill/>
                    </a:ln>
                    <a:effectLst>
                      <a:outerShdw blurRad="762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87">
                      <a:extLst>
                        <a:ext uri="{FF2B5EF4-FFF2-40B4-BE49-F238E27FC236}">
                          <a16:creationId xmlns:a16="http://schemas.microsoft.com/office/drawing/2014/main" id="{0B30C4B3-56A2-3649-9FA8-B5DA5E0D7B73}"/>
                        </a:ext>
                      </a:extLst>
                    </p:cNvPr>
                    <p:cNvSpPr txBox="1"/>
                    <p:nvPr/>
                  </p:nvSpPr>
                  <p:spPr>
                    <a:xfrm>
                      <a:off x="3363345" y="3934950"/>
                      <a:ext cx="1755609"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Education </a:t>
                      </a:r>
                    </a:p>
                  </p:txBody>
                </p:sp>
              </p:grpSp>
              <p:grpSp>
                <p:nvGrpSpPr>
                  <p:cNvPr id="56" name="Group 67">
                    <a:extLst>
                      <a:ext uri="{FF2B5EF4-FFF2-40B4-BE49-F238E27FC236}">
                        <a16:creationId xmlns:a16="http://schemas.microsoft.com/office/drawing/2014/main" id="{92165C0C-BDE6-794C-8963-BA5DC6F63FAF}"/>
                      </a:ext>
                    </a:extLst>
                  </p:cNvPr>
                  <p:cNvGrpSpPr/>
                  <p:nvPr/>
                </p:nvGrpSpPr>
                <p:grpSpPr>
                  <a:xfrm>
                    <a:off x="3352074" y="4729839"/>
                    <a:ext cx="2366262" cy="1350875"/>
                    <a:chOff x="3352074" y="4729839"/>
                    <a:chExt cx="2366262" cy="1350875"/>
                  </a:xfrm>
                </p:grpSpPr>
                <p:grpSp>
                  <p:nvGrpSpPr>
                    <p:cNvPr id="57" name="Group 68">
                      <a:extLst>
                        <a:ext uri="{FF2B5EF4-FFF2-40B4-BE49-F238E27FC236}">
                          <a16:creationId xmlns:a16="http://schemas.microsoft.com/office/drawing/2014/main" id="{9516B474-FDBF-7A44-ACBC-35A9D9BC51B1}"/>
                        </a:ext>
                      </a:extLst>
                    </p:cNvPr>
                    <p:cNvGrpSpPr/>
                    <p:nvPr/>
                  </p:nvGrpSpPr>
                  <p:grpSpPr>
                    <a:xfrm>
                      <a:off x="3352074" y="4729839"/>
                      <a:ext cx="817927" cy="1182139"/>
                      <a:chOff x="3504474" y="4729839"/>
                      <a:chExt cx="817927" cy="1182139"/>
                    </a:xfrm>
                  </p:grpSpPr>
                  <p:grpSp>
                    <p:nvGrpSpPr>
                      <p:cNvPr id="63" name="Group 76">
                        <a:extLst>
                          <a:ext uri="{FF2B5EF4-FFF2-40B4-BE49-F238E27FC236}">
                            <a16:creationId xmlns:a16="http://schemas.microsoft.com/office/drawing/2014/main" id="{C668F8DA-771B-1048-9C27-132BD54B37E4}"/>
                          </a:ext>
                        </a:extLst>
                      </p:cNvPr>
                      <p:cNvGrpSpPr/>
                      <p:nvPr/>
                    </p:nvGrpSpPr>
                    <p:grpSpPr>
                      <a:xfrm>
                        <a:off x="3524836" y="4729839"/>
                        <a:ext cx="797565" cy="1182139"/>
                        <a:chOff x="3524836" y="4729839"/>
                        <a:chExt cx="797565" cy="1182139"/>
                      </a:xfrm>
                    </p:grpSpPr>
                    <p:cxnSp>
                      <p:nvCxnSpPr>
                        <p:cNvPr id="66" name="Straight Connector 79">
                          <a:extLst>
                            <a:ext uri="{FF2B5EF4-FFF2-40B4-BE49-F238E27FC236}">
                              <a16:creationId xmlns:a16="http://schemas.microsoft.com/office/drawing/2014/main" id="{FE0332B2-2217-0748-9E97-6C05CBF32B1D}"/>
                            </a:ext>
                          </a:extLst>
                        </p:cNvPr>
                        <p:cNvCxnSpPr/>
                        <p:nvPr/>
                      </p:nvCxnSpPr>
                      <p:spPr>
                        <a:xfrm>
                          <a:off x="4261425" y="4729839"/>
                          <a:ext cx="0" cy="1182139"/>
                        </a:xfrm>
                        <a:prstGeom prst="line">
                          <a:avLst/>
                        </a:prstGeom>
                        <a:ln>
                          <a:solidFill>
                            <a:srgbClr val="25928F"/>
                          </a:solidFill>
                        </a:ln>
                      </p:spPr>
                      <p:style>
                        <a:lnRef idx="1">
                          <a:schemeClr val="accent1"/>
                        </a:lnRef>
                        <a:fillRef idx="0">
                          <a:schemeClr val="accent1"/>
                        </a:fillRef>
                        <a:effectRef idx="0">
                          <a:schemeClr val="accent1"/>
                        </a:effectRef>
                        <a:fontRef idx="minor">
                          <a:schemeClr val="tx1"/>
                        </a:fontRef>
                      </p:style>
                    </p:cxnSp>
                    <p:grpSp>
                      <p:nvGrpSpPr>
                        <p:cNvPr id="67" name="Group 80">
                          <a:extLst>
                            <a:ext uri="{FF2B5EF4-FFF2-40B4-BE49-F238E27FC236}">
                              <a16:creationId xmlns:a16="http://schemas.microsoft.com/office/drawing/2014/main" id="{F166B1CC-9DBF-DC48-9665-9545CF479390}"/>
                            </a:ext>
                          </a:extLst>
                        </p:cNvPr>
                        <p:cNvGrpSpPr/>
                        <p:nvPr/>
                      </p:nvGrpSpPr>
                      <p:grpSpPr>
                        <a:xfrm>
                          <a:off x="3524836" y="4784450"/>
                          <a:ext cx="794969" cy="664559"/>
                          <a:chOff x="3524836" y="4784450"/>
                          <a:chExt cx="794969" cy="664559"/>
                        </a:xfrm>
                      </p:grpSpPr>
                      <p:sp>
                        <p:nvSpPr>
                          <p:cNvPr id="71" name="Pentagon 84">
                            <a:extLst>
                              <a:ext uri="{FF2B5EF4-FFF2-40B4-BE49-F238E27FC236}">
                                <a16:creationId xmlns:a16="http://schemas.microsoft.com/office/drawing/2014/main" id="{36B8F831-D0FA-F743-BF1B-9B688AA0FFB3}"/>
                              </a:ext>
                            </a:extLst>
                          </p:cNvPr>
                          <p:cNvSpPr/>
                          <p:nvPr/>
                        </p:nvSpPr>
                        <p:spPr>
                          <a:xfrm>
                            <a:off x="3524836" y="4784450"/>
                            <a:ext cx="533769" cy="251867"/>
                          </a:xfrm>
                          <a:prstGeom prst="homePlate">
                            <a:avLst/>
                          </a:prstGeom>
                          <a:solidFill>
                            <a:srgbClr val="259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6949EDBA-491F-1548-9E02-3EF7412A54B4}"/>
                              </a:ext>
                            </a:extLst>
                          </p:cNvPr>
                          <p:cNvSpPr/>
                          <p:nvPr/>
                        </p:nvSpPr>
                        <p:spPr>
                          <a:xfrm>
                            <a:off x="4203045" y="5332249"/>
                            <a:ext cx="116760" cy="116760"/>
                          </a:xfrm>
                          <a:prstGeom prst="ellipse">
                            <a:avLst/>
                          </a:prstGeom>
                          <a:solidFill>
                            <a:srgbClr val="2592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81">
                          <a:extLst>
                            <a:ext uri="{FF2B5EF4-FFF2-40B4-BE49-F238E27FC236}">
                              <a16:creationId xmlns:a16="http://schemas.microsoft.com/office/drawing/2014/main" id="{166E03E4-DC75-F244-93B5-6DC6D3050396}"/>
                            </a:ext>
                          </a:extLst>
                        </p:cNvPr>
                        <p:cNvGrpSpPr/>
                        <p:nvPr/>
                      </p:nvGrpSpPr>
                      <p:grpSpPr>
                        <a:xfrm>
                          <a:off x="3541351" y="5615886"/>
                          <a:ext cx="781050" cy="251867"/>
                          <a:chOff x="3538755" y="5468948"/>
                          <a:chExt cx="781050" cy="251867"/>
                        </a:xfrm>
                      </p:grpSpPr>
                      <p:sp>
                        <p:nvSpPr>
                          <p:cNvPr id="69" name="Pentagon 82">
                            <a:extLst>
                              <a:ext uri="{FF2B5EF4-FFF2-40B4-BE49-F238E27FC236}">
                                <a16:creationId xmlns:a16="http://schemas.microsoft.com/office/drawing/2014/main" id="{C1ABC23C-33CD-1C48-A1DC-7CC08DD438BB}"/>
                              </a:ext>
                            </a:extLst>
                          </p:cNvPr>
                          <p:cNvSpPr/>
                          <p:nvPr/>
                        </p:nvSpPr>
                        <p:spPr>
                          <a:xfrm>
                            <a:off x="3538755" y="5468948"/>
                            <a:ext cx="533769" cy="251867"/>
                          </a:xfrm>
                          <a:prstGeom prst="homePlate">
                            <a:avLst/>
                          </a:prstGeom>
                          <a:solidFill>
                            <a:srgbClr val="259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4DF314C-58CC-DC49-A06D-CD229A5C05D1}"/>
                              </a:ext>
                            </a:extLst>
                          </p:cNvPr>
                          <p:cNvSpPr/>
                          <p:nvPr/>
                        </p:nvSpPr>
                        <p:spPr>
                          <a:xfrm>
                            <a:off x="4203045" y="5559379"/>
                            <a:ext cx="116760" cy="116760"/>
                          </a:xfrm>
                          <a:prstGeom prst="ellipse">
                            <a:avLst/>
                          </a:prstGeom>
                          <a:solidFill>
                            <a:srgbClr val="2592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4" name="TextBox 77">
                        <a:extLst>
                          <a:ext uri="{FF2B5EF4-FFF2-40B4-BE49-F238E27FC236}">
                            <a16:creationId xmlns:a16="http://schemas.microsoft.com/office/drawing/2014/main" id="{B55B8C3C-EAAF-F14F-9711-FC5E674638D3}"/>
                          </a:ext>
                        </a:extLst>
                      </p:cNvPr>
                      <p:cNvSpPr txBox="1"/>
                      <p:nvPr/>
                    </p:nvSpPr>
                    <p:spPr>
                      <a:xfrm>
                        <a:off x="3505022" y="5231022"/>
                        <a:ext cx="524503" cy="276999"/>
                      </a:xfrm>
                      <a:prstGeom prst="rect">
                        <a:avLst/>
                      </a:prstGeom>
                      <a:solidFill>
                        <a:srgbClr val="25928F"/>
                      </a:solid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2014</a:t>
                        </a:r>
                      </a:p>
                    </p:txBody>
                  </p:sp>
                  <p:sp>
                    <p:nvSpPr>
                      <p:cNvPr id="65" name="TextBox 78">
                        <a:extLst>
                          <a:ext uri="{FF2B5EF4-FFF2-40B4-BE49-F238E27FC236}">
                            <a16:creationId xmlns:a16="http://schemas.microsoft.com/office/drawing/2014/main" id="{19B64621-A0A5-2D43-AD2D-38B76C707B48}"/>
                          </a:ext>
                        </a:extLst>
                      </p:cNvPr>
                      <p:cNvSpPr txBox="1"/>
                      <p:nvPr/>
                    </p:nvSpPr>
                    <p:spPr>
                      <a:xfrm>
                        <a:off x="3504474" y="5617899"/>
                        <a:ext cx="524503" cy="276999"/>
                      </a:xfrm>
                      <a:prstGeom prst="rect">
                        <a:avLst/>
                      </a:prstGeom>
                      <a:solidFill>
                        <a:srgbClr val="25928F"/>
                      </a:solid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2005</a:t>
                        </a:r>
                      </a:p>
                    </p:txBody>
                  </p:sp>
                </p:grpSp>
                <p:grpSp>
                  <p:nvGrpSpPr>
                    <p:cNvPr id="58" name="Group 69">
                      <a:extLst>
                        <a:ext uri="{FF2B5EF4-FFF2-40B4-BE49-F238E27FC236}">
                          <a16:creationId xmlns:a16="http://schemas.microsoft.com/office/drawing/2014/main" id="{2E942E4C-2285-B447-AEEF-B2B01151C122}"/>
                        </a:ext>
                      </a:extLst>
                    </p:cNvPr>
                    <p:cNvGrpSpPr/>
                    <p:nvPr/>
                  </p:nvGrpSpPr>
                  <p:grpSpPr>
                    <a:xfrm>
                      <a:off x="4167291" y="5195519"/>
                      <a:ext cx="1551045" cy="885195"/>
                      <a:chOff x="4179991" y="5195519"/>
                      <a:chExt cx="1551045" cy="885195"/>
                    </a:xfrm>
                  </p:grpSpPr>
                  <p:sp>
                    <p:nvSpPr>
                      <p:cNvPr id="59" name="TextBox 75">
                        <a:extLst>
                          <a:ext uri="{FF2B5EF4-FFF2-40B4-BE49-F238E27FC236}">
                            <a16:creationId xmlns:a16="http://schemas.microsoft.com/office/drawing/2014/main" id="{4B9404DA-E60D-534B-B7EE-4EDA1A270A02}"/>
                          </a:ext>
                        </a:extLst>
                      </p:cNvPr>
                      <p:cNvSpPr txBox="1"/>
                      <p:nvPr/>
                    </p:nvSpPr>
                    <p:spPr>
                      <a:xfrm>
                        <a:off x="4179991" y="5195519"/>
                        <a:ext cx="1551045" cy="430887"/>
                      </a:xfrm>
                      <a:prstGeom prst="rect">
                        <a:avLst/>
                      </a:prstGeom>
                      <a:noFill/>
                    </p:spPr>
                    <p:txBody>
                      <a:bodyPr wrap="square" rtlCol="0">
                        <a:spAutoFit/>
                      </a:bodyPr>
                      <a:lstStyle/>
                      <a:p>
                        <a:r>
                          <a:rPr lang="en-US" sz="1100" i="1" dirty="0">
                            <a:solidFill>
                              <a:schemeClr val="tx1">
                                <a:lumMod val="85000"/>
                                <a:lumOff val="15000"/>
                              </a:schemeClr>
                            </a:solidFill>
                            <a:latin typeface="Arial" panose="020B0604020202020204" pitchFamily="34" charset="0"/>
                            <a:cs typeface="Arial" panose="020B0604020202020204" pitchFamily="34" charset="0"/>
                          </a:rPr>
                          <a:t>Specialist in General Surgery</a:t>
                        </a:r>
                      </a:p>
                    </p:txBody>
                  </p:sp>
                  <p:grpSp>
                    <p:nvGrpSpPr>
                      <p:cNvPr id="60" name="Group 71">
                        <a:extLst>
                          <a:ext uri="{FF2B5EF4-FFF2-40B4-BE49-F238E27FC236}">
                            <a16:creationId xmlns:a16="http://schemas.microsoft.com/office/drawing/2014/main" id="{3145DCC1-2F5E-FF44-B9C0-FEC3DAA27DC7}"/>
                          </a:ext>
                        </a:extLst>
                      </p:cNvPr>
                      <p:cNvGrpSpPr/>
                      <p:nvPr/>
                    </p:nvGrpSpPr>
                    <p:grpSpPr>
                      <a:xfrm>
                        <a:off x="4179991" y="5564698"/>
                        <a:ext cx="1551045" cy="516016"/>
                        <a:chOff x="4179991" y="4723328"/>
                        <a:chExt cx="1551045" cy="516016"/>
                      </a:xfrm>
                    </p:grpSpPr>
                    <p:sp>
                      <p:nvSpPr>
                        <p:cNvPr id="61" name="TextBox 72">
                          <a:extLst>
                            <a:ext uri="{FF2B5EF4-FFF2-40B4-BE49-F238E27FC236}">
                              <a16:creationId xmlns:a16="http://schemas.microsoft.com/office/drawing/2014/main" id="{B2C41A49-CD16-894D-B790-EC50C375D079}"/>
                            </a:ext>
                          </a:extLst>
                        </p:cNvPr>
                        <p:cNvSpPr txBox="1"/>
                        <p:nvPr/>
                      </p:nvSpPr>
                      <p:spPr>
                        <a:xfrm>
                          <a:off x="4179992" y="4900790"/>
                          <a:ext cx="1551044" cy="338554"/>
                        </a:xfrm>
                        <a:prstGeom prst="rect">
                          <a:avLst/>
                        </a:prstGeom>
                        <a:noFill/>
                      </p:spPr>
                      <p:txBody>
                        <a:bodyPr wrap="square" rtlCol="0">
                          <a:spAutoFit/>
                        </a:bodyPr>
                        <a:lstStyle/>
                        <a:p>
                          <a:r>
                            <a:rPr lang="en-US" sz="800" i="1" dirty="0">
                              <a:solidFill>
                                <a:schemeClr val="tx1">
                                  <a:lumMod val="85000"/>
                                  <a:lumOff val="15000"/>
                                </a:schemeClr>
                              </a:solidFill>
                              <a:latin typeface="Arial" panose="020B0604020202020204" pitchFamily="34" charset="0"/>
                              <a:cs typeface="Arial" panose="020B0604020202020204" pitchFamily="34" charset="0"/>
                            </a:rPr>
                            <a:t>Faculty of Medicine – Lisbon University</a:t>
                          </a:r>
                        </a:p>
                      </p:txBody>
                    </p:sp>
                    <p:sp>
                      <p:nvSpPr>
                        <p:cNvPr id="62" name="TextBox 73">
                          <a:extLst>
                            <a:ext uri="{FF2B5EF4-FFF2-40B4-BE49-F238E27FC236}">
                              <a16:creationId xmlns:a16="http://schemas.microsoft.com/office/drawing/2014/main" id="{17004CCD-023D-B740-B71F-A66DC0C06FC4}"/>
                            </a:ext>
                          </a:extLst>
                        </p:cNvPr>
                        <p:cNvSpPr txBox="1"/>
                        <p:nvPr/>
                      </p:nvSpPr>
                      <p:spPr>
                        <a:xfrm>
                          <a:off x="4179991" y="4723328"/>
                          <a:ext cx="1551045" cy="430887"/>
                        </a:xfrm>
                        <a:prstGeom prst="rect">
                          <a:avLst/>
                        </a:prstGeom>
                        <a:noFill/>
                      </p:spPr>
                      <p:txBody>
                        <a:bodyPr wrap="square" rtlCol="0">
                          <a:spAutoFit/>
                        </a:bodyPr>
                        <a:lstStyle/>
                        <a:p>
                          <a:r>
                            <a:rPr lang="en-US" sz="1100" i="1" dirty="0">
                              <a:solidFill>
                                <a:schemeClr val="tx1">
                                  <a:lumMod val="85000"/>
                                  <a:lumOff val="15000"/>
                                </a:schemeClr>
                              </a:solidFill>
                              <a:latin typeface="Arial" panose="020B0604020202020204" pitchFamily="34" charset="0"/>
                              <a:cs typeface="Arial" panose="020B0604020202020204" pitchFamily="34" charset="0"/>
                            </a:rPr>
                            <a:t>Graduated in Medicine</a:t>
                          </a:r>
                        </a:p>
                      </p:txBody>
                    </p:sp>
                  </p:grpSp>
                </p:grpSp>
              </p:grpSp>
            </p:grpSp>
          </p:grpSp>
          <p:grpSp>
            <p:nvGrpSpPr>
              <p:cNvPr id="9" name="Group 9">
                <a:extLst>
                  <a:ext uri="{FF2B5EF4-FFF2-40B4-BE49-F238E27FC236}">
                    <a16:creationId xmlns:a16="http://schemas.microsoft.com/office/drawing/2014/main" id="{7B35A101-A6D5-C542-BF2A-020E4E6072BB}"/>
                  </a:ext>
                </a:extLst>
              </p:cNvPr>
              <p:cNvGrpSpPr/>
              <p:nvPr/>
            </p:nvGrpSpPr>
            <p:grpSpPr>
              <a:xfrm>
                <a:off x="5824445" y="4476495"/>
                <a:ext cx="5569850" cy="1877569"/>
                <a:chOff x="5824445" y="4476495"/>
                <a:chExt cx="5569850" cy="1877569"/>
              </a:xfrm>
            </p:grpSpPr>
            <p:sp>
              <p:nvSpPr>
                <p:cNvPr id="36" name="Rectangle 38">
                  <a:extLst>
                    <a:ext uri="{FF2B5EF4-FFF2-40B4-BE49-F238E27FC236}">
                      <a16:creationId xmlns:a16="http://schemas.microsoft.com/office/drawing/2014/main" id="{185EF8B9-71AC-6E4C-BB5E-E94F929AF114}"/>
                    </a:ext>
                  </a:extLst>
                </p:cNvPr>
                <p:cNvSpPr/>
                <p:nvPr/>
              </p:nvSpPr>
              <p:spPr>
                <a:xfrm>
                  <a:off x="5824445" y="4476495"/>
                  <a:ext cx="5569850" cy="1877569"/>
                </a:xfrm>
                <a:prstGeom prst="rect">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9">
                  <a:extLst>
                    <a:ext uri="{FF2B5EF4-FFF2-40B4-BE49-F238E27FC236}">
                      <a16:creationId xmlns:a16="http://schemas.microsoft.com/office/drawing/2014/main" id="{9A73F868-354D-9549-9CCA-CDE821802DCB}"/>
                    </a:ext>
                  </a:extLst>
                </p:cNvPr>
                <p:cNvGrpSpPr/>
                <p:nvPr/>
              </p:nvGrpSpPr>
              <p:grpSpPr>
                <a:xfrm>
                  <a:off x="5841429" y="4533450"/>
                  <a:ext cx="4213090" cy="1753512"/>
                  <a:chOff x="5841429" y="4533450"/>
                  <a:chExt cx="4213090" cy="1753512"/>
                </a:xfrm>
              </p:grpSpPr>
              <p:grpSp>
                <p:nvGrpSpPr>
                  <p:cNvPr id="38" name="Group 40">
                    <a:extLst>
                      <a:ext uri="{FF2B5EF4-FFF2-40B4-BE49-F238E27FC236}">
                        <a16:creationId xmlns:a16="http://schemas.microsoft.com/office/drawing/2014/main" id="{4E2C1A25-417A-8D47-89AA-6CDE51D3CF95}"/>
                      </a:ext>
                    </a:extLst>
                  </p:cNvPr>
                  <p:cNvGrpSpPr/>
                  <p:nvPr/>
                </p:nvGrpSpPr>
                <p:grpSpPr>
                  <a:xfrm>
                    <a:off x="5841429" y="4533450"/>
                    <a:ext cx="2262689" cy="478455"/>
                    <a:chOff x="5857304" y="4533450"/>
                    <a:chExt cx="2262689" cy="478455"/>
                  </a:xfrm>
                </p:grpSpPr>
                <p:sp>
                  <p:nvSpPr>
                    <p:cNvPr id="51" name="Rectangle 80">
                      <a:extLst>
                        <a:ext uri="{FF2B5EF4-FFF2-40B4-BE49-F238E27FC236}">
                          <a16:creationId xmlns:a16="http://schemas.microsoft.com/office/drawing/2014/main" id="{C7BA8385-A38B-5E47-9544-163A6123BD21}"/>
                        </a:ext>
                      </a:extLst>
                    </p:cNvPr>
                    <p:cNvSpPr/>
                    <p:nvPr/>
                  </p:nvSpPr>
                  <p:spPr>
                    <a:xfrm>
                      <a:off x="5857304" y="4533450"/>
                      <a:ext cx="2262689" cy="478455"/>
                    </a:xfrm>
                    <a:custGeom>
                      <a:avLst/>
                      <a:gdLst>
                        <a:gd name="connsiteX0" fmla="*/ 0 w 2262689"/>
                        <a:gd name="connsiteY0" fmla="*/ 0 h 478455"/>
                        <a:gd name="connsiteX1" fmla="*/ 2262689 w 2262689"/>
                        <a:gd name="connsiteY1" fmla="*/ 0 h 478455"/>
                        <a:gd name="connsiteX2" fmla="*/ 2262689 w 2262689"/>
                        <a:gd name="connsiteY2" fmla="*/ 478455 h 478455"/>
                        <a:gd name="connsiteX3" fmla="*/ 0 w 2262689"/>
                        <a:gd name="connsiteY3" fmla="*/ 478455 h 478455"/>
                        <a:gd name="connsiteX4" fmla="*/ 0 w 2262689"/>
                        <a:gd name="connsiteY4" fmla="*/ 0 h 478455"/>
                        <a:gd name="connsiteX0" fmla="*/ 0 w 2277029"/>
                        <a:gd name="connsiteY0" fmla="*/ 0 h 478455"/>
                        <a:gd name="connsiteX1" fmla="*/ 2262689 w 2277029"/>
                        <a:gd name="connsiteY1" fmla="*/ 0 h 478455"/>
                        <a:gd name="connsiteX2" fmla="*/ 2277029 w 2277029"/>
                        <a:gd name="connsiteY2" fmla="*/ 241805 h 478455"/>
                        <a:gd name="connsiteX3" fmla="*/ 2262689 w 2277029"/>
                        <a:gd name="connsiteY3" fmla="*/ 478455 h 478455"/>
                        <a:gd name="connsiteX4" fmla="*/ 0 w 2277029"/>
                        <a:gd name="connsiteY4" fmla="*/ 478455 h 478455"/>
                        <a:gd name="connsiteX5" fmla="*/ 0 w 2277029"/>
                        <a:gd name="connsiteY5" fmla="*/ 0 h 478455"/>
                        <a:gd name="connsiteX0" fmla="*/ 0 w 2262689"/>
                        <a:gd name="connsiteY0" fmla="*/ 0 h 478455"/>
                        <a:gd name="connsiteX1" fmla="*/ 2262689 w 2262689"/>
                        <a:gd name="connsiteY1" fmla="*/ 0 h 478455"/>
                        <a:gd name="connsiteX2" fmla="*/ 1981607 w 2262689"/>
                        <a:gd name="connsiteY2" fmla="*/ 199602 h 478455"/>
                        <a:gd name="connsiteX3" fmla="*/ 2262689 w 2262689"/>
                        <a:gd name="connsiteY3" fmla="*/ 478455 h 478455"/>
                        <a:gd name="connsiteX4" fmla="*/ 0 w 2262689"/>
                        <a:gd name="connsiteY4" fmla="*/ 478455 h 478455"/>
                        <a:gd name="connsiteX5" fmla="*/ 0 w 2262689"/>
                        <a:gd name="connsiteY5" fmla="*/ 0 h 478455"/>
                        <a:gd name="connsiteX0" fmla="*/ 0 w 2262689"/>
                        <a:gd name="connsiteY0" fmla="*/ 0 h 478455"/>
                        <a:gd name="connsiteX1" fmla="*/ 2262689 w 2262689"/>
                        <a:gd name="connsiteY1" fmla="*/ 0 h 478455"/>
                        <a:gd name="connsiteX2" fmla="*/ 1981607 w 2262689"/>
                        <a:gd name="connsiteY2" fmla="*/ 241805 h 478455"/>
                        <a:gd name="connsiteX3" fmla="*/ 2262689 w 2262689"/>
                        <a:gd name="connsiteY3" fmla="*/ 478455 h 478455"/>
                        <a:gd name="connsiteX4" fmla="*/ 0 w 2262689"/>
                        <a:gd name="connsiteY4" fmla="*/ 478455 h 478455"/>
                        <a:gd name="connsiteX5" fmla="*/ 0 w 2262689"/>
                        <a:gd name="connsiteY5" fmla="*/ 0 h 47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89" h="478455">
                          <a:moveTo>
                            <a:pt x="0" y="0"/>
                          </a:moveTo>
                          <a:lnTo>
                            <a:pt x="2262689" y="0"/>
                          </a:lnTo>
                          <a:lnTo>
                            <a:pt x="1981607" y="241805"/>
                          </a:lnTo>
                          <a:lnTo>
                            <a:pt x="2262689" y="478455"/>
                          </a:lnTo>
                          <a:lnTo>
                            <a:pt x="0" y="478455"/>
                          </a:lnTo>
                          <a:lnTo>
                            <a:pt x="0" y="0"/>
                          </a:lnTo>
                          <a:close/>
                        </a:path>
                      </a:pathLst>
                    </a:custGeom>
                    <a:solidFill>
                      <a:srgbClr val="25928F"/>
                    </a:solidFill>
                    <a:ln>
                      <a:noFill/>
                    </a:ln>
                    <a:effectLst>
                      <a:outerShdw blurRad="762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63">
                      <a:extLst>
                        <a:ext uri="{FF2B5EF4-FFF2-40B4-BE49-F238E27FC236}">
                          <a16:creationId xmlns:a16="http://schemas.microsoft.com/office/drawing/2014/main" id="{7B73D32C-BF44-3C4A-A579-242050687622}"/>
                        </a:ext>
                      </a:extLst>
                    </p:cNvPr>
                    <p:cNvSpPr txBox="1"/>
                    <p:nvPr/>
                  </p:nvSpPr>
                  <p:spPr>
                    <a:xfrm>
                      <a:off x="5857304" y="4541845"/>
                      <a:ext cx="1072730"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Skills </a:t>
                      </a:r>
                    </a:p>
                  </p:txBody>
                </p:sp>
              </p:grpSp>
              <p:grpSp>
                <p:nvGrpSpPr>
                  <p:cNvPr id="39" name="Group 41">
                    <a:extLst>
                      <a:ext uri="{FF2B5EF4-FFF2-40B4-BE49-F238E27FC236}">
                        <a16:creationId xmlns:a16="http://schemas.microsoft.com/office/drawing/2014/main" id="{E062C477-1652-3148-A8C1-29DC6948A2E7}"/>
                      </a:ext>
                    </a:extLst>
                  </p:cNvPr>
                  <p:cNvGrpSpPr/>
                  <p:nvPr/>
                </p:nvGrpSpPr>
                <p:grpSpPr>
                  <a:xfrm>
                    <a:off x="6265880" y="4985163"/>
                    <a:ext cx="3788639" cy="1301799"/>
                    <a:chOff x="6265880" y="4962303"/>
                    <a:chExt cx="3788639" cy="1301799"/>
                  </a:xfrm>
                </p:grpSpPr>
                <p:sp>
                  <p:nvSpPr>
                    <p:cNvPr id="40" name="TextBox 58">
                      <a:extLst>
                        <a:ext uri="{FF2B5EF4-FFF2-40B4-BE49-F238E27FC236}">
                          <a16:creationId xmlns:a16="http://schemas.microsoft.com/office/drawing/2014/main" id="{4F619C88-0339-9047-A3C1-6BBE5CEF7266}"/>
                        </a:ext>
                      </a:extLst>
                    </p:cNvPr>
                    <p:cNvSpPr txBox="1"/>
                    <p:nvPr/>
                  </p:nvSpPr>
                  <p:spPr>
                    <a:xfrm>
                      <a:off x="6265880" y="5956325"/>
                      <a:ext cx="910827" cy="307777"/>
                    </a:xfrm>
                    <a:prstGeom prst="rect">
                      <a:avLst/>
                    </a:prstGeom>
                    <a:noFill/>
                  </p:spPr>
                  <p:txBody>
                    <a:bodyPr wrap="none" rtlCol="0">
                      <a:spAutoFit/>
                    </a:bodyPr>
                    <a:lstStyle/>
                    <a:p>
                      <a:r>
                        <a:rPr lang="en-US" sz="1400" dirty="0">
                          <a:solidFill>
                            <a:schemeClr val="tx1">
                              <a:lumMod val="85000"/>
                              <a:lumOff val="15000"/>
                            </a:schemeClr>
                          </a:solidFill>
                          <a:latin typeface="Arial" panose="020B0604020202020204" pitchFamily="34" charset="0"/>
                          <a:cs typeface="Arial" panose="020B0604020202020204" pitchFamily="34" charset="0"/>
                        </a:rPr>
                        <a:t>Upper GI</a:t>
                      </a:r>
                    </a:p>
                  </p:txBody>
                </p:sp>
                <p:grpSp>
                  <p:nvGrpSpPr>
                    <p:cNvPr id="41" name="Group 44">
                      <a:extLst>
                        <a:ext uri="{FF2B5EF4-FFF2-40B4-BE49-F238E27FC236}">
                          <a16:creationId xmlns:a16="http://schemas.microsoft.com/office/drawing/2014/main" id="{1B5B3E84-ACA4-5241-A621-208DB622C325}"/>
                        </a:ext>
                      </a:extLst>
                    </p:cNvPr>
                    <p:cNvGrpSpPr/>
                    <p:nvPr/>
                  </p:nvGrpSpPr>
                  <p:grpSpPr>
                    <a:xfrm>
                      <a:off x="7175885" y="4963542"/>
                      <a:ext cx="1602915" cy="1300560"/>
                      <a:chOff x="7175885" y="4963542"/>
                      <a:chExt cx="1602915" cy="1300560"/>
                    </a:xfrm>
                  </p:grpSpPr>
                  <p:sp>
                    <p:nvSpPr>
                      <p:cNvPr id="47" name="TextBox 50">
                        <a:extLst>
                          <a:ext uri="{FF2B5EF4-FFF2-40B4-BE49-F238E27FC236}">
                            <a16:creationId xmlns:a16="http://schemas.microsoft.com/office/drawing/2014/main" id="{C48BF4B9-6A84-3F46-8337-632DAB559A67}"/>
                          </a:ext>
                        </a:extLst>
                      </p:cNvPr>
                      <p:cNvSpPr txBox="1"/>
                      <p:nvPr/>
                    </p:nvSpPr>
                    <p:spPr>
                      <a:xfrm>
                        <a:off x="7265536" y="5956325"/>
                        <a:ext cx="1423531" cy="307777"/>
                      </a:xfrm>
                      <a:prstGeom prst="rect">
                        <a:avLst/>
                      </a:prstGeom>
                      <a:noFill/>
                    </p:spPr>
                    <p:txBody>
                      <a:bodyPr wrap="none" rtlCol="0">
                        <a:spAutoFit/>
                      </a:bodyPr>
                      <a:lstStyle/>
                      <a:p>
                        <a:r>
                          <a:rPr lang="en-US" sz="1400" dirty="0">
                            <a:solidFill>
                              <a:schemeClr val="tx1">
                                <a:lumMod val="85000"/>
                                <a:lumOff val="15000"/>
                              </a:schemeClr>
                            </a:solidFill>
                            <a:latin typeface="Arial" panose="020B0604020202020204" pitchFamily="34" charset="0"/>
                            <a:cs typeface="Arial" panose="020B0604020202020204" pitchFamily="34" charset="0"/>
                          </a:rPr>
                          <a:t>Abdominal Wall</a:t>
                        </a:r>
                      </a:p>
                    </p:txBody>
                  </p:sp>
                  <p:grpSp>
                    <p:nvGrpSpPr>
                      <p:cNvPr id="48" name="Group 51">
                        <a:extLst>
                          <a:ext uri="{FF2B5EF4-FFF2-40B4-BE49-F238E27FC236}">
                            <a16:creationId xmlns:a16="http://schemas.microsoft.com/office/drawing/2014/main" id="{8B49E32F-7DF5-C644-88AC-1078677A1358}"/>
                          </a:ext>
                        </a:extLst>
                      </p:cNvPr>
                      <p:cNvGrpSpPr/>
                      <p:nvPr/>
                    </p:nvGrpSpPr>
                    <p:grpSpPr>
                      <a:xfrm>
                        <a:off x="7175885" y="4963542"/>
                        <a:ext cx="1602915" cy="1068609"/>
                        <a:chOff x="7175885" y="4963542"/>
                        <a:chExt cx="1602915" cy="1068609"/>
                      </a:xfrm>
                    </p:grpSpPr>
                    <p:graphicFrame>
                      <p:nvGraphicFramePr>
                        <p:cNvPr id="49" name="Chart 52">
                          <a:extLst>
                            <a:ext uri="{FF2B5EF4-FFF2-40B4-BE49-F238E27FC236}">
                              <a16:creationId xmlns:a16="http://schemas.microsoft.com/office/drawing/2014/main" id="{B3D8532D-1F08-9241-8CC1-FDEA87ECA3D6}"/>
                            </a:ext>
                          </a:extLst>
                        </p:cNvPr>
                        <p:cNvGraphicFramePr/>
                        <p:nvPr/>
                      </p:nvGraphicFramePr>
                      <p:xfrm>
                        <a:off x="7175885" y="4963542"/>
                        <a:ext cx="1602915" cy="1068609"/>
                      </p:xfrm>
                      <a:graphic>
                        <a:graphicData uri="http://schemas.openxmlformats.org/drawingml/2006/chart">
                          <c:chart xmlns:c="http://schemas.openxmlformats.org/drawingml/2006/chart" xmlns:r="http://schemas.openxmlformats.org/officeDocument/2006/relationships" r:id="rId3"/>
                        </a:graphicData>
                      </a:graphic>
                    </p:graphicFrame>
                    <p:sp>
                      <p:nvSpPr>
                        <p:cNvPr id="50" name="TextBox 53">
                          <a:extLst>
                            <a:ext uri="{FF2B5EF4-FFF2-40B4-BE49-F238E27FC236}">
                              <a16:creationId xmlns:a16="http://schemas.microsoft.com/office/drawing/2014/main" id="{8CDBE94C-54C8-054F-BFF3-8F8AAD51367C}"/>
                            </a:ext>
                          </a:extLst>
                        </p:cNvPr>
                        <p:cNvSpPr txBox="1"/>
                        <p:nvPr/>
                      </p:nvSpPr>
                      <p:spPr>
                        <a:xfrm>
                          <a:off x="7761449" y="5359347"/>
                          <a:ext cx="468398"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30</a:t>
                          </a:r>
                          <a:r>
                            <a:rPr lang="en-US" sz="1000" b="1" dirty="0">
                              <a:latin typeface="Arial" panose="020B0604020202020204" pitchFamily="34" charset="0"/>
                              <a:cs typeface="Arial" panose="020B0604020202020204" pitchFamily="34" charset="0"/>
                            </a:rPr>
                            <a:t>%</a:t>
                          </a:r>
                        </a:p>
                      </p:txBody>
                    </p:sp>
                  </p:grpSp>
                </p:grpSp>
                <p:grpSp>
                  <p:nvGrpSpPr>
                    <p:cNvPr id="42" name="Group 45">
                      <a:extLst>
                        <a:ext uri="{FF2B5EF4-FFF2-40B4-BE49-F238E27FC236}">
                          <a16:creationId xmlns:a16="http://schemas.microsoft.com/office/drawing/2014/main" id="{D5D1C115-B16D-C24D-BBA0-B6CDDCFA3B0E}"/>
                        </a:ext>
                      </a:extLst>
                    </p:cNvPr>
                    <p:cNvGrpSpPr/>
                    <p:nvPr/>
                  </p:nvGrpSpPr>
                  <p:grpSpPr>
                    <a:xfrm>
                      <a:off x="8454319" y="4962303"/>
                      <a:ext cx="1600200" cy="1301180"/>
                      <a:chOff x="8454319" y="4962303"/>
                      <a:chExt cx="1600200" cy="1301180"/>
                    </a:xfrm>
                  </p:grpSpPr>
                  <p:sp>
                    <p:nvSpPr>
                      <p:cNvPr id="43" name="TextBox 46">
                        <a:extLst>
                          <a:ext uri="{FF2B5EF4-FFF2-40B4-BE49-F238E27FC236}">
                            <a16:creationId xmlns:a16="http://schemas.microsoft.com/office/drawing/2014/main" id="{064B7C81-CC77-684D-8587-318EE82CAC5A}"/>
                          </a:ext>
                        </a:extLst>
                      </p:cNvPr>
                      <p:cNvSpPr txBox="1"/>
                      <p:nvPr/>
                    </p:nvSpPr>
                    <p:spPr>
                      <a:xfrm>
                        <a:off x="8757775" y="5955706"/>
                        <a:ext cx="1090363" cy="307777"/>
                      </a:xfrm>
                      <a:prstGeom prst="rect">
                        <a:avLst/>
                      </a:prstGeom>
                      <a:noFill/>
                    </p:spPr>
                    <p:txBody>
                      <a:bodyPr wrap="none" rtlCol="0">
                        <a:spAutoFit/>
                      </a:bodyPr>
                      <a:lstStyle/>
                      <a:p>
                        <a:r>
                          <a:rPr lang="en-US" sz="1400" dirty="0">
                            <a:solidFill>
                              <a:schemeClr val="tx1">
                                <a:lumMod val="85000"/>
                                <a:lumOff val="15000"/>
                              </a:schemeClr>
                            </a:solidFill>
                            <a:latin typeface="Arial" panose="020B0604020202020204" pitchFamily="34" charset="0"/>
                            <a:cs typeface="Arial" panose="020B0604020202020204" pitchFamily="34" charset="0"/>
                          </a:rPr>
                          <a:t>Emergency</a:t>
                        </a:r>
                      </a:p>
                    </p:txBody>
                  </p:sp>
                  <p:grpSp>
                    <p:nvGrpSpPr>
                      <p:cNvPr id="44" name="Group 47">
                        <a:extLst>
                          <a:ext uri="{FF2B5EF4-FFF2-40B4-BE49-F238E27FC236}">
                            <a16:creationId xmlns:a16="http://schemas.microsoft.com/office/drawing/2014/main" id="{D1F3A844-1141-8F47-B2FD-1279F4EB6CE9}"/>
                          </a:ext>
                        </a:extLst>
                      </p:cNvPr>
                      <p:cNvGrpSpPr/>
                      <p:nvPr/>
                    </p:nvGrpSpPr>
                    <p:grpSpPr>
                      <a:xfrm>
                        <a:off x="8454319" y="4962303"/>
                        <a:ext cx="1600200" cy="1069848"/>
                        <a:chOff x="8454319" y="4962303"/>
                        <a:chExt cx="1600200" cy="1069848"/>
                      </a:xfrm>
                    </p:grpSpPr>
                    <p:graphicFrame>
                      <p:nvGraphicFramePr>
                        <p:cNvPr id="45" name="Chart 48">
                          <a:extLst>
                            <a:ext uri="{FF2B5EF4-FFF2-40B4-BE49-F238E27FC236}">
                              <a16:creationId xmlns:a16="http://schemas.microsoft.com/office/drawing/2014/main" id="{B58A0776-BF7C-F34E-B429-67B346BD3A81}"/>
                            </a:ext>
                          </a:extLst>
                        </p:cNvPr>
                        <p:cNvGraphicFramePr/>
                        <p:nvPr/>
                      </p:nvGraphicFramePr>
                      <p:xfrm>
                        <a:off x="8454319" y="4962303"/>
                        <a:ext cx="1600200" cy="1069848"/>
                      </p:xfrm>
                      <a:graphic>
                        <a:graphicData uri="http://schemas.openxmlformats.org/drawingml/2006/chart">
                          <c:chart xmlns:c="http://schemas.openxmlformats.org/drawingml/2006/chart" xmlns:r="http://schemas.openxmlformats.org/officeDocument/2006/relationships" r:id="rId4"/>
                        </a:graphicData>
                      </a:graphic>
                    </p:graphicFrame>
                    <p:sp>
                      <p:nvSpPr>
                        <p:cNvPr id="46" name="TextBox 49">
                          <a:extLst>
                            <a:ext uri="{FF2B5EF4-FFF2-40B4-BE49-F238E27FC236}">
                              <a16:creationId xmlns:a16="http://schemas.microsoft.com/office/drawing/2014/main" id="{30297FA6-7D48-AE4A-BB2D-BBD2A66D560D}"/>
                            </a:ext>
                          </a:extLst>
                        </p:cNvPr>
                        <p:cNvSpPr txBox="1"/>
                        <p:nvPr/>
                      </p:nvSpPr>
                      <p:spPr>
                        <a:xfrm>
                          <a:off x="9049913" y="5351345"/>
                          <a:ext cx="468398"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30</a:t>
                          </a:r>
                          <a:r>
                            <a:rPr lang="en-US" sz="1000" b="1" dirty="0">
                              <a:latin typeface="Arial" panose="020B0604020202020204" pitchFamily="34" charset="0"/>
                              <a:cs typeface="Arial" panose="020B0604020202020204" pitchFamily="34" charset="0"/>
                            </a:rPr>
                            <a:t>%</a:t>
                          </a:r>
                        </a:p>
                      </p:txBody>
                    </p:sp>
                  </p:grpSp>
                </p:grpSp>
              </p:grpSp>
            </p:grpSp>
          </p:grpSp>
          <p:grpSp>
            <p:nvGrpSpPr>
              <p:cNvPr id="10" name="Group 10">
                <a:extLst>
                  <a:ext uri="{FF2B5EF4-FFF2-40B4-BE49-F238E27FC236}">
                    <a16:creationId xmlns:a16="http://schemas.microsoft.com/office/drawing/2014/main" id="{81AF4748-B0E3-6643-B28A-63CC8C413D73}"/>
                  </a:ext>
                </a:extLst>
              </p:cNvPr>
              <p:cNvGrpSpPr/>
              <p:nvPr/>
            </p:nvGrpSpPr>
            <p:grpSpPr>
              <a:xfrm>
                <a:off x="5824443" y="1151635"/>
                <a:ext cx="5569850" cy="3229167"/>
                <a:chOff x="5824443" y="1151635"/>
                <a:chExt cx="5569850" cy="3229167"/>
              </a:xfrm>
            </p:grpSpPr>
            <p:sp>
              <p:nvSpPr>
                <p:cNvPr id="11" name="Rectangle 11">
                  <a:extLst>
                    <a:ext uri="{FF2B5EF4-FFF2-40B4-BE49-F238E27FC236}">
                      <a16:creationId xmlns:a16="http://schemas.microsoft.com/office/drawing/2014/main" id="{B87F2AC9-9E80-B248-B445-B38ED94079B4}"/>
                    </a:ext>
                  </a:extLst>
                </p:cNvPr>
                <p:cNvSpPr/>
                <p:nvPr/>
              </p:nvSpPr>
              <p:spPr>
                <a:xfrm>
                  <a:off x="5824443" y="1151635"/>
                  <a:ext cx="5569850" cy="3229167"/>
                </a:xfrm>
                <a:prstGeom prst="rect">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2">
                  <a:extLst>
                    <a:ext uri="{FF2B5EF4-FFF2-40B4-BE49-F238E27FC236}">
                      <a16:creationId xmlns:a16="http://schemas.microsoft.com/office/drawing/2014/main" id="{137EE2BC-A501-D544-B520-31F97E32F065}"/>
                    </a:ext>
                  </a:extLst>
                </p:cNvPr>
                <p:cNvGrpSpPr/>
                <p:nvPr/>
              </p:nvGrpSpPr>
              <p:grpSpPr>
                <a:xfrm>
                  <a:off x="5841429" y="1239235"/>
                  <a:ext cx="5232971" cy="2321669"/>
                  <a:chOff x="5841429" y="1239235"/>
                  <a:chExt cx="5232971" cy="2321669"/>
                </a:xfrm>
              </p:grpSpPr>
              <p:grpSp>
                <p:nvGrpSpPr>
                  <p:cNvPr id="13" name="Group 13">
                    <a:extLst>
                      <a:ext uri="{FF2B5EF4-FFF2-40B4-BE49-F238E27FC236}">
                        <a16:creationId xmlns:a16="http://schemas.microsoft.com/office/drawing/2014/main" id="{635A4BAB-D38B-A646-BC2D-6C3A2355B1AE}"/>
                      </a:ext>
                    </a:extLst>
                  </p:cNvPr>
                  <p:cNvGrpSpPr/>
                  <p:nvPr/>
                </p:nvGrpSpPr>
                <p:grpSpPr>
                  <a:xfrm>
                    <a:off x="6061486" y="2119121"/>
                    <a:ext cx="1010600" cy="1393438"/>
                    <a:chOff x="6380800" y="2132361"/>
                    <a:chExt cx="1010600" cy="1393438"/>
                  </a:xfrm>
                </p:grpSpPr>
                <p:grpSp>
                  <p:nvGrpSpPr>
                    <p:cNvPr id="25" name="Group 27">
                      <a:extLst>
                        <a:ext uri="{FF2B5EF4-FFF2-40B4-BE49-F238E27FC236}">
                          <a16:creationId xmlns:a16="http://schemas.microsoft.com/office/drawing/2014/main" id="{B1A957B7-D3ED-E94C-8646-834657EADB1A}"/>
                        </a:ext>
                      </a:extLst>
                    </p:cNvPr>
                    <p:cNvGrpSpPr/>
                    <p:nvPr/>
                  </p:nvGrpSpPr>
                  <p:grpSpPr>
                    <a:xfrm>
                      <a:off x="6380800" y="2132361"/>
                      <a:ext cx="1010600" cy="1393438"/>
                      <a:chOff x="6781800" y="1657655"/>
                      <a:chExt cx="552908" cy="762363"/>
                    </a:xfrm>
                  </p:grpSpPr>
                  <p:sp>
                    <p:nvSpPr>
                      <p:cNvPr id="29" name="Pentagon 31">
                        <a:extLst>
                          <a:ext uri="{FF2B5EF4-FFF2-40B4-BE49-F238E27FC236}">
                            <a16:creationId xmlns:a16="http://schemas.microsoft.com/office/drawing/2014/main" id="{E9166126-8394-AE4D-8D53-E903162042AF}"/>
                          </a:ext>
                        </a:extLst>
                      </p:cNvPr>
                      <p:cNvSpPr/>
                      <p:nvPr/>
                    </p:nvSpPr>
                    <p:spPr>
                      <a:xfrm>
                        <a:off x="6781800" y="1873731"/>
                        <a:ext cx="406400" cy="149225"/>
                      </a:xfrm>
                      <a:prstGeom prst="homePlate">
                        <a:avLst/>
                      </a:prstGeom>
                      <a:solidFill>
                        <a:srgbClr val="1D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entagon 32">
                        <a:extLst>
                          <a:ext uri="{FF2B5EF4-FFF2-40B4-BE49-F238E27FC236}">
                            <a16:creationId xmlns:a16="http://schemas.microsoft.com/office/drawing/2014/main" id="{48CD9E1C-4449-994D-95BE-ECE482455642}"/>
                          </a:ext>
                        </a:extLst>
                      </p:cNvPr>
                      <p:cNvSpPr/>
                      <p:nvPr/>
                    </p:nvSpPr>
                    <p:spPr>
                      <a:xfrm>
                        <a:off x="6781800" y="2193984"/>
                        <a:ext cx="406400" cy="149225"/>
                      </a:xfrm>
                      <a:prstGeom prst="homePlate">
                        <a:avLst/>
                      </a:prstGeom>
                      <a:solidFill>
                        <a:srgbClr val="1D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4">
                        <a:extLst>
                          <a:ext uri="{FF2B5EF4-FFF2-40B4-BE49-F238E27FC236}">
                            <a16:creationId xmlns:a16="http://schemas.microsoft.com/office/drawing/2014/main" id="{2ED84CB9-A444-3C45-97BE-35945F4BE896}"/>
                          </a:ext>
                        </a:extLst>
                      </p:cNvPr>
                      <p:cNvCxnSpPr>
                        <a:cxnSpLocks/>
                        <a:stCxn id="92" idx="0"/>
                      </p:cNvCxnSpPr>
                      <p:nvPr/>
                    </p:nvCxnSpPr>
                    <p:spPr>
                      <a:xfrm>
                        <a:off x="7312810" y="1657655"/>
                        <a:ext cx="0" cy="762363"/>
                      </a:xfrm>
                      <a:prstGeom prst="line">
                        <a:avLst/>
                      </a:prstGeom>
                      <a:ln>
                        <a:solidFill>
                          <a:srgbClr val="1D2B2B"/>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F64683DF-2266-2643-9459-E898243BFDA1}"/>
                          </a:ext>
                        </a:extLst>
                      </p:cNvPr>
                      <p:cNvSpPr/>
                      <p:nvPr/>
                    </p:nvSpPr>
                    <p:spPr>
                      <a:xfrm>
                        <a:off x="7265531" y="1910930"/>
                        <a:ext cx="69177" cy="69177"/>
                      </a:xfrm>
                      <a:prstGeom prst="ellipse">
                        <a:avLst/>
                      </a:prstGeom>
                      <a:solidFill>
                        <a:srgbClr val="1D2B2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F8AFBBA5-C48D-AC44-9A0B-8BF2D0A058C0}"/>
                          </a:ext>
                        </a:extLst>
                      </p:cNvPr>
                      <p:cNvSpPr/>
                      <p:nvPr/>
                    </p:nvSpPr>
                    <p:spPr>
                      <a:xfrm>
                        <a:off x="7265531" y="2230019"/>
                        <a:ext cx="69177" cy="69177"/>
                      </a:xfrm>
                      <a:prstGeom prst="ellipse">
                        <a:avLst/>
                      </a:prstGeom>
                      <a:solidFill>
                        <a:srgbClr val="1D2B2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8">
                      <a:extLst>
                        <a:ext uri="{FF2B5EF4-FFF2-40B4-BE49-F238E27FC236}">
                          <a16:creationId xmlns:a16="http://schemas.microsoft.com/office/drawing/2014/main" id="{7F51ED9D-0DA1-F040-B50D-A4AE1F99A46E}"/>
                        </a:ext>
                      </a:extLst>
                    </p:cNvPr>
                    <p:cNvSpPr txBox="1"/>
                    <p:nvPr/>
                  </p:nvSpPr>
                  <p:spPr>
                    <a:xfrm>
                      <a:off x="6380800" y="2468113"/>
                      <a:ext cx="639919"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2014</a:t>
                      </a:r>
                    </a:p>
                  </p:txBody>
                </p:sp>
                <p:sp>
                  <p:nvSpPr>
                    <p:cNvPr id="27" name="TextBox 29">
                      <a:extLst>
                        <a:ext uri="{FF2B5EF4-FFF2-40B4-BE49-F238E27FC236}">
                          <a16:creationId xmlns:a16="http://schemas.microsoft.com/office/drawing/2014/main" id="{9C65563C-8353-5748-B7C3-535CFA44C362}"/>
                        </a:ext>
                      </a:extLst>
                    </p:cNvPr>
                    <p:cNvSpPr txBox="1"/>
                    <p:nvPr/>
                  </p:nvSpPr>
                  <p:spPr>
                    <a:xfrm>
                      <a:off x="6383500" y="3061855"/>
                      <a:ext cx="639919"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2007</a:t>
                      </a:r>
                    </a:p>
                  </p:txBody>
                </p:sp>
              </p:grpSp>
              <p:grpSp>
                <p:nvGrpSpPr>
                  <p:cNvPr id="14" name="Group 14">
                    <a:extLst>
                      <a:ext uri="{FF2B5EF4-FFF2-40B4-BE49-F238E27FC236}">
                        <a16:creationId xmlns:a16="http://schemas.microsoft.com/office/drawing/2014/main" id="{C8988821-7729-0D4A-8188-2C50EF648BB8}"/>
                      </a:ext>
                    </a:extLst>
                  </p:cNvPr>
                  <p:cNvGrpSpPr/>
                  <p:nvPr/>
                </p:nvGrpSpPr>
                <p:grpSpPr>
                  <a:xfrm>
                    <a:off x="7109060" y="2449173"/>
                    <a:ext cx="3965340" cy="1111731"/>
                    <a:chOff x="7109060" y="2449173"/>
                    <a:chExt cx="3965340" cy="1111731"/>
                  </a:xfrm>
                </p:grpSpPr>
                <p:sp>
                  <p:nvSpPr>
                    <p:cNvPr id="18" name="TextBox 25">
                      <a:extLst>
                        <a:ext uri="{FF2B5EF4-FFF2-40B4-BE49-F238E27FC236}">
                          <a16:creationId xmlns:a16="http://schemas.microsoft.com/office/drawing/2014/main" id="{7D59FF9F-118F-1A4C-A211-DA02AEB298A3}"/>
                        </a:ext>
                      </a:extLst>
                    </p:cNvPr>
                    <p:cNvSpPr txBox="1"/>
                    <p:nvPr/>
                  </p:nvSpPr>
                  <p:spPr>
                    <a:xfrm>
                      <a:off x="7109060" y="2449173"/>
                      <a:ext cx="3562053" cy="338554"/>
                    </a:xfrm>
                    <a:prstGeom prst="rect">
                      <a:avLst/>
                    </a:prstGeom>
                    <a:noFill/>
                  </p:spPr>
                  <p:txBody>
                    <a:bodyPr wrap="square" rtlCol="0">
                      <a:spAutoFit/>
                    </a:bodyPr>
                    <a:lstStyle/>
                    <a:p>
                      <a:r>
                        <a:rPr lang="en-US" sz="1600" b="1" i="1" dirty="0">
                          <a:latin typeface="Arial" panose="020B0604020202020204" pitchFamily="34" charset="0"/>
                          <a:cs typeface="Arial" panose="020B0604020202020204" pitchFamily="34" charset="0"/>
                        </a:rPr>
                        <a:t>Physician Attending</a:t>
                      </a:r>
                    </a:p>
                  </p:txBody>
                </p:sp>
                <p:grpSp>
                  <p:nvGrpSpPr>
                    <p:cNvPr id="19" name="Group 19">
                      <a:extLst>
                        <a:ext uri="{FF2B5EF4-FFF2-40B4-BE49-F238E27FC236}">
                          <a16:creationId xmlns:a16="http://schemas.microsoft.com/office/drawing/2014/main" id="{43C5E973-E358-2D4D-81A0-3AC0F535A8E5}"/>
                        </a:ext>
                      </a:extLst>
                    </p:cNvPr>
                    <p:cNvGrpSpPr/>
                    <p:nvPr/>
                  </p:nvGrpSpPr>
                  <p:grpSpPr>
                    <a:xfrm>
                      <a:off x="7109060" y="3000737"/>
                      <a:ext cx="3965340" cy="560167"/>
                      <a:chOff x="7109060" y="2177854"/>
                      <a:chExt cx="3965340" cy="560167"/>
                    </a:xfrm>
                  </p:grpSpPr>
                  <p:sp>
                    <p:nvSpPr>
                      <p:cNvPr id="23" name="TextBox 23">
                        <a:extLst>
                          <a:ext uri="{FF2B5EF4-FFF2-40B4-BE49-F238E27FC236}">
                            <a16:creationId xmlns:a16="http://schemas.microsoft.com/office/drawing/2014/main" id="{72707774-DA77-154A-BB53-4DBDBB6F3D01}"/>
                          </a:ext>
                        </a:extLst>
                      </p:cNvPr>
                      <p:cNvSpPr txBox="1"/>
                      <p:nvPr/>
                    </p:nvSpPr>
                    <p:spPr>
                      <a:xfrm>
                        <a:off x="7109060" y="2177854"/>
                        <a:ext cx="3965338" cy="338554"/>
                      </a:xfrm>
                      <a:prstGeom prst="rect">
                        <a:avLst/>
                      </a:prstGeom>
                      <a:noFill/>
                    </p:spPr>
                    <p:txBody>
                      <a:bodyPr wrap="square" rtlCol="0">
                        <a:spAutoFit/>
                      </a:bodyPr>
                      <a:lstStyle/>
                      <a:p>
                        <a:r>
                          <a:rPr lang="en-US" sz="1600" b="1" i="1" dirty="0">
                            <a:latin typeface="Arial" panose="020B0604020202020204" pitchFamily="34" charset="0"/>
                            <a:cs typeface="Arial" panose="020B0604020202020204" pitchFamily="34" charset="0"/>
                          </a:rPr>
                          <a:t>Residency in General Surgery</a:t>
                        </a:r>
                      </a:p>
                    </p:txBody>
                  </p:sp>
                  <p:sp>
                    <p:nvSpPr>
                      <p:cNvPr id="24" name="Rectangle 24">
                        <a:extLst>
                          <a:ext uri="{FF2B5EF4-FFF2-40B4-BE49-F238E27FC236}">
                            <a16:creationId xmlns:a16="http://schemas.microsoft.com/office/drawing/2014/main" id="{2D9CB03B-6C8C-D640-98A8-E8008589AF17}"/>
                          </a:ext>
                        </a:extLst>
                      </p:cNvPr>
                      <p:cNvSpPr/>
                      <p:nvPr/>
                    </p:nvSpPr>
                    <p:spPr>
                      <a:xfrm>
                        <a:off x="7109060" y="2468772"/>
                        <a:ext cx="3965340" cy="269249"/>
                      </a:xfrm>
                      <a:prstGeom prst="rect">
                        <a:avLst/>
                      </a:prstGeom>
                      <a:noFill/>
                    </p:spPr>
                    <p:txBody>
                      <a:bodyPr wrap="square">
                        <a:spAutoFit/>
                      </a:bodyPr>
                      <a:lstStyle/>
                      <a:p>
                        <a:endParaRPr lang="en-US" sz="1200" i="1" dirty="0">
                          <a:solidFill>
                            <a:schemeClr val="tx1">
                              <a:lumMod val="85000"/>
                              <a:lumOff val="15000"/>
                            </a:schemeClr>
                          </a:solidFill>
                          <a:latin typeface="Arial" panose="020B0604020202020204" pitchFamily="34" charset="0"/>
                          <a:ea typeface="BatangChe" panose="02030609000101010101" pitchFamily="49" charset="-127"/>
                          <a:cs typeface="Arial" panose="020B0604020202020204" pitchFamily="34" charset="0"/>
                        </a:endParaRPr>
                      </a:p>
                    </p:txBody>
                  </p:sp>
                </p:grpSp>
              </p:grpSp>
              <p:grpSp>
                <p:nvGrpSpPr>
                  <p:cNvPr id="15" name="Group 15">
                    <a:extLst>
                      <a:ext uri="{FF2B5EF4-FFF2-40B4-BE49-F238E27FC236}">
                        <a16:creationId xmlns:a16="http://schemas.microsoft.com/office/drawing/2014/main" id="{E34805B7-06D7-3D4D-AC60-872E4B13D8FC}"/>
                      </a:ext>
                    </a:extLst>
                  </p:cNvPr>
                  <p:cNvGrpSpPr/>
                  <p:nvPr/>
                </p:nvGrpSpPr>
                <p:grpSpPr>
                  <a:xfrm>
                    <a:off x="5841429" y="1239235"/>
                    <a:ext cx="2992887" cy="478455"/>
                    <a:chOff x="6042311" y="1239235"/>
                    <a:chExt cx="2992887" cy="478455"/>
                  </a:xfrm>
                </p:grpSpPr>
                <p:sp>
                  <p:nvSpPr>
                    <p:cNvPr id="16" name="Freeform 16">
                      <a:extLst>
                        <a:ext uri="{FF2B5EF4-FFF2-40B4-BE49-F238E27FC236}">
                          <a16:creationId xmlns:a16="http://schemas.microsoft.com/office/drawing/2014/main" id="{3BAC2330-C7B2-5F4C-9B06-4060401F2045}"/>
                        </a:ext>
                      </a:extLst>
                    </p:cNvPr>
                    <p:cNvSpPr/>
                    <p:nvPr/>
                  </p:nvSpPr>
                  <p:spPr>
                    <a:xfrm>
                      <a:off x="6042311" y="1239235"/>
                      <a:ext cx="2992887" cy="478455"/>
                    </a:xfrm>
                    <a:custGeom>
                      <a:avLst/>
                      <a:gdLst>
                        <a:gd name="connsiteX0" fmla="*/ 0 w 2992887"/>
                        <a:gd name="connsiteY0" fmla="*/ 0 h 478455"/>
                        <a:gd name="connsiteX1" fmla="*/ 730198 w 2992887"/>
                        <a:gd name="connsiteY1" fmla="*/ 0 h 478455"/>
                        <a:gd name="connsiteX2" fmla="*/ 2915534 w 2992887"/>
                        <a:gd name="connsiteY2" fmla="*/ 0 h 478455"/>
                        <a:gd name="connsiteX3" fmla="*/ 2992887 w 2992887"/>
                        <a:gd name="connsiteY3" fmla="*/ 0 h 478455"/>
                        <a:gd name="connsiteX4" fmla="*/ 2711805 w 2992887"/>
                        <a:gd name="connsiteY4" fmla="*/ 241805 h 478455"/>
                        <a:gd name="connsiteX5" fmla="*/ 2992887 w 2992887"/>
                        <a:gd name="connsiteY5" fmla="*/ 478455 h 478455"/>
                        <a:gd name="connsiteX6" fmla="*/ 2915534 w 2992887"/>
                        <a:gd name="connsiteY6" fmla="*/ 478455 h 478455"/>
                        <a:gd name="connsiteX7" fmla="*/ 730198 w 2992887"/>
                        <a:gd name="connsiteY7" fmla="*/ 478455 h 478455"/>
                        <a:gd name="connsiteX8" fmla="*/ 0 w 2992887"/>
                        <a:gd name="connsiteY8" fmla="*/ 478455 h 47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887" h="478455">
                          <a:moveTo>
                            <a:pt x="0" y="0"/>
                          </a:moveTo>
                          <a:lnTo>
                            <a:pt x="730198" y="0"/>
                          </a:lnTo>
                          <a:lnTo>
                            <a:pt x="2915534" y="0"/>
                          </a:lnTo>
                          <a:lnTo>
                            <a:pt x="2992887" y="0"/>
                          </a:lnTo>
                          <a:lnTo>
                            <a:pt x="2711805" y="241805"/>
                          </a:lnTo>
                          <a:lnTo>
                            <a:pt x="2992887" y="478455"/>
                          </a:lnTo>
                          <a:lnTo>
                            <a:pt x="2915534" y="478455"/>
                          </a:lnTo>
                          <a:lnTo>
                            <a:pt x="730198" y="478455"/>
                          </a:lnTo>
                          <a:lnTo>
                            <a:pt x="0" y="478455"/>
                          </a:lnTo>
                          <a:close/>
                        </a:path>
                      </a:pathLst>
                    </a:custGeom>
                    <a:solidFill>
                      <a:srgbClr val="25928F"/>
                    </a:solidFill>
                    <a:ln>
                      <a:noFill/>
                    </a:ln>
                    <a:effectLst>
                      <a:outerShdw blurRad="762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7">
                      <a:extLst>
                        <a:ext uri="{FF2B5EF4-FFF2-40B4-BE49-F238E27FC236}">
                          <a16:creationId xmlns:a16="http://schemas.microsoft.com/office/drawing/2014/main" id="{00D8521E-81D6-DF48-BAF6-BE0AD93B4E3E}"/>
                        </a:ext>
                      </a:extLst>
                    </p:cNvPr>
                    <p:cNvSpPr txBox="1"/>
                    <p:nvPr/>
                  </p:nvSpPr>
                  <p:spPr>
                    <a:xfrm>
                      <a:off x="6042311" y="1247630"/>
                      <a:ext cx="1997663"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Experience  </a:t>
                      </a:r>
                    </a:p>
                  </p:txBody>
                </p:sp>
              </p:grpSp>
            </p:grpSp>
          </p:grpSp>
        </p:grpSp>
      </p:grpSp>
      <p:graphicFrame>
        <p:nvGraphicFramePr>
          <p:cNvPr id="90" name="Chart 52">
            <a:extLst>
              <a:ext uri="{FF2B5EF4-FFF2-40B4-BE49-F238E27FC236}">
                <a16:creationId xmlns:a16="http://schemas.microsoft.com/office/drawing/2014/main" id="{36C3BDEB-4CA8-A842-B0F6-4CE339B3E941}"/>
              </a:ext>
            </a:extLst>
          </p:cNvPr>
          <p:cNvGraphicFramePr/>
          <p:nvPr/>
        </p:nvGraphicFramePr>
        <p:xfrm>
          <a:off x="5876005" y="4998948"/>
          <a:ext cx="1602915" cy="1068609"/>
        </p:xfrm>
        <a:graphic>
          <a:graphicData uri="http://schemas.openxmlformats.org/drawingml/2006/chart">
            <c:chart xmlns:c="http://schemas.openxmlformats.org/drawingml/2006/chart" xmlns:r="http://schemas.openxmlformats.org/officeDocument/2006/relationships" r:id="rId5"/>
          </a:graphicData>
        </a:graphic>
      </p:graphicFrame>
      <p:sp>
        <p:nvSpPr>
          <p:cNvPr id="92" name="Oval 91">
            <a:extLst>
              <a:ext uri="{FF2B5EF4-FFF2-40B4-BE49-F238E27FC236}">
                <a16:creationId xmlns:a16="http://schemas.microsoft.com/office/drawing/2014/main" id="{EE83F6E8-02CC-2747-B633-037B67172314}"/>
              </a:ext>
            </a:extLst>
          </p:cNvPr>
          <p:cNvSpPr/>
          <p:nvPr/>
        </p:nvSpPr>
        <p:spPr>
          <a:xfrm>
            <a:off x="6851580" y="1995456"/>
            <a:ext cx="129791" cy="130080"/>
          </a:xfrm>
          <a:prstGeom prst="ellipse">
            <a:avLst/>
          </a:prstGeom>
          <a:solidFill>
            <a:srgbClr val="1D2B2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28">
            <a:extLst>
              <a:ext uri="{FF2B5EF4-FFF2-40B4-BE49-F238E27FC236}">
                <a16:creationId xmlns:a16="http://schemas.microsoft.com/office/drawing/2014/main" id="{2C9F0A5B-F0F7-C145-8547-56C05E9D52CB}"/>
              </a:ext>
            </a:extLst>
          </p:cNvPr>
          <p:cNvSpPr txBox="1"/>
          <p:nvPr/>
        </p:nvSpPr>
        <p:spPr>
          <a:xfrm>
            <a:off x="5943993" y="1864614"/>
            <a:ext cx="639919"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2022</a:t>
            </a:r>
          </a:p>
        </p:txBody>
      </p:sp>
      <p:sp>
        <p:nvSpPr>
          <p:cNvPr id="94" name="TextBox 25">
            <a:extLst>
              <a:ext uri="{FF2B5EF4-FFF2-40B4-BE49-F238E27FC236}">
                <a16:creationId xmlns:a16="http://schemas.microsoft.com/office/drawing/2014/main" id="{3A75D69B-2764-9B4B-AC69-E57B948F1539}"/>
              </a:ext>
            </a:extLst>
          </p:cNvPr>
          <p:cNvSpPr txBox="1"/>
          <p:nvPr/>
        </p:nvSpPr>
        <p:spPr>
          <a:xfrm>
            <a:off x="7019325" y="1758736"/>
            <a:ext cx="3656435" cy="348298"/>
          </a:xfrm>
          <a:prstGeom prst="rect">
            <a:avLst/>
          </a:prstGeom>
          <a:noFill/>
        </p:spPr>
        <p:txBody>
          <a:bodyPr wrap="square" rtlCol="0">
            <a:spAutoFit/>
          </a:bodyPr>
          <a:lstStyle/>
          <a:p>
            <a:r>
              <a:rPr lang="en-US" sz="1600" b="1" i="1" dirty="0">
                <a:latin typeface="Arial" panose="020B0604020202020204" pitchFamily="34" charset="0"/>
                <a:cs typeface="Arial" panose="020B0604020202020204" pitchFamily="34" charset="0"/>
              </a:rPr>
              <a:t>Clinical Audit </a:t>
            </a:r>
            <a:r>
              <a:rPr lang="en-US" sz="1600" b="1" i="1" dirty="0" err="1">
                <a:latin typeface="Arial" panose="020B0604020202020204" pitchFamily="34" charset="0"/>
                <a:cs typeface="Arial" panose="020B0604020202020204" pitchFamily="34" charset="0"/>
              </a:rPr>
              <a:t>Comitte</a:t>
            </a:r>
            <a:endParaRPr lang="en-US" sz="1600" b="1" i="1" dirty="0">
              <a:latin typeface="Arial" panose="020B0604020202020204" pitchFamily="34" charset="0"/>
              <a:cs typeface="Arial" panose="020B0604020202020204" pitchFamily="34" charset="0"/>
            </a:endParaRPr>
          </a:p>
        </p:txBody>
      </p:sp>
      <p:sp>
        <p:nvSpPr>
          <p:cNvPr id="96" name="Oval 95">
            <a:extLst>
              <a:ext uri="{FF2B5EF4-FFF2-40B4-BE49-F238E27FC236}">
                <a16:creationId xmlns:a16="http://schemas.microsoft.com/office/drawing/2014/main" id="{FC411F04-DBCF-1C41-A74D-7288B1A5BB74}"/>
              </a:ext>
            </a:extLst>
          </p:cNvPr>
          <p:cNvSpPr/>
          <p:nvPr/>
        </p:nvSpPr>
        <p:spPr>
          <a:xfrm>
            <a:off x="3865585" y="4796222"/>
            <a:ext cx="119854" cy="120120"/>
          </a:xfrm>
          <a:prstGeom prst="ellipse">
            <a:avLst/>
          </a:prstGeom>
          <a:solidFill>
            <a:srgbClr val="2592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77">
            <a:extLst>
              <a:ext uri="{FF2B5EF4-FFF2-40B4-BE49-F238E27FC236}">
                <a16:creationId xmlns:a16="http://schemas.microsoft.com/office/drawing/2014/main" id="{6C510B7E-B147-3441-A0E6-3749F3A93BFB}"/>
              </a:ext>
            </a:extLst>
          </p:cNvPr>
          <p:cNvSpPr txBox="1"/>
          <p:nvPr/>
        </p:nvSpPr>
        <p:spPr>
          <a:xfrm>
            <a:off x="3149068" y="4720659"/>
            <a:ext cx="524503" cy="276999"/>
          </a:xfrm>
          <a:prstGeom prst="rect">
            <a:avLst/>
          </a:prstGeom>
          <a:solidFill>
            <a:srgbClr val="25928F"/>
          </a:solid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2021</a:t>
            </a:r>
          </a:p>
        </p:txBody>
      </p:sp>
      <p:sp>
        <p:nvSpPr>
          <p:cNvPr id="98" name="TextBox 75">
            <a:extLst>
              <a:ext uri="{FF2B5EF4-FFF2-40B4-BE49-F238E27FC236}">
                <a16:creationId xmlns:a16="http://schemas.microsoft.com/office/drawing/2014/main" id="{9C0ADD25-637C-7C44-B352-084324335A78}"/>
              </a:ext>
            </a:extLst>
          </p:cNvPr>
          <p:cNvSpPr txBox="1"/>
          <p:nvPr/>
        </p:nvSpPr>
        <p:spPr>
          <a:xfrm>
            <a:off x="3985323" y="4555547"/>
            <a:ext cx="1592142" cy="769441"/>
          </a:xfrm>
          <a:prstGeom prst="rect">
            <a:avLst/>
          </a:prstGeom>
          <a:noFill/>
        </p:spPr>
        <p:txBody>
          <a:bodyPr wrap="square" rtlCol="0">
            <a:spAutoFit/>
          </a:bodyPr>
          <a:lstStyle/>
          <a:p>
            <a:r>
              <a:rPr lang="en-US" sz="1100" i="1" dirty="0">
                <a:solidFill>
                  <a:schemeClr val="tx1">
                    <a:lumMod val="85000"/>
                    <a:lumOff val="15000"/>
                  </a:schemeClr>
                </a:solidFill>
                <a:latin typeface="Arial" panose="020B0604020202020204" pitchFamily="34" charset="0"/>
                <a:cs typeface="Arial" panose="020B0604020202020204" pitchFamily="34" charset="0"/>
              </a:rPr>
              <a:t>Post Graduation in Management of Healthcare Institutions</a:t>
            </a:r>
          </a:p>
          <a:p>
            <a:endParaRPr lang="en-US" sz="1100" i="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104" name="Imagem 103">
            <a:extLst>
              <a:ext uri="{FF2B5EF4-FFF2-40B4-BE49-F238E27FC236}">
                <a16:creationId xmlns:a16="http://schemas.microsoft.com/office/drawing/2014/main" id="{949442BC-DD31-8624-1E08-4B9281BACA84}"/>
              </a:ext>
            </a:extLst>
          </p:cNvPr>
          <p:cNvPicPr>
            <a:picLocks noChangeAspect="1"/>
          </p:cNvPicPr>
          <p:nvPr/>
        </p:nvPicPr>
        <p:blipFill>
          <a:blip r:embed="rId6"/>
          <a:stretch>
            <a:fillRect/>
          </a:stretch>
        </p:blipFill>
        <p:spPr>
          <a:xfrm>
            <a:off x="9807170" y="3595"/>
            <a:ext cx="2384830" cy="979782"/>
          </a:xfrm>
          <a:prstGeom prst="rect">
            <a:avLst/>
          </a:prstGeom>
        </p:spPr>
      </p:pic>
      <p:pic>
        <p:nvPicPr>
          <p:cNvPr id="100" name="Imagem 99" descr="Uma imagem com pessoa, homem, camisa, pose&#10;&#10;Descrição gerada automaticamente">
            <a:extLst>
              <a:ext uri="{FF2B5EF4-FFF2-40B4-BE49-F238E27FC236}">
                <a16:creationId xmlns:a16="http://schemas.microsoft.com/office/drawing/2014/main" id="{404C9EC9-D45B-A3C6-2EE0-3B85E5AA8BC1}"/>
              </a:ext>
            </a:extLst>
          </p:cNvPr>
          <p:cNvPicPr>
            <a:picLocks noChangeAspect="1"/>
          </p:cNvPicPr>
          <p:nvPr/>
        </p:nvPicPr>
        <p:blipFill>
          <a:blip r:embed="rId7"/>
          <a:stretch>
            <a:fillRect/>
          </a:stretch>
        </p:blipFill>
        <p:spPr>
          <a:xfrm>
            <a:off x="961747" y="1000125"/>
            <a:ext cx="1714673" cy="2144143"/>
          </a:xfrm>
          <a:prstGeom prst="rect">
            <a:avLst/>
          </a:prstGeom>
        </p:spPr>
      </p:pic>
    </p:spTree>
    <p:extLst>
      <p:ext uri="{BB962C8B-B14F-4D97-AF65-F5344CB8AC3E}">
        <p14:creationId xmlns:p14="http://schemas.microsoft.com/office/powerpoint/2010/main" val="3155438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Pentagon 84">
            <a:extLst>
              <a:ext uri="{FF2B5EF4-FFF2-40B4-BE49-F238E27FC236}">
                <a16:creationId xmlns:a16="http://schemas.microsoft.com/office/drawing/2014/main" id="{3F1AE83E-2D6E-B143-8F67-992E2F2897DA}"/>
              </a:ext>
            </a:extLst>
          </p:cNvPr>
          <p:cNvSpPr/>
          <p:nvPr/>
        </p:nvSpPr>
        <p:spPr>
          <a:xfrm>
            <a:off x="3169404" y="5218521"/>
            <a:ext cx="547912" cy="259116"/>
          </a:xfrm>
          <a:prstGeom prst="homePlate">
            <a:avLst/>
          </a:prstGeom>
          <a:solidFill>
            <a:srgbClr val="259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Pentagon 31">
            <a:extLst>
              <a:ext uri="{FF2B5EF4-FFF2-40B4-BE49-F238E27FC236}">
                <a16:creationId xmlns:a16="http://schemas.microsoft.com/office/drawing/2014/main" id="{0BB61B1C-B0FE-F445-8E76-A2420F9844B5}"/>
              </a:ext>
            </a:extLst>
          </p:cNvPr>
          <p:cNvSpPr/>
          <p:nvPr/>
        </p:nvSpPr>
        <p:spPr>
          <a:xfrm>
            <a:off x="5929704" y="1896929"/>
            <a:ext cx="762497" cy="280602"/>
          </a:xfrm>
          <a:prstGeom prst="homePlate">
            <a:avLst/>
          </a:prstGeom>
          <a:solidFill>
            <a:srgbClr val="1D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a:extLst>
              <a:ext uri="{FF2B5EF4-FFF2-40B4-BE49-F238E27FC236}">
                <a16:creationId xmlns:a16="http://schemas.microsoft.com/office/drawing/2014/main" id="{00E0B9C5-58AB-C144-B22F-C61DA55408FF}"/>
              </a:ext>
            </a:extLst>
          </p:cNvPr>
          <p:cNvGrpSpPr/>
          <p:nvPr/>
        </p:nvGrpSpPr>
        <p:grpSpPr>
          <a:xfrm>
            <a:off x="471488" y="1000125"/>
            <a:ext cx="10922807" cy="5366454"/>
            <a:chOff x="753434" y="1151635"/>
            <a:chExt cx="10640861" cy="5216317"/>
          </a:xfrm>
        </p:grpSpPr>
        <p:grpSp>
          <p:nvGrpSpPr>
            <p:cNvPr id="5" name="Group 98">
              <a:extLst>
                <a:ext uri="{FF2B5EF4-FFF2-40B4-BE49-F238E27FC236}">
                  <a16:creationId xmlns:a16="http://schemas.microsoft.com/office/drawing/2014/main" id="{91515557-D72E-4741-A6BB-1D41057FB3FE}"/>
                </a:ext>
              </a:extLst>
            </p:cNvPr>
            <p:cNvGrpSpPr/>
            <p:nvPr/>
          </p:nvGrpSpPr>
          <p:grpSpPr>
            <a:xfrm>
              <a:off x="753434" y="3305543"/>
              <a:ext cx="2478404" cy="3062409"/>
              <a:chOff x="753434" y="3305543"/>
              <a:chExt cx="2478404" cy="3062409"/>
            </a:xfrm>
          </p:grpSpPr>
          <p:sp>
            <p:nvSpPr>
              <p:cNvPr id="84" name="Rectangle 99">
                <a:extLst>
                  <a:ext uri="{FF2B5EF4-FFF2-40B4-BE49-F238E27FC236}">
                    <a16:creationId xmlns:a16="http://schemas.microsoft.com/office/drawing/2014/main" id="{4F172A1C-2B33-744A-AF53-22424BBD404E}"/>
                  </a:ext>
                </a:extLst>
              </p:cNvPr>
              <p:cNvSpPr/>
              <p:nvPr/>
            </p:nvSpPr>
            <p:spPr>
              <a:xfrm>
                <a:off x="797705" y="3305543"/>
                <a:ext cx="2434133" cy="3062409"/>
              </a:xfrm>
              <a:prstGeom prst="rect">
                <a:avLst/>
              </a:prstGeom>
              <a:solidFill>
                <a:srgbClr val="2592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106">
                <a:extLst>
                  <a:ext uri="{FF2B5EF4-FFF2-40B4-BE49-F238E27FC236}">
                    <a16:creationId xmlns:a16="http://schemas.microsoft.com/office/drawing/2014/main" id="{9C5FE20F-1A91-C84D-8FBD-35BBEC04420D}"/>
                  </a:ext>
                </a:extLst>
              </p:cNvPr>
              <p:cNvSpPr txBox="1"/>
              <p:nvPr/>
            </p:nvSpPr>
            <p:spPr>
              <a:xfrm>
                <a:off x="753434" y="4476662"/>
                <a:ext cx="2433266" cy="628249"/>
              </a:xfrm>
              <a:prstGeom prst="rect">
                <a:avLst/>
              </a:prstGeom>
              <a:noFill/>
            </p:spPr>
            <p:txBody>
              <a:bodyPr wrap="square" rtlCol="0">
                <a:spAutoFit/>
              </a:bodyPr>
              <a:lstStyle/>
              <a:p>
                <a:r>
                  <a:rPr lang="en-US" sz="1200" i="1" dirty="0">
                    <a:solidFill>
                      <a:schemeClr val="bg1"/>
                    </a:solidFill>
                    <a:latin typeface="Arial" panose="020B0604020202020204" pitchFamily="34" charset="0"/>
                    <a:cs typeface="Arial" panose="020B0604020202020204" pitchFamily="34" charset="0"/>
                  </a:rPr>
                  <a:t>YY years old.</a:t>
                </a:r>
              </a:p>
              <a:p>
                <a:r>
                  <a:rPr lang="en-US" sz="1200" i="1" dirty="0">
                    <a:solidFill>
                      <a:schemeClr val="bg1"/>
                    </a:solidFill>
                    <a:latin typeface="Arial" panose="020B0604020202020204" pitchFamily="34" charset="0"/>
                    <a:cs typeface="Arial" panose="020B0604020202020204" pitchFamily="34" charset="0"/>
                  </a:rPr>
                  <a:t>Lives with ZZZZZZZZZZ.</a:t>
                </a:r>
              </a:p>
              <a:p>
                <a:endParaRPr lang="en-US" sz="1200" i="1" dirty="0">
                  <a:solidFill>
                    <a:schemeClr val="bg1"/>
                  </a:solidFill>
                  <a:latin typeface="Arial" panose="020B0604020202020204" pitchFamily="34" charset="0"/>
                  <a:cs typeface="Arial" panose="020B0604020202020204" pitchFamily="34" charset="0"/>
                </a:endParaRPr>
              </a:p>
            </p:txBody>
          </p:sp>
          <p:grpSp>
            <p:nvGrpSpPr>
              <p:cNvPr id="86" name="Group 101">
                <a:extLst>
                  <a:ext uri="{FF2B5EF4-FFF2-40B4-BE49-F238E27FC236}">
                    <a16:creationId xmlns:a16="http://schemas.microsoft.com/office/drawing/2014/main" id="{FF27E42E-8ADC-304D-A7B2-1F5621860D7E}"/>
                  </a:ext>
                </a:extLst>
              </p:cNvPr>
              <p:cNvGrpSpPr/>
              <p:nvPr/>
            </p:nvGrpSpPr>
            <p:grpSpPr>
              <a:xfrm>
                <a:off x="786551" y="3399377"/>
                <a:ext cx="2213105" cy="1592891"/>
                <a:chOff x="786551" y="3399377"/>
                <a:chExt cx="2213105" cy="1592891"/>
              </a:xfrm>
            </p:grpSpPr>
            <p:sp>
              <p:nvSpPr>
                <p:cNvPr id="87" name="TextBox 102">
                  <a:extLst>
                    <a:ext uri="{FF2B5EF4-FFF2-40B4-BE49-F238E27FC236}">
                      <a16:creationId xmlns:a16="http://schemas.microsoft.com/office/drawing/2014/main" id="{04E59A4F-1310-AE47-AD17-3B5CA5269431}"/>
                    </a:ext>
                  </a:extLst>
                </p:cNvPr>
                <p:cNvSpPr txBox="1"/>
                <p:nvPr/>
              </p:nvSpPr>
              <p:spPr>
                <a:xfrm>
                  <a:off x="786551" y="3399377"/>
                  <a:ext cx="2213105" cy="388916"/>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XXXXXXX</a:t>
                  </a:r>
                </a:p>
              </p:txBody>
            </p:sp>
            <p:sp>
              <p:nvSpPr>
                <p:cNvPr id="88" name="TextBox 103">
                  <a:extLst>
                    <a:ext uri="{FF2B5EF4-FFF2-40B4-BE49-F238E27FC236}">
                      <a16:creationId xmlns:a16="http://schemas.microsoft.com/office/drawing/2014/main" id="{A57A12F7-6D06-594C-8F6F-F47E586F6098}"/>
                    </a:ext>
                  </a:extLst>
                </p:cNvPr>
                <p:cNvSpPr txBox="1"/>
                <p:nvPr/>
              </p:nvSpPr>
              <p:spPr>
                <a:xfrm>
                  <a:off x="786551" y="4053471"/>
                  <a:ext cx="1745991"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General Surgeon</a:t>
                  </a:r>
                </a:p>
              </p:txBody>
            </p:sp>
            <p:sp>
              <p:nvSpPr>
                <p:cNvPr id="89" name="Rectangle 104">
                  <a:extLst>
                    <a:ext uri="{FF2B5EF4-FFF2-40B4-BE49-F238E27FC236}">
                      <a16:creationId xmlns:a16="http://schemas.microsoft.com/office/drawing/2014/main" id="{27A416ED-AD41-DB4C-A839-A38C4D68D772}"/>
                    </a:ext>
                  </a:extLst>
                </p:cNvPr>
                <p:cNvSpPr/>
                <p:nvPr/>
              </p:nvSpPr>
              <p:spPr>
                <a:xfrm>
                  <a:off x="912339" y="4715269"/>
                  <a:ext cx="2007153" cy="276999"/>
                </a:xfrm>
                <a:prstGeom prst="rect">
                  <a:avLst/>
                </a:prstGeom>
                <a:noFill/>
              </p:spPr>
              <p:txBody>
                <a:bodyPr wrap="square">
                  <a:spAutoFit/>
                </a:bodyPr>
                <a:lstStyle/>
                <a:p>
                  <a:endParaRPr lang="en-US" sz="1200" i="1" dirty="0">
                    <a:solidFill>
                      <a:schemeClr val="bg1"/>
                    </a:solidFill>
                    <a:latin typeface="Arial" panose="020B0604020202020204" pitchFamily="34" charset="0"/>
                    <a:ea typeface="BatangChe" panose="02030609000101010101" pitchFamily="49" charset="-127"/>
                    <a:cs typeface="Arial" panose="020B0604020202020204" pitchFamily="34" charset="0"/>
                  </a:endParaRPr>
                </a:p>
              </p:txBody>
            </p:sp>
          </p:grpSp>
        </p:grpSp>
        <p:grpSp>
          <p:nvGrpSpPr>
            <p:cNvPr id="6" name="Group 6">
              <a:extLst>
                <a:ext uri="{FF2B5EF4-FFF2-40B4-BE49-F238E27FC236}">
                  <a16:creationId xmlns:a16="http://schemas.microsoft.com/office/drawing/2014/main" id="{334AC6B6-C11C-904B-BBA2-4CE6EA516D26}"/>
                </a:ext>
              </a:extLst>
            </p:cNvPr>
            <p:cNvGrpSpPr/>
            <p:nvPr/>
          </p:nvGrpSpPr>
          <p:grpSpPr>
            <a:xfrm>
              <a:off x="3330009" y="1151635"/>
              <a:ext cx="8064286" cy="5202429"/>
              <a:chOff x="3330009" y="1151635"/>
              <a:chExt cx="8064286" cy="5202429"/>
            </a:xfrm>
          </p:grpSpPr>
          <p:grpSp>
            <p:nvGrpSpPr>
              <p:cNvPr id="7" name="Group 7">
                <a:extLst>
                  <a:ext uri="{FF2B5EF4-FFF2-40B4-BE49-F238E27FC236}">
                    <a16:creationId xmlns:a16="http://schemas.microsoft.com/office/drawing/2014/main" id="{CED92933-7616-4746-B8D8-2EDB6736097A}"/>
                  </a:ext>
                </a:extLst>
              </p:cNvPr>
              <p:cNvGrpSpPr/>
              <p:nvPr/>
            </p:nvGrpSpPr>
            <p:grpSpPr>
              <a:xfrm>
                <a:off x="3330009" y="1151635"/>
                <a:ext cx="2401027" cy="2604994"/>
                <a:chOff x="3330009" y="1151635"/>
                <a:chExt cx="2401027" cy="2604994"/>
              </a:xfrm>
            </p:grpSpPr>
            <p:sp>
              <p:nvSpPr>
                <p:cNvPr id="75" name="Rectangle 88">
                  <a:extLst>
                    <a:ext uri="{FF2B5EF4-FFF2-40B4-BE49-F238E27FC236}">
                      <a16:creationId xmlns:a16="http://schemas.microsoft.com/office/drawing/2014/main" id="{BDC6296E-48D1-0B41-80D5-8467E1E2F983}"/>
                    </a:ext>
                  </a:extLst>
                </p:cNvPr>
                <p:cNvSpPr/>
                <p:nvPr/>
              </p:nvSpPr>
              <p:spPr>
                <a:xfrm>
                  <a:off x="3330009" y="1151635"/>
                  <a:ext cx="2401027" cy="2604994"/>
                </a:xfrm>
                <a:prstGeom prst="rect">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89">
                  <a:extLst>
                    <a:ext uri="{FF2B5EF4-FFF2-40B4-BE49-F238E27FC236}">
                      <a16:creationId xmlns:a16="http://schemas.microsoft.com/office/drawing/2014/main" id="{6942E66D-34C9-BD42-AED6-F08F75FBDF3C}"/>
                    </a:ext>
                  </a:extLst>
                </p:cNvPr>
                <p:cNvGrpSpPr/>
                <p:nvPr/>
              </p:nvGrpSpPr>
              <p:grpSpPr>
                <a:xfrm>
                  <a:off x="3352074" y="1239235"/>
                  <a:ext cx="2262689" cy="848547"/>
                  <a:chOff x="3352074" y="1239235"/>
                  <a:chExt cx="2262689" cy="848547"/>
                </a:xfrm>
              </p:grpSpPr>
              <p:grpSp>
                <p:nvGrpSpPr>
                  <p:cNvPr id="77" name="Group 90">
                    <a:extLst>
                      <a:ext uri="{FF2B5EF4-FFF2-40B4-BE49-F238E27FC236}">
                        <a16:creationId xmlns:a16="http://schemas.microsoft.com/office/drawing/2014/main" id="{AF6F1877-CEA1-E741-A8A1-060962667180}"/>
                      </a:ext>
                    </a:extLst>
                  </p:cNvPr>
                  <p:cNvGrpSpPr/>
                  <p:nvPr/>
                </p:nvGrpSpPr>
                <p:grpSpPr>
                  <a:xfrm>
                    <a:off x="3352074" y="1239235"/>
                    <a:ext cx="2262689" cy="478455"/>
                    <a:chOff x="3321913" y="1239235"/>
                    <a:chExt cx="2262689" cy="478455"/>
                  </a:xfrm>
                </p:grpSpPr>
                <p:sp>
                  <p:nvSpPr>
                    <p:cNvPr id="82" name="Rectangle 80">
                      <a:extLst>
                        <a:ext uri="{FF2B5EF4-FFF2-40B4-BE49-F238E27FC236}">
                          <a16:creationId xmlns:a16="http://schemas.microsoft.com/office/drawing/2014/main" id="{B2C18A84-0AF0-D14C-BFDD-D81D4E055268}"/>
                        </a:ext>
                      </a:extLst>
                    </p:cNvPr>
                    <p:cNvSpPr/>
                    <p:nvPr/>
                  </p:nvSpPr>
                  <p:spPr>
                    <a:xfrm>
                      <a:off x="3321913" y="1239235"/>
                      <a:ext cx="2262689" cy="478455"/>
                    </a:xfrm>
                    <a:custGeom>
                      <a:avLst/>
                      <a:gdLst>
                        <a:gd name="connsiteX0" fmla="*/ 0 w 2262689"/>
                        <a:gd name="connsiteY0" fmla="*/ 0 h 478455"/>
                        <a:gd name="connsiteX1" fmla="*/ 2262689 w 2262689"/>
                        <a:gd name="connsiteY1" fmla="*/ 0 h 478455"/>
                        <a:gd name="connsiteX2" fmla="*/ 2262689 w 2262689"/>
                        <a:gd name="connsiteY2" fmla="*/ 478455 h 478455"/>
                        <a:gd name="connsiteX3" fmla="*/ 0 w 2262689"/>
                        <a:gd name="connsiteY3" fmla="*/ 478455 h 478455"/>
                        <a:gd name="connsiteX4" fmla="*/ 0 w 2262689"/>
                        <a:gd name="connsiteY4" fmla="*/ 0 h 478455"/>
                        <a:gd name="connsiteX0" fmla="*/ 0 w 2277029"/>
                        <a:gd name="connsiteY0" fmla="*/ 0 h 478455"/>
                        <a:gd name="connsiteX1" fmla="*/ 2262689 w 2277029"/>
                        <a:gd name="connsiteY1" fmla="*/ 0 h 478455"/>
                        <a:gd name="connsiteX2" fmla="*/ 2277029 w 2277029"/>
                        <a:gd name="connsiteY2" fmla="*/ 241805 h 478455"/>
                        <a:gd name="connsiteX3" fmla="*/ 2262689 w 2277029"/>
                        <a:gd name="connsiteY3" fmla="*/ 478455 h 478455"/>
                        <a:gd name="connsiteX4" fmla="*/ 0 w 2277029"/>
                        <a:gd name="connsiteY4" fmla="*/ 478455 h 478455"/>
                        <a:gd name="connsiteX5" fmla="*/ 0 w 2277029"/>
                        <a:gd name="connsiteY5" fmla="*/ 0 h 478455"/>
                        <a:gd name="connsiteX0" fmla="*/ 0 w 2262689"/>
                        <a:gd name="connsiteY0" fmla="*/ 0 h 478455"/>
                        <a:gd name="connsiteX1" fmla="*/ 2262689 w 2262689"/>
                        <a:gd name="connsiteY1" fmla="*/ 0 h 478455"/>
                        <a:gd name="connsiteX2" fmla="*/ 1981607 w 2262689"/>
                        <a:gd name="connsiteY2" fmla="*/ 199602 h 478455"/>
                        <a:gd name="connsiteX3" fmla="*/ 2262689 w 2262689"/>
                        <a:gd name="connsiteY3" fmla="*/ 478455 h 478455"/>
                        <a:gd name="connsiteX4" fmla="*/ 0 w 2262689"/>
                        <a:gd name="connsiteY4" fmla="*/ 478455 h 478455"/>
                        <a:gd name="connsiteX5" fmla="*/ 0 w 2262689"/>
                        <a:gd name="connsiteY5" fmla="*/ 0 h 478455"/>
                        <a:gd name="connsiteX0" fmla="*/ 0 w 2262689"/>
                        <a:gd name="connsiteY0" fmla="*/ 0 h 478455"/>
                        <a:gd name="connsiteX1" fmla="*/ 2262689 w 2262689"/>
                        <a:gd name="connsiteY1" fmla="*/ 0 h 478455"/>
                        <a:gd name="connsiteX2" fmla="*/ 1981607 w 2262689"/>
                        <a:gd name="connsiteY2" fmla="*/ 241805 h 478455"/>
                        <a:gd name="connsiteX3" fmla="*/ 2262689 w 2262689"/>
                        <a:gd name="connsiteY3" fmla="*/ 478455 h 478455"/>
                        <a:gd name="connsiteX4" fmla="*/ 0 w 2262689"/>
                        <a:gd name="connsiteY4" fmla="*/ 478455 h 478455"/>
                        <a:gd name="connsiteX5" fmla="*/ 0 w 2262689"/>
                        <a:gd name="connsiteY5" fmla="*/ 0 h 47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89" h="478455">
                          <a:moveTo>
                            <a:pt x="0" y="0"/>
                          </a:moveTo>
                          <a:lnTo>
                            <a:pt x="2262689" y="0"/>
                          </a:lnTo>
                          <a:lnTo>
                            <a:pt x="1981607" y="241805"/>
                          </a:lnTo>
                          <a:lnTo>
                            <a:pt x="2262689" y="478455"/>
                          </a:lnTo>
                          <a:lnTo>
                            <a:pt x="0" y="478455"/>
                          </a:lnTo>
                          <a:lnTo>
                            <a:pt x="0" y="0"/>
                          </a:lnTo>
                          <a:close/>
                        </a:path>
                      </a:pathLst>
                    </a:custGeom>
                    <a:solidFill>
                      <a:srgbClr val="25928F"/>
                    </a:solidFill>
                    <a:ln>
                      <a:noFill/>
                    </a:ln>
                    <a:effectLst>
                      <a:outerShdw blurRad="762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96">
                      <a:extLst>
                        <a:ext uri="{FF2B5EF4-FFF2-40B4-BE49-F238E27FC236}">
                          <a16:creationId xmlns:a16="http://schemas.microsoft.com/office/drawing/2014/main" id="{30A43FAE-7290-1D4F-AEB6-BFF797239EFF}"/>
                        </a:ext>
                      </a:extLst>
                    </p:cNvPr>
                    <p:cNvSpPr txBox="1"/>
                    <p:nvPr/>
                  </p:nvSpPr>
                  <p:spPr>
                    <a:xfrm>
                      <a:off x="3321913" y="1247630"/>
                      <a:ext cx="1562479"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Works in </a:t>
                      </a:r>
                    </a:p>
                  </p:txBody>
                </p:sp>
              </p:grpSp>
              <p:sp>
                <p:nvSpPr>
                  <p:cNvPr id="81" name="TextBox 94">
                    <a:extLst>
                      <a:ext uri="{FF2B5EF4-FFF2-40B4-BE49-F238E27FC236}">
                        <a16:creationId xmlns:a16="http://schemas.microsoft.com/office/drawing/2014/main" id="{E46A44E3-811F-504B-8DB7-1D7F2728F805}"/>
                      </a:ext>
                    </a:extLst>
                  </p:cNvPr>
                  <p:cNvSpPr txBox="1"/>
                  <p:nvPr/>
                </p:nvSpPr>
                <p:spPr>
                  <a:xfrm>
                    <a:off x="3420495" y="1818533"/>
                    <a:ext cx="2011856" cy="269249"/>
                  </a:xfrm>
                  <a:prstGeom prst="rect">
                    <a:avLst/>
                  </a:prstGeom>
                  <a:noFill/>
                </p:spPr>
                <p:txBody>
                  <a:bodyPr wrap="square" rtlCol="0">
                    <a:spAutoFit/>
                  </a:bodyPr>
                  <a:lstStyle/>
                  <a:p>
                    <a:r>
                      <a:rPr lang="en-US" sz="1200" b="1" i="1" dirty="0" err="1">
                        <a:latin typeface="Arial" panose="020B0604020202020204" pitchFamily="34" charset="0"/>
                        <a:cs typeface="Arial" panose="020B0604020202020204" pitchFamily="34" charset="0"/>
                      </a:rPr>
                      <a:t>Phillipines</a:t>
                    </a:r>
                    <a:endParaRPr lang="en-US" sz="1200" i="1" dirty="0">
                      <a:solidFill>
                        <a:schemeClr val="tx1">
                          <a:lumMod val="85000"/>
                          <a:lumOff val="15000"/>
                        </a:schemeClr>
                      </a:solidFill>
                      <a:latin typeface="Arial" panose="020B0604020202020204" pitchFamily="34" charset="0"/>
                      <a:cs typeface="Arial" panose="020B0604020202020204" pitchFamily="34" charset="0"/>
                    </a:endParaRPr>
                  </a:p>
                </p:txBody>
              </p:sp>
            </p:grpSp>
          </p:grpSp>
          <p:grpSp>
            <p:nvGrpSpPr>
              <p:cNvPr id="8" name="Group 8">
                <a:extLst>
                  <a:ext uri="{FF2B5EF4-FFF2-40B4-BE49-F238E27FC236}">
                    <a16:creationId xmlns:a16="http://schemas.microsoft.com/office/drawing/2014/main" id="{B6758C45-6FA5-F748-8D6B-215AC7367EB1}"/>
                  </a:ext>
                </a:extLst>
              </p:cNvPr>
              <p:cNvGrpSpPr/>
              <p:nvPr/>
            </p:nvGrpSpPr>
            <p:grpSpPr>
              <a:xfrm>
                <a:off x="3330009" y="3853433"/>
                <a:ext cx="2401027" cy="2500631"/>
                <a:chOff x="3330009" y="3853433"/>
                <a:chExt cx="2401027" cy="2500631"/>
              </a:xfrm>
            </p:grpSpPr>
            <p:sp>
              <p:nvSpPr>
                <p:cNvPr id="53" name="Rectangle 64">
                  <a:extLst>
                    <a:ext uri="{FF2B5EF4-FFF2-40B4-BE49-F238E27FC236}">
                      <a16:creationId xmlns:a16="http://schemas.microsoft.com/office/drawing/2014/main" id="{4B715242-2C7B-764A-9828-16C2071EE2DD}"/>
                    </a:ext>
                  </a:extLst>
                </p:cNvPr>
                <p:cNvSpPr/>
                <p:nvPr/>
              </p:nvSpPr>
              <p:spPr>
                <a:xfrm>
                  <a:off x="3330009" y="3853433"/>
                  <a:ext cx="2401027" cy="2500631"/>
                </a:xfrm>
                <a:prstGeom prst="rect">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65">
                  <a:extLst>
                    <a:ext uri="{FF2B5EF4-FFF2-40B4-BE49-F238E27FC236}">
                      <a16:creationId xmlns:a16="http://schemas.microsoft.com/office/drawing/2014/main" id="{82002C46-216E-614D-986B-B85550A3CF45}"/>
                    </a:ext>
                  </a:extLst>
                </p:cNvPr>
                <p:cNvGrpSpPr/>
                <p:nvPr/>
              </p:nvGrpSpPr>
              <p:grpSpPr>
                <a:xfrm>
                  <a:off x="3352074" y="3926555"/>
                  <a:ext cx="2366262" cy="2154159"/>
                  <a:chOff x="3352074" y="3926555"/>
                  <a:chExt cx="2366262" cy="2154159"/>
                </a:xfrm>
              </p:grpSpPr>
              <p:grpSp>
                <p:nvGrpSpPr>
                  <p:cNvPr id="55" name="Group 66">
                    <a:extLst>
                      <a:ext uri="{FF2B5EF4-FFF2-40B4-BE49-F238E27FC236}">
                        <a16:creationId xmlns:a16="http://schemas.microsoft.com/office/drawing/2014/main" id="{7839B526-8C84-324A-B47E-7553811E4BC9}"/>
                      </a:ext>
                    </a:extLst>
                  </p:cNvPr>
                  <p:cNvGrpSpPr/>
                  <p:nvPr/>
                </p:nvGrpSpPr>
                <p:grpSpPr>
                  <a:xfrm>
                    <a:off x="3352074" y="3926555"/>
                    <a:ext cx="2262689" cy="478455"/>
                    <a:chOff x="3363345" y="3926555"/>
                    <a:chExt cx="2262689" cy="478455"/>
                  </a:xfrm>
                </p:grpSpPr>
                <p:sp>
                  <p:nvSpPr>
                    <p:cNvPr id="73" name="Rectangle 80">
                      <a:extLst>
                        <a:ext uri="{FF2B5EF4-FFF2-40B4-BE49-F238E27FC236}">
                          <a16:creationId xmlns:a16="http://schemas.microsoft.com/office/drawing/2014/main" id="{A83CDF80-4497-B847-BFAD-78869ABAEB25}"/>
                        </a:ext>
                      </a:extLst>
                    </p:cNvPr>
                    <p:cNvSpPr/>
                    <p:nvPr/>
                  </p:nvSpPr>
                  <p:spPr>
                    <a:xfrm>
                      <a:off x="3363345" y="3926555"/>
                      <a:ext cx="2262689" cy="478455"/>
                    </a:xfrm>
                    <a:custGeom>
                      <a:avLst/>
                      <a:gdLst>
                        <a:gd name="connsiteX0" fmla="*/ 0 w 2262689"/>
                        <a:gd name="connsiteY0" fmla="*/ 0 h 478455"/>
                        <a:gd name="connsiteX1" fmla="*/ 2262689 w 2262689"/>
                        <a:gd name="connsiteY1" fmla="*/ 0 h 478455"/>
                        <a:gd name="connsiteX2" fmla="*/ 2262689 w 2262689"/>
                        <a:gd name="connsiteY2" fmla="*/ 478455 h 478455"/>
                        <a:gd name="connsiteX3" fmla="*/ 0 w 2262689"/>
                        <a:gd name="connsiteY3" fmla="*/ 478455 h 478455"/>
                        <a:gd name="connsiteX4" fmla="*/ 0 w 2262689"/>
                        <a:gd name="connsiteY4" fmla="*/ 0 h 478455"/>
                        <a:gd name="connsiteX0" fmla="*/ 0 w 2277029"/>
                        <a:gd name="connsiteY0" fmla="*/ 0 h 478455"/>
                        <a:gd name="connsiteX1" fmla="*/ 2262689 w 2277029"/>
                        <a:gd name="connsiteY1" fmla="*/ 0 h 478455"/>
                        <a:gd name="connsiteX2" fmla="*/ 2277029 w 2277029"/>
                        <a:gd name="connsiteY2" fmla="*/ 241805 h 478455"/>
                        <a:gd name="connsiteX3" fmla="*/ 2262689 w 2277029"/>
                        <a:gd name="connsiteY3" fmla="*/ 478455 h 478455"/>
                        <a:gd name="connsiteX4" fmla="*/ 0 w 2277029"/>
                        <a:gd name="connsiteY4" fmla="*/ 478455 h 478455"/>
                        <a:gd name="connsiteX5" fmla="*/ 0 w 2277029"/>
                        <a:gd name="connsiteY5" fmla="*/ 0 h 478455"/>
                        <a:gd name="connsiteX0" fmla="*/ 0 w 2262689"/>
                        <a:gd name="connsiteY0" fmla="*/ 0 h 478455"/>
                        <a:gd name="connsiteX1" fmla="*/ 2262689 w 2262689"/>
                        <a:gd name="connsiteY1" fmla="*/ 0 h 478455"/>
                        <a:gd name="connsiteX2" fmla="*/ 1981607 w 2262689"/>
                        <a:gd name="connsiteY2" fmla="*/ 199602 h 478455"/>
                        <a:gd name="connsiteX3" fmla="*/ 2262689 w 2262689"/>
                        <a:gd name="connsiteY3" fmla="*/ 478455 h 478455"/>
                        <a:gd name="connsiteX4" fmla="*/ 0 w 2262689"/>
                        <a:gd name="connsiteY4" fmla="*/ 478455 h 478455"/>
                        <a:gd name="connsiteX5" fmla="*/ 0 w 2262689"/>
                        <a:gd name="connsiteY5" fmla="*/ 0 h 478455"/>
                        <a:gd name="connsiteX0" fmla="*/ 0 w 2262689"/>
                        <a:gd name="connsiteY0" fmla="*/ 0 h 478455"/>
                        <a:gd name="connsiteX1" fmla="*/ 2262689 w 2262689"/>
                        <a:gd name="connsiteY1" fmla="*/ 0 h 478455"/>
                        <a:gd name="connsiteX2" fmla="*/ 1981607 w 2262689"/>
                        <a:gd name="connsiteY2" fmla="*/ 241805 h 478455"/>
                        <a:gd name="connsiteX3" fmla="*/ 2262689 w 2262689"/>
                        <a:gd name="connsiteY3" fmla="*/ 478455 h 478455"/>
                        <a:gd name="connsiteX4" fmla="*/ 0 w 2262689"/>
                        <a:gd name="connsiteY4" fmla="*/ 478455 h 478455"/>
                        <a:gd name="connsiteX5" fmla="*/ 0 w 2262689"/>
                        <a:gd name="connsiteY5" fmla="*/ 0 h 47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89" h="478455">
                          <a:moveTo>
                            <a:pt x="0" y="0"/>
                          </a:moveTo>
                          <a:lnTo>
                            <a:pt x="2262689" y="0"/>
                          </a:lnTo>
                          <a:lnTo>
                            <a:pt x="1981607" y="241805"/>
                          </a:lnTo>
                          <a:lnTo>
                            <a:pt x="2262689" y="478455"/>
                          </a:lnTo>
                          <a:lnTo>
                            <a:pt x="0" y="478455"/>
                          </a:lnTo>
                          <a:lnTo>
                            <a:pt x="0" y="0"/>
                          </a:lnTo>
                          <a:close/>
                        </a:path>
                      </a:pathLst>
                    </a:custGeom>
                    <a:solidFill>
                      <a:srgbClr val="25928F"/>
                    </a:solidFill>
                    <a:ln>
                      <a:noFill/>
                    </a:ln>
                    <a:effectLst>
                      <a:outerShdw blurRad="762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87">
                      <a:extLst>
                        <a:ext uri="{FF2B5EF4-FFF2-40B4-BE49-F238E27FC236}">
                          <a16:creationId xmlns:a16="http://schemas.microsoft.com/office/drawing/2014/main" id="{0B30C4B3-56A2-3649-9FA8-B5DA5E0D7B73}"/>
                        </a:ext>
                      </a:extLst>
                    </p:cNvPr>
                    <p:cNvSpPr txBox="1"/>
                    <p:nvPr/>
                  </p:nvSpPr>
                  <p:spPr>
                    <a:xfrm>
                      <a:off x="3363345" y="3934950"/>
                      <a:ext cx="1755609"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Education </a:t>
                      </a:r>
                    </a:p>
                  </p:txBody>
                </p:sp>
              </p:grpSp>
              <p:grpSp>
                <p:nvGrpSpPr>
                  <p:cNvPr id="56" name="Group 67">
                    <a:extLst>
                      <a:ext uri="{FF2B5EF4-FFF2-40B4-BE49-F238E27FC236}">
                        <a16:creationId xmlns:a16="http://schemas.microsoft.com/office/drawing/2014/main" id="{92165C0C-BDE6-794C-8963-BA5DC6F63FAF}"/>
                      </a:ext>
                    </a:extLst>
                  </p:cNvPr>
                  <p:cNvGrpSpPr/>
                  <p:nvPr/>
                </p:nvGrpSpPr>
                <p:grpSpPr>
                  <a:xfrm>
                    <a:off x="3352074" y="4729839"/>
                    <a:ext cx="2366262" cy="1350875"/>
                    <a:chOff x="3352074" y="4729839"/>
                    <a:chExt cx="2366262" cy="1350875"/>
                  </a:xfrm>
                </p:grpSpPr>
                <p:grpSp>
                  <p:nvGrpSpPr>
                    <p:cNvPr id="57" name="Group 68">
                      <a:extLst>
                        <a:ext uri="{FF2B5EF4-FFF2-40B4-BE49-F238E27FC236}">
                          <a16:creationId xmlns:a16="http://schemas.microsoft.com/office/drawing/2014/main" id="{9516B474-FDBF-7A44-ACBC-35A9D9BC51B1}"/>
                        </a:ext>
                      </a:extLst>
                    </p:cNvPr>
                    <p:cNvGrpSpPr/>
                    <p:nvPr/>
                  </p:nvGrpSpPr>
                  <p:grpSpPr>
                    <a:xfrm>
                      <a:off x="3352074" y="4729839"/>
                      <a:ext cx="817927" cy="1182139"/>
                      <a:chOff x="3504474" y="4729839"/>
                      <a:chExt cx="817927" cy="1182139"/>
                    </a:xfrm>
                  </p:grpSpPr>
                  <p:grpSp>
                    <p:nvGrpSpPr>
                      <p:cNvPr id="63" name="Group 76">
                        <a:extLst>
                          <a:ext uri="{FF2B5EF4-FFF2-40B4-BE49-F238E27FC236}">
                            <a16:creationId xmlns:a16="http://schemas.microsoft.com/office/drawing/2014/main" id="{C668F8DA-771B-1048-9C27-132BD54B37E4}"/>
                          </a:ext>
                        </a:extLst>
                      </p:cNvPr>
                      <p:cNvGrpSpPr/>
                      <p:nvPr/>
                    </p:nvGrpSpPr>
                    <p:grpSpPr>
                      <a:xfrm>
                        <a:off x="3524836" y="4729839"/>
                        <a:ext cx="797565" cy="1182139"/>
                        <a:chOff x="3524836" y="4729839"/>
                        <a:chExt cx="797565" cy="1182139"/>
                      </a:xfrm>
                    </p:grpSpPr>
                    <p:cxnSp>
                      <p:nvCxnSpPr>
                        <p:cNvPr id="66" name="Straight Connector 79">
                          <a:extLst>
                            <a:ext uri="{FF2B5EF4-FFF2-40B4-BE49-F238E27FC236}">
                              <a16:creationId xmlns:a16="http://schemas.microsoft.com/office/drawing/2014/main" id="{FE0332B2-2217-0748-9E97-6C05CBF32B1D}"/>
                            </a:ext>
                          </a:extLst>
                        </p:cNvPr>
                        <p:cNvCxnSpPr/>
                        <p:nvPr/>
                      </p:nvCxnSpPr>
                      <p:spPr>
                        <a:xfrm>
                          <a:off x="4261425" y="4729839"/>
                          <a:ext cx="0" cy="1182139"/>
                        </a:xfrm>
                        <a:prstGeom prst="line">
                          <a:avLst/>
                        </a:prstGeom>
                        <a:ln>
                          <a:solidFill>
                            <a:srgbClr val="25928F"/>
                          </a:solidFill>
                        </a:ln>
                      </p:spPr>
                      <p:style>
                        <a:lnRef idx="1">
                          <a:schemeClr val="accent1"/>
                        </a:lnRef>
                        <a:fillRef idx="0">
                          <a:schemeClr val="accent1"/>
                        </a:fillRef>
                        <a:effectRef idx="0">
                          <a:schemeClr val="accent1"/>
                        </a:effectRef>
                        <a:fontRef idx="minor">
                          <a:schemeClr val="tx1"/>
                        </a:fontRef>
                      </p:style>
                    </p:cxnSp>
                    <p:grpSp>
                      <p:nvGrpSpPr>
                        <p:cNvPr id="67" name="Group 80">
                          <a:extLst>
                            <a:ext uri="{FF2B5EF4-FFF2-40B4-BE49-F238E27FC236}">
                              <a16:creationId xmlns:a16="http://schemas.microsoft.com/office/drawing/2014/main" id="{F166B1CC-9DBF-DC48-9665-9545CF479390}"/>
                            </a:ext>
                          </a:extLst>
                        </p:cNvPr>
                        <p:cNvGrpSpPr/>
                        <p:nvPr/>
                      </p:nvGrpSpPr>
                      <p:grpSpPr>
                        <a:xfrm>
                          <a:off x="3524836" y="4784450"/>
                          <a:ext cx="794969" cy="664559"/>
                          <a:chOff x="3524836" y="4784450"/>
                          <a:chExt cx="794969" cy="664559"/>
                        </a:xfrm>
                      </p:grpSpPr>
                      <p:sp>
                        <p:nvSpPr>
                          <p:cNvPr id="71" name="Pentagon 84">
                            <a:extLst>
                              <a:ext uri="{FF2B5EF4-FFF2-40B4-BE49-F238E27FC236}">
                                <a16:creationId xmlns:a16="http://schemas.microsoft.com/office/drawing/2014/main" id="{36B8F831-D0FA-F743-BF1B-9B688AA0FFB3}"/>
                              </a:ext>
                            </a:extLst>
                          </p:cNvPr>
                          <p:cNvSpPr/>
                          <p:nvPr/>
                        </p:nvSpPr>
                        <p:spPr>
                          <a:xfrm>
                            <a:off x="3524836" y="4784450"/>
                            <a:ext cx="533769" cy="251867"/>
                          </a:xfrm>
                          <a:prstGeom prst="homePlate">
                            <a:avLst/>
                          </a:prstGeom>
                          <a:solidFill>
                            <a:srgbClr val="259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6949EDBA-491F-1548-9E02-3EF7412A54B4}"/>
                              </a:ext>
                            </a:extLst>
                          </p:cNvPr>
                          <p:cNvSpPr/>
                          <p:nvPr/>
                        </p:nvSpPr>
                        <p:spPr>
                          <a:xfrm>
                            <a:off x="4203045" y="5332249"/>
                            <a:ext cx="116760" cy="116760"/>
                          </a:xfrm>
                          <a:prstGeom prst="ellipse">
                            <a:avLst/>
                          </a:prstGeom>
                          <a:solidFill>
                            <a:srgbClr val="2592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81">
                          <a:extLst>
                            <a:ext uri="{FF2B5EF4-FFF2-40B4-BE49-F238E27FC236}">
                              <a16:creationId xmlns:a16="http://schemas.microsoft.com/office/drawing/2014/main" id="{166E03E4-DC75-F244-93B5-6DC6D3050396}"/>
                            </a:ext>
                          </a:extLst>
                        </p:cNvPr>
                        <p:cNvGrpSpPr/>
                        <p:nvPr/>
                      </p:nvGrpSpPr>
                      <p:grpSpPr>
                        <a:xfrm>
                          <a:off x="3541351" y="5615886"/>
                          <a:ext cx="781050" cy="251867"/>
                          <a:chOff x="3538755" y="5468948"/>
                          <a:chExt cx="781050" cy="251867"/>
                        </a:xfrm>
                      </p:grpSpPr>
                      <p:sp>
                        <p:nvSpPr>
                          <p:cNvPr id="69" name="Pentagon 82">
                            <a:extLst>
                              <a:ext uri="{FF2B5EF4-FFF2-40B4-BE49-F238E27FC236}">
                                <a16:creationId xmlns:a16="http://schemas.microsoft.com/office/drawing/2014/main" id="{C1ABC23C-33CD-1C48-A1DC-7CC08DD438BB}"/>
                              </a:ext>
                            </a:extLst>
                          </p:cNvPr>
                          <p:cNvSpPr/>
                          <p:nvPr/>
                        </p:nvSpPr>
                        <p:spPr>
                          <a:xfrm>
                            <a:off x="3538755" y="5468948"/>
                            <a:ext cx="533769" cy="251867"/>
                          </a:xfrm>
                          <a:prstGeom prst="homePlate">
                            <a:avLst/>
                          </a:prstGeom>
                          <a:solidFill>
                            <a:srgbClr val="259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4DF314C-58CC-DC49-A06D-CD229A5C05D1}"/>
                              </a:ext>
                            </a:extLst>
                          </p:cNvPr>
                          <p:cNvSpPr/>
                          <p:nvPr/>
                        </p:nvSpPr>
                        <p:spPr>
                          <a:xfrm>
                            <a:off x="4203045" y="5559379"/>
                            <a:ext cx="116760" cy="116760"/>
                          </a:xfrm>
                          <a:prstGeom prst="ellipse">
                            <a:avLst/>
                          </a:prstGeom>
                          <a:solidFill>
                            <a:srgbClr val="2592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4" name="TextBox 77">
                        <a:extLst>
                          <a:ext uri="{FF2B5EF4-FFF2-40B4-BE49-F238E27FC236}">
                            <a16:creationId xmlns:a16="http://schemas.microsoft.com/office/drawing/2014/main" id="{B55B8C3C-EAAF-F14F-9711-FC5E674638D3}"/>
                          </a:ext>
                        </a:extLst>
                      </p:cNvPr>
                      <p:cNvSpPr txBox="1"/>
                      <p:nvPr/>
                    </p:nvSpPr>
                    <p:spPr>
                      <a:xfrm>
                        <a:off x="3505022" y="5231022"/>
                        <a:ext cx="524503" cy="276999"/>
                      </a:xfrm>
                      <a:prstGeom prst="rect">
                        <a:avLst/>
                      </a:prstGeom>
                      <a:solidFill>
                        <a:srgbClr val="25928F"/>
                      </a:solid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2014</a:t>
                        </a:r>
                      </a:p>
                    </p:txBody>
                  </p:sp>
                  <p:sp>
                    <p:nvSpPr>
                      <p:cNvPr id="65" name="TextBox 78">
                        <a:extLst>
                          <a:ext uri="{FF2B5EF4-FFF2-40B4-BE49-F238E27FC236}">
                            <a16:creationId xmlns:a16="http://schemas.microsoft.com/office/drawing/2014/main" id="{19B64621-A0A5-2D43-AD2D-38B76C707B48}"/>
                          </a:ext>
                        </a:extLst>
                      </p:cNvPr>
                      <p:cNvSpPr txBox="1"/>
                      <p:nvPr/>
                    </p:nvSpPr>
                    <p:spPr>
                      <a:xfrm>
                        <a:off x="3504474" y="5617899"/>
                        <a:ext cx="524503" cy="276999"/>
                      </a:xfrm>
                      <a:prstGeom prst="rect">
                        <a:avLst/>
                      </a:prstGeom>
                      <a:solidFill>
                        <a:srgbClr val="25928F"/>
                      </a:solid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2005</a:t>
                        </a:r>
                      </a:p>
                    </p:txBody>
                  </p:sp>
                </p:grpSp>
                <p:grpSp>
                  <p:nvGrpSpPr>
                    <p:cNvPr id="58" name="Group 69">
                      <a:extLst>
                        <a:ext uri="{FF2B5EF4-FFF2-40B4-BE49-F238E27FC236}">
                          <a16:creationId xmlns:a16="http://schemas.microsoft.com/office/drawing/2014/main" id="{2E942E4C-2285-B447-AEEF-B2B01151C122}"/>
                        </a:ext>
                      </a:extLst>
                    </p:cNvPr>
                    <p:cNvGrpSpPr/>
                    <p:nvPr/>
                  </p:nvGrpSpPr>
                  <p:grpSpPr>
                    <a:xfrm>
                      <a:off x="4167291" y="5195519"/>
                      <a:ext cx="1551045" cy="885195"/>
                      <a:chOff x="4179991" y="5195519"/>
                      <a:chExt cx="1551045" cy="885195"/>
                    </a:xfrm>
                  </p:grpSpPr>
                  <p:sp>
                    <p:nvSpPr>
                      <p:cNvPr id="59" name="TextBox 75">
                        <a:extLst>
                          <a:ext uri="{FF2B5EF4-FFF2-40B4-BE49-F238E27FC236}">
                            <a16:creationId xmlns:a16="http://schemas.microsoft.com/office/drawing/2014/main" id="{4B9404DA-E60D-534B-B7EE-4EDA1A270A02}"/>
                          </a:ext>
                        </a:extLst>
                      </p:cNvPr>
                      <p:cNvSpPr txBox="1"/>
                      <p:nvPr/>
                    </p:nvSpPr>
                    <p:spPr>
                      <a:xfrm>
                        <a:off x="4179991" y="5195519"/>
                        <a:ext cx="1551045" cy="430887"/>
                      </a:xfrm>
                      <a:prstGeom prst="rect">
                        <a:avLst/>
                      </a:prstGeom>
                      <a:noFill/>
                    </p:spPr>
                    <p:txBody>
                      <a:bodyPr wrap="square" rtlCol="0">
                        <a:spAutoFit/>
                      </a:bodyPr>
                      <a:lstStyle/>
                      <a:p>
                        <a:r>
                          <a:rPr lang="en-US" sz="1100" i="1" dirty="0">
                            <a:solidFill>
                              <a:schemeClr val="tx1">
                                <a:lumMod val="85000"/>
                                <a:lumOff val="15000"/>
                              </a:schemeClr>
                            </a:solidFill>
                            <a:latin typeface="Arial" panose="020B0604020202020204" pitchFamily="34" charset="0"/>
                            <a:cs typeface="Arial" panose="020B0604020202020204" pitchFamily="34" charset="0"/>
                          </a:rPr>
                          <a:t>Specialist in General Surgery</a:t>
                        </a:r>
                      </a:p>
                    </p:txBody>
                  </p:sp>
                  <p:grpSp>
                    <p:nvGrpSpPr>
                      <p:cNvPr id="60" name="Group 71">
                        <a:extLst>
                          <a:ext uri="{FF2B5EF4-FFF2-40B4-BE49-F238E27FC236}">
                            <a16:creationId xmlns:a16="http://schemas.microsoft.com/office/drawing/2014/main" id="{3145DCC1-2F5E-FF44-B9C0-FEC3DAA27DC7}"/>
                          </a:ext>
                        </a:extLst>
                      </p:cNvPr>
                      <p:cNvGrpSpPr/>
                      <p:nvPr/>
                    </p:nvGrpSpPr>
                    <p:grpSpPr>
                      <a:xfrm>
                        <a:off x="4179991" y="5564698"/>
                        <a:ext cx="1551045" cy="516016"/>
                        <a:chOff x="4179991" y="4723328"/>
                        <a:chExt cx="1551045" cy="516016"/>
                      </a:xfrm>
                    </p:grpSpPr>
                    <p:sp>
                      <p:nvSpPr>
                        <p:cNvPr id="61" name="TextBox 72">
                          <a:extLst>
                            <a:ext uri="{FF2B5EF4-FFF2-40B4-BE49-F238E27FC236}">
                              <a16:creationId xmlns:a16="http://schemas.microsoft.com/office/drawing/2014/main" id="{B2C41A49-CD16-894D-B790-EC50C375D079}"/>
                            </a:ext>
                          </a:extLst>
                        </p:cNvPr>
                        <p:cNvSpPr txBox="1"/>
                        <p:nvPr/>
                      </p:nvSpPr>
                      <p:spPr>
                        <a:xfrm>
                          <a:off x="4179992" y="4900790"/>
                          <a:ext cx="1551044" cy="338554"/>
                        </a:xfrm>
                        <a:prstGeom prst="rect">
                          <a:avLst/>
                        </a:prstGeom>
                        <a:noFill/>
                      </p:spPr>
                      <p:txBody>
                        <a:bodyPr wrap="square" rtlCol="0">
                          <a:spAutoFit/>
                        </a:bodyPr>
                        <a:lstStyle/>
                        <a:p>
                          <a:r>
                            <a:rPr lang="en-US" sz="800" i="1" dirty="0">
                              <a:solidFill>
                                <a:schemeClr val="tx1">
                                  <a:lumMod val="85000"/>
                                  <a:lumOff val="15000"/>
                                </a:schemeClr>
                              </a:solidFill>
                              <a:latin typeface="Arial" panose="020B0604020202020204" pitchFamily="34" charset="0"/>
                              <a:cs typeface="Arial" panose="020B0604020202020204" pitchFamily="34" charset="0"/>
                            </a:rPr>
                            <a:t>Faculty of Medicine – Lisbon University</a:t>
                          </a:r>
                        </a:p>
                      </p:txBody>
                    </p:sp>
                    <p:sp>
                      <p:nvSpPr>
                        <p:cNvPr id="62" name="TextBox 73">
                          <a:extLst>
                            <a:ext uri="{FF2B5EF4-FFF2-40B4-BE49-F238E27FC236}">
                              <a16:creationId xmlns:a16="http://schemas.microsoft.com/office/drawing/2014/main" id="{17004CCD-023D-B740-B71F-A66DC0C06FC4}"/>
                            </a:ext>
                          </a:extLst>
                        </p:cNvPr>
                        <p:cNvSpPr txBox="1"/>
                        <p:nvPr/>
                      </p:nvSpPr>
                      <p:spPr>
                        <a:xfrm>
                          <a:off x="4179991" y="4723328"/>
                          <a:ext cx="1551045" cy="430887"/>
                        </a:xfrm>
                        <a:prstGeom prst="rect">
                          <a:avLst/>
                        </a:prstGeom>
                        <a:noFill/>
                      </p:spPr>
                      <p:txBody>
                        <a:bodyPr wrap="square" rtlCol="0">
                          <a:spAutoFit/>
                        </a:bodyPr>
                        <a:lstStyle/>
                        <a:p>
                          <a:r>
                            <a:rPr lang="en-US" sz="1100" i="1" dirty="0">
                              <a:solidFill>
                                <a:schemeClr val="tx1">
                                  <a:lumMod val="85000"/>
                                  <a:lumOff val="15000"/>
                                </a:schemeClr>
                              </a:solidFill>
                              <a:latin typeface="Arial" panose="020B0604020202020204" pitchFamily="34" charset="0"/>
                              <a:cs typeface="Arial" panose="020B0604020202020204" pitchFamily="34" charset="0"/>
                            </a:rPr>
                            <a:t>Graduated in Medicine</a:t>
                          </a:r>
                        </a:p>
                      </p:txBody>
                    </p:sp>
                  </p:grpSp>
                </p:grpSp>
              </p:grpSp>
            </p:grpSp>
          </p:grpSp>
          <p:grpSp>
            <p:nvGrpSpPr>
              <p:cNvPr id="9" name="Group 9">
                <a:extLst>
                  <a:ext uri="{FF2B5EF4-FFF2-40B4-BE49-F238E27FC236}">
                    <a16:creationId xmlns:a16="http://schemas.microsoft.com/office/drawing/2014/main" id="{7B35A101-A6D5-C542-BF2A-020E4E6072BB}"/>
                  </a:ext>
                </a:extLst>
              </p:cNvPr>
              <p:cNvGrpSpPr/>
              <p:nvPr/>
            </p:nvGrpSpPr>
            <p:grpSpPr>
              <a:xfrm>
                <a:off x="5824445" y="4476495"/>
                <a:ext cx="5569850" cy="1877569"/>
                <a:chOff x="5824445" y="4476495"/>
                <a:chExt cx="5569850" cy="1877569"/>
              </a:xfrm>
            </p:grpSpPr>
            <p:sp>
              <p:nvSpPr>
                <p:cNvPr id="36" name="Rectangle 38">
                  <a:extLst>
                    <a:ext uri="{FF2B5EF4-FFF2-40B4-BE49-F238E27FC236}">
                      <a16:creationId xmlns:a16="http://schemas.microsoft.com/office/drawing/2014/main" id="{185EF8B9-71AC-6E4C-BB5E-E94F929AF114}"/>
                    </a:ext>
                  </a:extLst>
                </p:cNvPr>
                <p:cNvSpPr/>
                <p:nvPr/>
              </p:nvSpPr>
              <p:spPr>
                <a:xfrm>
                  <a:off x="5824445" y="4476495"/>
                  <a:ext cx="5569850" cy="1877569"/>
                </a:xfrm>
                <a:prstGeom prst="rect">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9">
                  <a:extLst>
                    <a:ext uri="{FF2B5EF4-FFF2-40B4-BE49-F238E27FC236}">
                      <a16:creationId xmlns:a16="http://schemas.microsoft.com/office/drawing/2014/main" id="{9A73F868-354D-9549-9CCA-CDE821802DCB}"/>
                    </a:ext>
                  </a:extLst>
                </p:cNvPr>
                <p:cNvGrpSpPr/>
                <p:nvPr/>
              </p:nvGrpSpPr>
              <p:grpSpPr>
                <a:xfrm>
                  <a:off x="5841429" y="4533450"/>
                  <a:ext cx="4213090" cy="1753512"/>
                  <a:chOff x="5841429" y="4533450"/>
                  <a:chExt cx="4213090" cy="1753512"/>
                </a:xfrm>
              </p:grpSpPr>
              <p:grpSp>
                <p:nvGrpSpPr>
                  <p:cNvPr id="38" name="Group 40">
                    <a:extLst>
                      <a:ext uri="{FF2B5EF4-FFF2-40B4-BE49-F238E27FC236}">
                        <a16:creationId xmlns:a16="http://schemas.microsoft.com/office/drawing/2014/main" id="{4E2C1A25-417A-8D47-89AA-6CDE51D3CF95}"/>
                      </a:ext>
                    </a:extLst>
                  </p:cNvPr>
                  <p:cNvGrpSpPr/>
                  <p:nvPr/>
                </p:nvGrpSpPr>
                <p:grpSpPr>
                  <a:xfrm>
                    <a:off x="5841429" y="4533450"/>
                    <a:ext cx="2262689" cy="478455"/>
                    <a:chOff x="5857304" y="4533450"/>
                    <a:chExt cx="2262689" cy="478455"/>
                  </a:xfrm>
                </p:grpSpPr>
                <p:sp>
                  <p:nvSpPr>
                    <p:cNvPr id="51" name="Rectangle 80">
                      <a:extLst>
                        <a:ext uri="{FF2B5EF4-FFF2-40B4-BE49-F238E27FC236}">
                          <a16:creationId xmlns:a16="http://schemas.microsoft.com/office/drawing/2014/main" id="{C7BA8385-A38B-5E47-9544-163A6123BD21}"/>
                        </a:ext>
                      </a:extLst>
                    </p:cNvPr>
                    <p:cNvSpPr/>
                    <p:nvPr/>
                  </p:nvSpPr>
                  <p:spPr>
                    <a:xfrm>
                      <a:off x="5857304" y="4533450"/>
                      <a:ext cx="2262689" cy="478455"/>
                    </a:xfrm>
                    <a:custGeom>
                      <a:avLst/>
                      <a:gdLst>
                        <a:gd name="connsiteX0" fmla="*/ 0 w 2262689"/>
                        <a:gd name="connsiteY0" fmla="*/ 0 h 478455"/>
                        <a:gd name="connsiteX1" fmla="*/ 2262689 w 2262689"/>
                        <a:gd name="connsiteY1" fmla="*/ 0 h 478455"/>
                        <a:gd name="connsiteX2" fmla="*/ 2262689 w 2262689"/>
                        <a:gd name="connsiteY2" fmla="*/ 478455 h 478455"/>
                        <a:gd name="connsiteX3" fmla="*/ 0 w 2262689"/>
                        <a:gd name="connsiteY3" fmla="*/ 478455 h 478455"/>
                        <a:gd name="connsiteX4" fmla="*/ 0 w 2262689"/>
                        <a:gd name="connsiteY4" fmla="*/ 0 h 478455"/>
                        <a:gd name="connsiteX0" fmla="*/ 0 w 2277029"/>
                        <a:gd name="connsiteY0" fmla="*/ 0 h 478455"/>
                        <a:gd name="connsiteX1" fmla="*/ 2262689 w 2277029"/>
                        <a:gd name="connsiteY1" fmla="*/ 0 h 478455"/>
                        <a:gd name="connsiteX2" fmla="*/ 2277029 w 2277029"/>
                        <a:gd name="connsiteY2" fmla="*/ 241805 h 478455"/>
                        <a:gd name="connsiteX3" fmla="*/ 2262689 w 2277029"/>
                        <a:gd name="connsiteY3" fmla="*/ 478455 h 478455"/>
                        <a:gd name="connsiteX4" fmla="*/ 0 w 2277029"/>
                        <a:gd name="connsiteY4" fmla="*/ 478455 h 478455"/>
                        <a:gd name="connsiteX5" fmla="*/ 0 w 2277029"/>
                        <a:gd name="connsiteY5" fmla="*/ 0 h 478455"/>
                        <a:gd name="connsiteX0" fmla="*/ 0 w 2262689"/>
                        <a:gd name="connsiteY0" fmla="*/ 0 h 478455"/>
                        <a:gd name="connsiteX1" fmla="*/ 2262689 w 2262689"/>
                        <a:gd name="connsiteY1" fmla="*/ 0 h 478455"/>
                        <a:gd name="connsiteX2" fmla="*/ 1981607 w 2262689"/>
                        <a:gd name="connsiteY2" fmla="*/ 199602 h 478455"/>
                        <a:gd name="connsiteX3" fmla="*/ 2262689 w 2262689"/>
                        <a:gd name="connsiteY3" fmla="*/ 478455 h 478455"/>
                        <a:gd name="connsiteX4" fmla="*/ 0 w 2262689"/>
                        <a:gd name="connsiteY4" fmla="*/ 478455 h 478455"/>
                        <a:gd name="connsiteX5" fmla="*/ 0 w 2262689"/>
                        <a:gd name="connsiteY5" fmla="*/ 0 h 478455"/>
                        <a:gd name="connsiteX0" fmla="*/ 0 w 2262689"/>
                        <a:gd name="connsiteY0" fmla="*/ 0 h 478455"/>
                        <a:gd name="connsiteX1" fmla="*/ 2262689 w 2262689"/>
                        <a:gd name="connsiteY1" fmla="*/ 0 h 478455"/>
                        <a:gd name="connsiteX2" fmla="*/ 1981607 w 2262689"/>
                        <a:gd name="connsiteY2" fmla="*/ 241805 h 478455"/>
                        <a:gd name="connsiteX3" fmla="*/ 2262689 w 2262689"/>
                        <a:gd name="connsiteY3" fmla="*/ 478455 h 478455"/>
                        <a:gd name="connsiteX4" fmla="*/ 0 w 2262689"/>
                        <a:gd name="connsiteY4" fmla="*/ 478455 h 478455"/>
                        <a:gd name="connsiteX5" fmla="*/ 0 w 2262689"/>
                        <a:gd name="connsiteY5" fmla="*/ 0 h 47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89" h="478455">
                          <a:moveTo>
                            <a:pt x="0" y="0"/>
                          </a:moveTo>
                          <a:lnTo>
                            <a:pt x="2262689" y="0"/>
                          </a:lnTo>
                          <a:lnTo>
                            <a:pt x="1981607" y="241805"/>
                          </a:lnTo>
                          <a:lnTo>
                            <a:pt x="2262689" y="478455"/>
                          </a:lnTo>
                          <a:lnTo>
                            <a:pt x="0" y="478455"/>
                          </a:lnTo>
                          <a:lnTo>
                            <a:pt x="0" y="0"/>
                          </a:lnTo>
                          <a:close/>
                        </a:path>
                      </a:pathLst>
                    </a:custGeom>
                    <a:solidFill>
                      <a:srgbClr val="25928F"/>
                    </a:solidFill>
                    <a:ln>
                      <a:noFill/>
                    </a:ln>
                    <a:effectLst>
                      <a:outerShdw blurRad="762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63">
                      <a:extLst>
                        <a:ext uri="{FF2B5EF4-FFF2-40B4-BE49-F238E27FC236}">
                          <a16:creationId xmlns:a16="http://schemas.microsoft.com/office/drawing/2014/main" id="{7B73D32C-BF44-3C4A-A579-242050687622}"/>
                        </a:ext>
                      </a:extLst>
                    </p:cNvPr>
                    <p:cNvSpPr txBox="1"/>
                    <p:nvPr/>
                  </p:nvSpPr>
                  <p:spPr>
                    <a:xfrm>
                      <a:off x="5857304" y="4541845"/>
                      <a:ext cx="1072730"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Skills </a:t>
                      </a:r>
                    </a:p>
                  </p:txBody>
                </p:sp>
              </p:grpSp>
              <p:grpSp>
                <p:nvGrpSpPr>
                  <p:cNvPr id="39" name="Group 41">
                    <a:extLst>
                      <a:ext uri="{FF2B5EF4-FFF2-40B4-BE49-F238E27FC236}">
                        <a16:creationId xmlns:a16="http://schemas.microsoft.com/office/drawing/2014/main" id="{E062C477-1652-3148-A8C1-29DC6948A2E7}"/>
                      </a:ext>
                    </a:extLst>
                  </p:cNvPr>
                  <p:cNvGrpSpPr/>
                  <p:nvPr/>
                </p:nvGrpSpPr>
                <p:grpSpPr>
                  <a:xfrm>
                    <a:off x="6265880" y="4985163"/>
                    <a:ext cx="3788639" cy="1301799"/>
                    <a:chOff x="6265880" y="4962303"/>
                    <a:chExt cx="3788639" cy="1301799"/>
                  </a:xfrm>
                </p:grpSpPr>
                <p:sp>
                  <p:nvSpPr>
                    <p:cNvPr id="40" name="TextBox 58">
                      <a:extLst>
                        <a:ext uri="{FF2B5EF4-FFF2-40B4-BE49-F238E27FC236}">
                          <a16:creationId xmlns:a16="http://schemas.microsoft.com/office/drawing/2014/main" id="{4F619C88-0339-9047-A3C1-6BBE5CEF7266}"/>
                        </a:ext>
                      </a:extLst>
                    </p:cNvPr>
                    <p:cNvSpPr txBox="1"/>
                    <p:nvPr/>
                  </p:nvSpPr>
                  <p:spPr>
                    <a:xfrm>
                      <a:off x="6265880" y="5956325"/>
                      <a:ext cx="910827" cy="307777"/>
                    </a:xfrm>
                    <a:prstGeom prst="rect">
                      <a:avLst/>
                    </a:prstGeom>
                    <a:noFill/>
                  </p:spPr>
                  <p:txBody>
                    <a:bodyPr wrap="none" rtlCol="0">
                      <a:spAutoFit/>
                    </a:bodyPr>
                    <a:lstStyle/>
                    <a:p>
                      <a:r>
                        <a:rPr lang="en-US" sz="1400" dirty="0">
                          <a:solidFill>
                            <a:schemeClr val="tx1">
                              <a:lumMod val="85000"/>
                              <a:lumOff val="15000"/>
                            </a:schemeClr>
                          </a:solidFill>
                          <a:latin typeface="Arial" panose="020B0604020202020204" pitchFamily="34" charset="0"/>
                          <a:cs typeface="Arial" panose="020B0604020202020204" pitchFamily="34" charset="0"/>
                        </a:rPr>
                        <a:t>Upper GI</a:t>
                      </a:r>
                    </a:p>
                  </p:txBody>
                </p:sp>
                <p:grpSp>
                  <p:nvGrpSpPr>
                    <p:cNvPr id="41" name="Group 44">
                      <a:extLst>
                        <a:ext uri="{FF2B5EF4-FFF2-40B4-BE49-F238E27FC236}">
                          <a16:creationId xmlns:a16="http://schemas.microsoft.com/office/drawing/2014/main" id="{1B5B3E84-ACA4-5241-A621-208DB622C325}"/>
                        </a:ext>
                      </a:extLst>
                    </p:cNvPr>
                    <p:cNvGrpSpPr/>
                    <p:nvPr/>
                  </p:nvGrpSpPr>
                  <p:grpSpPr>
                    <a:xfrm>
                      <a:off x="7175885" y="4963542"/>
                      <a:ext cx="1602915" cy="1300560"/>
                      <a:chOff x="7175885" y="4963542"/>
                      <a:chExt cx="1602915" cy="1300560"/>
                    </a:xfrm>
                  </p:grpSpPr>
                  <p:sp>
                    <p:nvSpPr>
                      <p:cNvPr id="47" name="TextBox 50">
                        <a:extLst>
                          <a:ext uri="{FF2B5EF4-FFF2-40B4-BE49-F238E27FC236}">
                            <a16:creationId xmlns:a16="http://schemas.microsoft.com/office/drawing/2014/main" id="{C48BF4B9-6A84-3F46-8337-632DAB559A67}"/>
                          </a:ext>
                        </a:extLst>
                      </p:cNvPr>
                      <p:cNvSpPr txBox="1"/>
                      <p:nvPr/>
                    </p:nvSpPr>
                    <p:spPr>
                      <a:xfrm>
                        <a:off x="7265536" y="5956325"/>
                        <a:ext cx="1423531" cy="307777"/>
                      </a:xfrm>
                      <a:prstGeom prst="rect">
                        <a:avLst/>
                      </a:prstGeom>
                      <a:noFill/>
                    </p:spPr>
                    <p:txBody>
                      <a:bodyPr wrap="none" rtlCol="0">
                        <a:spAutoFit/>
                      </a:bodyPr>
                      <a:lstStyle/>
                      <a:p>
                        <a:r>
                          <a:rPr lang="en-US" sz="1400" dirty="0">
                            <a:solidFill>
                              <a:schemeClr val="tx1">
                                <a:lumMod val="85000"/>
                                <a:lumOff val="15000"/>
                              </a:schemeClr>
                            </a:solidFill>
                            <a:latin typeface="Arial" panose="020B0604020202020204" pitchFamily="34" charset="0"/>
                            <a:cs typeface="Arial" panose="020B0604020202020204" pitchFamily="34" charset="0"/>
                          </a:rPr>
                          <a:t>Abdominal Wall</a:t>
                        </a:r>
                      </a:p>
                    </p:txBody>
                  </p:sp>
                  <p:grpSp>
                    <p:nvGrpSpPr>
                      <p:cNvPr id="48" name="Group 51">
                        <a:extLst>
                          <a:ext uri="{FF2B5EF4-FFF2-40B4-BE49-F238E27FC236}">
                            <a16:creationId xmlns:a16="http://schemas.microsoft.com/office/drawing/2014/main" id="{8B49E32F-7DF5-C644-88AC-1078677A1358}"/>
                          </a:ext>
                        </a:extLst>
                      </p:cNvPr>
                      <p:cNvGrpSpPr/>
                      <p:nvPr/>
                    </p:nvGrpSpPr>
                    <p:grpSpPr>
                      <a:xfrm>
                        <a:off x="7175885" y="4963542"/>
                        <a:ext cx="1602915" cy="1068609"/>
                        <a:chOff x="7175885" y="4963542"/>
                        <a:chExt cx="1602915" cy="1068609"/>
                      </a:xfrm>
                    </p:grpSpPr>
                    <p:graphicFrame>
                      <p:nvGraphicFramePr>
                        <p:cNvPr id="49" name="Chart 52">
                          <a:extLst>
                            <a:ext uri="{FF2B5EF4-FFF2-40B4-BE49-F238E27FC236}">
                              <a16:creationId xmlns:a16="http://schemas.microsoft.com/office/drawing/2014/main" id="{B3D8532D-1F08-9241-8CC1-FDEA87ECA3D6}"/>
                            </a:ext>
                          </a:extLst>
                        </p:cNvPr>
                        <p:cNvGraphicFramePr/>
                        <p:nvPr/>
                      </p:nvGraphicFramePr>
                      <p:xfrm>
                        <a:off x="7175885" y="4963542"/>
                        <a:ext cx="1602915" cy="1068609"/>
                      </p:xfrm>
                      <a:graphic>
                        <a:graphicData uri="http://schemas.openxmlformats.org/drawingml/2006/chart">
                          <c:chart xmlns:c="http://schemas.openxmlformats.org/drawingml/2006/chart" xmlns:r="http://schemas.openxmlformats.org/officeDocument/2006/relationships" r:id="rId3"/>
                        </a:graphicData>
                      </a:graphic>
                    </p:graphicFrame>
                    <p:sp>
                      <p:nvSpPr>
                        <p:cNvPr id="50" name="TextBox 53">
                          <a:extLst>
                            <a:ext uri="{FF2B5EF4-FFF2-40B4-BE49-F238E27FC236}">
                              <a16:creationId xmlns:a16="http://schemas.microsoft.com/office/drawing/2014/main" id="{8CDBE94C-54C8-054F-BFF3-8F8AAD51367C}"/>
                            </a:ext>
                          </a:extLst>
                        </p:cNvPr>
                        <p:cNvSpPr txBox="1"/>
                        <p:nvPr/>
                      </p:nvSpPr>
                      <p:spPr>
                        <a:xfrm>
                          <a:off x="7761449" y="5359347"/>
                          <a:ext cx="468398"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30</a:t>
                          </a:r>
                          <a:r>
                            <a:rPr lang="en-US" sz="1000" b="1" dirty="0">
                              <a:latin typeface="Arial" panose="020B0604020202020204" pitchFamily="34" charset="0"/>
                              <a:cs typeface="Arial" panose="020B0604020202020204" pitchFamily="34" charset="0"/>
                            </a:rPr>
                            <a:t>%</a:t>
                          </a:r>
                        </a:p>
                      </p:txBody>
                    </p:sp>
                  </p:grpSp>
                </p:grpSp>
                <p:grpSp>
                  <p:nvGrpSpPr>
                    <p:cNvPr id="42" name="Group 45">
                      <a:extLst>
                        <a:ext uri="{FF2B5EF4-FFF2-40B4-BE49-F238E27FC236}">
                          <a16:creationId xmlns:a16="http://schemas.microsoft.com/office/drawing/2014/main" id="{D5D1C115-B16D-C24D-BBA0-B6CDDCFA3B0E}"/>
                        </a:ext>
                      </a:extLst>
                    </p:cNvPr>
                    <p:cNvGrpSpPr/>
                    <p:nvPr/>
                  </p:nvGrpSpPr>
                  <p:grpSpPr>
                    <a:xfrm>
                      <a:off x="8454319" y="4962303"/>
                      <a:ext cx="1600200" cy="1301180"/>
                      <a:chOff x="8454319" y="4962303"/>
                      <a:chExt cx="1600200" cy="1301180"/>
                    </a:xfrm>
                  </p:grpSpPr>
                  <p:sp>
                    <p:nvSpPr>
                      <p:cNvPr id="43" name="TextBox 46">
                        <a:extLst>
                          <a:ext uri="{FF2B5EF4-FFF2-40B4-BE49-F238E27FC236}">
                            <a16:creationId xmlns:a16="http://schemas.microsoft.com/office/drawing/2014/main" id="{064B7C81-CC77-684D-8587-318EE82CAC5A}"/>
                          </a:ext>
                        </a:extLst>
                      </p:cNvPr>
                      <p:cNvSpPr txBox="1"/>
                      <p:nvPr/>
                    </p:nvSpPr>
                    <p:spPr>
                      <a:xfrm>
                        <a:off x="8757775" y="5955706"/>
                        <a:ext cx="1090363" cy="307777"/>
                      </a:xfrm>
                      <a:prstGeom prst="rect">
                        <a:avLst/>
                      </a:prstGeom>
                      <a:noFill/>
                    </p:spPr>
                    <p:txBody>
                      <a:bodyPr wrap="none" rtlCol="0">
                        <a:spAutoFit/>
                      </a:bodyPr>
                      <a:lstStyle/>
                      <a:p>
                        <a:r>
                          <a:rPr lang="en-US" sz="1400" dirty="0">
                            <a:solidFill>
                              <a:schemeClr val="tx1">
                                <a:lumMod val="85000"/>
                                <a:lumOff val="15000"/>
                              </a:schemeClr>
                            </a:solidFill>
                            <a:latin typeface="Arial" panose="020B0604020202020204" pitchFamily="34" charset="0"/>
                            <a:cs typeface="Arial" panose="020B0604020202020204" pitchFamily="34" charset="0"/>
                          </a:rPr>
                          <a:t>Emergency</a:t>
                        </a:r>
                      </a:p>
                    </p:txBody>
                  </p:sp>
                  <p:grpSp>
                    <p:nvGrpSpPr>
                      <p:cNvPr id="44" name="Group 47">
                        <a:extLst>
                          <a:ext uri="{FF2B5EF4-FFF2-40B4-BE49-F238E27FC236}">
                            <a16:creationId xmlns:a16="http://schemas.microsoft.com/office/drawing/2014/main" id="{D1F3A844-1141-8F47-B2FD-1279F4EB6CE9}"/>
                          </a:ext>
                        </a:extLst>
                      </p:cNvPr>
                      <p:cNvGrpSpPr/>
                      <p:nvPr/>
                    </p:nvGrpSpPr>
                    <p:grpSpPr>
                      <a:xfrm>
                        <a:off x="8454319" y="4962303"/>
                        <a:ext cx="1600200" cy="1069848"/>
                        <a:chOff x="8454319" y="4962303"/>
                        <a:chExt cx="1600200" cy="1069848"/>
                      </a:xfrm>
                    </p:grpSpPr>
                    <p:graphicFrame>
                      <p:nvGraphicFramePr>
                        <p:cNvPr id="45" name="Chart 48">
                          <a:extLst>
                            <a:ext uri="{FF2B5EF4-FFF2-40B4-BE49-F238E27FC236}">
                              <a16:creationId xmlns:a16="http://schemas.microsoft.com/office/drawing/2014/main" id="{B58A0776-BF7C-F34E-B429-67B346BD3A81}"/>
                            </a:ext>
                          </a:extLst>
                        </p:cNvPr>
                        <p:cNvGraphicFramePr/>
                        <p:nvPr/>
                      </p:nvGraphicFramePr>
                      <p:xfrm>
                        <a:off x="8454319" y="4962303"/>
                        <a:ext cx="1600200" cy="1069848"/>
                      </p:xfrm>
                      <a:graphic>
                        <a:graphicData uri="http://schemas.openxmlformats.org/drawingml/2006/chart">
                          <c:chart xmlns:c="http://schemas.openxmlformats.org/drawingml/2006/chart" xmlns:r="http://schemas.openxmlformats.org/officeDocument/2006/relationships" r:id="rId4"/>
                        </a:graphicData>
                      </a:graphic>
                    </p:graphicFrame>
                    <p:sp>
                      <p:nvSpPr>
                        <p:cNvPr id="46" name="TextBox 49">
                          <a:extLst>
                            <a:ext uri="{FF2B5EF4-FFF2-40B4-BE49-F238E27FC236}">
                              <a16:creationId xmlns:a16="http://schemas.microsoft.com/office/drawing/2014/main" id="{30297FA6-7D48-AE4A-BB2D-BBD2A66D560D}"/>
                            </a:ext>
                          </a:extLst>
                        </p:cNvPr>
                        <p:cNvSpPr txBox="1"/>
                        <p:nvPr/>
                      </p:nvSpPr>
                      <p:spPr>
                        <a:xfrm>
                          <a:off x="9049913" y="5351345"/>
                          <a:ext cx="468398"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30</a:t>
                          </a:r>
                          <a:r>
                            <a:rPr lang="en-US" sz="1000" b="1" dirty="0">
                              <a:latin typeface="Arial" panose="020B0604020202020204" pitchFamily="34" charset="0"/>
                              <a:cs typeface="Arial" panose="020B0604020202020204" pitchFamily="34" charset="0"/>
                            </a:rPr>
                            <a:t>%</a:t>
                          </a:r>
                        </a:p>
                      </p:txBody>
                    </p:sp>
                  </p:grpSp>
                </p:grpSp>
              </p:grpSp>
            </p:grpSp>
          </p:grpSp>
          <p:grpSp>
            <p:nvGrpSpPr>
              <p:cNvPr id="10" name="Group 10">
                <a:extLst>
                  <a:ext uri="{FF2B5EF4-FFF2-40B4-BE49-F238E27FC236}">
                    <a16:creationId xmlns:a16="http://schemas.microsoft.com/office/drawing/2014/main" id="{81AF4748-B0E3-6643-B28A-63CC8C413D73}"/>
                  </a:ext>
                </a:extLst>
              </p:cNvPr>
              <p:cNvGrpSpPr/>
              <p:nvPr/>
            </p:nvGrpSpPr>
            <p:grpSpPr>
              <a:xfrm>
                <a:off x="5824443" y="1151635"/>
                <a:ext cx="5569850" cy="3229167"/>
                <a:chOff x="5824443" y="1151635"/>
                <a:chExt cx="5569850" cy="3229167"/>
              </a:xfrm>
            </p:grpSpPr>
            <p:sp>
              <p:nvSpPr>
                <p:cNvPr id="11" name="Rectangle 11">
                  <a:extLst>
                    <a:ext uri="{FF2B5EF4-FFF2-40B4-BE49-F238E27FC236}">
                      <a16:creationId xmlns:a16="http://schemas.microsoft.com/office/drawing/2014/main" id="{B87F2AC9-9E80-B248-B445-B38ED94079B4}"/>
                    </a:ext>
                  </a:extLst>
                </p:cNvPr>
                <p:cNvSpPr/>
                <p:nvPr/>
              </p:nvSpPr>
              <p:spPr>
                <a:xfrm>
                  <a:off x="5824443" y="1151635"/>
                  <a:ext cx="5569850" cy="3229167"/>
                </a:xfrm>
                <a:prstGeom prst="rect">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2">
                  <a:extLst>
                    <a:ext uri="{FF2B5EF4-FFF2-40B4-BE49-F238E27FC236}">
                      <a16:creationId xmlns:a16="http://schemas.microsoft.com/office/drawing/2014/main" id="{137EE2BC-A501-D544-B520-31F97E32F065}"/>
                    </a:ext>
                  </a:extLst>
                </p:cNvPr>
                <p:cNvGrpSpPr/>
                <p:nvPr/>
              </p:nvGrpSpPr>
              <p:grpSpPr>
                <a:xfrm>
                  <a:off x="5841429" y="1239235"/>
                  <a:ext cx="5232971" cy="2321669"/>
                  <a:chOff x="5841429" y="1239235"/>
                  <a:chExt cx="5232971" cy="2321669"/>
                </a:xfrm>
              </p:grpSpPr>
              <p:grpSp>
                <p:nvGrpSpPr>
                  <p:cNvPr id="13" name="Group 13">
                    <a:extLst>
                      <a:ext uri="{FF2B5EF4-FFF2-40B4-BE49-F238E27FC236}">
                        <a16:creationId xmlns:a16="http://schemas.microsoft.com/office/drawing/2014/main" id="{635A4BAB-D38B-A646-BC2D-6C3A2355B1AE}"/>
                      </a:ext>
                    </a:extLst>
                  </p:cNvPr>
                  <p:cNvGrpSpPr/>
                  <p:nvPr/>
                </p:nvGrpSpPr>
                <p:grpSpPr>
                  <a:xfrm>
                    <a:off x="6061486" y="2119121"/>
                    <a:ext cx="1010600" cy="1393438"/>
                    <a:chOff x="6380800" y="2132361"/>
                    <a:chExt cx="1010600" cy="1393438"/>
                  </a:xfrm>
                </p:grpSpPr>
                <p:grpSp>
                  <p:nvGrpSpPr>
                    <p:cNvPr id="25" name="Group 27">
                      <a:extLst>
                        <a:ext uri="{FF2B5EF4-FFF2-40B4-BE49-F238E27FC236}">
                          <a16:creationId xmlns:a16="http://schemas.microsoft.com/office/drawing/2014/main" id="{B1A957B7-D3ED-E94C-8646-834657EADB1A}"/>
                        </a:ext>
                      </a:extLst>
                    </p:cNvPr>
                    <p:cNvGrpSpPr/>
                    <p:nvPr/>
                  </p:nvGrpSpPr>
                  <p:grpSpPr>
                    <a:xfrm>
                      <a:off x="6380800" y="2132361"/>
                      <a:ext cx="1010600" cy="1393438"/>
                      <a:chOff x="6781800" y="1657655"/>
                      <a:chExt cx="552908" cy="762363"/>
                    </a:xfrm>
                  </p:grpSpPr>
                  <p:sp>
                    <p:nvSpPr>
                      <p:cNvPr id="29" name="Pentagon 31">
                        <a:extLst>
                          <a:ext uri="{FF2B5EF4-FFF2-40B4-BE49-F238E27FC236}">
                            <a16:creationId xmlns:a16="http://schemas.microsoft.com/office/drawing/2014/main" id="{E9166126-8394-AE4D-8D53-E903162042AF}"/>
                          </a:ext>
                        </a:extLst>
                      </p:cNvPr>
                      <p:cNvSpPr/>
                      <p:nvPr/>
                    </p:nvSpPr>
                    <p:spPr>
                      <a:xfrm>
                        <a:off x="6781800" y="1873731"/>
                        <a:ext cx="406400" cy="149225"/>
                      </a:xfrm>
                      <a:prstGeom prst="homePlate">
                        <a:avLst/>
                      </a:prstGeom>
                      <a:solidFill>
                        <a:srgbClr val="1D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entagon 32">
                        <a:extLst>
                          <a:ext uri="{FF2B5EF4-FFF2-40B4-BE49-F238E27FC236}">
                            <a16:creationId xmlns:a16="http://schemas.microsoft.com/office/drawing/2014/main" id="{48CD9E1C-4449-994D-95BE-ECE482455642}"/>
                          </a:ext>
                        </a:extLst>
                      </p:cNvPr>
                      <p:cNvSpPr/>
                      <p:nvPr/>
                    </p:nvSpPr>
                    <p:spPr>
                      <a:xfrm>
                        <a:off x="6781800" y="2193984"/>
                        <a:ext cx="406400" cy="149225"/>
                      </a:xfrm>
                      <a:prstGeom prst="homePlate">
                        <a:avLst/>
                      </a:prstGeom>
                      <a:solidFill>
                        <a:srgbClr val="1D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4">
                        <a:extLst>
                          <a:ext uri="{FF2B5EF4-FFF2-40B4-BE49-F238E27FC236}">
                            <a16:creationId xmlns:a16="http://schemas.microsoft.com/office/drawing/2014/main" id="{2ED84CB9-A444-3C45-97BE-35945F4BE896}"/>
                          </a:ext>
                        </a:extLst>
                      </p:cNvPr>
                      <p:cNvCxnSpPr>
                        <a:cxnSpLocks/>
                        <a:stCxn id="92" idx="0"/>
                      </p:cNvCxnSpPr>
                      <p:nvPr/>
                    </p:nvCxnSpPr>
                    <p:spPr>
                      <a:xfrm>
                        <a:off x="7312810" y="1657655"/>
                        <a:ext cx="0" cy="762363"/>
                      </a:xfrm>
                      <a:prstGeom prst="line">
                        <a:avLst/>
                      </a:prstGeom>
                      <a:ln>
                        <a:solidFill>
                          <a:srgbClr val="1D2B2B"/>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F64683DF-2266-2643-9459-E898243BFDA1}"/>
                          </a:ext>
                        </a:extLst>
                      </p:cNvPr>
                      <p:cNvSpPr/>
                      <p:nvPr/>
                    </p:nvSpPr>
                    <p:spPr>
                      <a:xfrm>
                        <a:off x="7265531" y="1910930"/>
                        <a:ext cx="69177" cy="69177"/>
                      </a:xfrm>
                      <a:prstGeom prst="ellipse">
                        <a:avLst/>
                      </a:prstGeom>
                      <a:solidFill>
                        <a:srgbClr val="1D2B2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F8AFBBA5-C48D-AC44-9A0B-8BF2D0A058C0}"/>
                          </a:ext>
                        </a:extLst>
                      </p:cNvPr>
                      <p:cNvSpPr/>
                      <p:nvPr/>
                    </p:nvSpPr>
                    <p:spPr>
                      <a:xfrm>
                        <a:off x="7265531" y="2230019"/>
                        <a:ext cx="69177" cy="69177"/>
                      </a:xfrm>
                      <a:prstGeom prst="ellipse">
                        <a:avLst/>
                      </a:prstGeom>
                      <a:solidFill>
                        <a:srgbClr val="1D2B2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8">
                      <a:extLst>
                        <a:ext uri="{FF2B5EF4-FFF2-40B4-BE49-F238E27FC236}">
                          <a16:creationId xmlns:a16="http://schemas.microsoft.com/office/drawing/2014/main" id="{7F51ED9D-0DA1-F040-B50D-A4AE1F99A46E}"/>
                        </a:ext>
                      </a:extLst>
                    </p:cNvPr>
                    <p:cNvSpPr txBox="1"/>
                    <p:nvPr/>
                  </p:nvSpPr>
                  <p:spPr>
                    <a:xfrm>
                      <a:off x="6380800" y="2468113"/>
                      <a:ext cx="639919"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2014</a:t>
                      </a:r>
                    </a:p>
                  </p:txBody>
                </p:sp>
                <p:sp>
                  <p:nvSpPr>
                    <p:cNvPr id="27" name="TextBox 29">
                      <a:extLst>
                        <a:ext uri="{FF2B5EF4-FFF2-40B4-BE49-F238E27FC236}">
                          <a16:creationId xmlns:a16="http://schemas.microsoft.com/office/drawing/2014/main" id="{9C65563C-8353-5748-B7C3-535CFA44C362}"/>
                        </a:ext>
                      </a:extLst>
                    </p:cNvPr>
                    <p:cNvSpPr txBox="1"/>
                    <p:nvPr/>
                  </p:nvSpPr>
                  <p:spPr>
                    <a:xfrm>
                      <a:off x="6383500" y="3061855"/>
                      <a:ext cx="639919"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2007</a:t>
                      </a:r>
                    </a:p>
                  </p:txBody>
                </p:sp>
              </p:grpSp>
              <p:grpSp>
                <p:nvGrpSpPr>
                  <p:cNvPr id="14" name="Group 14">
                    <a:extLst>
                      <a:ext uri="{FF2B5EF4-FFF2-40B4-BE49-F238E27FC236}">
                        <a16:creationId xmlns:a16="http://schemas.microsoft.com/office/drawing/2014/main" id="{C8988821-7729-0D4A-8188-2C50EF648BB8}"/>
                      </a:ext>
                    </a:extLst>
                  </p:cNvPr>
                  <p:cNvGrpSpPr/>
                  <p:nvPr/>
                </p:nvGrpSpPr>
                <p:grpSpPr>
                  <a:xfrm>
                    <a:off x="7109060" y="2449173"/>
                    <a:ext cx="3965340" cy="1111731"/>
                    <a:chOff x="7109060" y="2449173"/>
                    <a:chExt cx="3965340" cy="1111731"/>
                  </a:xfrm>
                </p:grpSpPr>
                <p:sp>
                  <p:nvSpPr>
                    <p:cNvPr id="18" name="TextBox 25">
                      <a:extLst>
                        <a:ext uri="{FF2B5EF4-FFF2-40B4-BE49-F238E27FC236}">
                          <a16:creationId xmlns:a16="http://schemas.microsoft.com/office/drawing/2014/main" id="{7D59FF9F-118F-1A4C-A211-DA02AEB298A3}"/>
                        </a:ext>
                      </a:extLst>
                    </p:cNvPr>
                    <p:cNvSpPr txBox="1"/>
                    <p:nvPr/>
                  </p:nvSpPr>
                  <p:spPr>
                    <a:xfrm>
                      <a:off x="7109060" y="2449173"/>
                      <a:ext cx="3562053" cy="338554"/>
                    </a:xfrm>
                    <a:prstGeom prst="rect">
                      <a:avLst/>
                    </a:prstGeom>
                    <a:noFill/>
                  </p:spPr>
                  <p:txBody>
                    <a:bodyPr wrap="square" rtlCol="0">
                      <a:spAutoFit/>
                    </a:bodyPr>
                    <a:lstStyle/>
                    <a:p>
                      <a:r>
                        <a:rPr lang="en-US" sz="1600" b="1" i="1" dirty="0">
                          <a:latin typeface="Arial" panose="020B0604020202020204" pitchFamily="34" charset="0"/>
                          <a:cs typeface="Arial" panose="020B0604020202020204" pitchFamily="34" charset="0"/>
                        </a:rPr>
                        <a:t>Physician Attending</a:t>
                      </a:r>
                    </a:p>
                  </p:txBody>
                </p:sp>
                <p:grpSp>
                  <p:nvGrpSpPr>
                    <p:cNvPr id="19" name="Group 19">
                      <a:extLst>
                        <a:ext uri="{FF2B5EF4-FFF2-40B4-BE49-F238E27FC236}">
                          <a16:creationId xmlns:a16="http://schemas.microsoft.com/office/drawing/2014/main" id="{43C5E973-E358-2D4D-81A0-3AC0F535A8E5}"/>
                        </a:ext>
                      </a:extLst>
                    </p:cNvPr>
                    <p:cNvGrpSpPr/>
                    <p:nvPr/>
                  </p:nvGrpSpPr>
                  <p:grpSpPr>
                    <a:xfrm>
                      <a:off x="7109060" y="3000737"/>
                      <a:ext cx="3965340" cy="560167"/>
                      <a:chOff x="7109060" y="2177854"/>
                      <a:chExt cx="3965340" cy="560167"/>
                    </a:xfrm>
                  </p:grpSpPr>
                  <p:sp>
                    <p:nvSpPr>
                      <p:cNvPr id="23" name="TextBox 23">
                        <a:extLst>
                          <a:ext uri="{FF2B5EF4-FFF2-40B4-BE49-F238E27FC236}">
                            <a16:creationId xmlns:a16="http://schemas.microsoft.com/office/drawing/2014/main" id="{72707774-DA77-154A-BB53-4DBDBB6F3D01}"/>
                          </a:ext>
                        </a:extLst>
                      </p:cNvPr>
                      <p:cNvSpPr txBox="1"/>
                      <p:nvPr/>
                    </p:nvSpPr>
                    <p:spPr>
                      <a:xfrm>
                        <a:off x="7109060" y="2177854"/>
                        <a:ext cx="3965338" cy="338554"/>
                      </a:xfrm>
                      <a:prstGeom prst="rect">
                        <a:avLst/>
                      </a:prstGeom>
                      <a:noFill/>
                    </p:spPr>
                    <p:txBody>
                      <a:bodyPr wrap="square" rtlCol="0">
                        <a:spAutoFit/>
                      </a:bodyPr>
                      <a:lstStyle/>
                      <a:p>
                        <a:r>
                          <a:rPr lang="en-US" sz="1600" b="1" i="1" dirty="0">
                            <a:latin typeface="Arial" panose="020B0604020202020204" pitchFamily="34" charset="0"/>
                            <a:cs typeface="Arial" panose="020B0604020202020204" pitchFamily="34" charset="0"/>
                          </a:rPr>
                          <a:t>Residency in General Surgery</a:t>
                        </a:r>
                      </a:p>
                    </p:txBody>
                  </p:sp>
                  <p:sp>
                    <p:nvSpPr>
                      <p:cNvPr id="24" name="Rectangle 24">
                        <a:extLst>
                          <a:ext uri="{FF2B5EF4-FFF2-40B4-BE49-F238E27FC236}">
                            <a16:creationId xmlns:a16="http://schemas.microsoft.com/office/drawing/2014/main" id="{2D9CB03B-6C8C-D640-98A8-E8008589AF17}"/>
                          </a:ext>
                        </a:extLst>
                      </p:cNvPr>
                      <p:cNvSpPr/>
                      <p:nvPr/>
                    </p:nvSpPr>
                    <p:spPr>
                      <a:xfrm>
                        <a:off x="7109060" y="2468772"/>
                        <a:ext cx="3965340" cy="269249"/>
                      </a:xfrm>
                      <a:prstGeom prst="rect">
                        <a:avLst/>
                      </a:prstGeom>
                      <a:noFill/>
                    </p:spPr>
                    <p:txBody>
                      <a:bodyPr wrap="square">
                        <a:spAutoFit/>
                      </a:bodyPr>
                      <a:lstStyle/>
                      <a:p>
                        <a:endParaRPr lang="en-US" sz="1200" i="1" dirty="0">
                          <a:solidFill>
                            <a:schemeClr val="tx1">
                              <a:lumMod val="85000"/>
                              <a:lumOff val="15000"/>
                            </a:schemeClr>
                          </a:solidFill>
                          <a:latin typeface="Arial" panose="020B0604020202020204" pitchFamily="34" charset="0"/>
                          <a:ea typeface="BatangChe" panose="02030609000101010101" pitchFamily="49" charset="-127"/>
                          <a:cs typeface="Arial" panose="020B0604020202020204" pitchFamily="34" charset="0"/>
                        </a:endParaRPr>
                      </a:p>
                    </p:txBody>
                  </p:sp>
                </p:grpSp>
              </p:grpSp>
              <p:grpSp>
                <p:nvGrpSpPr>
                  <p:cNvPr id="15" name="Group 15">
                    <a:extLst>
                      <a:ext uri="{FF2B5EF4-FFF2-40B4-BE49-F238E27FC236}">
                        <a16:creationId xmlns:a16="http://schemas.microsoft.com/office/drawing/2014/main" id="{E34805B7-06D7-3D4D-AC60-872E4B13D8FC}"/>
                      </a:ext>
                    </a:extLst>
                  </p:cNvPr>
                  <p:cNvGrpSpPr/>
                  <p:nvPr/>
                </p:nvGrpSpPr>
                <p:grpSpPr>
                  <a:xfrm>
                    <a:off x="5841429" y="1239235"/>
                    <a:ext cx="2992887" cy="478455"/>
                    <a:chOff x="6042311" y="1239235"/>
                    <a:chExt cx="2992887" cy="478455"/>
                  </a:xfrm>
                </p:grpSpPr>
                <p:sp>
                  <p:nvSpPr>
                    <p:cNvPr id="16" name="Freeform 16">
                      <a:extLst>
                        <a:ext uri="{FF2B5EF4-FFF2-40B4-BE49-F238E27FC236}">
                          <a16:creationId xmlns:a16="http://schemas.microsoft.com/office/drawing/2014/main" id="{3BAC2330-C7B2-5F4C-9B06-4060401F2045}"/>
                        </a:ext>
                      </a:extLst>
                    </p:cNvPr>
                    <p:cNvSpPr/>
                    <p:nvPr/>
                  </p:nvSpPr>
                  <p:spPr>
                    <a:xfrm>
                      <a:off x="6042311" y="1239235"/>
                      <a:ext cx="2992887" cy="478455"/>
                    </a:xfrm>
                    <a:custGeom>
                      <a:avLst/>
                      <a:gdLst>
                        <a:gd name="connsiteX0" fmla="*/ 0 w 2992887"/>
                        <a:gd name="connsiteY0" fmla="*/ 0 h 478455"/>
                        <a:gd name="connsiteX1" fmla="*/ 730198 w 2992887"/>
                        <a:gd name="connsiteY1" fmla="*/ 0 h 478455"/>
                        <a:gd name="connsiteX2" fmla="*/ 2915534 w 2992887"/>
                        <a:gd name="connsiteY2" fmla="*/ 0 h 478455"/>
                        <a:gd name="connsiteX3" fmla="*/ 2992887 w 2992887"/>
                        <a:gd name="connsiteY3" fmla="*/ 0 h 478455"/>
                        <a:gd name="connsiteX4" fmla="*/ 2711805 w 2992887"/>
                        <a:gd name="connsiteY4" fmla="*/ 241805 h 478455"/>
                        <a:gd name="connsiteX5" fmla="*/ 2992887 w 2992887"/>
                        <a:gd name="connsiteY5" fmla="*/ 478455 h 478455"/>
                        <a:gd name="connsiteX6" fmla="*/ 2915534 w 2992887"/>
                        <a:gd name="connsiteY6" fmla="*/ 478455 h 478455"/>
                        <a:gd name="connsiteX7" fmla="*/ 730198 w 2992887"/>
                        <a:gd name="connsiteY7" fmla="*/ 478455 h 478455"/>
                        <a:gd name="connsiteX8" fmla="*/ 0 w 2992887"/>
                        <a:gd name="connsiteY8" fmla="*/ 478455 h 47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887" h="478455">
                          <a:moveTo>
                            <a:pt x="0" y="0"/>
                          </a:moveTo>
                          <a:lnTo>
                            <a:pt x="730198" y="0"/>
                          </a:lnTo>
                          <a:lnTo>
                            <a:pt x="2915534" y="0"/>
                          </a:lnTo>
                          <a:lnTo>
                            <a:pt x="2992887" y="0"/>
                          </a:lnTo>
                          <a:lnTo>
                            <a:pt x="2711805" y="241805"/>
                          </a:lnTo>
                          <a:lnTo>
                            <a:pt x="2992887" y="478455"/>
                          </a:lnTo>
                          <a:lnTo>
                            <a:pt x="2915534" y="478455"/>
                          </a:lnTo>
                          <a:lnTo>
                            <a:pt x="730198" y="478455"/>
                          </a:lnTo>
                          <a:lnTo>
                            <a:pt x="0" y="478455"/>
                          </a:lnTo>
                          <a:close/>
                        </a:path>
                      </a:pathLst>
                    </a:custGeom>
                    <a:solidFill>
                      <a:srgbClr val="25928F"/>
                    </a:solidFill>
                    <a:ln>
                      <a:noFill/>
                    </a:ln>
                    <a:effectLst>
                      <a:outerShdw blurRad="762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7">
                      <a:extLst>
                        <a:ext uri="{FF2B5EF4-FFF2-40B4-BE49-F238E27FC236}">
                          <a16:creationId xmlns:a16="http://schemas.microsoft.com/office/drawing/2014/main" id="{00D8521E-81D6-DF48-BAF6-BE0AD93B4E3E}"/>
                        </a:ext>
                      </a:extLst>
                    </p:cNvPr>
                    <p:cNvSpPr txBox="1"/>
                    <p:nvPr/>
                  </p:nvSpPr>
                  <p:spPr>
                    <a:xfrm>
                      <a:off x="6042311" y="1247630"/>
                      <a:ext cx="1997663"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Experience  </a:t>
                      </a:r>
                    </a:p>
                  </p:txBody>
                </p:sp>
              </p:grpSp>
            </p:grpSp>
          </p:grpSp>
        </p:grpSp>
      </p:grpSp>
      <p:graphicFrame>
        <p:nvGraphicFramePr>
          <p:cNvPr id="90" name="Chart 52">
            <a:extLst>
              <a:ext uri="{FF2B5EF4-FFF2-40B4-BE49-F238E27FC236}">
                <a16:creationId xmlns:a16="http://schemas.microsoft.com/office/drawing/2014/main" id="{36C3BDEB-4CA8-A842-B0F6-4CE339B3E941}"/>
              </a:ext>
            </a:extLst>
          </p:cNvPr>
          <p:cNvGraphicFramePr/>
          <p:nvPr/>
        </p:nvGraphicFramePr>
        <p:xfrm>
          <a:off x="5876005" y="4998948"/>
          <a:ext cx="1602915" cy="1068609"/>
        </p:xfrm>
        <a:graphic>
          <a:graphicData uri="http://schemas.openxmlformats.org/drawingml/2006/chart">
            <c:chart xmlns:c="http://schemas.openxmlformats.org/drawingml/2006/chart" xmlns:r="http://schemas.openxmlformats.org/officeDocument/2006/relationships" r:id="rId5"/>
          </a:graphicData>
        </a:graphic>
      </p:graphicFrame>
      <p:sp>
        <p:nvSpPr>
          <p:cNvPr id="92" name="Oval 91">
            <a:extLst>
              <a:ext uri="{FF2B5EF4-FFF2-40B4-BE49-F238E27FC236}">
                <a16:creationId xmlns:a16="http://schemas.microsoft.com/office/drawing/2014/main" id="{EE83F6E8-02CC-2747-B633-037B67172314}"/>
              </a:ext>
            </a:extLst>
          </p:cNvPr>
          <p:cNvSpPr/>
          <p:nvPr/>
        </p:nvSpPr>
        <p:spPr>
          <a:xfrm>
            <a:off x="6851580" y="1995456"/>
            <a:ext cx="129791" cy="130080"/>
          </a:xfrm>
          <a:prstGeom prst="ellipse">
            <a:avLst/>
          </a:prstGeom>
          <a:solidFill>
            <a:srgbClr val="1D2B2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28">
            <a:extLst>
              <a:ext uri="{FF2B5EF4-FFF2-40B4-BE49-F238E27FC236}">
                <a16:creationId xmlns:a16="http://schemas.microsoft.com/office/drawing/2014/main" id="{2C9F0A5B-F0F7-C145-8547-56C05E9D52CB}"/>
              </a:ext>
            </a:extLst>
          </p:cNvPr>
          <p:cNvSpPr txBox="1"/>
          <p:nvPr/>
        </p:nvSpPr>
        <p:spPr>
          <a:xfrm>
            <a:off x="5943993" y="1864614"/>
            <a:ext cx="639919"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2022</a:t>
            </a:r>
          </a:p>
        </p:txBody>
      </p:sp>
      <p:sp>
        <p:nvSpPr>
          <p:cNvPr id="94" name="TextBox 25">
            <a:extLst>
              <a:ext uri="{FF2B5EF4-FFF2-40B4-BE49-F238E27FC236}">
                <a16:creationId xmlns:a16="http://schemas.microsoft.com/office/drawing/2014/main" id="{3A75D69B-2764-9B4B-AC69-E57B948F1539}"/>
              </a:ext>
            </a:extLst>
          </p:cNvPr>
          <p:cNvSpPr txBox="1"/>
          <p:nvPr/>
        </p:nvSpPr>
        <p:spPr>
          <a:xfrm>
            <a:off x="7019325" y="1758736"/>
            <a:ext cx="3656435" cy="348298"/>
          </a:xfrm>
          <a:prstGeom prst="rect">
            <a:avLst/>
          </a:prstGeom>
          <a:noFill/>
        </p:spPr>
        <p:txBody>
          <a:bodyPr wrap="square" rtlCol="0">
            <a:spAutoFit/>
          </a:bodyPr>
          <a:lstStyle/>
          <a:p>
            <a:r>
              <a:rPr lang="en-US" sz="1600" b="1" i="1" dirty="0">
                <a:latin typeface="Arial" panose="020B0604020202020204" pitchFamily="34" charset="0"/>
                <a:cs typeface="Arial" panose="020B0604020202020204" pitchFamily="34" charset="0"/>
              </a:rPr>
              <a:t>Clinical Audit </a:t>
            </a:r>
            <a:r>
              <a:rPr lang="en-US" sz="1600" b="1" i="1" dirty="0" err="1">
                <a:latin typeface="Arial" panose="020B0604020202020204" pitchFamily="34" charset="0"/>
                <a:cs typeface="Arial" panose="020B0604020202020204" pitchFamily="34" charset="0"/>
              </a:rPr>
              <a:t>Comitte</a:t>
            </a:r>
            <a:endParaRPr lang="en-US" sz="1600" b="1" i="1" dirty="0">
              <a:latin typeface="Arial" panose="020B0604020202020204" pitchFamily="34" charset="0"/>
              <a:cs typeface="Arial" panose="020B0604020202020204" pitchFamily="34" charset="0"/>
            </a:endParaRPr>
          </a:p>
        </p:txBody>
      </p:sp>
      <p:sp>
        <p:nvSpPr>
          <p:cNvPr id="96" name="Oval 95">
            <a:extLst>
              <a:ext uri="{FF2B5EF4-FFF2-40B4-BE49-F238E27FC236}">
                <a16:creationId xmlns:a16="http://schemas.microsoft.com/office/drawing/2014/main" id="{FC411F04-DBCF-1C41-A74D-7288B1A5BB74}"/>
              </a:ext>
            </a:extLst>
          </p:cNvPr>
          <p:cNvSpPr/>
          <p:nvPr/>
        </p:nvSpPr>
        <p:spPr>
          <a:xfrm>
            <a:off x="3865585" y="4796222"/>
            <a:ext cx="119854" cy="120120"/>
          </a:xfrm>
          <a:prstGeom prst="ellipse">
            <a:avLst/>
          </a:prstGeom>
          <a:solidFill>
            <a:srgbClr val="2592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77">
            <a:extLst>
              <a:ext uri="{FF2B5EF4-FFF2-40B4-BE49-F238E27FC236}">
                <a16:creationId xmlns:a16="http://schemas.microsoft.com/office/drawing/2014/main" id="{6C510B7E-B147-3441-A0E6-3749F3A93BFB}"/>
              </a:ext>
            </a:extLst>
          </p:cNvPr>
          <p:cNvSpPr txBox="1"/>
          <p:nvPr/>
        </p:nvSpPr>
        <p:spPr>
          <a:xfrm>
            <a:off x="3149068" y="4720659"/>
            <a:ext cx="524503" cy="276999"/>
          </a:xfrm>
          <a:prstGeom prst="rect">
            <a:avLst/>
          </a:prstGeom>
          <a:solidFill>
            <a:srgbClr val="25928F"/>
          </a:solid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2021</a:t>
            </a:r>
          </a:p>
        </p:txBody>
      </p:sp>
      <p:sp>
        <p:nvSpPr>
          <p:cNvPr id="98" name="TextBox 75">
            <a:extLst>
              <a:ext uri="{FF2B5EF4-FFF2-40B4-BE49-F238E27FC236}">
                <a16:creationId xmlns:a16="http://schemas.microsoft.com/office/drawing/2014/main" id="{9C0ADD25-637C-7C44-B352-084324335A78}"/>
              </a:ext>
            </a:extLst>
          </p:cNvPr>
          <p:cNvSpPr txBox="1"/>
          <p:nvPr/>
        </p:nvSpPr>
        <p:spPr>
          <a:xfrm>
            <a:off x="3985323" y="4555547"/>
            <a:ext cx="1592142" cy="769441"/>
          </a:xfrm>
          <a:prstGeom prst="rect">
            <a:avLst/>
          </a:prstGeom>
          <a:noFill/>
        </p:spPr>
        <p:txBody>
          <a:bodyPr wrap="square" rtlCol="0">
            <a:spAutoFit/>
          </a:bodyPr>
          <a:lstStyle/>
          <a:p>
            <a:r>
              <a:rPr lang="en-US" sz="1100" i="1" dirty="0">
                <a:solidFill>
                  <a:schemeClr val="tx1">
                    <a:lumMod val="85000"/>
                    <a:lumOff val="15000"/>
                  </a:schemeClr>
                </a:solidFill>
                <a:latin typeface="Arial" panose="020B0604020202020204" pitchFamily="34" charset="0"/>
                <a:cs typeface="Arial" panose="020B0604020202020204" pitchFamily="34" charset="0"/>
              </a:rPr>
              <a:t>Post Graduation in Management of Healthcare Institutions</a:t>
            </a:r>
          </a:p>
          <a:p>
            <a:endParaRPr lang="en-US" sz="1100" i="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104" name="Imagem 103">
            <a:extLst>
              <a:ext uri="{FF2B5EF4-FFF2-40B4-BE49-F238E27FC236}">
                <a16:creationId xmlns:a16="http://schemas.microsoft.com/office/drawing/2014/main" id="{949442BC-DD31-8624-1E08-4B9281BACA84}"/>
              </a:ext>
            </a:extLst>
          </p:cNvPr>
          <p:cNvPicPr>
            <a:picLocks noChangeAspect="1"/>
          </p:cNvPicPr>
          <p:nvPr/>
        </p:nvPicPr>
        <p:blipFill>
          <a:blip r:embed="rId6"/>
          <a:stretch>
            <a:fillRect/>
          </a:stretch>
        </p:blipFill>
        <p:spPr>
          <a:xfrm>
            <a:off x="9807170" y="3595"/>
            <a:ext cx="2384830" cy="979782"/>
          </a:xfrm>
          <a:prstGeom prst="rect">
            <a:avLst/>
          </a:prstGeom>
        </p:spPr>
      </p:pic>
      <p:pic>
        <p:nvPicPr>
          <p:cNvPr id="100" name="Imagem 99" descr="Uma imagem com pessoa, céu, fato, sorriso&#10;&#10;Descrição gerada automaticamente">
            <a:extLst>
              <a:ext uri="{FF2B5EF4-FFF2-40B4-BE49-F238E27FC236}">
                <a16:creationId xmlns:a16="http://schemas.microsoft.com/office/drawing/2014/main" id="{D04E1669-E46C-E67C-3F85-656E570951A3}"/>
              </a:ext>
            </a:extLst>
          </p:cNvPr>
          <p:cNvPicPr>
            <a:picLocks noChangeAspect="1"/>
          </p:cNvPicPr>
          <p:nvPr/>
        </p:nvPicPr>
        <p:blipFill>
          <a:blip r:embed="rId7"/>
          <a:stretch>
            <a:fillRect/>
          </a:stretch>
        </p:blipFill>
        <p:spPr>
          <a:xfrm>
            <a:off x="934252" y="997010"/>
            <a:ext cx="1572210" cy="2096280"/>
          </a:xfrm>
          <a:prstGeom prst="rect">
            <a:avLst/>
          </a:prstGeom>
        </p:spPr>
      </p:pic>
    </p:spTree>
    <p:extLst>
      <p:ext uri="{BB962C8B-B14F-4D97-AF65-F5344CB8AC3E}">
        <p14:creationId xmlns:p14="http://schemas.microsoft.com/office/powerpoint/2010/main" val="3658945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Pentagon 84">
            <a:extLst>
              <a:ext uri="{FF2B5EF4-FFF2-40B4-BE49-F238E27FC236}">
                <a16:creationId xmlns:a16="http://schemas.microsoft.com/office/drawing/2014/main" id="{3F1AE83E-2D6E-B143-8F67-992E2F2897DA}"/>
              </a:ext>
            </a:extLst>
          </p:cNvPr>
          <p:cNvSpPr/>
          <p:nvPr/>
        </p:nvSpPr>
        <p:spPr>
          <a:xfrm>
            <a:off x="3169404" y="5218521"/>
            <a:ext cx="547912" cy="259116"/>
          </a:xfrm>
          <a:prstGeom prst="homePlate">
            <a:avLst/>
          </a:prstGeom>
          <a:solidFill>
            <a:srgbClr val="259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Pentagon 31">
            <a:extLst>
              <a:ext uri="{FF2B5EF4-FFF2-40B4-BE49-F238E27FC236}">
                <a16:creationId xmlns:a16="http://schemas.microsoft.com/office/drawing/2014/main" id="{0BB61B1C-B0FE-F445-8E76-A2420F9844B5}"/>
              </a:ext>
            </a:extLst>
          </p:cNvPr>
          <p:cNvSpPr/>
          <p:nvPr/>
        </p:nvSpPr>
        <p:spPr>
          <a:xfrm>
            <a:off x="5929704" y="1896929"/>
            <a:ext cx="762497" cy="280602"/>
          </a:xfrm>
          <a:prstGeom prst="homePlate">
            <a:avLst/>
          </a:prstGeom>
          <a:solidFill>
            <a:srgbClr val="1D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4">
            <a:extLst>
              <a:ext uri="{FF2B5EF4-FFF2-40B4-BE49-F238E27FC236}">
                <a16:creationId xmlns:a16="http://schemas.microsoft.com/office/drawing/2014/main" id="{00E0B9C5-58AB-C144-B22F-C61DA55408FF}"/>
              </a:ext>
            </a:extLst>
          </p:cNvPr>
          <p:cNvGrpSpPr/>
          <p:nvPr/>
        </p:nvGrpSpPr>
        <p:grpSpPr>
          <a:xfrm>
            <a:off x="471488" y="1000125"/>
            <a:ext cx="10922807" cy="5366454"/>
            <a:chOff x="753434" y="1151635"/>
            <a:chExt cx="10640861" cy="5216317"/>
          </a:xfrm>
        </p:grpSpPr>
        <p:grpSp>
          <p:nvGrpSpPr>
            <p:cNvPr id="5" name="Group 98">
              <a:extLst>
                <a:ext uri="{FF2B5EF4-FFF2-40B4-BE49-F238E27FC236}">
                  <a16:creationId xmlns:a16="http://schemas.microsoft.com/office/drawing/2014/main" id="{91515557-D72E-4741-A6BB-1D41057FB3FE}"/>
                </a:ext>
              </a:extLst>
            </p:cNvPr>
            <p:cNvGrpSpPr/>
            <p:nvPr/>
          </p:nvGrpSpPr>
          <p:grpSpPr>
            <a:xfrm>
              <a:off x="753434" y="3305543"/>
              <a:ext cx="2478404" cy="3062409"/>
              <a:chOff x="753434" y="3305543"/>
              <a:chExt cx="2478404" cy="3062409"/>
            </a:xfrm>
          </p:grpSpPr>
          <p:sp>
            <p:nvSpPr>
              <p:cNvPr id="84" name="Rectangle 99">
                <a:extLst>
                  <a:ext uri="{FF2B5EF4-FFF2-40B4-BE49-F238E27FC236}">
                    <a16:creationId xmlns:a16="http://schemas.microsoft.com/office/drawing/2014/main" id="{4F172A1C-2B33-744A-AF53-22424BBD404E}"/>
                  </a:ext>
                </a:extLst>
              </p:cNvPr>
              <p:cNvSpPr/>
              <p:nvPr/>
            </p:nvSpPr>
            <p:spPr>
              <a:xfrm>
                <a:off x="797705" y="3305543"/>
                <a:ext cx="2434133" cy="3062409"/>
              </a:xfrm>
              <a:prstGeom prst="rect">
                <a:avLst/>
              </a:prstGeom>
              <a:solidFill>
                <a:srgbClr val="2592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106">
                <a:extLst>
                  <a:ext uri="{FF2B5EF4-FFF2-40B4-BE49-F238E27FC236}">
                    <a16:creationId xmlns:a16="http://schemas.microsoft.com/office/drawing/2014/main" id="{9C5FE20F-1A91-C84D-8FBD-35BBEC04420D}"/>
                  </a:ext>
                </a:extLst>
              </p:cNvPr>
              <p:cNvSpPr txBox="1"/>
              <p:nvPr/>
            </p:nvSpPr>
            <p:spPr>
              <a:xfrm>
                <a:off x="753434" y="4476662"/>
                <a:ext cx="2433266" cy="628249"/>
              </a:xfrm>
              <a:prstGeom prst="rect">
                <a:avLst/>
              </a:prstGeom>
              <a:noFill/>
            </p:spPr>
            <p:txBody>
              <a:bodyPr wrap="square" rtlCol="0">
                <a:spAutoFit/>
              </a:bodyPr>
              <a:lstStyle/>
              <a:p>
                <a:r>
                  <a:rPr lang="en-US" sz="1200" i="1" dirty="0">
                    <a:solidFill>
                      <a:schemeClr val="bg1"/>
                    </a:solidFill>
                    <a:latin typeface="Arial" panose="020B0604020202020204" pitchFamily="34" charset="0"/>
                    <a:cs typeface="Arial" panose="020B0604020202020204" pitchFamily="34" charset="0"/>
                  </a:rPr>
                  <a:t>YY years old.</a:t>
                </a:r>
              </a:p>
              <a:p>
                <a:r>
                  <a:rPr lang="en-US" sz="1200" i="1" dirty="0">
                    <a:solidFill>
                      <a:schemeClr val="bg1"/>
                    </a:solidFill>
                    <a:latin typeface="Arial" panose="020B0604020202020204" pitchFamily="34" charset="0"/>
                    <a:cs typeface="Arial" panose="020B0604020202020204" pitchFamily="34" charset="0"/>
                  </a:rPr>
                  <a:t>Lives with ZZZZZZZZZZ.</a:t>
                </a:r>
              </a:p>
              <a:p>
                <a:endParaRPr lang="en-US" sz="1200" i="1" dirty="0">
                  <a:solidFill>
                    <a:schemeClr val="bg1"/>
                  </a:solidFill>
                  <a:latin typeface="Arial" panose="020B0604020202020204" pitchFamily="34" charset="0"/>
                  <a:cs typeface="Arial" panose="020B0604020202020204" pitchFamily="34" charset="0"/>
                </a:endParaRPr>
              </a:p>
            </p:txBody>
          </p:sp>
          <p:grpSp>
            <p:nvGrpSpPr>
              <p:cNvPr id="86" name="Group 101">
                <a:extLst>
                  <a:ext uri="{FF2B5EF4-FFF2-40B4-BE49-F238E27FC236}">
                    <a16:creationId xmlns:a16="http://schemas.microsoft.com/office/drawing/2014/main" id="{FF27E42E-8ADC-304D-A7B2-1F5621860D7E}"/>
                  </a:ext>
                </a:extLst>
              </p:cNvPr>
              <p:cNvGrpSpPr/>
              <p:nvPr/>
            </p:nvGrpSpPr>
            <p:grpSpPr>
              <a:xfrm>
                <a:off x="786551" y="3399377"/>
                <a:ext cx="2213105" cy="1592891"/>
                <a:chOff x="786551" y="3399377"/>
                <a:chExt cx="2213105" cy="1592891"/>
              </a:xfrm>
            </p:grpSpPr>
            <p:sp>
              <p:nvSpPr>
                <p:cNvPr id="87" name="TextBox 102">
                  <a:extLst>
                    <a:ext uri="{FF2B5EF4-FFF2-40B4-BE49-F238E27FC236}">
                      <a16:creationId xmlns:a16="http://schemas.microsoft.com/office/drawing/2014/main" id="{04E59A4F-1310-AE47-AD17-3B5CA5269431}"/>
                    </a:ext>
                  </a:extLst>
                </p:cNvPr>
                <p:cNvSpPr txBox="1"/>
                <p:nvPr/>
              </p:nvSpPr>
              <p:spPr>
                <a:xfrm>
                  <a:off x="786551" y="3399377"/>
                  <a:ext cx="2213105" cy="388916"/>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XXXXXXX</a:t>
                  </a:r>
                </a:p>
              </p:txBody>
            </p:sp>
            <p:sp>
              <p:nvSpPr>
                <p:cNvPr id="88" name="TextBox 103">
                  <a:extLst>
                    <a:ext uri="{FF2B5EF4-FFF2-40B4-BE49-F238E27FC236}">
                      <a16:creationId xmlns:a16="http://schemas.microsoft.com/office/drawing/2014/main" id="{A57A12F7-6D06-594C-8F6F-F47E586F6098}"/>
                    </a:ext>
                  </a:extLst>
                </p:cNvPr>
                <p:cNvSpPr txBox="1"/>
                <p:nvPr/>
              </p:nvSpPr>
              <p:spPr>
                <a:xfrm>
                  <a:off x="786551" y="4053471"/>
                  <a:ext cx="1745991"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General Surgeon</a:t>
                  </a:r>
                </a:p>
              </p:txBody>
            </p:sp>
            <p:sp>
              <p:nvSpPr>
                <p:cNvPr id="89" name="Rectangle 104">
                  <a:extLst>
                    <a:ext uri="{FF2B5EF4-FFF2-40B4-BE49-F238E27FC236}">
                      <a16:creationId xmlns:a16="http://schemas.microsoft.com/office/drawing/2014/main" id="{27A416ED-AD41-DB4C-A839-A38C4D68D772}"/>
                    </a:ext>
                  </a:extLst>
                </p:cNvPr>
                <p:cNvSpPr/>
                <p:nvPr/>
              </p:nvSpPr>
              <p:spPr>
                <a:xfrm>
                  <a:off x="912339" y="4715269"/>
                  <a:ext cx="2007153" cy="276999"/>
                </a:xfrm>
                <a:prstGeom prst="rect">
                  <a:avLst/>
                </a:prstGeom>
                <a:noFill/>
              </p:spPr>
              <p:txBody>
                <a:bodyPr wrap="square">
                  <a:spAutoFit/>
                </a:bodyPr>
                <a:lstStyle/>
                <a:p>
                  <a:endParaRPr lang="en-US" sz="1200" i="1" dirty="0">
                    <a:solidFill>
                      <a:schemeClr val="bg1"/>
                    </a:solidFill>
                    <a:latin typeface="Arial" panose="020B0604020202020204" pitchFamily="34" charset="0"/>
                    <a:ea typeface="BatangChe" panose="02030609000101010101" pitchFamily="49" charset="-127"/>
                    <a:cs typeface="Arial" panose="020B0604020202020204" pitchFamily="34" charset="0"/>
                  </a:endParaRPr>
                </a:p>
              </p:txBody>
            </p:sp>
          </p:grpSp>
        </p:grpSp>
        <p:grpSp>
          <p:nvGrpSpPr>
            <p:cNvPr id="6" name="Group 6">
              <a:extLst>
                <a:ext uri="{FF2B5EF4-FFF2-40B4-BE49-F238E27FC236}">
                  <a16:creationId xmlns:a16="http://schemas.microsoft.com/office/drawing/2014/main" id="{334AC6B6-C11C-904B-BBA2-4CE6EA516D26}"/>
                </a:ext>
              </a:extLst>
            </p:cNvPr>
            <p:cNvGrpSpPr/>
            <p:nvPr/>
          </p:nvGrpSpPr>
          <p:grpSpPr>
            <a:xfrm>
              <a:off x="3330009" y="1151635"/>
              <a:ext cx="8064286" cy="5202429"/>
              <a:chOff x="3330009" y="1151635"/>
              <a:chExt cx="8064286" cy="5202429"/>
            </a:xfrm>
          </p:grpSpPr>
          <p:grpSp>
            <p:nvGrpSpPr>
              <p:cNvPr id="7" name="Group 7">
                <a:extLst>
                  <a:ext uri="{FF2B5EF4-FFF2-40B4-BE49-F238E27FC236}">
                    <a16:creationId xmlns:a16="http://schemas.microsoft.com/office/drawing/2014/main" id="{CED92933-7616-4746-B8D8-2EDB6736097A}"/>
                  </a:ext>
                </a:extLst>
              </p:cNvPr>
              <p:cNvGrpSpPr/>
              <p:nvPr/>
            </p:nvGrpSpPr>
            <p:grpSpPr>
              <a:xfrm>
                <a:off x="3330009" y="1151635"/>
                <a:ext cx="2401027" cy="2604994"/>
                <a:chOff x="3330009" y="1151635"/>
                <a:chExt cx="2401027" cy="2604994"/>
              </a:xfrm>
            </p:grpSpPr>
            <p:sp>
              <p:nvSpPr>
                <p:cNvPr id="75" name="Rectangle 88">
                  <a:extLst>
                    <a:ext uri="{FF2B5EF4-FFF2-40B4-BE49-F238E27FC236}">
                      <a16:creationId xmlns:a16="http://schemas.microsoft.com/office/drawing/2014/main" id="{BDC6296E-48D1-0B41-80D5-8467E1E2F983}"/>
                    </a:ext>
                  </a:extLst>
                </p:cNvPr>
                <p:cNvSpPr/>
                <p:nvPr/>
              </p:nvSpPr>
              <p:spPr>
                <a:xfrm>
                  <a:off x="3330009" y="1151635"/>
                  <a:ext cx="2401027" cy="2604994"/>
                </a:xfrm>
                <a:prstGeom prst="rect">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89">
                  <a:extLst>
                    <a:ext uri="{FF2B5EF4-FFF2-40B4-BE49-F238E27FC236}">
                      <a16:creationId xmlns:a16="http://schemas.microsoft.com/office/drawing/2014/main" id="{6942E66D-34C9-BD42-AED6-F08F75FBDF3C}"/>
                    </a:ext>
                  </a:extLst>
                </p:cNvPr>
                <p:cNvGrpSpPr/>
                <p:nvPr/>
              </p:nvGrpSpPr>
              <p:grpSpPr>
                <a:xfrm>
                  <a:off x="3352074" y="1239235"/>
                  <a:ext cx="2262689" cy="848547"/>
                  <a:chOff x="3352074" y="1239235"/>
                  <a:chExt cx="2262689" cy="848547"/>
                </a:xfrm>
              </p:grpSpPr>
              <p:grpSp>
                <p:nvGrpSpPr>
                  <p:cNvPr id="77" name="Group 90">
                    <a:extLst>
                      <a:ext uri="{FF2B5EF4-FFF2-40B4-BE49-F238E27FC236}">
                        <a16:creationId xmlns:a16="http://schemas.microsoft.com/office/drawing/2014/main" id="{AF6F1877-CEA1-E741-A8A1-060962667180}"/>
                      </a:ext>
                    </a:extLst>
                  </p:cNvPr>
                  <p:cNvGrpSpPr/>
                  <p:nvPr/>
                </p:nvGrpSpPr>
                <p:grpSpPr>
                  <a:xfrm>
                    <a:off x="3352074" y="1239235"/>
                    <a:ext cx="2262689" cy="478455"/>
                    <a:chOff x="3321913" y="1239235"/>
                    <a:chExt cx="2262689" cy="478455"/>
                  </a:xfrm>
                </p:grpSpPr>
                <p:sp>
                  <p:nvSpPr>
                    <p:cNvPr id="82" name="Rectangle 80">
                      <a:extLst>
                        <a:ext uri="{FF2B5EF4-FFF2-40B4-BE49-F238E27FC236}">
                          <a16:creationId xmlns:a16="http://schemas.microsoft.com/office/drawing/2014/main" id="{B2C18A84-0AF0-D14C-BFDD-D81D4E055268}"/>
                        </a:ext>
                      </a:extLst>
                    </p:cNvPr>
                    <p:cNvSpPr/>
                    <p:nvPr/>
                  </p:nvSpPr>
                  <p:spPr>
                    <a:xfrm>
                      <a:off x="3321913" y="1239235"/>
                      <a:ext cx="2262689" cy="478455"/>
                    </a:xfrm>
                    <a:custGeom>
                      <a:avLst/>
                      <a:gdLst>
                        <a:gd name="connsiteX0" fmla="*/ 0 w 2262689"/>
                        <a:gd name="connsiteY0" fmla="*/ 0 h 478455"/>
                        <a:gd name="connsiteX1" fmla="*/ 2262689 w 2262689"/>
                        <a:gd name="connsiteY1" fmla="*/ 0 h 478455"/>
                        <a:gd name="connsiteX2" fmla="*/ 2262689 w 2262689"/>
                        <a:gd name="connsiteY2" fmla="*/ 478455 h 478455"/>
                        <a:gd name="connsiteX3" fmla="*/ 0 w 2262689"/>
                        <a:gd name="connsiteY3" fmla="*/ 478455 h 478455"/>
                        <a:gd name="connsiteX4" fmla="*/ 0 w 2262689"/>
                        <a:gd name="connsiteY4" fmla="*/ 0 h 478455"/>
                        <a:gd name="connsiteX0" fmla="*/ 0 w 2277029"/>
                        <a:gd name="connsiteY0" fmla="*/ 0 h 478455"/>
                        <a:gd name="connsiteX1" fmla="*/ 2262689 w 2277029"/>
                        <a:gd name="connsiteY1" fmla="*/ 0 h 478455"/>
                        <a:gd name="connsiteX2" fmla="*/ 2277029 w 2277029"/>
                        <a:gd name="connsiteY2" fmla="*/ 241805 h 478455"/>
                        <a:gd name="connsiteX3" fmla="*/ 2262689 w 2277029"/>
                        <a:gd name="connsiteY3" fmla="*/ 478455 h 478455"/>
                        <a:gd name="connsiteX4" fmla="*/ 0 w 2277029"/>
                        <a:gd name="connsiteY4" fmla="*/ 478455 h 478455"/>
                        <a:gd name="connsiteX5" fmla="*/ 0 w 2277029"/>
                        <a:gd name="connsiteY5" fmla="*/ 0 h 478455"/>
                        <a:gd name="connsiteX0" fmla="*/ 0 w 2262689"/>
                        <a:gd name="connsiteY0" fmla="*/ 0 h 478455"/>
                        <a:gd name="connsiteX1" fmla="*/ 2262689 w 2262689"/>
                        <a:gd name="connsiteY1" fmla="*/ 0 h 478455"/>
                        <a:gd name="connsiteX2" fmla="*/ 1981607 w 2262689"/>
                        <a:gd name="connsiteY2" fmla="*/ 199602 h 478455"/>
                        <a:gd name="connsiteX3" fmla="*/ 2262689 w 2262689"/>
                        <a:gd name="connsiteY3" fmla="*/ 478455 h 478455"/>
                        <a:gd name="connsiteX4" fmla="*/ 0 w 2262689"/>
                        <a:gd name="connsiteY4" fmla="*/ 478455 h 478455"/>
                        <a:gd name="connsiteX5" fmla="*/ 0 w 2262689"/>
                        <a:gd name="connsiteY5" fmla="*/ 0 h 478455"/>
                        <a:gd name="connsiteX0" fmla="*/ 0 w 2262689"/>
                        <a:gd name="connsiteY0" fmla="*/ 0 h 478455"/>
                        <a:gd name="connsiteX1" fmla="*/ 2262689 w 2262689"/>
                        <a:gd name="connsiteY1" fmla="*/ 0 h 478455"/>
                        <a:gd name="connsiteX2" fmla="*/ 1981607 w 2262689"/>
                        <a:gd name="connsiteY2" fmla="*/ 241805 h 478455"/>
                        <a:gd name="connsiteX3" fmla="*/ 2262689 w 2262689"/>
                        <a:gd name="connsiteY3" fmla="*/ 478455 h 478455"/>
                        <a:gd name="connsiteX4" fmla="*/ 0 w 2262689"/>
                        <a:gd name="connsiteY4" fmla="*/ 478455 h 478455"/>
                        <a:gd name="connsiteX5" fmla="*/ 0 w 2262689"/>
                        <a:gd name="connsiteY5" fmla="*/ 0 h 47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89" h="478455">
                          <a:moveTo>
                            <a:pt x="0" y="0"/>
                          </a:moveTo>
                          <a:lnTo>
                            <a:pt x="2262689" y="0"/>
                          </a:lnTo>
                          <a:lnTo>
                            <a:pt x="1981607" y="241805"/>
                          </a:lnTo>
                          <a:lnTo>
                            <a:pt x="2262689" y="478455"/>
                          </a:lnTo>
                          <a:lnTo>
                            <a:pt x="0" y="478455"/>
                          </a:lnTo>
                          <a:lnTo>
                            <a:pt x="0" y="0"/>
                          </a:lnTo>
                          <a:close/>
                        </a:path>
                      </a:pathLst>
                    </a:custGeom>
                    <a:solidFill>
                      <a:srgbClr val="25928F"/>
                    </a:solidFill>
                    <a:ln>
                      <a:noFill/>
                    </a:ln>
                    <a:effectLst>
                      <a:outerShdw blurRad="762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96">
                      <a:extLst>
                        <a:ext uri="{FF2B5EF4-FFF2-40B4-BE49-F238E27FC236}">
                          <a16:creationId xmlns:a16="http://schemas.microsoft.com/office/drawing/2014/main" id="{30A43FAE-7290-1D4F-AEB6-BFF797239EFF}"/>
                        </a:ext>
                      </a:extLst>
                    </p:cNvPr>
                    <p:cNvSpPr txBox="1"/>
                    <p:nvPr/>
                  </p:nvSpPr>
                  <p:spPr>
                    <a:xfrm>
                      <a:off x="3321913" y="1247630"/>
                      <a:ext cx="1562479"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Works in </a:t>
                      </a:r>
                    </a:p>
                  </p:txBody>
                </p:sp>
              </p:grpSp>
              <p:sp>
                <p:nvSpPr>
                  <p:cNvPr id="81" name="TextBox 94">
                    <a:extLst>
                      <a:ext uri="{FF2B5EF4-FFF2-40B4-BE49-F238E27FC236}">
                        <a16:creationId xmlns:a16="http://schemas.microsoft.com/office/drawing/2014/main" id="{E46A44E3-811F-504B-8DB7-1D7F2728F805}"/>
                      </a:ext>
                    </a:extLst>
                  </p:cNvPr>
                  <p:cNvSpPr txBox="1"/>
                  <p:nvPr/>
                </p:nvSpPr>
                <p:spPr>
                  <a:xfrm>
                    <a:off x="3420495" y="1818533"/>
                    <a:ext cx="2011856" cy="269249"/>
                  </a:xfrm>
                  <a:prstGeom prst="rect">
                    <a:avLst/>
                  </a:prstGeom>
                  <a:noFill/>
                </p:spPr>
                <p:txBody>
                  <a:bodyPr wrap="square" rtlCol="0">
                    <a:spAutoFit/>
                  </a:bodyPr>
                  <a:lstStyle/>
                  <a:p>
                    <a:r>
                      <a:rPr lang="en-US" sz="1200" i="1" dirty="0">
                        <a:solidFill>
                          <a:schemeClr val="tx1">
                            <a:lumMod val="85000"/>
                            <a:lumOff val="15000"/>
                          </a:schemeClr>
                        </a:solidFill>
                        <a:latin typeface="Arial" panose="020B0604020202020204" pitchFamily="34" charset="0"/>
                        <a:cs typeface="Arial" panose="020B0604020202020204" pitchFamily="34" charset="0"/>
                      </a:rPr>
                      <a:t>World!!!</a:t>
                    </a:r>
                  </a:p>
                </p:txBody>
              </p:sp>
            </p:grpSp>
          </p:grpSp>
          <p:grpSp>
            <p:nvGrpSpPr>
              <p:cNvPr id="8" name="Group 8">
                <a:extLst>
                  <a:ext uri="{FF2B5EF4-FFF2-40B4-BE49-F238E27FC236}">
                    <a16:creationId xmlns:a16="http://schemas.microsoft.com/office/drawing/2014/main" id="{B6758C45-6FA5-F748-8D6B-215AC7367EB1}"/>
                  </a:ext>
                </a:extLst>
              </p:cNvPr>
              <p:cNvGrpSpPr/>
              <p:nvPr/>
            </p:nvGrpSpPr>
            <p:grpSpPr>
              <a:xfrm>
                <a:off x="3330009" y="3853433"/>
                <a:ext cx="2401027" cy="2500631"/>
                <a:chOff x="3330009" y="3853433"/>
                <a:chExt cx="2401027" cy="2500631"/>
              </a:xfrm>
            </p:grpSpPr>
            <p:sp>
              <p:nvSpPr>
                <p:cNvPr id="53" name="Rectangle 64">
                  <a:extLst>
                    <a:ext uri="{FF2B5EF4-FFF2-40B4-BE49-F238E27FC236}">
                      <a16:creationId xmlns:a16="http://schemas.microsoft.com/office/drawing/2014/main" id="{4B715242-2C7B-764A-9828-16C2071EE2DD}"/>
                    </a:ext>
                  </a:extLst>
                </p:cNvPr>
                <p:cNvSpPr/>
                <p:nvPr/>
              </p:nvSpPr>
              <p:spPr>
                <a:xfrm>
                  <a:off x="3330009" y="3853433"/>
                  <a:ext cx="2401027" cy="2500631"/>
                </a:xfrm>
                <a:prstGeom prst="rect">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65">
                  <a:extLst>
                    <a:ext uri="{FF2B5EF4-FFF2-40B4-BE49-F238E27FC236}">
                      <a16:creationId xmlns:a16="http://schemas.microsoft.com/office/drawing/2014/main" id="{82002C46-216E-614D-986B-B85550A3CF45}"/>
                    </a:ext>
                  </a:extLst>
                </p:cNvPr>
                <p:cNvGrpSpPr/>
                <p:nvPr/>
              </p:nvGrpSpPr>
              <p:grpSpPr>
                <a:xfrm>
                  <a:off x="3352074" y="3926555"/>
                  <a:ext cx="2366262" cy="2154159"/>
                  <a:chOff x="3352074" y="3926555"/>
                  <a:chExt cx="2366262" cy="2154159"/>
                </a:xfrm>
              </p:grpSpPr>
              <p:grpSp>
                <p:nvGrpSpPr>
                  <p:cNvPr id="55" name="Group 66">
                    <a:extLst>
                      <a:ext uri="{FF2B5EF4-FFF2-40B4-BE49-F238E27FC236}">
                        <a16:creationId xmlns:a16="http://schemas.microsoft.com/office/drawing/2014/main" id="{7839B526-8C84-324A-B47E-7553811E4BC9}"/>
                      </a:ext>
                    </a:extLst>
                  </p:cNvPr>
                  <p:cNvGrpSpPr/>
                  <p:nvPr/>
                </p:nvGrpSpPr>
                <p:grpSpPr>
                  <a:xfrm>
                    <a:off x="3352074" y="3926555"/>
                    <a:ext cx="2262689" cy="478455"/>
                    <a:chOff x="3363345" y="3926555"/>
                    <a:chExt cx="2262689" cy="478455"/>
                  </a:xfrm>
                </p:grpSpPr>
                <p:sp>
                  <p:nvSpPr>
                    <p:cNvPr id="73" name="Rectangle 80">
                      <a:extLst>
                        <a:ext uri="{FF2B5EF4-FFF2-40B4-BE49-F238E27FC236}">
                          <a16:creationId xmlns:a16="http://schemas.microsoft.com/office/drawing/2014/main" id="{A83CDF80-4497-B847-BFAD-78869ABAEB25}"/>
                        </a:ext>
                      </a:extLst>
                    </p:cNvPr>
                    <p:cNvSpPr/>
                    <p:nvPr/>
                  </p:nvSpPr>
                  <p:spPr>
                    <a:xfrm>
                      <a:off x="3363345" y="3926555"/>
                      <a:ext cx="2262689" cy="478455"/>
                    </a:xfrm>
                    <a:custGeom>
                      <a:avLst/>
                      <a:gdLst>
                        <a:gd name="connsiteX0" fmla="*/ 0 w 2262689"/>
                        <a:gd name="connsiteY0" fmla="*/ 0 h 478455"/>
                        <a:gd name="connsiteX1" fmla="*/ 2262689 w 2262689"/>
                        <a:gd name="connsiteY1" fmla="*/ 0 h 478455"/>
                        <a:gd name="connsiteX2" fmla="*/ 2262689 w 2262689"/>
                        <a:gd name="connsiteY2" fmla="*/ 478455 h 478455"/>
                        <a:gd name="connsiteX3" fmla="*/ 0 w 2262689"/>
                        <a:gd name="connsiteY3" fmla="*/ 478455 h 478455"/>
                        <a:gd name="connsiteX4" fmla="*/ 0 w 2262689"/>
                        <a:gd name="connsiteY4" fmla="*/ 0 h 478455"/>
                        <a:gd name="connsiteX0" fmla="*/ 0 w 2277029"/>
                        <a:gd name="connsiteY0" fmla="*/ 0 h 478455"/>
                        <a:gd name="connsiteX1" fmla="*/ 2262689 w 2277029"/>
                        <a:gd name="connsiteY1" fmla="*/ 0 h 478455"/>
                        <a:gd name="connsiteX2" fmla="*/ 2277029 w 2277029"/>
                        <a:gd name="connsiteY2" fmla="*/ 241805 h 478455"/>
                        <a:gd name="connsiteX3" fmla="*/ 2262689 w 2277029"/>
                        <a:gd name="connsiteY3" fmla="*/ 478455 h 478455"/>
                        <a:gd name="connsiteX4" fmla="*/ 0 w 2277029"/>
                        <a:gd name="connsiteY4" fmla="*/ 478455 h 478455"/>
                        <a:gd name="connsiteX5" fmla="*/ 0 w 2277029"/>
                        <a:gd name="connsiteY5" fmla="*/ 0 h 478455"/>
                        <a:gd name="connsiteX0" fmla="*/ 0 w 2262689"/>
                        <a:gd name="connsiteY0" fmla="*/ 0 h 478455"/>
                        <a:gd name="connsiteX1" fmla="*/ 2262689 w 2262689"/>
                        <a:gd name="connsiteY1" fmla="*/ 0 h 478455"/>
                        <a:gd name="connsiteX2" fmla="*/ 1981607 w 2262689"/>
                        <a:gd name="connsiteY2" fmla="*/ 199602 h 478455"/>
                        <a:gd name="connsiteX3" fmla="*/ 2262689 w 2262689"/>
                        <a:gd name="connsiteY3" fmla="*/ 478455 h 478455"/>
                        <a:gd name="connsiteX4" fmla="*/ 0 w 2262689"/>
                        <a:gd name="connsiteY4" fmla="*/ 478455 h 478455"/>
                        <a:gd name="connsiteX5" fmla="*/ 0 w 2262689"/>
                        <a:gd name="connsiteY5" fmla="*/ 0 h 478455"/>
                        <a:gd name="connsiteX0" fmla="*/ 0 w 2262689"/>
                        <a:gd name="connsiteY0" fmla="*/ 0 h 478455"/>
                        <a:gd name="connsiteX1" fmla="*/ 2262689 w 2262689"/>
                        <a:gd name="connsiteY1" fmla="*/ 0 h 478455"/>
                        <a:gd name="connsiteX2" fmla="*/ 1981607 w 2262689"/>
                        <a:gd name="connsiteY2" fmla="*/ 241805 h 478455"/>
                        <a:gd name="connsiteX3" fmla="*/ 2262689 w 2262689"/>
                        <a:gd name="connsiteY3" fmla="*/ 478455 h 478455"/>
                        <a:gd name="connsiteX4" fmla="*/ 0 w 2262689"/>
                        <a:gd name="connsiteY4" fmla="*/ 478455 h 478455"/>
                        <a:gd name="connsiteX5" fmla="*/ 0 w 2262689"/>
                        <a:gd name="connsiteY5" fmla="*/ 0 h 47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89" h="478455">
                          <a:moveTo>
                            <a:pt x="0" y="0"/>
                          </a:moveTo>
                          <a:lnTo>
                            <a:pt x="2262689" y="0"/>
                          </a:lnTo>
                          <a:lnTo>
                            <a:pt x="1981607" y="241805"/>
                          </a:lnTo>
                          <a:lnTo>
                            <a:pt x="2262689" y="478455"/>
                          </a:lnTo>
                          <a:lnTo>
                            <a:pt x="0" y="478455"/>
                          </a:lnTo>
                          <a:lnTo>
                            <a:pt x="0" y="0"/>
                          </a:lnTo>
                          <a:close/>
                        </a:path>
                      </a:pathLst>
                    </a:custGeom>
                    <a:solidFill>
                      <a:srgbClr val="25928F"/>
                    </a:solidFill>
                    <a:ln>
                      <a:noFill/>
                    </a:ln>
                    <a:effectLst>
                      <a:outerShdw blurRad="762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87">
                      <a:extLst>
                        <a:ext uri="{FF2B5EF4-FFF2-40B4-BE49-F238E27FC236}">
                          <a16:creationId xmlns:a16="http://schemas.microsoft.com/office/drawing/2014/main" id="{0B30C4B3-56A2-3649-9FA8-B5DA5E0D7B73}"/>
                        </a:ext>
                      </a:extLst>
                    </p:cNvPr>
                    <p:cNvSpPr txBox="1"/>
                    <p:nvPr/>
                  </p:nvSpPr>
                  <p:spPr>
                    <a:xfrm>
                      <a:off x="3363345" y="3934950"/>
                      <a:ext cx="1755609"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Education </a:t>
                      </a:r>
                    </a:p>
                  </p:txBody>
                </p:sp>
              </p:grpSp>
              <p:grpSp>
                <p:nvGrpSpPr>
                  <p:cNvPr id="56" name="Group 67">
                    <a:extLst>
                      <a:ext uri="{FF2B5EF4-FFF2-40B4-BE49-F238E27FC236}">
                        <a16:creationId xmlns:a16="http://schemas.microsoft.com/office/drawing/2014/main" id="{92165C0C-BDE6-794C-8963-BA5DC6F63FAF}"/>
                      </a:ext>
                    </a:extLst>
                  </p:cNvPr>
                  <p:cNvGrpSpPr/>
                  <p:nvPr/>
                </p:nvGrpSpPr>
                <p:grpSpPr>
                  <a:xfrm>
                    <a:off x="3352074" y="4729839"/>
                    <a:ext cx="2366262" cy="1350875"/>
                    <a:chOff x="3352074" y="4729839"/>
                    <a:chExt cx="2366262" cy="1350875"/>
                  </a:xfrm>
                </p:grpSpPr>
                <p:grpSp>
                  <p:nvGrpSpPr>
                    <p:cNvPr id="57" name="Group 68">
                      <a:extLst>
                        <a:ext uri="{FF2B5EF4-FFF2-40B4-BE49-F238E27FC236}">
                          <a16:creationId xmlns:a16="http://schemas.microsoft.com/office/drawing/2014/main" id="{9516B474-FDBF-7A44-ACBC-35A9D9BC51B1}"/>
                        </a:ext>
                      </a:extLst>
                    </p:cNvPr>
                    <p:cNvGrpSpPr/>
                    <p:nvPr/>
                  </p:nvGrpSpPr>
                  <p:grpSpPr>
                    <a:xfrm>
                      <a:off x="3352074" y="4729839"/>
                      <a:ext cx="817927" cy="1182139"/>
                      <a:chOff x="3504474" y="4729839"/>
                      <a:chExt cx="817927" cy="1182139"/>
                    </a:xfrm>
                  </p:grpSpPr>
                  <p:grpSp>
                    <p:nvGrpSpPr>
                      <p:cNvPr id="63" name="Group 76">
                        <a:extLst>
                          <a:ext uri="{FF2B5EF4-FFF2-40B4-BE49-F238E27FC236}">
                            <a16:creationId xmlns:a16="http://schemas.microsoft.com/office/drawing/2014/main" id="{C668F8DA-771B-1048-9C27-132BD54B37E4}"/>
                          </a:ext>
                        </a:extLst>
                      </p:cNvPr>
                      <p:cNvGrpSpPr/>
                      <p:nvPr/>
                    </p:nvGrpSpPr>
                    <p:grpSpPr>
                      <a:xfrm>
                        <a:off x="3524836" y="4729839"/>
                        <a:ext cx="797565" cy="1182139"/>
                        <a:chOff x="3524836" y="4729839"/>
                        <a:chExt cx="797565" cy="1182139"/>
                      </a:xfrm>
                    </p:grpSpPr>
                    <p:cxnSp>
                      <p:nvCxnSpPr>
                        <p:cNvPr id="66" name="Straight Connector 79">
                          <a:extLst>
                            <a:ext uri="{FF2B5EF4-FFF2-40B4-BE49-F238E27FC236}">
                              <a16:creationId xmlns:a16="http://schemas.microsoft.com/office/drawing/2014/main" id="{FE0332B2-2217-0748-9E97-6C05CBF32B1D}"/>
                            </a:ext>
                          </a:extLst>
                        </p:cNvPr>
                        <p:cNvCxnSpPr/>
                        <p:nvPr/>
                      </p:nvCxnSpPr>
                      <p:spPr>
                        <a:xfrm>
                          <a:off x="4261425" y="4729839"/>
                          <a:ext cx="0" cy="1182139"/>
                        </a:xfrm>
                        <a:prstGeom prst="line">
                          <a:avLst/>
                        </a:prstGeom>
                        <a:ln>
                          <a:solidFill>
                            <a:srgbClr val="25928F"/>
                          </a:solidFill>
                        </a:ln>
                      </p:spPr>
                      <p:style>
                        <a:lnRef idx="1">
                          <a:schemeClr val="accent1"/>
                        </a:lnRef>
                        <a:fillRef idx="0">
                          <a:schemeClr val="accent1"/>
                        </a:fillRef>
                        <a:effectRef idx="0">
                          <a:schemeClr val="accent1"/>
                        </a:effectRef>
                        <a:fontRef idx="minor">
                          <a:schemeClr val="tx1"/>
                        </a:fontRef>
                      </p:style>
                    </p:cxnSp>
                    <p:grpSp>
                      <p:nvGrpSpPr>
                        <p:cNvPr id="67" name="Group 80">
                          <a:extLst>
                            <a:ext uri="{FF2B5EF4-FFF2-40B4-BE49-F238E27FC236}">
                              <a16:creationId xmlns:a16="http://schemas.microsoft.com/office/drawing/2014/main" id="{F166B1CC-9DBF-DC48-9665-9545CF479390}"/>
                            </a:ext>
                          </a:extLst>
                        </p:cNvPr>
                        <p:cNvGrpSpPr/>
                        <p:nvPr/>
                      </p:nvGrpSpPr>
                      <p:grpSpPr>
                        <a:xfrm>
                          <a:off x="3524836" y="4784450"/>
                          <a:ext cx="794969" cy="664559"/>
                          <a:chOff x="3524836" y="4784450"/>
                          <a:chExt cx="794969" cy="664559"/>
                        </a:xfrm>
                      </p:grpSpPr>
                      <p:sp>
                        <p:nvSpPr>
                          <p:cNvPr id="71" name="Pentagon 84">
                            <a:extLst>
                              <a:ext uri="{FF2B5EF4-FFF2-40B4-BE49-F238E27FC236}">
                                <a16:creationId xmlns:a16="http://schemas.microsoft.com/office/drawing/2014/main" id="{36B8F831-D0FA-F743-BF1B-9B688AA0FFB3}"/>
                              </a:ext>
                            </a:extLst>
                          </p:cNvPr>
                          <p:cNvSpPr/>
                          <p:nvPr/>
                        </p:nvSpPr>
                        <p:spPr>
                          <a:xfrm>
                            <a:off x="3524836" y="4784450"/>
                            <a:ext cx="533769" cy="251867"/>
                          </a:xfrm>
                          <a:prstGeom prst="homePlate">
                            <a:avLst/>
                          </a:prstGeom>
                          <a:solidFill>
                            <a:srgbClr val="259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6949EDBA-491F-1548-9E02-3EF7412A54B4}"/>
                              </a:ext>
                            </a:extLst>
                          </p:cNvPr>
                          <p:cNvSpPr/>
                          <p:nvPr/>
                        </p:nvSpPr>
                        <p:spPr>
                          <a:xfrm>
                            <a:off x="4203045" y="5332249"/>
                            <a:ext cx="116760" cy="116760"/>
                          </a:xfrm>
                          <a:prstGeom prst="ellipse">
                            <a:avLst/>
                          </a:prstGeom>
                          <a:solidFill>
                            <a:srgbClr val="2592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81">
                          <a:extLst>
                            <a:ext uri="{FF2B5EF4-FFF2-40B4-BE49-F238E27FC236}">
                              <a16:creationId xmlns:a16="http://schemas.microsoft.com/office/drawing/2014/main" id="{166E03E4-DC75-F244-93B5-6DC6D3050396}"/>
                            </a:ext>
                          </a:extLst>
                        </p:cNvPr>
                        <p:cNvGrpSpPr/>
                        <p:nvPr/>
                      </p:nvGrpSpPr>
                      <p:grpSpPr>
                        <a:xfrm>
                          <a:off x="3541351" y="5615886"/>
                          <a:ext cx="781050" cy="251867"/>
                          <a:chOff x="3538755" y="5468948"/>
                          <a:chExt cx="781050" cy="251867"/>
                        </a:xfrm>
                      </p:grpSpPr>
                      <p:sp>
                        <p:nvSpPr>
                          <p:cNvPr id="69" name="Pentagon 82">
                            <a:extLst>
                              <a:ext uri="{FF2B5EF4-FFF2-40B4-BE49-F238E27FC236}">
                                <a16:creationId xmlns:a16="http://schemas.microsoft.com/office/drawing/2014/main" id="{C1ABC23C-33CD-1C48-A1DC-7CC08DD438BB}"/>
                              </a:ext>
                            </a:extLst>
                          </p:cNvPr>
                          <p:cNvSpPr/>
                          <p:nvPr/>
                        </p:nvSpPr>
                        <p:spPr>
                          <a:xfrm>
                            <a:off x="3538755" y="5468948"/>
                            <a:ext cx="533769" cy="251867"/>
                          </a:xfrm>
                          <a:prstGeom prst="homePlate">
                            <a:avLst/>
                          </a:prstGeom>
                          <a:solidFill>
                            <a:srgbClr val="259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4DF314C-58CC-DC49-A06D-CD229A5C05D1}"/>
                              </a:ext>
                            </a:extLst>
                          </p:cNvPr>
                          <p:cNvSpPr/>
                          <p:nvPr/>
                        </p:nvSpPr>
                        <p:spPr>
                          <a:xfrm>
                            <a:off x="4203045" y="5559379"/>
                            <a:ext cx="116760" cy="116760"/>
                          </a:xfrm>
                          <a:prstGeom prst="ellipse">
                            <a:avLst/>
                          </a:prstGeom>
                          <a:solidFill>
                            <a:srgbClr val="2592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4" name="TextBox 77">
                        <a:extLst>
                          <a:ext uri="{FF2B5EF4-FFF2-40B4-BE49-F238E27FC236}">
                            <a16:creationId xmlns:a16="http://schemas.microsoft.com/office/drawing/2014/main" id="{B55B8C3C-EAAF-F14F-9711-FC5E674638D3}"/>
                          </a:ext>
                        </a:extLst>
                      </p:cNvPr>
                      <p:cNvSpPr txBox="1"/>
                      <p:nvPr/>
                    </p:nvSpPr>
                    <p:spPr>
                      <a:xfrm>
                        <a:off x="3505022" y="5231022"/>
                        <a:ext cx="524503" cy="276999"/>
                      </a:xfrm>
                      <a:prstGeom prst="rect">
                        <a:avLst/>
                      </a:prstGeom>
                      <a:solidFill>
                        <a:srgbClr val="25928F"/>
                      </a:solid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2014</a:t>
                        </a:r>
                      </a:p>
                    </p:txBody>
                  </p:sp>
                  <p:sp>
                    <p:nvSpPr>
                      <p:cNvPr id="65" name="TextBox 78">
                        <a:extLst>
                          <a:ext uri="{FF2B5EF4-FFF2-40B4-BE49-F238E27FC236}">
                            <a16:creationId xmlns:a16="http://schemas.microsoft.com/office/drawing/2014/main" id="{19B64621-A0A5-2D43-AD2D-38B76C707B48}"/>
                          </a:ext>
                        </a:extLst>
                      </p:cNvPr>
                      <p:cNvSpPr txBox="1"/>
                      <p:nvPr/>
                    </p:nvSpPr>
                    <p:spPr>
                      <a:xfrm>
                        <a:off x="3504474" y="5617899"/>
                        <a:ext cx="524503" cy="276999"/>
                      </a:xfrm>
                      <a:prstGeom prst="rect">
                        <a:avLst/>
                      </a:prstGeom>
                      <a:solidFill>
                        <a:srgbClr val="25928F"/>
                      </a:solid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2005</a:t>
                        </a:r>
                      </a:p>
                    </p:txBody>
                  </p:sp>
                </p:grpSp>
                <p:grpSp>
                  <p:nvGrpSpPr>
                    <p:cNvPr id="58" name="Group 69">
                      <a:extLst>
                        <a:ext uri="{FF2B5EF4-FFF2-40B4-BE49-F238E27FC236}">
                          <a16:creationId xmlns:a16="http://schemas.microsoft.com/office/drawing/2014/main" id="{2E942E4C-2285-B447-AEEF-B2B01151C122}"/>
                        </a:ext>
                      </a:extLst>
                    </p:cNvPr>
                    <p:cNvGrpSpPr/>
                    <p:nvPr/>
                  </p:nvGrpSpPr>
                  <p:grpSpPr>
                    <a:xfrm>
                      <a:off x="4167291" y="5195519"/>
                      <a:ext cx="1551045" cy="885195"/>
                      <a:chOff x="4179991" y="5195519"/>
                      <a:chExt cx="1551045" cy="885195"/>
                    </a:xfrm>
                  </p:grpSpPr>
                  <p:sp>
                    <p:nvSpPr>
                      <p:cNvPr id="59" name="TextBox 75">
                        <a:extLst>
                          <a:ext uri="{FF2B5EF4-FFF2-40B4-BE49-F238E27FC236}">
                            <a16:creationId xmlns:a16="http://schemas.microsoft.com/office/drawing/2014/main" id="{4B9404DA-E60D-534B-B7EE-4EDA1A270A02}"/>
                          </a:ext>
                        </a:extLst>
                      </p:cNvPr>
                      <p:cNvSpPr txBox="1"/>
                      <p:nvPr/>
                    </p:nvSpPr>
                    <p:spPr>
                      <a:xfrm>
                        <a:off x="4179991" y="5195519"/>
                        <a:ext cx="1551045" cy="430887"/>
                      </a:xfrm>
                      <a:prstGeom prst="rect">
                        <a:avLst/>
                      </a:prstGeom>
                      <a:noFill/>
                    </p:spPr>
                    <p:txBody>
                      <a:bodyPr wrap="square" rtlCol="0">
                        <a:spAutoFit/>
                      </a:bodyPr>
                      <a:lstStyle/>
                      <a:p>
                        <a:r>
                          <a:rPr lang="en-US" sz="1100" i="1" dirty="0">
                            <a:solidFill>
                              <a:schemeClr val="tx1">
                                <a:lumMod val="85000"/>
                                <a:lumOff val="15000"/>
                              </a:schemeClr>
                            </a:solidFill>
                            <a:latin typeface="Arial" panose="020B0604020202020204" pitchFamily="34" charset="0"/>
                            <a:cs typeface="Arial" panose="020B0604020202020204" pitchFamily="34" charset="0"/>
                          </a:rPr>
                          <a:t>Specialist in General Surgery</a:t>
                        </a:r>
                      </a:p>
                    </p:txBody>
                  </p:sp>
                  <p:grpSp>
                    <p:nvGrpSpPr>
                      <p:cNvPr id="60" name="Group 71">
                        <a:extLst>
                          <a:ext uri="{FF2B5EF4-FFF2-40B4-BE49-F238E27FC236}">
                            <a16:creationId xmlns:a16="http://schemas.microsoft.com/office/drawing/2014/main" id="{3145DCC1-2F5E-FF44-B9C0-FEC3DAA27DC7}"/>
                          </a:ext>
                        </a:extLst>
                      </p:cNvPr>
                      <p:cNvGrpSpPr/>
                      <p:nvPr/>
                    </p:nvGrpSpPr>
                    <p:grpSpPr>
                      <a:xfrm>
                        <a:off x="4179991" y="5564698"/>
                        <a:ext cx="1551045" cy="516016"/>
                        <a:chOff x="4179991" y="4723328"/>
                        <a:chExt cx="1551045" cy="516016"/>
                      </a:xfrm>
                    </p:grpSpPr>
                    <p:sp>
                      <p:nvSpPr>
                        <p:cNvPr id="61" name="TextBox 72">
                          <a:extLst>
                            <a:ext uri="{FF2B5EF4-FFF2-40B4-BE49-F238E27FC236}">
                              <a16:creationId xmlns:a16="http://schemas.microsoft.com/office/drawing/2014/main" id="{B2C41A49-CD16-894D-B790-EC50C375D079}"/>
                            </a:ext>
                          </a:extLst>
                        </p:cNvPr>
                        <p:cNvSpPr txBox="1"/>
                        <p:nvPr/>
                      </p:nvSpPr>
                      <p:spPr>
                        <a:xfrm>
                          <a:off x="4179992" y="4900790"/>
                          <a:ext cx="1551044" cy="338554"/>
                        </a:xfrm>
                        <a:prstGeom prst="rect">
                          <a:avLst/>
                        </a:prstGeom>
                        <a:noFill/>
                      </p:spPr>
                      <p:txBody>
                        <a:bodyPr wrap="square" rtlCol="0">
                          <a:spAutoFit/>
                        </a:bodyPr>
                        <a:lstStyle/>
                        <a:p>
                          <a:r>
                            <a:rPr lang="en-US" sz="800" i="1" dirty="0">
                              <a:solidFill>
                                <a:schemeClr val="tx1">
                                  <a:lumMod val="85000"/>
                                  <a:lumOff val="15000"/>
                                </a:schemeClr>
                              </a:solidFill>
                              <a:latin typeface="Arial" panose="020B0604020202020204" pitchFamily="34" charset="0"/>
                              <a:cs typeface="Arial" panose="020B0604020202020204" pitchFamily="34" charset="0"/>
                            </a:rPr>
                            <a:t>Faculty of Medicine – Lisbon University</a:t>
                          </a:r>
                        </a:p>
                      </p:txBody>
                    </p:sp>
                    <p:sp>
                      <p:nvSpPr>
                        <p:cNvPr id="62" name="TextBox 73">
                          <a:extLst>
                            <a:ext uri="{FF2B5EF4-FFF2-40B4-BE49-F238E27FC236}">
                              <a16:creationId xmlns:a16="http://schemas.microsoft.com/office/drawing/2014/main" id="{17004CCD-023D-B740-B71F-A66DC0C06FC4}"/>
                            </a:ext>
                          </a:extLst>
                        </p:cNvPr>
                        <p:cNvSpPr txBox="1"/>
                        <p:nvPr/>
                      </p:nvSpPr>
                      <p:spPr>
                        <a:xfrm>
                          <a:off x="4179991" y="4723328"/>
                          <a:ext cx="1551045" cy="430887"/>
                        </a:xfrm>
                        <a:prstGeom prst="rect">
                          <a:avLst/>
                        </a:prstGeom>
                        <a:noFill/>
                      </p:spPr>
                      <p:txBody>
                        <a:bodyPr wrap="square" rtlCol="0">
                          <a:spAutoFit/>
                        </a:bodyPr>
                        <a:lstStyle/>
                        <a:p>
                          <a:r>
                            <a:rPr lang="en-US" sz="1100" i="1" dirty="0">
                              <a:solidFill>
                                <a:schemeClr val="tx1">
                                  <a:lumMod val="85000"/>
                                  <a:lumOff val="15000"/>
                                </a:schemeClr>
                              </a:solidFill>
                              <a:latin typeface="Arial" panose="020B0604020202020204" pitchFamily="34" charset="0"/>
                              <a:cs typeface="Arial" panose="020B0604020202020204" pitchFamily="34" charset="0"/>
                            </a:rPr>
                            <a:t>Graduated in Medicine</a:t>
                          </a:r>
                        </a:p>
                      </p:txBody>
                    </p:sp>
                  </p:grpSp>
                </p:grpSp>
              </p:grpSp>
            </p:grpSp>
          </p:grpSp>
          <p:grpSp>
            <p:nvGrpSpPr>
              <p:cNvPr id="9" name="Group 9">
                <a:extLst>
                  <a:ext uri="{FF2B5EF4-FFF2-40B4-BE49-F238E27FC236}">
                    <a16:creationId xmlns:a16="http://schemas.microsoft.com/office/drawing/2014/main" id="{7B35A101-A6D5-C542-BF2A-020E4E6072BB}"/>
                  </a:ext>
                </a:extLst>
              </p:cNvPr>
              <p:cNvGrpSpPr/>
              <p:nvPr/>
            </p:nvGrpSpPr>
            <p:grpSpPr>
              <a:xfrm>
                <a:off x="5824445" y="4476495"/>
                <a:ext cx="5569850" cy="1877569"/>
                <a:chOff x="5824445" y="4476495"/>
                <a:chExt cx="5569850" cy="1877569"/>
              </a:xfrm>
            </p:grpSpPr>
            <p:sp>
              <p:nvSpPr>
                <p:cNvPr id="36" name="Rectangle 38">
                  <a:extLst>
                    <a:ext uri="{FF2B5EF4-FFF2-40B4-BE49-F238E27FC236}">
                      <a16:creationId xmlns:a16="http://schemas.microsoft.com/office/drawing/2014/main" id="{185EF8B9-71AC-6E4C-BB5E-E94F929AF114}"/>
                    </a:ext>
                  </a:extLst>
                </p:cNvPr>
                <p:cNvSpPr/>
                <p:nvPr/>
              </p:nvSpPr>
              <p:spPr>
                <a:xfrm>
                  <a:off x="5824445" y="4476495"/>
                  <a:ext cx="5569850" cy="1877569"/>
                </a:xfrm>
                <a:prstGeom prst="rect">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7" name="Group 39">
                  <a:extLst>
                    <a:ext uri="{FF2B5EF4-FFF2-40B4-BE49-F238E27FC236}">
                      <a16:creationId xmlns:a16="http://schemas.microsoft.com/office/drawing/2014/main" id="{9A73F868-354D-9549-9CCA-CDE821802DCB}"/>
                    </a:ext>
                  </a:extLst>
                </p:cNvPr>
                <p:cNvGrpSpPr/>
                <p:nvPr/>
              </p:nvGrpSpPr>
              <p:grpSpPr>
                <a:xfrm>
                  <a:off x="5841429" y="4533450"/>
                  <a:ext cx="4213090" cy="1753512"/>
                  <a:chOff x="5841429" y="4533450"/>
                  <a:chExt cx="4213090" cy="1753512"/>
                </a:xfrm>
              </p:grpSpPr>
              <p:grpSp>
                <p:nvGrpSpPr>
                  <p:cNvPr id="38" name="Group 40">
                    <a:extLst>
                      <a:ext uri="{FF2B5EF4-FFF2-40B4-BE49-F238E27FC236}">
                        <a16:creationId xmlns:a16="http://schemas.microsoft.com/office/drawing/2014/main" id="{4E2C1A25-417A-8D47-89AA-6CDE51D3CF95}"/>
                      </a:ext>
                    </a:extLst>
                  </p:cNvPr>
                  <p:cNvGrpSpPr/>
                  <p:nvPr/>
                </p:nvGrpSpPr>
                <p:grpSpPr>
                  <a:xfrm>
                    <a:off x="5841429" y="4533450"/>
                    <a:ext cx="2262689" cy="478455"/>
                    <a:chOff x="5857304" y="4533450"/>
                    <a:chExt cx="2262689" cy="478455"/>
                  </a:xfrm>
                </p:grpSpPr>
                <p:sp>
                  <p:nvSpPr>
                    <p:cNvPr id="51" name="Rectangle 80">
                      <a:extLst>
                        <a:ext uri="{FF2B5EF4-FFF2-40B4-BE49-F238E27FC236}">
                          <a16:creationId xmlns:a16="http://schemas.microsoft.com/office/drawing/2014/main" id="{C7BA8385-A38B-5E47-9544-163A6123BD21}"/>
                        </a:ext>
                      </a:extLst>
                    </p:cNvPr>
                    <p:cNvSpPr/>
                    <p:nvPr/>
                  </p:nvSpPr>
                  <p:spPr>
                    <a:xfrm>
                      <a:off x="5857304" y="4533450"/>
                      <a:ext cx="2262689" cy="478455"/>
                    </a:xfrm>
                    <a:custGeom>
                      <a:avLst/>
                      <a:gdLst>
                        <a:gd name="connsiteX0" fmla="*/ 0 w 2262689"/>
                        <a:gd name="connsiteY0" fmla="*/ 0 h 478455"/>
                        <a:gd name="connsiteX1" fmla="*/ 2262689 w 2262689"/>
                        <a:gd name="connsiteY1" fmla="*/ 0 h 478455"/>
                        <a:gd name="connsiteX2" fmla="*/ 2262689 w 2262689"/>
                        <a:gd name="connsiteY2" fmla="*/ 478455 h 478455"/>
                        <a:gd name="connsiteX3" fmla="*/ 0 w 2262689"/>
                        <a:gd name="connsiteY3" fmla="*/ 478455 h 478455"/>
                        <a:gd name="connsiteX4" fmla="*/ 0 w 2262689"/>
                        <a:gd name="connsiteY4" fmla="*/ 0 h 478455"/>
                        <a:gd name="connsiteX0" fmla="*/ 0 w 2277029"/>
                        <a:gd name="connsiteY0" fmla="*/ 0 h 478455"/>
                        <a:gd name="connsiteX1" fmla="*/ 2262689 w 2277029"/>
                        <a:gd name="connsiteY1" fmla="*/ 0 h 478455"/>
                        <a:gd name="connsiteX2" fmla="*/ 2277029 w 2277029"/>
                        <a:gd name="connsiteY2" fmla="*/ 241805 h 478455"/>
                        <a:gd name="connsiteX3" fmla="*/ 2262689 w 2277029"/>
                        <a:gd name="connsiteY3" fmla="*/ 478455 h 478455"/>
                        <a:gd name="connsiteX4" fmla="*/ 0 w 2277029"/>
                        <a:gd name="connsiteY4" fmla="*/ 478455 h 478455"/>
                        <a:gd name="connsiteX5" fmla="*/ 0 w 2277029"/>
                        <a:gd name="connsiteY5" fmla="*/ 0 h 478455"/>
                        <a:gd name="connsiteX0" fmla="*/ 0 w 2262689"/>
                        <a:gd name="connsiteY0" fmla="*/ 0 h 478455"/>
                        <a:gd name="connsiteX1" fmla="*/ 2262689 w 2262689"/>
                        <a:gd name="connsiteY1" fmla="*/ 0 h 478455"/>
                        <a:gd name="connsiteX2" fmla="*/ 1981607 w 2262689"/>
                        <a:gd name="connsiteY2" fmla="*/ 199602 h 478455"/>
                        <a:gd name="connsiteX3" fmla="*/ 2262689 w 2262689"/>
                        <a:gd name="connsiteY3" fmla="*/ 478455 h 478455"/>
                        <a:gd name="connsiteX4" fmla="*/ 0 w 2262689"/>
                        <a:gd name="connsiteY4" fmla="*/ 478455 h 478455"/>
                        <a:gd name="connsiteX5" fmla="*/ 0 w 2262689"/>
                        <a:gd name="connsiteY5" fmla="*/ 0 h 478455"/>
                        <a:gd name="connsiteX0" fmla="*/ 0 w 2262689"/>
                        <a:gd name="connsiteY0" fmla="*/ 0 h 478455"/>
                        <a:gd name="connsiteX1" fmla="*/ 2262689 w 2262689"/>
                        <a:gd name="connsiteY1" fmla="*/ 0 h 478455"/>
                        <a:gd name="connsiteX2" fmla="*/ 1981607 w 2262689"/>
                        <a:gd name="connsiteY2" fmla="*/ 241805 h 478455"/>
                        <a:gd name="connsiteX3" fmla="*/ 2262689 w 2262689"/>
                        <a:gd name="connsiteY3" fmla="*/ 478455 h 478455"/>
                        <a:gd name="connsiteX4" fmla="*/ 0 w 2262689"/>
                        <a:gd name="connsiteY4" fmla="*/ 478455 h 478455"/>
                        <a:gd name="connsiteX5" fmla="*/ 0 w 2262689"/>
                        <a:gd name="connsiteY5" fmla="*/ 0 h 47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89" h="478455">
                          <a:moveTo>
                            <a:pt x="0" y="0"/>
                          </a:moveTo>
                          <a:lnTo>
                            <a:pt x="2262689" y="0"/>
                          </a:lnTo>
                          <a:lnTo>
                            <a:pt x="1981607" y="241805"/>
                          </a:lnTo>
                          <a:lnTo>
                            <a:pt x="2262689" y="478455"/>
                          </a:lnTo>
                          <a:lnTo>
                            <a:pt x="0" y="478455"/>
                          </a:lnTo>
                          <a:lnTo>
                            <a:pt x="0" y="0"/>
                          </a:lnTo>
                          <a:close/>
                        </a:path>
                      </a:pathLst>
                    </a:custGeom>
                    <a:solidFill>
                      <a:srgbClr val="25928F"/>
                    </a:solidFill>
                    <a:ln>
                      <a:noFill/>
                    </a:ln>
                    <a:effectLst>
                      <a:outerShdw blurRad="762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63">
                      <a:extLst>
                        <a:ext uri="{FF2B5EF4-FFF2-40B4-BE49-F238E27FC236}">
                          <a16:creationId xmlns:a16="http://schemas.microsoft.com/office/drawing/2014/main" id="{7B73D32C-BF44-3C4A-A579-242050687622}"/>
                        </a:ext>
                      </a:extLst>
                    </p:cNvPr>
                    <p:cNvSpPr txBox="1"/>
                    <p:nvPr/>
                  </p:nvSpPr>
                  <p:spPr>
                    <a:xfrm>
                      <a:off x="5857304" y="4541845"/>
                      <a:ext cx="1072730"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Skills </a:t>
                      </a:r>
                    </a:p>
                  </p:txBody>
                </p:sp>
              </p:grpSp>
              <p:grpSp>
                <p:nvGrpSpPr>
                  <p:cNvPr id="39" name="Group 41">
                    <a:extLst>
                      <a:ext uri="{FF2B5EF4-FFF2-40B4-BE49-F238E27FC236}">
                        <a16:creationId xmlns:a16="http://schemas.microsoft.com/office/drawing/2014/main" id="{E062C477-1652-3148-A8C1-29DC6948A2E7}"/>
                      </a:ext>
                    </a:extLst>
                  </p:cNvPr>
                  <p:cNvGrpSpPr/>
                  <p:nvPr/>
                </p:nvGrpSpPr>
                <p:grpSpPr>
                  <a:xfrm>
                    <a:off x="6265880" y="4985163"/>
                    <a:ext cx="3788639" cy="1301799"/>
                    <a:chOff x="6265880" y="4962303"/>
                    <a:chExt cx="3788639" cy="1301799"/>
                  </a:xfrm>
                </p:grpSpPr>
                <p:sp>
                  <p:nvSpPr>
                    <p:cNvPr id="40" name="TextBox 58">
                      <a:extLst>
                        <a:ext uri="{FF2B5EF4-FFF2-40B4-BE49-F238E27FC236}">
                          <a16:creationId xmlns:a16="http://schemas.microsoft.com/office/drawing/2014/main" id="{4F619C88-0339-9047-A3C1-6BBE5CEF7266}"/>
                        </a:ext>
                      </a:extLst>
                    </p:cNvPr>
                    <p:cNvSpPr txBox="1"/>
                    <p:nvPr/>
                  </p:nvSpPr>
                  <p:spPr>
                    <a:xfrm>
                      <a:off x="6265880" y="5956325"/>
                      <a:ext cx="910827" cy="307777"/>
                    </a:xfrm>
                    <a:prstGeom prst="rect">
                      <a:avLst/>
                    </a:prstGeom>
                    <a:noFill/>
                  </p:spPr>
                  <p:txBody>
                    <a:bodyPr wrap="none" rtlCol="0">
                      <a:spAutoFit/>
                    </a:bodyPr>
                    <a:lstStyle/>
                    <a:p>
                      <a:r>
                        <a:rPr lang="en-US" sz="1400" dirty="0">
                          <a:solidFill>
                            <a:schemeClr val="tx1">
                              <a:lumMod val="85000"/>
                              <a:lumOff val="15000"/>
                            </a:schemeClr>
                          </a:solidFill>
                          <a:latin typeface="Arial" panose="020B0604020202020204" pitchFamily="34" charset="0"/>
                          <a:cs typeface="Arial" panose="020B0604020202020204" pitchFamily="34" charset="0"/>
                        </a:rPr>
                        <a:t>Upper GI</a:t>
                      </a:r>
                    </a:p>
                  </p:txBody>
                </p:sp>
                <p:grpSp>
                  <p:nvGrpSpPr>
                    <p:cNvPr id="41" name="Group 44">
                      <a:extLst>
                        <a:ext uri="{FF2B5EF4-FFF2-40B4-BE49-F238E27FC236}">
                          <a16:creationId xmlns:a16="http://schemas.microsoft.com/office/drawing/2014/main" id="{1B5B3E84-ACA4-5241-A621-208DB622C325}"/>
                        </a:ext>
                      </a:extLst>
                    </p:cNvPr>
                    <p:cNvGrpSpPr/>
                    <p:nvPr/>
                  </p:nvGrpSpPr>
                  <p:grpSpPr>
                    <a:xfrm>
                      <a:off x="7175885" y="4963542"/>
                      <a:ext cx="1602915" cy="1300560"/>
                      <a:chOff x="7175885" y="4963542"/>
                      <a:chExt cx="1602915" cy="1300560"/>
                    </a:xfrm>
                  </p:grpSpPr>
                  <p:sp>
                    <p:nvSpPr>
                      <p:cNvPr id="47" name="TextBox 50">
                        <a:extLst>
                          <a:ext uri="{FF2B5EF4-FFF2-40B4-BE49-F238E27FC236}">
                            <a16:creationId xmlns:a16="http://schemas.microsoft.com/office/drawing/2014/main" id="{C48BF4B9-6A84-3F46-8337-632DAB559A67}"/>
                          </a:ext>
                        </a:extLst>
                      </p:cNvPr>
                      <p:cNvSpPr txBox="1"/>
                      <p:nvPr/>
                    </p:nvSpPr>
                    <p:spPr>
                      <a:xfrm>
                        <a:off x="7265536" y="5956325"/>
                        <a:ext cx="1423531" cy="307777"/>
                      </a:xfrm>
                      <a:prstGeom prst="rect">
                        <a:avLst/>
                      </a:prstGeom>
                      <a:noFill/>
                    </p:spPr>
                    <p:txBody>
                      <a:bodyPr wrap="none" rtlCol="0">
                        <a:spAutoFit/>
                      </a:bodyPr>
                      <a:lstStyle/>
                      <a:p>
                        <a:r>
                          <a:rPr lang="en-US" sz="1400" dirty="0">
                            <a:solidFill>
                              <a:schemeClr val="tx1">
                                <a:lumMod val="85000"/>
                                <a:lumOff val="15000"/>
                              </a:schemeClr>
                            </a:solidFill>
                            <a:latin typeface="Arial" panose="020B0604020202020204" pitchFamily="34" charset="0"/>
                            <a:cs typeface="Arial" panose="020B0604020202020204" pitchFamily="34" charset="0"/>
                          </a:rPr>
                          <a:t>Abdominal Wall</a:t>
                        </a:r>
                      </a:p>
                    </p:txBody>
                  </p:sp>
                  <p:grpSp>
                    <p:nvGrpSpPr>
                      <p:cNvPr id="48" name="Group 51">
                        <a:extLst>
                          <a:ext uri="{FF2B5EF4-FFF2-40B4-BE49-F238E27FC236}">
                            <a16:creationId xmlns:a16="http://schemas.microsoft.com/office/drawing/2014/main" id="{8B49E32F-7DF5-C644-88AC-1078677A1358}"/>
                          </a:ext>
                        </a:extLst>
                      </p:cNvPr>
                      <p:cNvGrpSpPr/>
                      <p:nvPr/>
                    </p:nvGrpSpPr>
                    <p:grpSpPr>
                      <a:xfrm>
                        <a:off x="7175885" y="4963542"/>
                        <a:ext cx="1602915" cy="1068609"/>
                        <a:chOff x="7175885" y="4963542"/>
                        <a:chExt cx="1602915" cy="1068609"/>
                      </a:xfrm>
                    </p:grpSpPr>
                    <p:graphicFrame>
                      <p:nvGraphicFramePr>
                        <p:cNvPr id="49" name="Chart 52">
                          <a:extLst>
                            <a:ext uri="{FF2B5EF4-FFF2-40B4-BE49-F238E27FC236}">
                              <a16:creationId xmlns:a16="http://schemas.microsoft.com/office/drawing/2014/main" id="{B3D8532D-1F08-9241-8CC1-FDEA87ECA3D6}"/>
                            </a:ext>
                          </a:extLst>
                        </p:cNvPr>
                        <p:cNvGraphicFramePr/>
                        <p:nvPr/>
                      </p:nvGraphicFramePr>
                      <p:xfrm>
                        <a:off x="7175885" y="4963542"/>
                        <a:ext cx="1602915" cy="1068609"/>
                      </p:xfrm>
                      <a:graphic>
                        <a:graphicData uri="http://schemas.openxmlformats.org/drawingml/2006/chart">
                          <c:chart xmlns:c="http://schemas.openxmlformats.org/drawingml/2006/chart" xmlns:r="http://schemas.openxmlformats.org/officeDocument/2006/relationships" r:id="rId3"/>
                        </a:graphicData>
                      </a:graphic>
                    </p:graphicFrame>
                    <p:sp>
                      <p:nvSpPr>
                        <p:cNvPr id="50" name="TextBox 53">
                          <a:extLst>
                            <a:ext uri="{FF2B5EF4-FFF2-40B4-BE49-F238E27FC236}">
                              <a16:creationId xmlns:a16="http://schemas.microsoft.com/office/drawing/2014/main" id="{8CDBE94C-54C8-054F-BFF3-8F8AAD51367C}"/>
                            </a:ext>
                          </a:extLst>
                        </p:cNvPr>
                        <p:cNvSpPr txBox="1"/>
                        <p:nvPr/>
                      </p:nvSpPr>
                      <p:spPr>
                        <a:xfrm>
                          <a:off x="7761449" y="5359347"/>
                          <a:ext cx="468398"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30</a:t>
                          </a:r>
                          <a:r>
                            <a:rPr lang="en-US" sz="1000" b="1" dirty="0">
                              <a:latin typeface="Arial" panose="020B0604020202020204" pitchFamily="34" charset="0"/>
                              <a:cs typeface="Arial" panose="020B0604020202020204" pitchFamily="34" charset="0"/>
                            </a:rPr>
                            <a:t>%</a:t>
                          </a:r>
                        </a:p>
                      </p:txBody>
                    </p:sp>
                  </p:grpSp>
                </p:grpSp>
                <p:grpSp>
                  <p:nvGrpSpPr>
                    <p:cNvPr id="42" name="Group 45">
                      <a:extLst>
                        <a:ext uri="{FF2B5EF4-FFF2-40B4-BE49-F238E27FC236}">
                          <a16:creationId xmlns:a16="http://schemas.microsoft.com/office/drawing/2014/main" id="{D5D1C115-B16D-C24D-BBA0-B6CDDCFA3B0E}"/>
                        </a:ext>
                      </a:extLst>
                    </p:cNvPr>
                    <p:cNvGrpSpPr/>
                    <p:nvPr/>
                  </p:nvGrpSpPr>
                  <p:grpSpPr>
                    <a:xfrm>
                      <a:off x="8454319" y="4962303"/>
                      <a:ext cx="1600200" cy="1301180"/>
                      <a:chOff x="8454319" y="4962303"/>
                      <a:chExt cx="1600200" cy="1301180"/>
                    </a:xfrm>
                  </p:grpSpPr>
                  <p:sp>
                    <p:nvSpPr>
                      <p:cNvPr id="43" name="TextBox 46">
                        <a:extLst>
                          <a:ext uri="{FF2B5EF4-FFF2-40B4-BE49-F238E27FC236}">
                            <a16:creationId xmlns:a16="http://schemas.microsoft.com/office/drawing/2014/main" id="{064B7C81-CC77-684D-8587-318EE82CAC5A}"/>
                          </a:ext>
                        </a:extLst>
                      </p:cNvPr>
                      <p:cNvSpPr txBox="1"/>
                      <p:nvPr/>
                    </p:nvSpPr>
                    <p:spPr>
                      <a:xfrm>
                        <a:off x="8757775" y="5955706"/>
                        <a:ext cx="1090363" cy="307777"/>
                      </a:xfrm>
                      <a:prstGeom prst="rect">
                        <a:avLst/>
                      </a:prstGeom>
                      <a:noFill/>
                    </p:spPr>
                    <p:txBody>
                      <a:bodyPr wrap="none" rtlCol="0">
                        <a:spAutoFit/>
                      </a:bodyPr>
                      <a:lstStyle/>
                      <a:p>
                        <a:r>
                          <a:rPr lang="en-US" sz="1400" dirty="0">
                            <a:solidFill>
                              <a:schemeClr val="tx1">
                                <a:lumMod val="85000"/>
                                <a:lumOff val="15000"/>
                              </a:schemeClr>
                            </a:solidFill>
                            <a:latin typeface="Arial" panose="020B0604020202020204" pitchFamily="34" charset="0"/>
                            <a:cs typeface="Arial" panose="020B0604020202020204" pitchFamily="34" charset="0"/>
                          </a:rPr>
                          <a:t>Emergency</a:t>
                        </a:r>
                      </a:p>
                    </p:txBody>
                  </p:sp>
                  <p:grpSp>
                    <p:nvGrpSpPr>
                      <p:cNvPr id="44" name="Group 47">
                        <a:extLst>
                          <a:ext uri="{FF2B5EF4-FFF2-40B4-BE49-F238E27FC236}">
                            <a16:creationId xmlns:a16="http://schemas.microsoft.com/office/drawing/2014/main" id="{D1F3A844-1141-8F47-B2FD-1279F4EB6CE9}"/>
                          </a:ext>
                        </a:extLst>
                      </p:cNvPr>
                      <p:cNvGrpSpPr/>
                      <p:nvPr/>
                    </p:nvGrpSpPr>
                    <p:grpSpPr>
                      <a:xfrm>
                        <a:off x="8454319" y="4962303"/>
                        <a:ext cx="1600200" cy="1069848"/>
                        <a:chOff x="8454319" y="4962303"/>
                        <a:chExt cx="1600200" cy="1069848"/>
                      </a:xfrm>
                    </p:grpSpPr>
                    <p:graphicFrame>
                      <p:nvGraphicFramePr>
                        <p:cNvPr id="45" name="Chart 48">
                          <a:extLst>
                            <a:ext uri="{FF2B5EF4-FFF2-40B4-BE49-F238E27FC236}">
                              <a16:creationId xmlns:a16="http://schemas.microsoft.com/office/drawing/2014/main" id="{B58A0776-BF7C-F34E-B429-67B346BD3A81}"/>
                            </a:ext>
                          </a:extLst>
                        </p:cNvPr>
                        <p:cNvGraphicFramePr/>
                        <p:nvPr/>
                      </p:nvGraphicFramePr>
                      <p:xfrm>
                        <a:off x="8454319" y="4962303"/>
                        <a:ext cx="1600200" cy="1069848"/>
                      </p:xfrm>
                      <a:graphic>
                        <a:graphicData uri="http://schemas.openxmlformats.org/drawingml/2006/chart">
                          <c:chart xmlns:c="http://schemas.openxmlformats.org/drawingml/2006/chart" xmlns:r="http://schemas.openxmlformats.org/officeDocument/2006/relationships" r:id="rId4"/>
                        </a:graphicData>
                      </a:graphic>
                    </p:graphicFrame>
                    <p:sp>
                      <p:nvSpPr>
                        <p:cNvPr id="46" name="TextBox 49">
                          <a:extLst>
                            <a:ext uri="{FF2B5EF4-FFF2-40B4-BE49-F238E27FC236}">
                              <a16:creationId xmlns:a16="http://schemas.microsoft.com/office/drawing/2014/main" id="{30297FA6-7D48-AE4A-BB2D-BBD2A66D560D}"/>
                            </a:ext>
                          </a:extLst>
                        </p:cNvPr>
                        <p:cNvSpPr txBox="1"/>
                        <p:nvPr/>
                      </p:nvSpPr>
                      <p:spPr>
                        <a:xfrm>
                          <a:off x="9049913" y="5351345"/>
                          <a:ext cx="468398"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30</a:t>
                          </a:r>
                          <a:r>
                            <a:rPr lang="en-US" sz="1000" b="1" dirty="0">
                              <a:latin typeface="Arial" panose="020B0604020202020204" pitchFamily="34" charset="0"/>
                              <a:cs typeface="Arial" panose="020B0604020202020204" pitchFamily="34" charset="0"/>
                            </a:rPr>
                            <a:t>%</a:t>
                          </a:r>
                        </a:p>
                      </p:txBody>
                    </p:sp>
                  </p:grpSp>
                </p:grpSp>
              </p:grpSp>
            </p:grpSp>
          </p:grpSp>
          <p:grpSp>
            <p:nvGrpSpPr>
              <p:cNvPr id="10" name="Group 10">
                <a:extLst>
                  <a:ext uri="{FF2B5EF4-FFF2-40B4-BE49-F238E27FC236}">
                    <a16:creationId xmlns:a16="http://schemas.microsoft.com/office/drawing/2014/main" id="{81AF4748-B0E3-6643-B28A-63CC8C413D73}"/>
                  </a:ext>
                </a:extLst>
              </p:cNvPr>
              <p:cNvGrpSpPr/>
              <p:nvPr/>
            </p:nvGrpSpPr>
            <p:grpSpPr>
              <a:xfrm>
                <a:off x="5824443" y="1151635"/>
                <a:ext cx="5569850" cy="3229167"/>
                <a:chOff x="5824443" y="1151635"/>
                <a:chExt cx="5569850" cy="3229167"/>
              </a:xfrm>
            </p:grpSpPr>
            <p:sp>
              <p:nvSpPr>
                <p:cNvPr id="11" name="Rectangle 11">
                  <a:extLst>
                    <a:ext uri="{FF2B5EF4-FFF2-40B4-BE49-F238E27FC236}">
                      <a16:creationId xmlns:a16="http://schemas.microsoft.com/office/drawing/2014/main" id="{B87F2AC9-9E80-B248-B445-B38ED94079B4}"/>
                    </a:ext>
                  </a:extLst>
                </p:cNvPr>
                <p:cNvSpPr/>
                <p:nvPr/>
              </p:nvSpPr>
              <p:spPr>
                <a:xfrm>
                  <a:off x="5824443" y="1151635"/>
                  <a:ext cx="5569850" cy="3229167"/>
                </a:xfrm>
                <a:prstGeom prst="rect">
                  <a:avLst/>
                </a:prstGeom>
                <a:no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2">
                  <a:extLst>
                    <a:ext uri="{FF2B5EF4-FFF2-40B4-BE49-F238E27FC236}">
                      <a16:creationId xmlns:a16="http://schemas.microsoft.com/office/drawing/2014/main" id="{137EE2BC-A501-D544-B520-31F97E32F065}"/>
                    </a:ext>
                  </a:extLst>
                </p:cNvPr>
                <p:cNvGrpSpPr/>
                <p:nvPr/>
              </p:nvGrpSpPr>
              <p:grpSpPr>
                <a:xfrm>
                  <a:off x="5841429" y="1239235"/>
                  <a:ext cx="5232971" cy="2321669"/>
                  <a:chOff x="5841429" y="1239235"/>
                  <a:chExt cx="5232971" cy="2321669"/>
                </a:xfrm>
              </p:grpSpPr>
              <p:grpSp>
                <p:nvGrpSpPr>
                  <p:cNvPr id="13" name="Group 13">
                    <a:extLst>
                      <a:ext uri="{FF2B5EF4-FFF2-40B4-BE49-F238E27FC236}">
                        <a16:creationId xmlns:a16="http://schemas.microsoft.com/office/drawing/2014/main" id="{635A4BAB-D38B-A646-BC2D-6C3A2355B1AE}"/>
                      </a:ext>
                    </a:extLst>
                  </p:cNvPr>
                  <p:cNvGrpSpPr/>
                  <p:nvPr/>
                </p:nvGrpSpPr>
                <p:grpSpPr>
                  <a:xfrm>
                    <a:off x="6061486" y="2119121"/>
                    <a:ext cx="1010600" cy="1393438"/>
                    <a:chOff x="6380800" y="2132361"/>
                    <a:chExt cx="1010600" cy="1393438"/>
                  </a:xfrm>
                </p:grpSpPr>
                <p:grpSp>
                  <p:nvGrpSpPr>
                    <p:cNvPr id="25" name="Group 27">
                      <a:extLst>
                        <a:ext uri="{FF2B5EF4-FFF2-40B4-BE49-F238E27FC236}">
                          <a16:creationId xmlns:a16="http://schemas.microsoft.com/office/drawing/2014/main" id="{B1A957B7-D3ED-E94C-8646-834657EADB1A}"/>
                        </a:ext>
                      </a:extLst>
                    </p:cNvPr>
                    <p:cNvGrpSpPr/>
                    <p:nvPr/>
                  </p:nvGrpSpPr>
                  <p:grpSpPr>
                    <a:xfrm>
                      <a:off x="6380800" y="2132361"/>
                      <a:ext cx="1010600" cy="1393438"/>
                      <a:chOff x="6781800" y="1657655"/>
                      <a:chExt cx="552908" cy="762363"/>
                    </a:xfrm>
                  </p:grpSpPr>
                  <p:sp>
                    <p:nvSpPr>
                      <p:cNvPr id="29" name="Pentagon 31">
                        <a:extLst>
                          <a:ext uri="{FF2B5EF4-FFF2-40B4-BE49-F238E27FC236}">
                            <a16:creationId xmlns:a16="http://schemas.microsoft.com/office/drawing/2014/main" id="{E9166126-8394-AE4D-8D53-E903162042AF}"/>
                          </a:ext>
                        </a:extLst>
                      </p:cNvPr>
                      <p:cNvSpPr/>
                      <p:nvPr/>
                    </p:nvSpPr>
                    <p:spPr>
                      <a:xfrm>
                        <a:off x="6781800" y="1873731"/>
                        <a:ext cx="406400" cy="149225"/>
                      </a:xfrm>
                      <a:prstGeom prst="homePlate">
                        <a:avLst/>
                      </a:prstGeom>
                      <a:solidFill>
                        <a:srgbClr val="1D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entagon 32">
                        <a:extLst>
                          <a:ext uri="{FF2B5EF4-FFF2-40B4-BE49-F238E27FC236}">
                            <a16:creationId xmlns:a16="http://schemas.microsoft.com/office/drawing/2014/main" id="{48CD9E1C-4449-994D-95BE-ECE482455642}"/>
                          </a:ext>
                        </a:extLst>
                      </p:cNvPr>
                      <p:cNvSpPr/>
                      <p:nvPr/>
                    </p:nvSpPr>
                    <p:spPr>
                      <a:xfrm>
                        <a:off x="6781800" y="2193984"/>
                        <a:ext cx="406400" cy="149225"/>
                      </a:xfrm>
                      <a:prstGeom prst="homePlate">
                        <a:avLst/>
                      </a:prstGeom>
                      <a:solidFill>
                        <a:srgbClr val="1D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4">
                        <a:extLst>
                          <a:ext uri="{FF2B5EF4-FFF2-40B4-BE49-F238E27FC236}">
                            <a16:creationId xmlns:a16="http://schemas.microsoft.com/office/drawing/2014/main" id="{2ED84CB9-A444-3C45-97BE-35945F4BE896}"/>
                          </a:ext>
                        </a:extLst>
                      </p:cNvPr>
                      <p:cNvCxnSpPr>
                        <a:cxnSpLocks/>
                        <a:stCxn id="92" idx="0"/>
                      </p:cNvCxnSpPr>
                      <p:nvPr/>
                    </p:nvCxnSpPr>
                    <p:spPr>
                      <a:xfrm>
                        <a:off x="7312810" y="1657655"/>
                        <a:ext cx="0" cy="762363"/>
                      </a:xfrm>
                      <a:prstGeom prst="line">
                        <a:avLst/>
                      </a:prstGeom>
                      <a:ln>
                        <a:solidFill>
                          <a:srgbClr val="1D2B2B"/>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F64683DF-2266-2643-9459-E898243BFDA1}"/>
                          </a:ext>
                        </a:extLst>
                      </p:cNvPr>
                      <p:cNvSpPr/>
                      <p:nvPr/>
                    </p:nvSpPr>
                    <p:spPr>
                      <a:xfrm>
                        <a:off x="7265531" y="1910930"/>
                        <a:ext cx="69177" cy="69177"/>
                      </a:xfrm>
                      <a:prstGeom prst="ellipse">
                        <a:avLst/>
                      </a:prstGeom>
                      <a:solidFill>
                        <a:srgbClr val="1D2B2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F8AFBBA5-C48D-AC44-9A0B-8BF2D0A058C0}"/>
                          </a:ext>
                        </a:extLst>
                      </p:cNvPr>
                      <p:cNvSpPr/>
                      <p:nvPr/>
                    </p:nvSpPr>
                    <p:spPr>
                      <a:xfrm>
                        <a:off x="7265531" y="2230019"/>
                        <a:ext cx="69177" cy="69177"/>
                      </a:xfrm>
                      <a:prstGeom prst="ellipse">
                        <a:avLst/>
                      </a:prstGeom>
                      <a:solidFill>
                        <a:srgbClr val="1D2B2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8">
                      <a:extLst>
                        <a:ext uri="{FF2B5EF4-FFF2-40B4-BE49-F238E27FC236}">
                          <a16:creationId xmlns:a16="http://schemas.microsoft.com/office/drawing/2014/main" id="{7F51ED9D-0DA1-F040-B50D-A4AE1F99A46E}"/>
                        </a:ext>
                      </a:extLst>
                    </p:cNvPr>
                    <p:cNvSpPr txBox="1"/>
                    <p:nvPr/>
                  </p:nvSpPr>
                  <p:spPr>
                    <a:xfrm>
                      <a:off x="6380800" y="2468113"/>
                      <a:ext cx="639919"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2014</a:t>
                      </a:r>
                    </a:p>
                  </p:txBody>
                </p:sp>
                <p:sp>
                  <p:nvSpPr>
                    <p:cNvPr id="27" name="TextBox 29">
                      <a:extLst>
                        <a:ext uri="{FF2B5EF4-FFF2-40B4-BE49-F238E27FC236}">
                          <a16:creationId xmlns:a16="http://schemas.microsoft.com/office/drawing/2014/main" id="{9C65563C-8353-5748-B7C3-535CFA44C362}"/>
                        </a:ext>
                      </a:extLst>
                    </p:cNvPr>
                    <p:cNvSpPr txBox="1"/>
                    <p:nvPr/>
                  </p:nvSpPr>
                  <p:spPr>
                    <a:xfrm>
                      <a:off x="6383500" y="3061855"/>
                      <a:ext cx="639919"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2007</a:t>
                      </a:r>
                    </a:p>
                  </p:txBody>
                </p:sp>
              </p:grpSp>
              <p:grpSp>
                <p:nvGrpSpPr>
                  <p:cNvPr id="14" name="Group 14">
                    <a:extLst>
                      <a:ext uri="{FF2B5EF4-FFF2-40B4-BE49-F238E27FC236}">
                        <a16:creationId xmlns:a16="http://schemas.microsoft.com/office/drawing/2014/main" id="{C8988821-7729-0D4A-8188-2C50EF648BB8}"/>
                      </a:ext>
                    </a:extLst>
                  </p:cNvPr>
                  <p:cNvGrpSpPr/>
                  <p:nvPr/>
                </p:nvGrpSpPr>
                <p:grpSpPr>
                  <a:xfrm>
                    <a:off x="7109060" y="2449173"/>
                    <a:ext cx="3965340" cy="1111731"/>
                    <a:chOff x="7109060" y="2449173"/>
                    <a:chExt cx="3965340" cy="1111731"/>
                  </a:xfrm>
                </p:grpSpPr>
                <p:sp>
                  <p:nvSpPr>
                    <p:cNvPr id="18" name="TextBox 25">
                      <a:extLst>
                        <a:ext uri="{FF2B5EF4-FFF2-40B4-BE49-F238E27FC236}">
                          <a16:creationId xmlns:a16="http://schemas.microsoft.com/office/drawing/2014/main" id="{7D59FF9F-118F-1A4C-A211-DA02AEB298A3}"/>
                        </a:ext>
                      </a:extLst>
                    </p:cNvPr>
                    <p:cNvSpPr txBox="1"/>
                    <p:nvPr/>
                  </p:nvSpPr>
                  <p:spPr>
                    <a:xfrm>
                      <a:off x="7109060" y="2449173"/>
                      <a:ext cx="3562053" cy="338554"/>
                    </a:xfrm>
                    <a:prstGeom prst="rect">
                      <a:avLst/>
                    </a:prstGeom>
                    <a:noFill/>
                  </p:spPr>
                  <p:txBody>
                    <a:bodyPr wrap="square" rtlCol="0">
                      <a:spAutoFit/>
                    </a:bodyPr>
                    <a:lstStyle/>
                    <a:p>
                      <a:r>
                        <a:rPr lang="en-US" sz="1600" b="1" i="1" dirty="0">
                          <a:latin typeface="Arial" panose="020B0604020202020204" pitchFamily="34" charset="0"/>
                          <a:cs typeface="Arial" panose="020B0604020202020204" pitchFamily="34" charset="0"/>
                        </a:rPr>
                        <a:t>Physician Attending</a:t>
                      </a:r>
                    </a:p>
                  </p:txBody>
                </p:sp>
                <p:grpSp>
                  <p:nvGrpSpPr>
                    <p:cNvPr id="19" name="Group 19">
                      <a:extLst>
                        <a:ext uri="{FF2B5EF4-FFF2-40B4-BE49-F238E27FC236}">
                          <a16:creationId xmlns:a16="http://schemas.microsoft.com/office/drawing/2014/main" id="{43C5E973-E358-2D4D-81A0-3AC0F535A8E5}"/>
                        </a:ext>
                      </a:extLst>
                    </p:cNvPr>
                    <p:cNvGrpSpPr/>
                    <p:nvPr/>
                  </p:nvGrpSpPr>
                  <p:grpSpPr>
                    <a:xfrm>
                      <a:off x="7109060" y="3000737"/>
                      <a:ext cx="3965340" cy="560167"/>
                      <a:chOff x="7109060" y="2177854"/>
                      <a:chExt cx="3965340" cy="560167"/>
                    </a:xfrm>
                  </p:grpSpPr>
                  <p:sp>
                    <p:nvSpPr>
                      <p:cNvPr id="23" name="TextBox 23">
                        <a:extLst>
                          <a:ext uri="{FF2B5EF4-FFF2-40B4-BE49-F238E27FC236}">
                            <a16:creationId xmlns:a16="http://schemas.microsoft.com/office/drawing/2014/main" id="{72707774-DA77-154A-BB53-4DBDBB6F3D01}"/>
                          </a:ext>
                        </a:extLst>
                      </p:cNvPr>
                      <p:cNvSpPr txBox="1"/>
                      <p:nvPr/>
                    </p:nvSpPr>
                    <p:spPr>
                      <a:xfrm>
                        <a:off x="7109060" y="2177854"/>
                        <a:ext cx="3965338" cy="338554"/>
                      </a:xfrm>
                      <a:prstGeom prst="rect">
                        <a:avLst/>
                      </a:prstGeom>
                      <a:noFill/>
                    </p:spPr>
                    <p:txBody>
                      <a:bodyPr wrap="square" rtlCol="0">
                        <a:spAutoFit/>
                      </a:bodyPr>
                      <a:lstStyle/>
                      <a:p>
                        <a:r>
                          <a:rPr lang="en-US" sz="1600" b="1" i="1" dirty="0">
                            <a:latin typeface="Arial" panose="020B0604020202020204" pitchFamily="34" charset="0"/>
                            <a:cs typeface="Arial" panose="020B0604020202020204" pitchFamily="34" charset="0"/>
                          </a:rPr>
                          <a:t>Residency in General Surgery</a:t>
                        </a:r>
                      </a:p>
                    </p:txBody>
                  </p:sp>
                  <p:sp>
                    <p:nvSpPr>
                      <p:cNvPr id="24" name="Rectangle 24">
                        <a:extLst>
                          <a:ext uri="{FF2B5EF4-FFF2-40B4-BE49-F238E27FC236}">
                            <a16:creationId xmlns:a16="http://schemas.microsoft.com/office/drawing/2014/main" id="{2D9CB03B-6C8C-D640-98A8-E8008589AF17}"/>
                          </a:ext>
                        </a:extLst>
                      </p:cNvPr>
                      <p:cNvSpPr/>
                      <p:nvPr/>
                    </p:nvSpPr>
                    <p:spPr>
                      <a:xfrm>
                        <a:off x="7109060" y="2468772"/>
                        <a:ext cx="3965340" cy="269249"/>
                      </a:xfrm>
                      <a:prstGeom prst="rect">
                        <a:avLst/>
                      </a:prstGeom>
                      <a:noFill/>
                    </p:spPr>
                    <p:txBody>
                      <a:bodyPr wrap="square">
                        <a:spAutoFit/>
                      </a:bodyPr>
                      <a:lstStyle/>
                      <a:p>
                        <a:endParaRPr lang="en-US" sz="1200" i="1" dirty="0">
                          <a:solidFill>
                            <a:schemeClr val="tx1">
                              <a:lumMod val="85000"/>
                              <a:lumOff val="15000"/>
                            </a:schemeClr>
                          </a:solidFill>
                          <a:latin typeface="Arial" panose="020B0604020202020204" pitchFamily="34" charset="0"/>
                          <a:ea typeface="BatangChe" panose="02030609000101010101" pitchFamily="49" charset="-127"/>
                          <a:cs typeface="Arial" panose="020B0604020202020204" pitchFamily="34" charset="0"/>
                        </a:endParaRPr>
                      </a:p>
                    </p:txBody>
                  </p:sp>
                </p:grpSp>
              </p:grpSp>
              <p:grpSp>
                <p:nvGrpSpPr>
                  <p:cNvPr id="15" name="Group 15">
                    <a:extLst>
                      <a:ext uri="{FF2B5EF4-FFF2-40B4-BE49-F238E27FC236}">
                        <a16:creationId xmlns:a16="http://schemas.microsoft.com/office/drawing/2014/main" id="{E34805B7-06D7-3D4D-AC60-872E4B13D8FC}"/>
                      </a:ext>
                    </a:extLst>
                  </p:cNvPr>
                  <p:cNvGrpSpPr/>
                  <p:nvPr/>
                </p:nvGrpSpPr>
                <p:grpSpPr>
                  <a:xfrm>
                    <a:off x="5841429" y="1239235"/>
                    <a:ext cx="2992887" cy="478455"/>
                    <a:chOff x="6042311" y="1239235"/>
                    <a:chExt cx="2992887" cy="478455"/>
                  </a:xfrm>
                </p:grpSpPr>
                <p:sp>
                  <p:nvSpPr>
                    <p:cNvPr id="16" name="Freeform 16">
                      <a:extLst>
                        <a:ext uri="{FF2B5EF4-FFF2-40B4-BE49-F238E27FC236}">
                          <a16:creationId xmlns:a16="http://schemas.microsoft.com/office/drawing/2014/main" id="{3BAC2330-C7B2-5F4C-9B06-4060401F2045}"/>
                        </a:ext>
                      </a:extLst>
                    </p:cNvPr>
                    <p:cNvSpPr/>
                    <p:nvPr/>
                  </p:nvSpPr>
                  <p:spPr>
                    <a:xfrm>
                      <a:off x="6042311" y="1239235"/>
                      <a:ext cx="2992887" cy="478455"/>
                    </a:xfrm>
                    <a:custGeom>
                      <a:avLst/>
                      <a:gdLst>
                        <a:gd name="connsiteX0" fmla="*/ 0 w 2992887"/>
                        <a:gd name="connsiteY0" fmla="*/ 0 h 478455"/>
                        <a:gd name="connsiteX1" fmla="*/ 730198 w 2992887"/>
                        <a:gd name="connsiteY1" fmla="*/ 0 h 478455"/>
                        <a:gd name="connsiteX2" fmla="*/ 2915534 w 2992887"/>
                        <a:gd name="connsiteY2" fmla="*/ 0 h 478455"/>
                        <a:gd name="connsiteX3" fmla="*/ 2992887 w 2992887"/>
                        <a:gd name="connsiteY3" fmla="*/ 0 h 478455"/>
                        <a:gd name="connsiteX4" fmla="*/ 2711805 w 2992887"/>
                        <a:gd name="connsiteY4" fmla="*/ 241805 h 478455"/>
                        <a:gd name="connsiteX5" fmla="*/ 2992887 w 2992887"/>
                        <a:gd name="connsiteY5" fmla="*/ 478455 h 478455"/>
                        <a:gd name="connsiteX6" fmla="*/ 2915534 w 2992887"/>
                        <a:gd name="connsiteY6" fmla="*/ 478455 h 478455"/>
                        <a:gd name="connsiteX7" fmla="*/ 730198 w 2992887"/>
                        <a:gd name="connsiteY7" fmla="*/ 478455 h 478455"/>
                        <a:gd name="connsiteX8" fmla="*/ 0 w 2992887"/>
                        <a:gd name="connsiteY8" fmla="*/ 478455 h 47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887" h="478455">
                          <a:moveTo>
                            <a:pt x="0" y="0"/>
                          </a:moveTo>
                          <a:lnTo>
                            <a:pt x="730198" y="0"/>
                          </a:lnTo>
                          <a:lnTo>
                            <a:pt x="2915534" y="0"/>
                          </a:lnTo>
                          <a:lnTo>
                            <a:pt x="2992887" y="0"/>
                          </a:lnTo>
                          <a:lnTo>
                            <a:pt x="2711805" y="241805"/>
                          </a:lnTo>
                          <a:lnTo>
                            <a:pt x="2992887" y="478455"/>
                          </a:lnTo>
                          <a:lnTo>
                            <a:pt x="2915534" y="478455"/>
                          </a:lnTo>
                          <a:lnTo>
                            <a:pt x="730198" y="478455"/>
                          </a:lnTo>
                          <a:lnTo>
                            <a:pt x="0" y="478455"/>
                          </a:lnTo>
                          <a:close/>
                        </a:path>
                      </a:pathLst>
                    </a:custGeom>
                    <a:solidFill>
                      <a:srgbClr val="25928F"/>
                    </a:solidFill>
                    <a:ln>
                      <a:noFill/>
                    </a:ln>
                    <a:effectLst>
                      <a:outerShdw blurRad="76200" sy="-23000" kx="-8004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7">
                      <a:extLst>
                        <a:ext uri="{FF2B5EF4-FFF2-40B4-BE49-F238E27FC236}">
                          <a16:creationId xmlns:a16="http://schemas.microsoft.com/office/drawing/2014/main" id="{00D8521E-81D6-DF48-BAF6-BE0AD93B4E3E}"/>
                        </a:ext>
                      </a:extLst>
                    </p:cNvPr>
                    <p:cNvSpPr txBox="1"/>
                    <p:nvPr/>
                  </p:nvSpPr>
                  <p:spPr>
                    <a:xfrm>
                      <a:off x="6042311" y="1247630"/>
                      <a:ext cx="1997663" cy="461665"/>
                    </a:xfrm>
                    <a:prstGeom prst="rect">
                      <a:avLst/>
                    </a:prstGeom>
                    <a:noFill/>
                  </p:spPr>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Experience  </a:t>
                      </a:r>
                    </a:p>
                  </p:txBody>
                </p:sp>
              </p:grpSp>
            </p:grpSp>
          </p:grpSp>
        </p:grpSp>
      </p:grpSp>
      <p:graphicFrame>
        <p:nvGraphicFramePr>
          <p:cNvPr id="90" name="Chart 52">
            <a:extLst>
              <a:ext uri="{FF2B5EF4-FFF2-40B4-BE49-F238E27FC236}">
                <a16:creationId xmlns:a16="http://schemas.microsoft.com/office/drawing/2014/main" id="{36C3BDEB-4CA8-A842-B0F6-4CE339B3E941}"/>
              </a:ext>
            </a:extLst>
          </p:cNvPr>
          <p:cNvGraphicFramePr/>
          <p:nvPr/>
        </p:nvGraphicFramePr>
        <p:xfrm>
          <a:off x="5876005" y="4998948"/>
          <a:ext cx="1602915" cy="1068609"/>
        </p:xfrm>
        <a:graphic>
          <a:graphicData uri="http://schemas.openxmlformats.org/drawingml/2006/chart">
            <c:chart xmlns:c="http://schemas.openxmlformats.org/drawingml/2006/chart" xmlns:r="http://schemas.openxmlformats.org/officeDocument/2006/relationships" r:id="rId5"/>
          </a:graphicData>
        </a:graphic>
      </p:graphicFrame>
      <p:sp>
        <p:nvSpPr>
          <p:cNvPr id="92" name="Oval 91">
            <a:extLst>
              <a:ext uri="{FF2B5EF4-FFF2-40B4-BE49-F238E27FC236}">
                <a16:creationId xmlns:a16="http://schemas.microsoft.com/office/drawing/2014/main" id="{EE83F6E8-02CC-2747-B633-037B67172314}"/>
              </a:ext>
            </a:extLst>
          </p:cNvPr>
          <p:cNvSpPr/>
          <p:nvPr/>
        </p:nvSpPr>
        <p:spPr>
          <a:xfrm>
            <a:off x="6851580" y="1995456"/>
            <a:ext cx="129791" cy="130080"/>
          </a:xfrm>
          <a:prstGeom prst="ellipse">
            <a:avLst/>
          </a:prstGeom>
          <a:solidFill>
            <a:srgbClr val="1D2B2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28">
            <a:extLst>
              <a:ext uri="{FF2B5EF4-FFF2-40B4-BE49-F238E27FC236}">
                <a16:creationId xmlns:a16="http://schemas.microsoft.com/office/drawing/2014/main" id="{2C9F0A5B-F0F7-C145-8547-56C05E9D52CB}"/>
              </a:ext>
            </a:extLst>
          </p:cNvPr>
          <p:cNvSpPr txBox="1"/>
          <p:nvPr/>
        </p:nvSpPr>
        <p:spPr>
          <a:xfrm>
            <a:off x="5943993" y="1864614"/>
            <a:ext cx="639919"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2022</a:t>
            </a:r>
          </a:p>
        </p:txBody>
      </p:sp>
      <p:sp>
        <p:nvSpPr>
          <p:cNvPr id="94" name="TextBox 25">
            <a:extLst>
              <a:ext uri="{FF2B5EF4-FFF2-40B4-BE49-F238E27FC236}">
                <a16:creationId xmlns:a16="http://schemas.microsoft.com/office/drawing/2014/main" id="{3A75D69B-2764-9B4B-AC69-E57B948F1539}"/>
              </a:ext>
            </a:extLst>
          </p:cNvPr>
          <p:cNvSpPr txBox="1"/>
          <p:nvPr/>
        </p:nvSpPr>
        <p:spPr>
          <a:xfrm>
            <a:off x="7019325" y="1758736"/>
            <a:ext cx="3656435" cy="348298"/>
          </a:xfrm>
          <a:prstGeom prst="rect">
            <a:avLst/>
          </a:prstGeom>
          <a:noFill/>
        </p:spPr>
        <p:txBody>
          <a:bodyPr wrap="square" rtlCol="0">
            <a:spAutoFit/>
          </a:bodyPr>
          <a:lstStyle/>
          <a:p>
            <a:r>
              <a:rPr lang="en-US" sz="1600" b="1" i="1" dirty="0">
                <a:latin typeface="Arial" panose="020B0604020202020204" pitchFamily="34" charset="0"/>
                <a:cs typeface="Arial" panose="020B0604020202020204" pitchFamily="34" charset="0"/>
              </a:rPr>
              <a:t>Clinical Audit </a:t>
            </a:r>
            <a:r>
              <a:rPr lang="en-US" sz="1600" b="1" i="1" dirty="0" err="1">
                <a:latin typeface="Arial" panose="020B0604020202020204" pitchFamily="34" charset="0"/>
                <a:cs typeface="Arial" panose="020B0604020202020204" pitchFamily="34" charset="0"/>
              </a:rPr>
              <a:t>Comitte</a:t>
            </a:r>
            <a:endParaRPr lang="en-US" sz="1600" b="1" i="1" dirty="0">
              <a:latin typeface="Arial" panose="020B0604020202020204" pitchFamily="34" charset="0"/>
              <a:cs typeface="Arial" panose="020B0604020202020204" pitchFamily="34" charset="0"/>
            </a:endParaRPr>
          </a:p>
        </p:txBody>
      </p:sp>
      <p:sp>
        <p:nvSpPr>
          <p:cNvPr id="96" name="Oval 95">
            <a:extLst>
              <a:ext uri="{FF2B5EF4-FFF2-40B4-BE49-F238E27FC236}">
                <a16:creationId xmlns:a16="http://schemas.microsoft.com/office/drawing/2014/main" id="{FC411F04-DBCF-1C41-A74D-7288B1A5BB74}"/>
              </a:ext>
            </a:extLst>
          </p:cNvPr>
          <p:cNvSpPr/>
          <p:nvPr/>
        </p:nvSpPr>
        <p:spPr>
          <a:xfrm>
            <a:off x="3865585" y="4796222"/>
            <a:ext cx="119854" cy="120120"/>
          </a:xfrm>
          <a:prstGeom prst="ellipse">
            <a:avLst/>
          </a:prstGeom>
          <a:solidFill>
            <a:srgbClr val="25928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77">
            <a:extLst>
              <a:ext uri="{FF2B5EF4-FFF2-40B4-BE49-F238E27FC236}">
                <a16:creationId xmlns:a16="http://schemas.microsoft.com/office/drawing/2014/main" id="{6C510B7E-B147-3441-A0E6-3749F3A93BFB}"/>
              </a:ext>
            </a:extLst>
          </p:cNvPr>
          <p:cNvSpPr txBox="1"/>
          <p:nvPr/>
        </p:nvSpPr>
        <p:spPr>
          <a:xfrm>
            <a:off x="3149068" y="4720659"/>
            <a:ext cx="524503" cy="276999"/>
          </a:xfrm>
          <a:prstGeom prst="rect">
            <a:avLst/>
          </a:prstGeom>
          <a:solidFill>
            <a:srgbClr val="25928F"/>
          </a:solid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2021</a:t>
            </a:r>
          </a:p>
        </p:txBody>
      </p:sp>
      <p:sp>
        <p:nvSpPr>
          <p:cNvPr id="98" name="TextBox 75">
            <a:extLst>
              <a:ext uri="{FF2B5EF4-FFF2-40B4-BE49-F238E27FC236}">
                <a16:creationId xmlns:a16="http://schemas.microsoft.com/office/drawing/2014/main" id="{9C0ADD25-637C-7C44-B352-084324335A78}"/>
              </a:ext>
            </a:extLst>
          </p:cNvPr>
          <p:cNvSpPr txBox="1"/>
          <p:nvPr/>
        </p:nvSpPr>
        <p:spPr>
          <a:xfrm>
            <a:off x="3985323" y="4555547"/>
            <a:ext cx="1592142" cy="769441"/>
          </a:xfrm>
          <a:prstGeom prst="rect">
            <a:avLst/>
          </a:prstGeom>
          <a:noFill/>
        </p:spPr>
        <p:txBody>
          <a:bodyPr wrap="square" rtlCol="0">
            <a:spAutoFit/>
          </a:bodyPr>
          <a:lstStyle/>
          <a:p>
            <a:r>
              <a:rPr lang="en-US" sz="1100" i="1" dirty="0">
                <a:solidFill>
                  <a:schemeClr val="tx1">
                    <a:lumMod val="85000"/>
                    <a:lumOff val="15000"/>
                  </a:schemeClr>
                </a:solidFill>
                <a:latin typeface="Arial" panose="020B0604020202020204" pitchFamily="34" charset="0"/>
                <a:cs typeface="Arial" panose="020B0604020202020204" pitchFamily="34" charset="0"/>
              </a:rPr>
              <a:t>Post Graduation in Management of Healthcare Institutions</a:t>
            </a:r>
          </a:p>
          <a:p>
            <a:endParaRPr lang="en-US" sz="1100" i="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104" name="Imagem 103">
            <a:extLst>
              <a:ext uri="{FF2B5EF4-FFF2-40B4-BE49-F238E27FC236}">
                <a16:creationId xmlns:a16="http://schemas.microsoft.com/office/drawing/2014/main" id="{949442BC-DD31-8624-1E08-4B9281BACA84}"/>
              </a:ext>
            </a:extLst>
          </p:cNvPr>
          <p:cNvPicPr>
            <a:picLocks noChangeAspect="1"/>
          </p:cNvPicPr>
          <p:nvPr/>
        </p:nvPicPr>
        <p:blipFill>
          <a:blip r:embed="rId6"/>
          <a:stretch>
            <a:fillRect/>
          </a:stretch>
        </p:blipFill>
        <p:spPr>
          <a:xfrm>
            <a:off x="9807170" y="3595"/>
            <a:ext cx="2384830" cy="979782"/>
          </a:xfrm>
          <a:prstGeom prst="rect">
            <a:avLst/>
          </a:prstGeom>
        </p:spPr>
      </p:pic>
      <p:pic>
        <p:nvPicPr>
          <p:cNvPr id="100" name="Imagem 99" descr="Uma imagem com pessoa, homem, cansativo, fato&#10;&#10;Descrição gerada automaticamente">
            <a:extLst>
              <a:ext uri="{FF2B5EF4-FFF2-40B4-BE49-F238E27FC236}">
                <a16:creationId xmlns:a16="http://schemas.microsoft.com/office/drawing/2014/main" id="{F3C71234-CC1D-21B0-BD85-D6498E5B4168}"/>
              </a:ext>
            </a:extLst>
          </p:cNvPr>
          <p:cNvPicPr>
            <a:picLocks noChangeAspect="1"/>
          </p:cNvPicPr>
          <p:nvPr/>
        </p:nvPicPr>
        <p:blipFill>
          <a:blip r:embed="rId7"/>
          <a:stretch>
            <a:fillRect/>
          </a:stretch>
        </p:blipFill>
        <p:spPr>
          <a:xfrm>
            <a:off x="408973" y="250095"/>
            <a:ext cx="2650970" cy="2821632"/>
          </a:xfrm>
          <a:prstGeom prst="rect">
            <a:avLst/>
          </a:prstGeom>
        </p:spPr>
      </p:pic>
    </p:spTree>
    <p:extLst>
      <p:ext uri="{BB962C8B-B14F-4D97-AF65-F5344CB8AC3E}">
        <p14:creationId xmlns:p14="http://schemas.microsoft.com/office/powerpoint/2010/main" val="1991301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59AB6F8E-1A87-552E-7BDB-813B4985D0E1}"/>
              </a:ext>
            </a:extLst>
          </p:cNvPr>
          <p:cNvPicPr>
            <a:picLocks noChangeAspect="1"/>
          </p:cNvPicPr>
          <p:nvPr/>
        </p:nvPicPr>
        <p:blipFill>
          <a:blip r:embed="rId2"/>
          <a:stretch>
            <a:fillRect/>
          </a:stretch>
        </p:blipFill>
        <p:spPr>
          <a:xfrm>
            <a:off x="0" y="4143"/>
            <a:ext cx="12192000" cy="6849713"/>
          </a:xfrm>
          <a:prstGeom prst="rect">
            <a:avLst/>
          </a:prstGeom>
        </p:spPr>
      </p:pic>
    </p:spTree>
    <p:extLst>
      <p:ext uri="{BB962C8B-B14F-4D97-AF65-F5344CB8AC3E}">
        <p14:creationId xmlns:p14="http://schemas.microsoft.com/office/powerpoint/2010/main" val="287645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B11BC4-81A0-104D-8CD3-E73429B7B8A9}"/>
              </a:ext>
            </a:extLst>
          </p:cNvPr>
          <p:cNvSpPr>
            <a:spLocks noGrp="1"/>
          </p:cNvSpPr>
          <p:nvPr>
            <p:ph idx="1"/>
          </p:nvPr>
        </p:nvSpPr>
        <p:spPr>
          <a:xfrm>
            <a:off x="518160" y="2238053"/>
            <a:ext cx="11196320" cy="2381894"/>
          </a:xfrm>
        </p:spPr>
        <p:txBody>
          <a:bodyPr vert="horz" lIns="91440" tIns="45720" rIns="91440" bIns="45720" rtlCol="0" anchor="t">
            <a:normAutofit/>
          </a:bodyPr>
          <a:lstStyle/>
          <a:p>
            <a:pPr marL="0" indent="0" algn="ctr">
              <a:lnSpc>
                <a:spcPct val="200000"/>
              </a:lnSpc>
              <a:buNone/>
            </a:pPr>
            <a:r>
              <a:rPr lang="en-US" dirty="0">
                <a:latin typeface="Arial"/>
                <a:ea typeface="Verdana"/>
                <a:cs typeface="Arial"/>
              </a:rPr>
              <a:t>﻿”Everyone is in </a:t>
            </a:r>
            <a:r>
              <a:rPr lang="en-US" dirty="0" err="1">
                <a:latin typeface="Arial"/>
                <a:ea typeface="Verdana"/>
                <a:cs typeface="Arial"/>
              </a:rPr>
              <a:t>favour</a:t>
            </a:r>
            <a:r>
              <a:rPr lang="en-US" dirty="0">
                <a:latin typeface="Arial"/>
                <a:ea typeface="Verdana"/>
                <a:cs typeface="Arial"/>
              </a:rPr>
              <a:t> of quality as desideratum and most recognize it when they see it; however, defining it especially in healthcare is much more difficult.”</a:t>
            </a:r>
            <a:endParaRPr lang="en-US" dirty="0"/>
          </a:p>
        </p:txBody>
      </p:sp>
      <p:sp>
        <p:nvSpPr>
          <p:cNvPr id="5" name="Content Placeholder 2">
            <a:extLst>
              <a:ext uri="{FF2B5EF4-FFF2-40B4-BE49-F238E27FC236}">
                <a16:creationId xmlns:a16="http://schemas.microsoft.com/office/drawing/2014/main" id="{9E8DAB86-2F05-4286-B4B5-C5E1AAAE9CC0}"/>
              </a:ext>
            </a:extLst>
          </p:cNvPr>
          <p:cNvSpPr txBox="1">
            <a:spLocks/>
          </p:cNvSpPr>
          <p:nvPr/>
        </p:nvSpPr>
        <p:spPr>
          <a:xfrm>
            <a:off x="1397923" y="4015797"/>
            <a:ext cx="10515139" cy="257816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437A"/>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437A"/>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437A"/>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437A"/>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00437A"/>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endParaRPr lang="en-US" dirty="0"/>
          </a:p>
        </p:txBody>
      </p:sp>
      <p:sp>
        <p:nvSpPr>
          <p:cNvPr id="7" name="Content Placeholder 2">
            <a:extLst>
              <a:ext uri="{FF2B5EF4-FFF2-40B4-BE49-F238E27FC236}">
                <a16:creationId xmlns:a16="http://schemas.microsoft.com/office/drawing/2014/main" id="{86A3230E-83F5-4B71-8DB6-D0E27986F478}"/>
              </a:ext>
            </a:extLst>
          </p:cNvPr>
          <p:cNvSpPr txBox="1">
            <a:spLocks/>
          </p:cNvSpPr>
          <p:nvPr/>
        </p:nvSpPr>
        <p:spPr>
          <a:xfrm>
            <a:off x="4385252" y="4043822"/>
            <a:ext cx="7527810" cy="57612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437A"/>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437A"/>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437A"/>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437A"/>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00437A"/>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10000"/>
              </a:lnSpc>
              <a:buNone/>
            </a:pPr>
            <a:r>
              <a:rPr lang="en-US" sz="1400" dirty="0">
                <a:solidFill>
                  <a:srgbClr val="000000"/>
                </a:solidFill>
                <a:latin typeface="Arial"/>
                <a:ea typeface="Verdana"/>
                <a:cs typeface="Arial"/>
              </a:rPr>
              <a:t>Kapoor, P. (2011). Why quality in healthcare. Medical Journal Armed Forces India, 67(3), 206–208. https://</a:t>
            </a:r>
            <a:r>
              <a:rPr lang="en-US" sz="1400" dirty="0" err="1">
                <a:solidFill>
                  <a:srgbClr val="000000"/>
                </a:solidFill>
                <a:latin typeface="Arial"/>
                <a:ea typeface="Verdana"/>
                <a:cs typeface="Arial"/>
              </a:rPr>
              <a:t>doi.org</a:t>
            </a:r>
            <a:r>
              <a:rPr lang="en-US" sz="1400" dirty="0">
                <a:solidFill>
                  <a:srgbClr val="000000"/>
                </a:solidFill>
                <a:latin typeface="Arial"/>
                <a:ea typeface="Verdana"/>
                <a:cs typeface="Arial"/>
              </a:rPr>
              <a:t>/10.1016/S0377-1237(11)60040-3</a:t>
            </a:r>
          </a:p>
          <a:p>
            <a:pPr marL="0" indent="0" algn="r">
              <a:lnSpc>
                <a:spcPct val="110000"/>
              </a:lnSpc>
              <a:buNone/>
            </a:pPr>
            <a:br>
              <a:rPr lang="en-US" sz="1400" dirty="0">
                <a:solidFill>
                  <a:srgbClr val="000000"/>
                </a:solidFill>
              </a:rPr>
            </a:br>
            <a:endParaRPr lang="en-US" sz="1400" dirty="0">
              <a:solidFill>
                <a:srgbClr val="000000"/>
              </a:solidFill>
            </a:endParaRPr>
          </a:p>
        </p:txBody>
      </p:sp>
      <p:pic>
        <p:nvPicPr>
          <p:cNvPr id="9" name="Imagem 8">
            <a:extLst>
              <a:ext uri="{FF2B5EF4-FFF2-40B4-BE49-F238E27FC236}">
                <a16:creationId xmlns:a16="http://schemas.microsoft.com/office/drawing/2014/main" id="{B4D76D31-7D35-FD58-A199-AA9F3C67F03B}"/>
              </a:ext>
            </a:extLst>
          </p:cNvPr>
          <p:cNvPicPr>
            <a:picLocks noChangeAspect="1"/>
          </p:cNvPicPr>
          <p:nvPr/>
        </p:nvPicPr>
        <p:blipFill>
          <a:blip r:embed="rId2"/>
          <a:stretch>
            <a:fillRect/>
          </a:stretch>
        </p:blipFill>
        <p:spPr>
          <a:xfrm>
            <a:off x="9807170" y="3595"/>
            <a:ext cx="2384830" cy="979782"/>
          </a:xfrm>
          <a:prstGeom prst="rect">
            <a:avLst/>
          </a:prstGeom>
        </p:spPr>
      </p:pic>
    </p:spTree>
    <p:extLst>
      <p:ext uri="{BB962C8B-B14F-4D97-AF65-F5344CB8AC3E}">
        <p14:creationId xmlns:p14="http://schemas.microsoft.com/office/powerpoint/2010/main" val="75850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0DF8E-C9DB-764B-AC4F-CBC3E55FE308}"/>
              </a:ext>
            </a:extLst>
          </p:cNvPr>
          <p:cNvSpPr>
            <a:spLocks noGrp="1"/>
          </p:cNvSpPr>
          <p:nvPr>
            <p:ph type="title"/>
          </p:nvPr>
        </p:nvSpPr>
        <p:spPr/>
        <p:txBody>
          <a:bodyPr/>
          <a:lstStyle/>
          <a:p>
            <a:r>
              <a:rPr lang="en-US" dirty="0"/>
              <a:t>Quality… what’s that again?</a:t>
            </a:r>
          </a:p>
        </p:txBody>
      </p:sp>
      <p:sp>
        <p:nvSpPr>
          <p:cNvPr id="3" name="Content Placeholder 2">
            <a:extLst>
              <a:ext uri="{FF2B5EF4-FFF2-40B4-BE49-F238E27FC236}">
                <a16:creationId xmlns:a16="http://schemas.microsoft.com/office/drawing/2014/main" id="{94889EB1-469F-5247-9E20-207002ED35BE}"/>
              </a:ext>
            </a:extLst>
          </p:cNvPr>
          <p:cNvSpPr>
            <a:spLocks noGrp="1"/>
          </p:cNvSpPr>
          <p:nvPr>
            <p:ph idx="1"/>
          </p:nvPr>
        </p:nvSpPr>
        <p:spPr>
          <a:xfrm>
            <a:off x="518160" y="1825624"/>
            <a:ext cx="11196320" cy="1703389"/>
          </a:xfrm>
        </p:spPr>
        <p:txBody>
          <a:bodyPr/>
          <a:lstStyle/>
          <a:p>
            <a:pPr marL="0" indent="0" algn="ctr">
              <a:lnSpc>
                <a:spcPct val="200000"/>
              </a:lnSpc>
              <a:buNone/>
            </a:pPr>
            <a:r>
              <a:rPr lang="en-US" dirty="0"/>
              <a:t>﻿High-quality health services involve the right care, at the right time, responding to the service users’ needs and preferences, while minimizing harm and resource waste.</a:t>
            </a:r>
          </a:p>
        </p:txBody>
      </p:sp>
      <p:sp>
        <p:nvSpPr>
          <p:cNvPr id="4" name="Content Placeholder 2">
            <a:extLst>
              <a:ext uri="{FF2B5EF4-FFF2-40B4-BE49-F238E27FC236}">
                <a16:creationId xmlns:a16="http://schemas.microsoft.com/office/drawing/2014/main" id="{58339E04-441E-744D-B6E4-7E899EE4FEF6}"/>
              </a:ext>
            </a:extLst>
          </p:cNvPr>
          <p:cNvSpPr txBox="1">
            <a:spLocks/>
          </p:cNvSpPr>
          <p:nvPr/>
        </p:nvSpPr>
        <p:spPr>
          <a:xfrm>
            <a:off x="4072370" y="3816349"/>
            <a:ext cx="7527810" cy="131430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437A"/>
                </a:solidFill>
                <a:latin typeface="Arial" panose="020B060402020202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437A"/>
                </a:solidFill>
                <a:latin typeface="Arial" panose="020B060402020202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437A"/>
                </a:solidFill>
                <a:latin typeface="Arial" panose="020B060402020202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437A"/>
                </a:solidFill>
                <a:latin typeface="Arial" panose="020B060402020202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800" kern="1200">
                <a:solidFill>
                  <a:srgbClr val="00437A"/>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10000"/>
              </a:lnSpc>
              <a:buNone/>
            </a:pPr>
            <a:r>
              <a:rPr lang="en-US" sz="1400" dirty="0">
                <a:solidFill>
                  <a:srgbClr val="000000"/>
                </a:solidFill>
                <a:latin typeface="Arial"/>
                <a:ea typeface="Verdana"/>
                <a:cs typeface="Arial"/>
              </a:rPr>
              <a:t>World Health Organization, World Bank Group, &amp; OECD. (2018). Delivering Quality Health Services: A Global Imperative for Universal Health Coverage. Geneva: World Health Organization. </a:t>
            </a:r>
          </a:p>
          <a:p>
            <a:pPr algn="r">
              <a:lnSpc>
                <a:spcPct val="110000"/>
              </a:lnSpc>
              <a:buNone/>
            </a:pPr>
            <a:r>
              <a:rPr lang="en-US" sz="1400" dirty="0">
                <a:solidFill>
                  <a:srgbClr val="000000"/>
                </a:solidFill>
                <a:latin typeface="Arial"/>
                <a:ea typeface="Verdana"/>
                <a:cs typeface="Arial"/>
              </a:rPr>
              <a:t>https://</a:t>
            </a:r>
            <a:r>
              <a:rPr lang="en-US" sz="1400" dirty="0" err="1">
                <a:solidFill>
                  <a:srgbClr val="000000"/>
                </a:solidFill>
                <a:latin typeface="Arial"/>
                <a:ea typeface="Verdana"/>
                <a:cs typeface="Arial"/>
              </a:rPr>
              <a:t>doi.org</a:t>
            </a:r>
            <a:r>
              <a:rPr lang="en-US" sz="1400" dirty="0">
                <a:solidFill>
                  <a:srgbClr val="000000"/>
                </a:solidFill>
                <a:latin typeface="Arial"/>
                <a:ea typeface="Verdana"/>
                <a:cs typeface="Arial"/>
              </a:rPr>
              <a:t>/10.1596/978-92-4-151390-6</a:t>
            </a:r>
          </a:p>
          <a:p>
            <a:pPr marL="0" indent="0" algn="r">
              <a:lnSpc>
                <a:spcPct val="110000"/>
              </a:lnSpc>
              <a:buNone/>
            </a:pPr>
            <a:br>
              <a:rPr lang="en-US" sz="1400" dirty="0">
                <a:solidFill>
                  <a:srgbClr val="000000"/>
                </a:solidFill>
              </a:rPr>
            </a:br>
            <a:endParaRPr lang="en-US" sz="1400" dirty="0">
              <a:solidFill>
                <a:srgbClr val="000000"/>
              </a:solidFill>
            </a:endParaRPr>
          </a:p>
        </p:txBody>
      </p:sp>
      <p:sp>
        <p:nvSpPr>
          <p:cNvPr id="5" name="Retângulo Arredondado 4">
            <a:extLst>
              <a:ext uri="{FF2B5EF4-FFF2-40B4-BE49-F238E27FC236}">
                <a16:creationId xmlns:a16="http://schemas.microsoft.com/office/drawing/2014/main" id="{1AEFF0B9-E6C3-B843-B693-69A11E3975B6}"/>
              </a:ext>
            </a:extLst>
          </p:cNvPr>
          <p:cNvSpPr/>
          <p:nvPr/>
        </p:nvSpPr>
        <p:spPr>
          <a:xfrm>
            <a:off x="5300663" y="1943101"/>
            <a:ext cx="1300163" cy="600075"/>
          </a:xfrm>
          <a:prstGeom prst="roundRect">
            <a:avLst/>
          </a:prstGeom>
          <a:noFill/>
          <a:ln w="666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 name="Retângulo Arredondado 5">
            <a:extLst>
              <a:ext uri="{FF2B5EF4-FFF2-40B4-BE49-F238E27FC236}">
                <a16:creationId xmlns:a16="http://schemas.microsoft.com/office/drawing/2014/main" id="{504FECAD-D325-A144-AE24-591F554F81A8}"/>
              </a:ext>
            </a:extLst>
          </p:cNvPr>
          <p:cNvSpPr/>
          <p:nvPr/>
        </p:nvSpPr>
        <p:spPr>
          <a:xfrm>
            <a:off x="1809751" y="2543176"/>
            <a:ext cx="3490912" cy="600075"/>
          </a:xfrm>
          <a:prstGeom prst="roundRect">
            <a:avLst/>
          </a:prstGeom>
          <a:noFill/>
          <a:ln w="666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 name="Retângulo Arredondado 6">
            <a:extLst>
              <a:ext uri="{FF2B5EF4-FFF2-40B4-BE49-F238E27FC236}">
                <a16:creationId xmlns:a16="http://schemas.microsoft.com/office/drawing/2014/main" id="{1216BA5A-94CE-B043-AF00-51614B990A20}"/>
              </a:ext>
            </a:extLst>
          </p:cNvPr>
          <p:cNvSpPr/>
          <p:nvPr/>
        </p:nvSpPr>
        <p:spPr>
          <a:xfrm>
            <a:off x="6042185" y="2543176"/>
            <a:ext cx="4340064" cy="600075"/>
          </a:xfrm>
          <a:prstGeom prst="roundRect">
            <a:avLst/>
          </a:prstGeom>
          <a:noFill/>
          <a:ln w="666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9" name="Imagem 8">
            <a:extLst>
              <a:ext uri="{FF2B5EF4-FFF2-40B4-BE49-F238E27FC236}">
                <a16:creationId xmlns:a16="http://schemas.microsoft.com/office/drawing/2014/main" id="{719774FC-6198-1DE2-8AFE-EA5451D92486}"/>
              </a:ext>
            </a:extLst>
          </p:cNvPr>
          <p:cNvPicPr>
            <a:picLocks noChangeAspect="1"/>
          </p:cNvPicPr>
          <p:nvPr/>
        </p:nvPicPr>
        <p:blipFill>
          <a:blip r:embed="rId2"/>
          <a:stretch>
            <a:fillRect/>
          </a:stretch>
        </p:blipFill>
        <p:spPr>
          <a:xfrm>
            <a:off x="9807170" y="3595"/>
            <a:ext cx="2384830" cy="979782"/>
          </a:xfrm>
          <a:prstGeom prst="rect">
            <a:avLst/>
          </a:prstGeom>
        </p:spPr>
      </p:pic>
    </p:spTree>
    <p:extLst>
      <p:ext uri="{BB962C8B-B14F-4D97-AF65-F5344CB8AC3E}">
        <p14:creationId xmlns:p14="http://schemas.microsoft.com/office/powerpoint/2010/main" val="155641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1" nodeType="clickEffect">
                                  <p:stCondLst>
                                    <p:cond delay="0"/>
                                  </p:stCondLst>
                                  <p:childTnLst>
                                    <p:animEffect transition="out" filter="dissolv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1" nodeType="clickEffect">
                                  <p:stCondLst>
                                    <p:cond delay="0"/>
                                  </p:stCondLst>
                                  <p:childTnLst>
                                    <p:animEffect transition="out" filter="dissolv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14790</TotalTime>
  <Words>2458</Words>
  <Application>Microsoft Macintosh PowerPoint</Application>
  <PresentationFormat>Ecrã Panorâmico</PresentationFormat>
  <Paragraphs>289</Paragraphs>
  <Slides>29</Slides>
  <Notes>14</Notes>
  <HiddenSlides>0</HiddenSlides>
  <MMClips>0</MMClips>
  <ScaleCrop>false</ScaleCrop>
  <HeadingPairs>
    <vt:vector size="6" baseType="variant">
      <vt:variant>
        <vt:lpstr>Tipos de letra usados</vt:lpstr>
      </vt:variant>
      <vt:variant>
        <vt:i4>4</vt:i4>
      </vt:variant>
      <vt:variant>
        <vt:lpstr>Tema</vt:lpstr>
      </vt:variant>
      <vt:variant>
        <vt:i4>1</vt:i4>
      </vt:variant>
      <vt:variant>
        <vt:lpstr>Títulos dos diapositivos</vt:lpstr>
      </vt:variant>
      <vt:variant>
        <vt:i4>29</vt:i4>
      </vt:variant>
    </vt:vector>
  </HeadingPairs>
  <TitlesOfParts>
    <vt:vector size="34" baseType="lpstr">
      <vt:lpstr>Arial</vt:lpstr>
      <vt:lpstr>Calibri</vt:lpstr>
      <vt:lpstr>Times New Roman</vt:lpstr>
      <vt:lpstr>Wingdings 3</vt:lpstr>
      <vt:lpstr>Office Theme</vt:lpstr>
      <vt:lpstr>Quality management, patient expectations and perspectives, acceptance for the surgeon</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Quality… what’s that again?</vt:lpstr>
      <vt:lpstr>Quality… what’s that again?</vt:lpstr>
      <vt:lpstr>How does this relate to hernia surgery, particularly inguinal hernia repair?</vt:lpstr>
      <vt:lpstr>Right Care</vt:lpstr>
      <vt:lpstr>Right Care</vt:lpstr>
      <vt:lpstr>Right Care</vt:lpstr>
      <vt:lpstr>Apresentação do PowerPoint</vt:lpstr>
      <vt:lpstr>Patient’s need and preferences</vt:lpstr>
      <vt:lpstr>Patient’s need and preferences</vt:lpstr>
      <vt:lpstr>Patient’s need and preferences</vt:lpstr>
      <vt:lpstr>Patient’s need and preferences</vt:lpstr>
      <vt:lpstr>Patient’s need and preferences</vt:lpstr>
      <vt:lpstr>Equity</vt:lpstr>
      <vt:lpstr>Apresentação do PowerPoint</vt:lpstr>
      <vt:lpstr>Environmental impact and sustainability</vt:lpstr>
      <vt:lpstr>Environmental impact and sustainability</vt:lpstr>
      <vt:lpstr>Environmental impact and sustainability</vt:lpstr>
      <vt:lpstr>Environmental impact and sustainability</vt:lpstr>
      <vt:lpstr>Needs and preferences</vt:lpstr>
      <vt:lpstr>My message to you is…</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 Barr</dc:creator>
  <cp:lastModifiedBy>Gabriel Oliveira</cp:lastModifiedBy>
  <cp:revision>93</cp:revision>
  <dcterms:created xsi:type="dcterms:W3CDTF">2019-02-20T13:33:07Z</dcterms:created>
  <dcterms:modified xsi:type="dcterms:W3CDTF">2022-06-16T22:58:26Z</dcterms:modified>
</cp:coreProperties>
</file>