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900" r:id="rId6"/>
    <p:sldId id="260" r:id="rId7"/>
    <p:sldId id="267" r:id="rId8"/>
    <p:sldId id="271" r:id="rId9"/>
    <p:sldId id="259" r:id="rId10"/>
    <p:sldId id="891" r:id="rId11"/>
    <p:sldId id="264" r:id="rId12"/>
    <p:sldId id="268" r:id="rId13"/>
    <p:sldId id="269" r:id="rId14"/>
    <p:sldId id="265" r:id="rId15"/>
    <p:sldId id="893" r:id="rId16"/>
    <p:sldId id="896" r:id="rId17"/>
    <p:sldId id="897" r:id="rId18"/>
    <p:sldId id="898" r:id="rId19"/>
    <p:sldId id="261" r:id="rId20"/>
    <p:sldId id="90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3F1DF-1252-4FDF-BDDC-9EBF59B6CB66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A291D-D432-4378-9E20-1671B3AE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23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9F1D-1137-4F3B-967B-5280AD45767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80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9C984-5CDD-1380-4113-FE6D82173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2E1307-6CBB-6A0D-21F2-EB32101AF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B7BA43-B0C2-DA8B-FB1A-9800D8AA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773C36-5CE5-651B-0B97-B250FB63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883E1-CB02-E498-F3C3-1C6A0D6C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05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F7232-96C6-3240-09F7-8DF27D11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45B6D2-F824-0657-5403-5743552BB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B38D1B-B478-B7BC-1B2A-133719F7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0A6523-63B4-E0AE-4C44-235C57F3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CA331-C4B3-A07F-17E9-DF7D0EE9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2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D84C8E-169F-125E-A1A5-B551DABC4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7C56C5-BBA1-38FF-381A-66FB87B69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B5F356-171C-272A-AB48-7619F759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597ECF-598B-251B-5899-67762CE3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176F8-CEA7-9A0F-8319-024E5551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0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gray">
          <a:xfrm>
            <a:off x="1" y="6129338"/>
            <a:ext cx="121898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 txBox="1">
            <a:spLocks/>
          </p:cNvSpPr>
          <p:nvPr userDrawn="1"/>
        </p:nvSpPr>
        <p:spPr bwMode="gray">
          <a:xfrm>
            <a:off x="11279718" y="5697538"/>
            <a:ext cx="529167" cy="3238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243E010-9919-4833-B4D4-259499A487A9}" type="slidenum">
              <a:rPr lang="fr-FR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0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noProof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 bwMode="gray">
          <a:xfrm>
            <a:off x="863601" y="1772816"/>
            <a:ext cx="10945284" cy="4248472"/>
          </a:xfr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863601" y="981074"/>
            <a:ext cx="10945284" cy="719734"/>
          </a:xfrm>
        </p:spPr>
        <p:txBody>
          <a:bodyPr anchor="ctr"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solidFill>
                  <a:srgbClr val="153D8A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1034-D19F-46F6-B0E7-A85A5748A55F}" type="datetime1">
              <a:rPr lang="fr-FR" smtClean="0"/>
              <a:t>17/06/2022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Check-list éventration, D. Moszkowicz</a:t>
            </a:r>
          </a:p>
        </p:txBody>
      </p:sp>
    </p:spTree>
    <p:extLst>
      <p:ext uri="{BB962C8B-B14F-4D97-AF65-F5344CB8AC3E}">
        <p14:creationId xmlns:p14="http://schemas.microsoft.com/office/powerpoint/2010/main" val="82830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B2B8E-CCDF-05D2-7F49-872ABCC0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BFD50-C4C8-7935-3AAE-C594FA57D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E3B490-5D6A-02CA-504F-26242E31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100570-0060-7CC4-3836-98EB9583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98C1D8-FEA1-9132-8983-4B9ABD05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59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CDF19-D111-E4D7-C233-CFFEFBFE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8C2476-2E09-F863-E25F-1E568A649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2C9D9E-3BA8-AE73-9C9D-8B5C1CC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79ACDF-6E7C-B5BA-D7F7-CFAF10A3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5161EF-5F82-4655-3051-9EEAFE3B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9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D3774-F461-E99A-AD9F-515AB196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D70D1-19EA-1FD9-5D93-B87D3CAC7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A0EEB3-3466-A6DD-71E3-7FCD506D4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C6C324-5E33-EB89-CE9D-A5B2ABE4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DEC337-A0B5-05C3-0044-C515ED18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843C7D-0F07-5C8F-7205-80F60174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61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2F15E-8B18-CCB3-8A18-C323C1EE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975296-87FD-02BA-919A-E254BA19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F096AC-5D5A-C495-1B21-C17597046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8B8EC1-37B7-76F2-FE20-489815773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92EDF3-935A-8766-8915-6696FE4B3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F4B9053-5AF3-0704-12CA-770469F6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A9A067-64D4-6EE4-EEDD-193FD210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AFF0D6-9C1D-D47E-6247-AD4C33D4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48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C7EC2-7D48-6BE8-64FC-56FC9E7D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6BAF8E-84E0-66A1-802B-26875D07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12FA6B-E333-38E8-6661-47D01342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258815-AF48-3D19-58BD-EDB2C403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81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778A05-3B47-A078-7AE4-2B277366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C0A337-C143-C87E-A94E-4F198CC4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A6BC8F-E1FE-73AE-7C13-A5AA8824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80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2E2C7-57AC-F29C-6BCB-E83BCE0D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A65B3-5DB3-FA8D-1DE3-BE9523B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ED5246-E351-B95E-0B20-C1DD883C3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BB954E-5C40-2D45-A863-6E8BAD8B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890E35-53D5-FE9C-42C7-239ECD9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DD20A0-3D3D-6809-3D4F-C89F4290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6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5C282-EB94-E5D7-FF6E-E1E1D854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AD3A0F-7E91-F4CB-447F-BFEAE9B5D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D4394D-7AC9-9611-FF02-6C836FC27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71104E-680B-990E-18E7-3D40A423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9ABFBE-F914-8741-CA38-49AEFAB8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138A2B-15D5-5B5A-6A21-F0CF7D77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1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B20100B-101C-1464-0D46-57C4AFCE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AFA6E3-7BAB-8097-8DB5-C069C4A7E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D93CE-B2CE-24AB-EA95-C06EB54FC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9ED-EA17-4420-9CD2-C69F091FEA0A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39B607-0758-B02A-E1E4-7F6812073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3DC12-9A59-ACDB-2BF6-63FE8F5CD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AAC61-BD48-4127-BD8B-87CAAC24A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5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5F6ED-1779-08D5-28B3-0742CD8B2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387" y="365760"/>
            <a:ext cx="10799545" cy="2666198"/>
          </a:xfrm>
        </p:spPr>
        <p:txBody>
          <a:bodyPr>
            <a:normAutofit/>
          </a:bodyPr>
          <a:lstStyle/>
          <a:p>
            <a:r>
              <a:rPr lang="fr-FR" dirty="0"/>
              <a:t>Hernie ventrale et obésité morbide : analyse de la base de donnée du Club Hernie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E562DA-7EC7-09AD-10A9-2AF494A4C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387" y="4167739"/>
            <a:ext cx="10042358" cy="25073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2800" dirty="0"/>
              <a:t>Congrès MESH 2022 – 17 juin 2022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Julie TURMINE, Aline FLORENCE, Jean-François GILLION, </a:t>
            </a:r>
          </a:p>
          <a:p>
            <a:pPr algn="l"/>
            <a:r>
              <a:rPr lang="fr-FR" sz="2800" dirty="0"/>
              <a:t>David MOSZKOWICZ, pour le Club Hernie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Hôpital Louis Mourier, Colombes</a:t>
            </a:r>
          </a:p>
          <a:p>
            <a:pPr algn="l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FE0280-6086-C204-5A63-9C0DAA3C5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5068630"/>
            <a:ext cx="3409003" cy="16260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992B5BD-7B85-FFEC-7134-F1E64F4BA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40" y="3611725"/>
            <a:ext cx="3506594" cy="11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500F9AF-368C-45BA-F122-8B1EC1D92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755910"/>
              </p:ext>
            </p:extLst>
          </p:nvPr>
        </p:nvGraphicFramePr>
        <p:xfrm>
          <a:off x="633060" y="1278019"/>
          <a:ext cx="7336657" cy="4761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0436">
                  <a:extLst>
                    <a:ext uri="{9D8B030D-6E8A-4147-A177-3AD203B41FA5}">
                      <a16:colId xmlns:a16="http://schemas.microsoft.com/office/drawing/2014/main" val="3208303164"/>
                    </a:ext>
                  </a:extLst>
                </a:gridCol>
                <a:gridCol w="2134408">
                  <a:extLst>
                    <a:ext uri="{9D8B030D-6E8A-4147-A177-3AD203B41FA5}">
                      <a16:colId xmlns:a16="http://schemas.microsoft.com/office/drawing/2014/main" val="3630399928"/>
                    </a:ext>
                  </a:extLst>
                </a:gridCol>
                <a:gridCol w="2381813">
                  <a:extLst>
                    <a:ext uri="{9D8B030D-6E8A-4147-A177-3AD203B41FA5}">
                      <a16:colId xmlns:a16="http://schemas.microsoft.com/office/drawing/2014/main" val="25218723"/>
                    </a:ext>
                  </a:extLst>
                </a:gridCol>
              </a:tblGrid>
              <a:tr h="43220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Tableau 2 : Résultats chirurgicaux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971051"/>
                  </a:ext>
                </a:extLst>
              </a:tr>
              <a:tr h="393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Ob (n = 267)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NonOb (n = 2040)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653499"/>
                  </a:ext>
                </a:extLst>
              </a:tr>
              <a:tr h="463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Chirurgie urgente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16 (6.1 %)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51 (2.5 %)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066134"/>
                  </a:ext>
                </a:extLst>
              </a:tr>
              <a:tr h="392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Altmeier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758379"/>
                  </a:ext>
                </a:extLst>
              </a:tr>
              <a:tr h="432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Propre (A1)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242 (91 %)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1974 (97 %)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020259"/>
                  </a:ext>
                </a:extLst>
              </a:tr>
              <a:tr h="459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Contaminé (A2-3-4)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25 (9.4 %)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59 (2.9 %)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382181"/>
                  </a:ext>
                </a:extLst>
              </a:tr>
              <a:tr h="4595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Laparoscopie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 (38 %)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632 (31 %)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530404"/>
                  </a:ext>
                </a:extLst>
              </a:tr>
              <a:tr h="432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Pose de prothèse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217 (82 %)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1387 (68 %)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3998"/>
                  </a:ext>
                </a:extLst>
              </a:tr>
              <a:tr h="432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Prothèse intraP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175 (81 %)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1004 (72 %)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960387"/>
                  </a:ext>
                </a:extLst>
              </a:tr>
              <a:tr h="432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Hauters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46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73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92143"/>
                  </a:ext>
                </a:extLst>
              </a:tr>
              <a:tr h="432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Overlap ≥ 5 cm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110 (54 %)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617 (51 %)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62705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CA4809E5-A3A3-3D2B-42EE-C80941BDEE34}"/>
              </a:ext>
            </a:extLst>
          </p:cNvPr>
          <p:cNvSpPr txBox="1">
            <a:spLocks/>
          </p:cNvSpPr>
          <p:nvPr/>
        </p:nvSpPr>
        <p:spPr>
          <a:xfrm>
            <a:off x="-13810" y="0"/>
            <a:ext cx="4739813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Caractéristiques per-opératoires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8F1C396B-3CA4-28F7-51DB-F6E9D1A0B12E}"/>
              </a:ext>
            </a:extLst>
          </p:cNvPr>
          <p:cNvSpPr txBox="1">
            <a:spLocks/>
          </p:cNvSpPr>
          <p:nvPr/>
        </p:nvSpPr>
        <p:spPr>
          <a:xfrm>
            <a:off x="8345103" y="1549668"/>
            <a:ext cx="3349592" cy="41770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dirty="0"/>
              <a:t>Dans le groupe Ob :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Plus d’urgences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Plus de contamination per-opératoire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Plus de coelioscopie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Plus de prothèses, notamment intra-péritonéales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Ratio </a:t>
            </a:r>
            <a:r>
              <a:rPr lang="fr-FR" sz="2400" dirty="0" err="1"/>
              <a:t>Hauters</a:t>
            </a:r>
            <a:r>
              <a:rPr lang="fr-FR" sz="2400" dirty="0"/>
              <a:t> inférieur</a:t>
            </a:r>
          </a:p>
          <a:p>
            <a:pPr marL="800100" lvl="1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87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B9F9ACB-5A9D-94A6-610B-6826BF8C4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9551"/>
              </p:ext>
            </p:extLst>
          </p:nvPr>
        </p:nvGraphicFramePr>
        <p:xfrm>
          <a:off x="956874" y="1207224"/>
          <a:ext cx="7084195" cy="4060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222">
                  <a:extLst>
                    <a:ext uri="{9D8B030D-6E8A-4147-A177-3AD203B41FA5}">
                      <a16:colId xmlns:a16="http://schemas.microsoft.com/office/drawing/2014/main" val="557598870"/>
                    </a:ext>
                  </a:extLst>
                </a:gridCol>
                <a:gridCol w="2520120">
                  <a:extLst>
                    <a:ext uri="{9D8B030D-6E8A-4147-A177-3AD203B41FA5}">
                      <a16:colId xmlns:a16="http://schemas.microsoft.com/office/drawing/2014/main" val="2053733516"/>
                    </a:ext>
                  </a:extLst>
                </a:gridCol>
                <a:gridCol w="2299853">
                  <a:extLst>
                    <a:ext uri="{9D8B030D-6E8A-4147-A177-3AD203B41FA5}">
                      <a16:colId xmlns:a16="http://schemas.microsoft.com/office/drawing/2014/main" val="77401051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Tableau 3 : Résultats post-opératoires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7059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Ob (n = 267)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NonOb (n = 2040)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011198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Ambulatoire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125 (48 %)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1300 ( 68%)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714054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Réhospitalisation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7 (1 %)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307599"/>
                  </a:ext>
                </a:extLst>
              </a:tr>
              <a:tr h="45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Complications SO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17 (6.4 %)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51 (2.5 %)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919674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Morbidité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151868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Dindo 1-2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9 (3.4 %)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39 (1.9 %)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66720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Dindo 3-4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4 (1.5 %)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12 (0.6 %)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953956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Récidive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16 (5.9 %)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43 (2.1 %)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634042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Opérée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4 (3 %)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3 (0.3 %)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74057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6578A4C-3DD5-8041-B791-A05A6484BF97}"/>
              </a:ext>
            </a:extLst>
          </p:cNvPr>
          <p:cNvSpPr txBox="1"/>
          <p:nvPr/>
        </p:nvSpPr>
        <p:spPr>
          <a:xfrm>
            <a:off x="1562502" y="5970443"/>
            <a:ext cx="906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Deux explantations de prothèse pour ISO (groupe </a:t>
            </a:r>
            <a:r>
              <a:rPr lang="fr-FR" sz="2400" dirty="0" err="1"/>
              <a:t>nonOb</a:t>
            </a:r>
            <a:r>
              <a:rPr lang="fr-FR" sz="2400" dirty="0"/>
              <a:t>)</a:t>
            </a:r>
            <a:endParaRPr lang="fr-FR" sz="2400" b="1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C86A517-419C-F01B-7C90-0AFBC3892412}"/>
              </a:ext>
            </a:extLst>
          </p:cNvPr>
          <p:cNvSpPr txBox="1">
            <a:spLocks/>
          </p:cNvSpPr>
          <p:nvPr/>
        </p:nvSpPr>
        <p:spPr>
          <a:xfrm>
            <a:off x="-13810" y="0"/>
            <a:ext cx="4171139" cy="731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Résultats post-opératoires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0FA1A78-1F51-C2B9-0F01-941BD47961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41069" y="1377866"/>
            <a:ext cx="3782336" cy="371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Dans le groupe Ob :</a:t>
            </a:r>
          </a:p>
          <a:p>
            <a:pPr marL="800100" lvl="1" indent="-342900">
              <a:buFontTx/>
              <a:buChar char="-"/>
            </a:pPr>
            <a:r>
              <a:rPr lang="fr-FR" sz="2800" dirty="0"/>
              <a:t>Moins d’ambulatoire (patients plus comorbides)</a:t>
            </a:r>
          </a:p>
          <a:p>
            <a:pPr marL="800100" lvl="1" indent="-342900">
              <a:buFontTx/>
              <a:buChar char="-"/>
            </a:pPr>
            <a:r>
              <a:rPr lang="fr-FR" sz="2800" dirty="0"/>
              <a:t>Plus de complications post-opératoires</a:t>
            </a:r>
          </a:p>
          <a:p>
            <a:pPr marL="800100" lvl="1" indent="-342900"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7151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2B24607-71A0-B391-B821-8F0887863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104413"/>
              </p:ext>
            </p:extLst>
          </p:nvPr>
        </p:nvGraphicFramePr>
        <p:xfrm>
          <a:off x="1641910" y="765544"/>
          <a:ext cx="8908181" cy="5721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609">
                  <a:extLst>
                    <a:ext uri="{9D8B030D-6E8A-4147-A177-3AD203B41FA5}">
                      <a16:colId xmlns:a16="http://schemas.microsoft.com/office/drawing/2014/main" val="85073500"/>
                    </a:ext>
                  </a:extLst>
                </a:gridCol>
                <a:gridCol w="1544004">
                  <a:extLst>
                    <a:ext uri="{9D8B030D-6E8A-4147-A177-3AD203B41FA5}">
                      <a16:colId xmlns:a16="http://schemas.microsoft.com/office/drawing/2014/main" val="3269740546"/>
                    </a:ext>
                  </a:extLst>
                </a:gridCol>
                <a:gridCol w="1819720">
                  <a:extLst>
                    <a:ext uri="{9D8B030D-6E8A-4147-A177-3AD203B41FA5}">
                      <a16:colId xmlns:a16="http://schemas.microsoft.com/office/drawing/2014/main" val="460540098"/>
                    </a:ext>
                  </a:extLst>
                </a:gridCol>
                <a:gridCol w="675501">
                  <a:extLst>
                    <a:ext uri="{9D8B030D-6E8A-4147-A177-3AD203B41FA5}">
                      <a16:colId xmlns:a16="http://schemas.microsoft.com/office/drawing/2014/main" val="956904944"/>
                    </a:ext>
                  </a:extLst>
                </a:gridCol>
                <a:gridCol w="1545728">
                  <a:extLst>
                    <a:ext uri="{9D8B030D-6E8A-4147-A177-3AD203B41FA5}">
                      <a16:colId xmlns:a16="http://schemas.microsoft.com/office/drawing/2014/main" val="1420313720"/>
                    </a:ext>
                  </a:extLst>
                </a:gridCol>
                <a:gridCol w="973619">
                  <a:extLst>
                    <a:ext uri="{9D8B030D-6E8A-4147-A177-3AD203B41FA5}">
                      <a16:colId xmlns:a16="http://schemas.microsoft.com/office/drawing/2014/main" val="1251348179"/>
                    </a:ext>
                  </a:extLst>
                </a:gridCol>
              </a:tblGrid>
              <a:tr h="288713">
                <a:tc grid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Tableau 4 : Analyse univariée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77166"/>
                  </a:ext>
                </a:extLst>
              </a:tr>
              <a:tr h="94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Recurrence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(n = 59)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No </a:t>
                      </a:r>
                      <a:r>
                        <a:rPr lang="fr-FR" sz="1600" b="1" dirty="0" err="1">
                          <a:effectLst/>
                        </a:rPr>
                        <a:t>recurrence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endParaRPr lang="fr-FR" sz="11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(n = 2248)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OR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IC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P-value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566519"/>
                  </a:ext>
                </a:extLst>
              </a:tr>
              <a:tr h="389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Obésité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16 (27 %)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251 (11 %)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2.96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[1.6 ; 5.23]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&lt; 0.001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35468"/>
                  </a:ext>
                </a:extLst>
              </a:tr>
              <a:tr h="389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ATCD herniaire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15 (25%)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321 (14%)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2.04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[1.09 ; 3.62]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3401785"/>
                  </a:ext>
                </a:extLst>
              </a:tr>
              <a:tr h="389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Tabagisme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16 (28 %)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507 (23 %)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1.29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[0.70 ; 2.26]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044109"/>
                  </a:ext>
                </a:extLst>
              </a:tr>
              <a:tr h="389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Anticoagulants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9 (59 %)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172 (7.7 %)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2.16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[0.98 ; 4.26]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907986"/>
                  </a:ext>
                </a:extLst>
              </a:tr>
              <a:tr h="389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ASA ≥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14 (24 %)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300 (13 %)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2.06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[1.07 ; 3.7]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077087"/>
                  </a:ext>
                </a:extLst>
              </a:tr>
              <a:tr h="5932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Double localisation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 (5.2 %)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22 (1 %)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5.35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[1.16 ; 18.4]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0.086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459703"/>
                  </a:ext>
                </a:extLst>
              </a:tr>
              <a:tr h="389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Défect &lt; 4 cm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 11 (19 %)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233 (10 %)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1.98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[0.97 ; 3.73]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0.061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776472"/>
                  </a:ext>
                </a:extLst>
              </a:tr>
              <a:tr h="389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Urgence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5 (8.5 %)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62 (2.8 %)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3.25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[1.1 ; 7.69]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0.034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521811"/>
                  </a:ext>
                </a:extLst>
              </a:tr>
              <a:tr h="389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Altmeier ≥ 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8 (14 %)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76 (3.4 %)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4.47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[1.91 ; 9.25]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0.001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1578884"/>
                  </a:ext>
                </a:extLst>
              </a:tr>
              <a:tr h="389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Prothèse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33 (56 %)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1571 (70 %)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0.54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[0.32 ; 0.92]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0.025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238201"/>
                  </a:ext>
                </a:extLst>
              </a:tr>
              <a:tr h="389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ISO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 (5.5 %)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65 (3 %)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1.84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[0.44 ; 5.17]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0.35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239149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F5363480-25FD-2E0F-0B43-B82DEF00237A}"/>
              </a:ext>
            </a:extLst>
          </p:cNvPr>
          <p:cNvSpPr txBox="1">
            <a:spLocks/>
          </p:cNvSpPr>
          <p:nvPr/>
        </p:nvSpPr>
        <p:spPr>
          <a:xfrm>
            <a:off x="-13810" y="0"/>
            <a:ext cx="5471333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Analyse univariée: risque de récidive</a:t>
            </a:r>
          </a:p>
        </p:txBody>
      </p:sp>
    </p:spTree>
    <p:extLst>
      <p:ext uri="{BB962C8B-B14F-4D97-AF65-F5344CB8AC3E}">
        <p14:creationId xmlns:p14="http://schemas.microsoft.com/office/powerpoint/2010/main" val="60219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F3C6180-37C4-134A-72F7-2D96FEEBB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379763"/>
              </p:ext>
            </p:extLst>
          </p:nvPr>
        </p:nvGraphicFramePr>
        <p:xfrm>
          <a:off x="2215261" y="1029903"/>
          <a:ext cx="7761479" cy="4777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157">
                  <a:extLst>
                    <a:ext uri="{9D8B030D-6E8A-4147-A177-3AD203B41FA5}">
                      <a16:colId xmlns:a16="http://schemas.microsoft.com/office/drawing/2014/main" val="2331877375"/>
                    </a:ext>
                  </a:extLst>
                </a:gridCol>
                <a:gridCol w="1345253">
                  <a:extLst>
                    <a:ext uri="{9D8B030D-6E8A-4147-A177-3AD203B41FA5}">
                      <a16:colId xmlns:a16="http://schemas.microsoft.com/office/drawing/2014/main" val="3526266893"/>
                    </a:ext>
                  </a:extLst>
                </a:gridCol>
                <a:gridCol w="1585476">
                  <a:extLst>
                    <a:ext uri="{9D8B030D-6E8A-4147-A177-3AD203B41FA5}">
                      <a16:colId xmlns:a16="http://schemas.microsoft.com/office/drawing/2014/main" val="2879030185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931707758"/>
                    </a:ext>
                  </a:extLst>
                </a:gridCol>
                <a:gridCol w="1346754">
                  <a:extLst>
                    <a:ext uri="{9D8B030D-6E8A-4147-A177-3AD203B41FA5}">
                      <a16:colId xmlns:a16="http://schemas.microsoft.com/office/drawing/2014/main" val="4187846006"/>
                    </a:ext>
                  </a:extLst>
                </a:gridCol>
                <a:gridCol w="848290">
                  <a:extLst>
                    <a:ext uri="{9D8B030D-6E8A-4147-A177-3AD203B41FA5}">
                      <a16:colId xmlns:a16="http://schemas.microsoft.com/office/drawing/2014/main" val="2799225353"/>
                    </a:ext>
                  </a:extLst>
                </a:gridCol>
              </a:tblGrid>
              <a:tr h="298056">
                <a:tc grid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Tableau 5 : Analyse multivariée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841229"/>
                  </a:ext>
                </a:extLst>
              </a:tr>
              <a:tr h="961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Recurrence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(n = 59)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No </a:t>
                      </a:r>
                      <a:r>
                        <a:rPr lang="fr-FR" sz="1600" b="1" dirty="0" err="1">
                          <a:effectLst/>
                        </a:rPr>
                        <a:t>recurrence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endParaRPr lang="fr-FR" sz="11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(n = 2248)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OR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IC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P-value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512308"/>
                  </a:ext>
                </a:extLst>
              </a:tr>
              <a:tr h="347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Obésité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16 (27 %)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251 (11 %)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u="sng" dirty="0">
                          <a:effectLst/>
                        </a:rPr>
                        <a:t>2.82</a:t>
                      </a:r>
                      <a:endParaRPr lang="fr-FR" sz="11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[1.45 ; 5.22]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0.003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8500140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ATCD herniaire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15 (25%)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321 (14%)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3183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Tabagisme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16 (28 %)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507 (23 %)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108758"/>
                  </a:ext>
                </a:extLst>
              </a:tr>
              <a:tr h="3279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Anticoagulants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9 (59 %)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172 (7.7 %)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2.40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[1.07 ; 4.84]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363920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ASA ≥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14 (24 %)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300 (13 %)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383538"/>
                  </a:ext>
                </a:extLst>
              </a:tr>
              <a:tr h="5613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Double localisation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 (5.2 %)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22 (1 %)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6.5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[1.38 ; 23]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849133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Défect &gt; 4 cm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 11 (19 %)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233 (10 %)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6687556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Urgence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5 (8.5 %)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62 (2.8 %)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/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9300262"/>
                  </a:ext>
                </a:extLst>
              </a:tr>
              <a:tr h="295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Altmeier ≥ 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8 (14 %)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76 (3.4 %)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2.87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[1.15 ; 6.45]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514321"/>
                  </a:ext>
                </a:extLst>
              </a:tr>
              <a:tr h="346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Prothèse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33 (56 %)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1571 (70 %)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[0.28 ; 0.89]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0.02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756128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ISO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 (5.5 %)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65 (3 %)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/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23468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64CB3F2-6232-418F-2728-A3FB9C3DDACA}"/>
              </a:ext>
            </a:extLst>
          </p:cNvPr>
          <p:cNvSpPr txBox="1"/>
          <p:nvPr/>
        </p:nvSpPr>
        <p:spPr>
          <a:xfrm>
            <a:off x="585537" y="5913563"/>
            <a:ext cx="11020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RR de récidive: 2,84</a:t>
            </a:r>
          </a:p>
          <a:p>
            <a:pPr algn="ctr"/>
            <a:r>
              <a:rPr lang="fr-FR" sz="2400" b="1" dirty="0"/>
              <a:t>Obésité: ≈ 3 x récidive (chirurgie plus complexe)</a:t>
            </a:r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36A3D55-0DB4-25E4-A3ED-73513FC5FA3F}"/>
              </a:ext>
            </a:extLst>
          </p:cNvPr>
          <p:cNvSpPr txBox="1">
            <a:spLocks/>
          </p:cNvSpPr>
          <p:nvPr/>
        </p:nvSpPr>
        <p:spPr>
          <a:xfrm>
            <a:off x="-13810" y="0"/>
            <a:ext cx="5721591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Analyse multivariée: risque de récidive</a:t>
            </a:r>
          </a:p>
        </p:txBody>
      </p:sp>
    </p:spTree>
    <p:extLst>
      <p:ext uri="{BB962C8B-B14F-4D97-AF65-F5344CB8AC3E}">
        <p14:creationId xmlns:p14="http://schemas.microsoft.com/office/powerpoint/2010/main" val="34283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98478A-9865-5A73-4C26-D1CCCE40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4" y="1828800"/>
            <a:ext cx="11069053" cy="4351337"/>
          </a:xfrm>
        </p:spPr>
        <p:txBody>
          <a:bodyPr/>
          <a:lstStyle/>
          <a:p>
            <a:r>
              <a:rPr lang="fr-FR" dirty="0">
                <a:latin typeface="Neue Haas Grotesk Text Pro" panose="020B0504020202020204" pitchFamily="34" charset="0"/>
              </a:rPr>
              <a:t>Club hernie = chirurgiens </a:t>
            </a:r>
            <a:r>
              <a:rPr lang="fr-FR" dirty="0" err="1">
                <a:latin typeface="Neue Haas Grotesk Text Pro" panose="020B0504020202020204" pitchFamily="34" charset="0"/>
              </a:rPr>
              <a:t>pariétalistes</a:t>
            </a:r>
            <a:r>
              <a:rPr lang="fr-FR" dirty="0">
                <a:latin typeface="Neue Haas Grotesk Text Pro" panose="020B0504020202020204" pitchFamily="34" charset="0"/>
              </a:rPr>
              <a:t>, donc à priori geste chirurgical de qualité</a:t>
            </a:r>
          </a:p>
          <a:p>
            <a:endParaRPr lang="fr-FR" dirty="0">
              <a:latin typeface="Neue Haas Grotesk Text Pro" panose="020B0504020202020204" pitchFamily="34" charset="0"/>
            </a:endParaRPr>
          </a:p>
          <a:p>
            <a:r>
              <a:rPr lang="fr-FR" dirty="0">
                <a:latin typeface="Neue Haas Grotesk Text Pro" panose="020B0504020202020204" pitchFamily="34" charset="0"/>
              </a:rPr>
              <a:t>Peu d’événements donc analyses limitées en terme de variables</a:t>
            </a:r>
          </a:p>
          <a:p>
            <a:endParaRPr lang="fr-FR" dirty="0">
              <a:latin typeface="Neue Haas Grotesk Text Pro" panose="020B0504020202020204" pitchFamily="34" charset="0"/>
            </a:endParaRPr>
          </a:p>
          <a:p>
            <a:r>
              <a:rPr lang="fr-FR" dirty="0">
                <a:latin typeface="Neue Haas Grotesk Text Pro" panose="020B0504020202020204" pitchFamily="34" charset="0"/>
              </a:rPr>
              <a:t>Date de récidive non certaine, seulement date de contact -&gt; analyse de survie impossible à réaliser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D8A3E7E-5DFA-2E54-59D9-AF6E71298563}"/>
              </a:ext>
            </a:extLst>
          </p:cNvPr>
          <p:cNvSpPr txBox="1">
            <a:spLocks/>
          </p:cNvSpPr>
          <p:nvPr/>
        </p:nvSpPr>
        <p:spPr>
          <a:xfrm>
            <a:off x="-13809" y="0"/>
            <a:ext cx="3084268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Discussion / limites</a:t>
            </a:r>
          </a:p>
        </p:txBody>
      </p:sp>
    </p:spTree>
    <p:extLst>
      <p:ext uri="{BB962C8B-B14F-4D97-AF65-F5344CB8AC3E}">
        <p14:creationId xmlns:p14="http://schemas.microsoft.com/office/powerpoint/2010/main" val="209295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71DD6-8C89-C921-1882-4A4BD381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643" y="1161892"/>
            <a:ext cx="9202714" cy="4765223"/>
          </a:xfrm>
        </p:spPr>
        <p:txBody>
          <a:bodyPr>
            <a:normAutofit lnSpcReduction="10000"/>
          </a:bodyPr>
          <a:lstStyle/>
          <a:p>
            <a:r>
              <a:rPr lang="fr-FR" sz="4000" dirty="0"/>
              <a:t>Base de donnée de grand effectif, avec un suivi minimum de 2 ans</a:t>
            </a:r>
          </a:p>
          <a:p>
            <a:endParaRPr lang="fr-FR" sz="4000" dirty="0"/>
          </a:p>
          <a:p>
            <a:r>
              <a:rPr lang="fr-FR" sz="4000" dirty="0"/>
              <a:t>Forte puissance</a:t>
            </a:r>
          </a:p>
          <a:p>
            <a:endParaRPr lang="fr-FR" sz="4000" dirty="0"/>
          </a:p>
          <a:p>
            <a:r>
              <a:rPr lang="fr-FR" sz="4000" dirty="0"/>
              <a:t>Analyse uniquement sur hernie primaire</a:t>
            </a:r>
          </a:p>
          <a:p>
            <a:endParaRPr lang="fr-FR" sz="4000" dirty="0"/>
          </a:p>
          <a:p>
            <a:r>
              <a:rPr lang="fr-FR" sz="4000" dirty="0"/>
              <a:t>Forte corrélation entre obésité et récidive</a:t>
            </a:r>
          </a:p>
          <a:p>
            <a:endParaRPr lang="fr-FR" sz="4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A2AB94E-8A79-5809-36A6-87057D3423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73179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0347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447A8DF-8DD1-404D-AE99-194435C0396D}"/>
              </a:ext>
            </a:extLst>
          </p:cNvPr>
          <p:cNvGrpSpPr/>
          <p:nvPr/>
        </p:nvGrpSpPr>
        <p:grpSpPr>
          <a:xfrm>
            <a:off x="1393100" y="788338"/>
            <a:ext cx="9405801" cy="1795567"/>
            <a:chOff x="0" y="788338"/>
            <a:chExt cx="9405801" cy="179556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lum bright="-20000" contrast="40000"/>
            </a:blip>
            <a:stretch>
              <a:fillRect/>
            </a:stretch>
          </p:blipFill>
          <p:spPr>
            <a:xfrm>
              <a:off x="0" y="788338"/>
              <a:ext cx="9405801" cy="179556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5236849" y="1338938"/>
              <a:ext cx="4146650" cy="40293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0" name="AutoShape 2" descr="Résultat de recherche d'images pour &quot;annals of surgery&quot;"/>
          <p:cNvSpPr>
            <a:spLocks noChangeAspect="1" noChangeArrowheads="1"/>
          </p:cNvSpPr>
          <p:nvPr/>
        </p:nvSpPr>
        <p:spPr bwMode="auto">
          <a:xfrm>
            <a:off x="155575" y="4353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6C24A6C-C5A1-7847-B531-D6E16ED41F0C}"/>
              </a:ext>
            </a:extLst>
          </p:cNvPr>
          <p:cNvGrpSpPr/>
          <p:nvPr/>
        </p:nvGrpSpPr>
        <p:grpSpPr>
          <a:xfrm>
            <a:off x="89400" y="3080106"/>
            <a:ext cx="12013201" cy="3301594"/>
            <a:chOff x="178799" y="3080106"/>
            <a:chExt cx="12013201" cy="330159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178799" y="3080106"/>
              <a:ext cx="12013201" cy="33015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3" name="Connecteur droit 12"/>
            <p:cNvCxnSpPr/>
            <p:nvPr/>
          </p:nvCxnSpPr>
          <p:spPr>
            <a:xfrm flipV="1">
              <a:off x="178799" y="4986762"/>
              <a:ext cx="8673101" cy="25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190500" y="5900854"/>
              <a:ext cx="11822701" cy="25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9B4F6573-3C64-1B46-AE7E-DA6A1BB7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09" y="0"/>
            <a:ext cx="2801460" cy="687208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/>
              <a:t>Recommandations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A73-4106-49D1-86D8-B99A1661D94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04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98721-299C-F54D-8C14-76F811783639}"/>
              </a:ext>
            </a:extLst>
          </p:cNvPr>
          <p:cNvSpPr/>
          <p:nvPr/>
        </p:nvSpPr>
        <p:spPr>
          <a:xfrm>
            <a:off x="-223024" y="5921298"/>
            <a:ext cx="12690087" cy="117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3810" y="0"/>
            <a:ext cx="9742009" cy="687208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/>
              <a:t>L’obésité augmente-t-elle le taux de </a:t>
            </a:r>
            <a:r>
              <a:rPr lang="fr-FR" sz="2800" b="1" dirty="0" err="1"/>
              <a:t>réinterventions</a:t>
            </a:r>
            <a:r>
              <a:rPr lang="fr-FR" sz="2800" b="1" dirty="0"/>
              <a:t> pour récidive ?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01" y="1353464"/>
            <a:ext cx="6788390" cy="50912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5495" y="1353464"/>
            <a:ext cx="5041549" cy="17227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732309" y="2967307"/>
            <a:ext cx="4137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r>
              <a:rPr lang="fr-FR" sz="2800" b="1" dirty="0"/>
              <a:t>Réinterventions pariétales</a:t>
            </a:r>
          </a:p>
          <a:p>
            <a:endParaRPr lang="fr-FR" sz="2800" dirty="0"/>
          </a:p>
          <a:p>
            <a:r>
              <a:rPr lang="fr-FR" sz="2800" dirty="0"/>
              <a:t>CP avant CB: 65%</a:t>
            </a:r>
          </a:p>
          <a:p>
            <a:r>
              <a:rPr lang="fr-FR" sz="2800" dirty="0"/>
              <a:t>CP pdt CB: 36%</a:t>
            </a:r>
          </a:p>
          <a:p>
            <a:r>
              <a:rPr lang="fr-FR" sz="2800" dirty="0"/>
              <a:t>CP après CB: 19%</a:t>
            </a:r>
          </a:p>
          <a:p>
            <a:endParaRPr lang="fr-FR" sz="2800" dirty="0"/>
          </a:p>
          <a:p>
            <a:r>
              <a:rPr lang="fr-FR" sz="2800" dirty="0"/>
              <a:t>à 10 ans </a:t>
            </a:r>
            <a:r>
              <a:rPr lang="fr-FR" sz="2800" i="1" dirty="0"/>
              <a:t>(p &lt;0,001)</a:t>
            </a:r>
          </a:p>
        </p:txBody>
      </p:sp>
    </p:spTree>
    <p:extLst>
      <p:ext uri="{BB962C8B-B14F-4D97-AF65-F5344CB8AC3E}">
        <p14:creationId xmlns:p14="http://schemas.microsoft.com/office/powerpoint/2010/main" val="85566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gray">
          <a:xfrm>
            <a:off x="0" y="0"/>
            <a:ext cx="7912100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Faire perdre du poids: chirurgie </a:t>
            </a:r>
            <a:r>
              <a:rPr lang="fr-FR" dirty="0" err="1"/>
              <a:t>bariatrique</a:t>
            </a:r>
            <a:r>
              <a:rPr lang="fr-FR" dirty="0"/>
              <a:t> première?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5317" y="773943"/>
            <a:ext cx="4674324" cy="18105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17" y="188873"/>
            <a:ext cx="1498755" cy="200659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A73-4106-49D1-86D8-B99A1661D940}" type="slidenum">
              <a:rPr lang="fr-FR" smtClean="0"/>
              <a:t>18</a:t>
            </a:fld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" y="2735400"/>
            <a:ext cx="4666007" cy="386578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4927756" y="2812804"/>
            <a:ext cx="7137399" cy="3396489"/>
            <a:chOff x="1626779" y="2996952"/>
            <a:chExt cx="9068644" cy="316835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780" y="2996952"/>
              <a:ext cx="9068643" cy="316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626780" y="3717032"/>
              <a:ext cx="9041221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54202" y="4098642"/>
              <a:ext cx="9041221" cy="21602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26779" y="5877272"/>
              <a:ext cx="9041221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148712" y="6324084"/>
            <a:ext cx="322857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CB première: moins de récidive!</a:t>
            </a:r>
          </a:p>
        </p:txBody>
      </p:sp>
      <p:sp>
        <p:nvSpPr>
          <p:cNvPr id="18" name="Espace réservé du numéro de diapositive 1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DAA73-4106-49D1-86D8-B99A1661D94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0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15D5A4-9E7A-0144-BEF4-2C6ACEB470A0}"/>
              </a:ext>
            </a:extLst>
          </p:cNvPr>
          <p:cNvSpPr/>
          <p:nvPr/>
        </p:nvSpPr>
        <p:spPr>
          <a:xfrm>
            <a:off x="1524000" y="6177826"/>
            <a:ext cx="9181082" cy="68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75520" y="2564906"/>
            <a:ext cx="216024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IMC &gt; 35kg/m² </a:t>
            </a:r>
            <a:r>
              <a:rPr lang="fr-FR" sz="1400" dirty="0"/>
              <a:t>+</a:t>
            </a:r>
            <a:r>
              <a:rPr lang="fr-FR" sz="1400" dirty="0" err="1"/>
              <a:t>co-morbidités</a:t>
            </a:r>
            <a:endParaRPr lang="fr-FR" sz="1400" dirty="0"/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ou &gt;40 kg/m²</a:t>
            </a:r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Hernie antérieure de l’abdomen</a:t>
            </a: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(HO/HLB/éventration)</a:t>
            </a: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cm ≥ largeur ≤ 4 cm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75921" y="764705"/>
            <a:ext cx="180019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/>
            </a:lvl1pPr>
          </a:lstStyle>
          <a:p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ou bypass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Prothèse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synthétique</a:t>
            </a:r>
          </a:p>
          <a:p>
            <a:r>
              <a:rPr lang="fr-FR" sz="1400" dirty="0"/>
              <a:t>(choix investigateur)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60379" y="4870512"/>
            <a:ext cx="1338827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u="sng" dirty="0"/>
              <a:t>Standard</a:t>
            </a:r>
          </a:p>
          <a:p>
            <a:r>
              <a:rPr lang="fr-FR" b="0" dirty="0" err="1"/>
              <a:t>Sleeve</a:t>
            </a:r>
            <a:r>
              <a:rPr lang="fr-FR" b="0" dirty="0"/>
              <a:t> ou bypass</a:t>
            </a:r>
          </a:p>
          <a:p>
            <a:r>
              <a:rPr lang="fr-FR" b="0" dirty="0"/>
              <a:t>+</a:t>
            </a:r>
          </a:p>
          <a:p>
            <a:r>
              <a:rPr lang="fr-FR" b="0" dirty="0"/>
              <a:t>Raphie</a:t>
            </a:r>
          </a:p>
        </p:txBody>
      </p:sp>
      <p:cxnSp>
        <p:nvCxnSpPr>
          <p:cNvPr id="8" name="Connecteur droit avec flèche 7"/>
          <p:cNvCxnSpPr>
            <a:cxnSpLocks/>
            <a:endCxn id="6" idx="1"/>
          </p:cNvCxnSpPr>
          <p:nvPr/>
        </p:nvCxnSpPr>
        <p:spPr>
          <a:xfrm>
            <a:off x="5104598" y="5455288"/>
            <a:ext cx="155781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cxnSpLocks/>
          </p:cNvCxnSpPr>
          <p:nvPr/>
        </p:nvCxnSpPr>
        <p:spPr>
          <a:xfrm>
            <a:off x="5104598" y="1475328"/>
            <a:ext cx="271322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935760" y="3620748"/>
            <a:ext cx="11688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5104598" y="1475328"/>
            <a:ext cx="826" cy="1997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5104598" y="3457771"/>
            <a:ext cx="826" cy="1997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026082" y="3057347"/>
            <a:ext cx="9160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PEC </a:t>
            </a:r>
          </a:p>
          <a:p>
            <a:pPr algn="ctr"/>
            <a:r>
              <a:rPr lang="fr-FR" sz="1600" dirty="0"/>
              <a:t>standard</a:t>
            </a:r>
          </a:p>
          <a:p>
            <a:pPr algn="ctr"/>
            <a:r>
              <a:rPr lang="fr-FR" sz="1600" dirty="0"/>
              <a:t>selon</a:t>
            </a:r>
          </a:p>
          <a:p>
            <a:pPr algn="ctr"/>
            <a:r>
              <a:rPr lang="fr-FR" sz="1600" dirty="0"/>
              <a:t>HAS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85541" y="3457771"/>
            <a:ext cx="30970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61EFCC-9019-5646-8E69-004415990AFD}"/>
              </a:ext>
            </a:extLst>
          </p:cNvPr>
          <p:cNvSpPr txBox="1"/>
          <p:nvPr/>
        </p:nvSpPr>
        <p:spPr>
          <a:xfrm>
            <a:off x="6096000" y="3159083"/>
            <a:ext cx="4489329" cy="923330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b="1" dirty="0"/>
              <a:t>CJP: taux de récidive à 2 ans +-/</a:t>
            </a:r>
            <a:r>
              <a:rPr lang="fr-FR" b="1" dirty="0" err="1"/>
              <a:t>réop</a:t>
            </a:r>
            <a:endParaRPr lang="fr-FR" b="1" dirty="0"/>
          </a:p>
          <a:p>
            <a:r>
              <a:rPr lang="fr-FR" b="1" dirty="0"/>
              <a:t>CJS: sepsis; </a:t>
            </a:r>
            <a:r>
              <a:rPr lang="fr-FR" b="1" dirty="0" err="1"/>
              <a:t>bulging</a:t>
            </a:r>
            <a:r>
              <a:rPr lang="fr-FR" b="1" dirty="0"/>
              <a:t>; </a:t>
            </a:r>
            <a:r>
              <a:rPr lang="fr-FR" b="1" dirty="0" err="1"/>
              <a:t>sérome</a:t>
            </a:r>
            <a:r>
              <a:rPr lang="fr-FR" b="1" dirty="0"/>
              <a:t>; douleur; </a:t>
            </a:r>
            <a:r>
              <a:rPr lang="fr-FR" b="1" dirty="0" err="1"/>
              <a:t>QdV</a:t>
            </a:r>
            <a:r>
              <a:rPr lang="fr-FR" b="1" dirty="0"/>
              <a:t>; analyse médico-économique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5DF4929-ABB4-CF4D-94D0-01FB2E626232}"/>
              </a:ext>
            </a:extLst>
          </p:cNvPr>
          <p:cNvSpPr txBox="1"/>
          <p:nvPr/>
        </p:nvSpPr>
        <p:spPr>
          <a:xfrm>
            <a:off x="6692781" y="5132122"/>
            <a:ext cx="1660583" cy="64633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Nbr</a:t>
            </a:r>
            <a:r>
              <a:rPr lang="fr-FR" dirty="0"/>
              <a:t> nécessaire:</a:t>
            </a:r>
          </a:p>
          <a:p>
            <a:r>
              <a:rPr lang="fr-FR" b="1" dirty="0"/>
              <a:t>30%</a:t>
            </a:r>
            <a:r>
              <a:rPr lang="fr-FR" dirty="0"/>
              <a:t> récidive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C655F0D-A4F9-4848-AC3A-E678911ACF3F}"/>
              </a:ext>
            </a:extLst>
          </p:cNvPr>
          <p:cNvSpPr txBox="1"/>
          <p:nvPr/>
        </p:nvSpPr>
        <p:spPr>
          <a:xfrm>
            <a:off x="7251368" y="1131547"/>
            <a:ext cx="1690078" cy="64633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Nbr</a:t>
            </a:r>
            <a:r>
              <a:rPr lang="fr-FR" dirty="0"/>
              <a:t> nécessaire: </a:t>
            </a:r>
          </a:p>
          <a:p>
            <a:r>
              <a:rPr lang="fr-FR" b="1" dirty="0"/>
              <a:t>15 %</a:t>
            </a:r>
            <a:r>
              <a:rPr lang="fr-FR" dirty="0"/>
              <a:t> récidive</a:t>
            </a:r>
          </a:p>
        </p:txBody>
      </p:sp>
      <p:graphicFrame>
        <p:nvGraphicFramePr>
          <p:cNvPr id="20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1823" y="51043"/>
          <a:ext cx="4900280" cy="1630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0280">
                  <a:extLst>
                    <a:ext uri="{9D8B030D-6E8A-4147-A177-3AD203B41FA5}">
                      <a16:colId xmlns:a16="http://schemas.microsoft.com/office/drawing/2014/main" val="698446135"/>
                    </a:ext>
                  </a:extLst>
                </a:gridCol>
              </a:tblGrid>
              <a:tr h="1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r>
                        <a:rPr lang="fr-FR" sz="1100" b="1" dirty="0">
                          <a:effectLst/>
                        </a:rPr>
                        <a:t> 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“Bariatric surgery with mesh repair of ventral hernia: a RCT”</a:t>
                      </a:r>
                      <a:endParaRPr lang="fr-FR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BeSURE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PHRC-N 2020 – FRENCH/SFCP-CH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/>
                        <a:t>Essai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randomisé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en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u="none" dirty="0"/>
                        <a:t>simple </a:t>
                      </a:r>
                      <a:r>
                        <a:rPr lang="en-US" sz="1800" i="1" u="none" dirty="0" err="1"/>
                        <a:t>aveugle</a:t>
                      </a:r>
                      <a:r>
                        <a:rPr lang="en-US" sz="1800" i="1" u="none" dirty="0"/>
                        <a:t> </a:t>
                      </a:r>
                      <a:r>
                        <a:rPr lang="en-US" sz="1800" i="1" dirty="0"/>
                        <a:t>(patient) avec </a:t>
                      </a:r>
                      <a:r>
                        <a:rPr lang="en-US" sz="1800" i="1" dirty="0" err="1"/>
                        <a:t>évaluation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en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aveugle</a:t>
                      </a:r>
                      <a:r>
                        <a:rPr lang="en-US" sz="1800" i="1" dirty="0"/>
                        <a:t> du </a:t>
                      </a:r>
                      <a:r>
                        <a:rPr lang="en-US" sz="1800" i="1" dirty="0" err="1"/>
                        <a:t>critère</a:t>
                      </a:r>
                      <a:r>
                        <a:rPr lang="en-US" sz="1800" i="1" dirty="0"/>
                        <a:t> principal</a:t>
                      </a:r>
                      <a:endParaRPr lang="fr-FR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7219037"/>
                  </a:ext>
                </a:extLst>
              </a:tr>
            </a:tbl>
          </a:graphicData>
        </a:graphic>
      </p:graphicFrame>
      <p:pic>
        <p:nvPicPr>
          <p:cNvPr id="21" name="Espace réservé du conten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r="12752"/>
          <a:stretch/>
        </p:blipFill>
        <p:spPr>
          <a:xfrm>
            <a:off x="9656065" y="53497"/>
            <a:ext cx="2470588" cy="196465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117202" y="6300622"/>
            <a:ext cx="995759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/>
            </a:lvl1pPr>
          </a:lstStyle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800" dirty="0"/>
              <a:t>Hernia recurrence rate (radiologic), at two years after randomization, with or without surgical repair. </a:t>
            </a:r>
          </a:p>
        </p:txBody>
      </p:sp>
    </p:spTree>
    <p:extLst>
      <p:ext uri="{BB962C8B-B14F-4D97-AF65-F5344CB8AC3E}">
        <p14:creationId xmlns:p14="http://schemas.microsoft.com/office/powerpoint/2010/main" val="29395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1B95DC-417E-AFCD-7BC3-4F2F2336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2747" cy="4351338"/>
          </a:xfrm>
        </p:spPr>
        <p:txBody>
          <a:bodyPr/>
          <a:lstStyle/>
          <a:p>
            <a:r>
              <a:rPr lang="fr-FR" sz="3600" dirty="0"/>
              <a:t>Hernies abdominales ventrales = hernies ombilicale et de la ligne blanche</a:t>
            </a:r>
          </a:p>
          <a:p>
            <a:endParaRPr lang="fr-FR" sz="3600" dirty="0"/>
          </a:p>
          <a:p>
            <a:r>
              <a:rPr lang="fr-FR" sz="3600" dirty="0"/>
              <a:t>Pathologie fréquente, environ 4% des hernies opérées</a:t>
            </a:r>
            <a:r>
              <a:rPr lang="fr-FR" sz="4000" dirty="0"/>
              <a:t> </a:t>
            </a:r>
          </a:p>
          <a:p>
            <a:pPr marL="0" indent="0">
              <a:buNone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fr-FR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Lassandro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World J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Gastrointest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Endosc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2011)</a:t>
            </a:r>
          </a:p>
          <a:p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Récidive = éventration médiane 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1DA711B-A0BF-1B8C-8EAC-FA4F440B15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01460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83842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5F6ED-1779-08D5-28B3-0742CD8B2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387" y="365760"/>
            <a:ext cx="10799545" cy="2666198"/>
          </a:xfrm>
        </p:spPr>
        <p:txBody>
          <a:bodyPr>
            <a:normAutofit/>
          </a:bodyPr>
          <a:lstStyle/>
          <a:p>
            <a:r>
              <a:rPr lang="fr-FR" dirty="0"/>
              <a:t>Hernie ventrale et obésité morbide : analyse de la base de donnée du Club Hernie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E562DA-7EC7-09AD-10A9-2AF494A4C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387" y="4167739"/>
            <a:ext cx="10042358" cy="25073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2800" dirty="0"/>
              <a:t>Congrès MESH 2022 – 17 juin 2022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Julie TURMINE, Aline FLORENCE, Jean-François GILLION, </a:t>
            </a:r>
          </a:p>
          <a:p>
            <a:pPr algn="l"/>
            <a:r>
              <a:rPr lang="fr-FR" sz="2800" dirty="0"/>
              <a:t>David MOSZKOWICZ, pour le Club Hernie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Hôpital Louis Mourier, Colombes</a:t>
            </a:r>
          </a:p>
          <a:p>
            <a:pPr algn="l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FE0280-6086-C204-5A63-9C0DAA3C5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5068630"/>
            <a:ext cx="3409003" cy="16260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992B5BD-7B85-FFEC-7134-F1E64F4BA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40" y="3611725"/>
            <a:ext cx="3506594" cy="11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7B01AB-D4E7-12D7-1A8D-82D5D9E0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57" y="853473"/>
            <a:ext cx="11809396" cy="2024481"/>
          </a:xfrm>
        </p:spPr>
        <p:txBody>
          <a:bodyPr>
            <a:normAutofit/>
          </a:bodyPr>
          <a:lstStyle/>
          <a:p>
            <a:r>
              <a:rPr lang="fr-FR" dirty="0"/>
              <a:t>L’obésité est un facteur de risque de récidive connue après chirurgie pariétale</a:t>
            </a:r>
          </a:p>
          <a:p>
            <a:endParaRPr lang="fr-FR" dirty="0"/>
          </a:p>
          <a:p>
            <a:r>
              <a:rPr lang="fr-FR" dirty="0"/>
              <a:t>Nombreuses études réalisées: peu sur hernies primaires seules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840162E-D4CB-23E4-AA91-FA16CDAB350B}"/>
              </a:ext>
            </a:extLst>
          </p:cNvPr>
          <p:cNvSpPr txBox="1">
            <a:spLocks/>
          </p:cNvSpPr>
          <p:nvPr/>
        </p:nvSpPr>
        <p:spPr>
          <a:xfrm>
            <a:off x="-13810" y="0"/>
            <a:ext cx="3468210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Justification de l’étude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528ADB5A-79F6-8667-72D3-97FC37ADD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94652"/>
              </p:ext>
            </p:extLst>
          </p:nvPr>
        </p:nvGraphicFramePr>
        <p:xfrm>
          <a:off x="464451" y="2755901"/>
          <a:ext cx="9987639" cy="1128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" imgW="9607680" imgH="1085760" progId="Paint.Picture">
                  <p:embed/>
                </p:oleObj>
              </mc:Choice>
              <mc:Fallback>
                <p:oleObj name="Image bitmap" r:id="rId2" imgW="9607680" imgH="1085760" progId="Paint.Picture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E4B2EE37-0B10-85C9-BAEA-9D97121D1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451" y="2755901"/>
                        <a:ext cx="9987639" cy="1128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5AB68E2-CE64-7F5A-03A0-A609D2C02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63"/>
          <a:stretch/>
        </p:blipFill>
        <p:spPr>
          <a:xfrm>
            <a:off x="7381958" y="3884708"/>
            <a:ext cx="4345590" cy="2819261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981ECD4-9354-3DB9-F521-1799FE7E6816}"/>
              </a:ext>
            </a:extLst>
          </p:cNvPr>
          <p:cNvSpPr txBox="1">
            <a:spLocks/>
          </p:cNvSpPr>
          <p:nvPr/>
        </p:nvSpPr>
        <p:spPr>
          <a:xfrm>
            <a:off x="279935" y="4360244"/>
            <a:ext cx="7102023" cy="2252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Cohorte de 160 patients publiée en 2004</a:t>
            </a:r>
          </a:p>
          <a:p>
            <a:endParaRPr lang="fr-FR" dirty="0"/>
          </a:p>
          <a:p>
            <a:r>
              <a:rPr lang="fr-FR" dirty="0"/>
              <a:t>Suivi à 2 ans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r>
              <a:rPr lang="fr-FR" dirty="0"/>
              <a:t>Seulement 84 hernies primaires !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81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919"/>
            <a:ext cx="2374368" cy="5937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Réparation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b="40181"/>
          <a:stretch/>
        </p:blipFill>
        <p:spPr>
          <a:xfrm>
            <a:off x="177166" y="671810"/>
            <a:ext cx="5833110" cy="6009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469328" y="1624428"/>
            <a:ext cx="5253342" cy="33959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t="22192" b="-215"/>
          <a:stretch/>
        </p:blipFill>
        <p:spPr>
          <a:xfrm>
            <a:off x="824388" y="5372099"/>
            <a:ext cx="10543223" cy="1019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Ellipse 9"/>
          <p:cNvSpPr/>
          <p:nvPr/>
        </p:nvSpPr>
        <p:spPr>
          <a:xfrm>
            <a:off x="5625174" y="5848350"/>
            <a:ext cx="651801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101674" y="5848350"/>
            <a:ext cx="651801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3740" r="14572"/>
          <a:stretch/>
        </p:blipFill>
        <p:spPr>
          <a:xfrm>
            <a:off x="9616542" y="50126"/>
            <a:ext cx="2497724" cy="2046533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A73-4106-49D1-86D8-B99A1661D940}" type="slidenum">
              <a:rPr lang="fr-FR" smtClean="0"/>
              <a:t>4</a:t>
            </a:fld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476500" y="14918"/>
            <a:ext cx="6128357" cy="575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/>
              <a:t>Faut-il mettre une prothèse pour une HO?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250E16-E7F5-0E43-AFA1-B793066E21B3}"/>
              </a:ext>
            </a:extLst>
          </p:cNvPr>
          <p:cNvSpPr txBox="1"/>
          <p:nvPr/>
        </p:nvSpPr>
        <p:spPr>
          <a:xfrm>
            <a:off x="9740431" y="6536293"/>
            <a:ext cx="245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Kaufmann, Lancet, 2018</a:t>
            </a:r>
          </a:p>
        </p:txBody>
      </p:sp>
    </p:spTree>
    <p:extLst>
      <p:ext uri="{BB962C8B-B14F-4D97-AF65-F5344CB8AC3E}">
        <p14:creationId xmlns:p14="http://schemas.microsoft.com/office/powerpoint/2010/main" val="298604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7B01AB-D4E7-12D7-1A8D-82D5D9E05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5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fr-FR" sz="4400" dirty="0">
                <a:sym typeface="Wingdings" panose="05000000000000000000" pitchFamily="2" charset="2"/>
              </a:rPr>
              <a:t> </a:t>
            </a:r>
            <a:r>
              <a:rPr lang="fr-FR" sz="4400" dirty="0"/>
              <a:t>Analyse de l’impact de l’obésité sur les résultats des réparations des hernies ventrales primaires</a:t>
            </a:r>
          </a:p>
          <a:p>
            <a:pPr marL="0" indent="0">
              <a:buNone/>
            </a:pPr>
            <a:endParaRPr lang="fr-FR" sz="44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840162E-D4CB-23E4-AA91-FA16CDAB350B}"/>
              </a:ext>
            </a:extLst>
          </p:cNvPr>
          <p:cNvSpPr txBox="1">
            <a:spLocks/>
          </p:cNvSpPr>
          <p:nvPr/>
        </p:nvSpPr>
        <p:spPr>
          <a:xfrm>
            <a:off x="-13810" y="0"/>
            <a:ext cx="3065018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Objectif de l’étude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277FC5C7-57BD-6265-C440-F96CBDDF1F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3740" r="14572"/>
          <a:stretch/>
        </p:blipFill>
        <p:spPr>
          <a:xfrm>
            <a:off x="6422950" y="2149471"/>
            <a:ext cx="4600650" cy="37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E2CA5-3F1A-A63E-B61E-C27783896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058778"/>
            <a:ext cx="10833100" cy="5303921"/>
          </a:xfrm>
        </p:spPr>
        <p:txBody>
          <a:bodyPr>
            <a:normAutofit fontScale="85000" lnSpcReduction="20000"/>
          </a:bodyPr>
          <a:lstStyle/>
          <a:p>
            <a:r>
              <a:rPr lang="fr-FR" sz="3900" dirty="0"/>
              <a:t>Etude de cohorte, analyse rétrospective</a:t>
            </a:r>
          </a:p>
          <a:p>
            <a:endParaRPr lang="fr-FR" sz="3900" dirty="0"/>
          </a:p>
          <a:p>
            <a:r>
              <a:rPr lang="fr-FR" sz="3900" dirty="0"/>
              <a:t>Données extraites de la base du club hernie (35 chirurgiens séniors)</a:t>
            </a:r>
          </a:p>
          <a:p>
            <a:endParaRPr lang="fr-FR" sz="3900" dirty="0"/>
          </a:p>
          <a:p>
            <a:r>
              <a:rPr lang="fr-FR" sz="3900" dirty="0"/>
              <a:t>Inclusion systématique et consécutive, entre novembre 2011 et mars 2020</a:t>
            </a:r>
          </a:p>
          <a:p>
            <a:endParaRPr lang="fr-FR" sz="3900" dirty="0"/>
          </a:p>
          <a:p>
            <a:r>
              <a:rPr lang="fr-FR" sz="3900" dirty="0"/>
              <a:t>Anonymisée d’emblée</a:t>
            </a:r>
          </a:p>
          <a:p>
            <a:endParaRPr lang="fr-FR" sz="3900" dirty="0"/>
          </a:p>
          <a:p>
            <a:r>
              <a:rPr lang="fr-FR" sz="3900" dirty="0"/>
              <a:t>Suivi par ARC, 2 ans minimum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9BF495B-EF15-D1C8-4014-C19170FD1791}"/>
              </a:ext>
            </a:extLst>
          </p:cNvPr>
          <p:cNvSpPr txBox="1">
            <a:spLocks/>
          </p:cNvSpPr>
          <p:nvPr/>
        </p:nvSpPr>
        <p:spPr>
          <a:xfrm>
            <a:off x="-13810" y="0"/>
            <a:ext cx="3353910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Matériel et méthodes</a:t>
            </a:r>
          </a:p>
        </p:txBody>
      </p:sp>
    </p:spTree>
    <p:extLst>
      <p:ext uri="{BB962C8B-B14F-4D97-AF65-F5344CB8AC3E}">
        <p14:creationId xmlns:p14="http://schemas.microsoft.com/office/powerpoint/2010/main" val="196892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9B329-04F3-30E2-F81F-76D073E7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86" y="728345"/>
            <a:ext cx="9220200" cy="4351338"/>
          </a:xfrm>
        </p:spPr>
        <p:txBody>
          <a:bodyPr/>
          <a:lstStyle/>
          <a:p>
            <a:r>
              <a:rPr lang="fr-FR" dirty="0"/>
              <a:t>Suivi par ARC du CH</a:t>
            </a:r>
          </a:p>
          <a:p>
            <a:r>
              <a:rPr lang="fr-FR" dirty="0"/>
              <a:t>2307 patients à 2 ans, 916 patients à 5 ans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" descr="Histogram of the delay between 1st surgery and questionnaire n°1">
            <a:extLst>
              <a:ext uri="{FF2B5EF4-FFF2-40B4-BE49-F238E27FC236}">
                <a16:creationId xmlns:a16="http://schemas.microsoft.com/office/drawing/2014/main" id="{B191A917-75BE-2B72-832D-D809115B3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41433" y="2150260"/>
            <a:ext cx="5273842" cy="446229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" descr="Histogram of the delay between 1st surgery and questionnaire n°2">
            <a:extLst>
              <a:ext uri="{FF2B5EF4-FFF2-40B4-BE49-F238E27FC236}">
                <a16:creationId xmlns:a16="http://schemas.microsoft.com/office/drawing/2014/main" id="{13C4E023-A285-5346-21E5-C159E4E8F9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829701" y="2103027"/>
            <a:ext cx="5056471" cy="455676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2D93B3B-662C-45B9-1928-4C86A97FA380}"/>
              </a:ext>
            </a:extLst>
          </p:cNvPr>
          <p:cNvSpPr txBox="1">
            <a:spLocks/>
          </p:cNvSpPr>
          <p:nvPr/>
        </p:nvSpPr>
        <p:spPr>
          <a:xfrm>
            <a:off x="-13810" y="0"/>
            <a:ext cx="4797566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Matériel et méthodes</a:t>
            </a:r>
          </a:p>
        </p:txBody>
      </p:sp>
    </p:spTree>
    <p:extLst>
      <p:ext uri="{BB962C8B-B14F-4D97-AF65-F5344CB8AC3E}">
        <p14:creationId xmlns:p14="http://schemas.microsoft.com/office/powerpoint/2010/main" val="94817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E9EB358-68D6-DFA5-C206-B19A93FF9975}"/>
              </a:ext>
            </a:extLst>
          </p:cNvPr>
          <p:cNvGrpSpPr/>
          <p:nvPr/>
        </p:nvGrpSpPr>
        <p:grpSpPr>
          <a:xfrm>
            <a:off x="2024392" y="552539"/>
            <a:ext cx="8143216" cy="5752922"/>
            <a:chOff x="2935461" y="831160"/>
            <a:chExt cx="8143216" cy="57529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D118CD-5F76-2D9C-76D2-484C71904868}"/>
                </a:ext>
              </a:extLst>
            </p:cNvPr>
            <p:cNvSpPr/>
            <p:nvPr/>
          </p:nvSpPr>
          <p:spPr>
            <a:xfrm>
              <a:off x="3509139" y="873925"/>
              <a:ext cx="3363686" cy="5293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Dossiers extraits = 12942 cas</a:t>
              </a:r>
            </a:p>
          </p:txBody>
        </p: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3D45CC6A-87C6-A3E1-9F53-368850650FBA}"/>
                </a:ext>
              </a:extLst>
            </p:cNvPr>
            <p:cNvCxnSpPr/>
            <p:nvPr/>
          </p:nvCxnSpPr>
          <p:spPr>
            <a:xfrm>
              <a:off x="5185592" y="1403275"/>
              <a:ext cx="0" cy="7707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3CE56A-17E7-88FF-D00E-2EB19A761295}"/>
                </a:ext>
              </a:extLst>
            </p:cNvPr>
            <p:cNvSpPr/>
            <p:nvPr/>
          </p:nvSpPr>
          <p:spPr>
            <a:xfrm>
              <a:off x="3503749" y="2198434"/>
              <a:ext cx="3363686" cy="8305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</a:rPr>
                <a:t>Hernies antérieures médianes primaires opérées = 6453</a:t>
              </a:r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3973CA90-B21D-8990-7E33-C1F1CEEC0487}"/>
                </a:ext>
              </a:extLst>
            </p:cNvPr>
            <p:cNvCxnSpPr/>
            <p:nvPr/>
          </p:nvCxnSpPr>
          <p:spPr>
            <a:xfrm>
              <a:off x="5209244" y="1788673"/>
              <a:ext cx="228360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75C901-C62F-15EF-95A9-2A94EA0FD2BF}"/>
                </a:ext>
              </a:extLst>
            </p:cNvPr>
            <p:cNvSpPr/>
            <p:nvPr/>
          </p:nvSpPr>
          <p:spPr>
            <a:xfrm>
              <a:off x="7492847" y="831160"/>
              <a:ext cx="3585830" cy="16856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2000" dirty="0"/>
                <a:t>Exclusion :</a:t>
              </a:r>
            </a:p>
            <a:p>
              <a:pPr marL="571500" indent="-571500">
                <a:buFontTx/>
                <a:buChar char="-"/>
              </a:pPr>
              <a:r>
                <a:rPr lang="fr-FR" sz="2000" dirty="0"/>
                <a:t>éventrations = 6160</a:t>
              </a:r>
            </a:p>
            <a:p>
              <a:pPr marL="571500" indent="-571500">
                <a:buFontTx/>
                <a:buChar char="-"/>
              </a:pPr>
              <a:r>
                <a:rPr lang="fr-FR" sz="2000" dirty="0"/>
                <a:t>parastomiales = 186</a:t>
              </a:r>
            </a:p>
            <a:p>
              <a:pPr marL="571500" indent="-571500">
                <a:buFontTx/>
                <a:buChar char="-"/>
              </a:pPr>
              <a:r>
                <a:rPr lang="fr-FR" sz="2000" dirty="0"/>
                <a:t>lombaires = 7</a:t>
              </a:r>
            </a:p>
            <a:p>
              <a:pPr marL="571500" indent="-571500">
                <a:buFontTx/>
                <a:buChar char="-"/>
              </a:pPr>
              <a:r>
                <a:rPr lang="fr-FR" sz="2000" dirty="0"/>
                <a:t>Spiegel = 136 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0D5A4E2A-EA7D-F7FA-6F54-350D0B1DD8C1}"/>
                </a:ext>
              </a:extLst>
            </p:cNvPr>
            <p:cNvCxnSpPr/>
            <p:nvPr/>
          </p:nvCxnSpPr>
          <p:spPr>
            <a:xfrm flipH="1">
              <a:off x="5172836" y="3059454"/>
              <a:ext cx="12756" cy="7592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AE1C69-AC99-DA9A-9CD4-58DAA50FC629}"/>
                </a:ext>
              </a:extLst>
            </p:cNvPr>
            <p:cNvSpPr/>
            <p:nvPr/>
          </p:nvSpPr>
          <p:spPr>
            <a:xfrm>
              <a:off x="3527401" y="3836982"/>
              <a:ext cx="3363686" cy="4107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Effectif extrait = 3138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F4B1D9BB-24F6-0D4E-E804-CADD347B0FB1}"/>
                </a:ext>
              </a:extLst>
            </p:cNvPr>
            <p:cNvCxnSpPr/>
            <p:nvPr/>
          </p:nvCxnSpPr>
          <p:spPr>
            <a:xfrm>
              <a:off x="5209244" y="3462575"/>
              <a:ext cx="228360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C38D87-600F-41A0-90C9-EF3955497050}"/>
                </a:ext>
              </a:extLst>
            </p:cNvPr>
            <p:cNvSpPr/>
            <p:nvPr/>
          </p:nvSpPr>
          <p:spPr>
            <a:xfrm>
              <a:off x="7492846" y="2825281"/>
              <a:ext cx="3547562" cy="12745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2000" dirty="0"/>
                <a:t>Exclusion :</a:t>
              </a:r>
            </a:p>
            <a:p>
              <a:pPr marL="571500" indent="-571500">
                <a:buFontTx/>
                <a:buChar char="-"/>
              </a:pPr>
              <a:r>
                <a:rPr lang="fr-FR" sz="2000" dirty="0"/>
                <a:t>perdus de vue = 3240</a:t>
              </a:r>
            </a:p>
            <a:p>
              <a:pPr marL="571500" indent="-571500">
                <a:buFontTx/>
                <a:buChar char="-"/>
              </a:pPr>
              <a:r>
                <a:rPr lang="fr-FR" sz="2000" dirty="0"/>
                <a:t>IMC manquants = 33</a:t>
              </a:r>
            </a:p>
            <a:p>
              <a:pPr marL="571500" indent="-571500">
                <a:buFontTx/>
                <a:buChar char="-"/>
              </a:pPr>
              <a:r>
                <a:rPr lang="fr-FR" sz="2000" dirty="0"/>
                <a:t>Age &lt; 16 ans = 42 </a:t>
              </a: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FF64AF06-46FA-BAAE-0663-14CFA2376819}"/>
                </a:ext>
              </a:extLst>
            </p:cNvPr>
            <p:cNvCxnSpPr/>
            <p:nvPr/>
          </p:nvCxnSpPr>
          <p:spPr>
            <a:xfrm>
              <a:off x="5339556" y="5349558"/>
              <a:ext cx="485703" cy="6523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E4A7CA8D-1139-AAF2-B951-962E45EDDA9F}"/>
                </a:ext>
              </a:extLst>
            </p:cNvPr>
            <p:cNvCxnSpPr/>
            <p:nvPr/>
          </p:nvCxnSpPr>
          <p:spPr>
            <a:xfrm flipH="1">
              <a:off x="4697192" y="5349558"/>
              <a:ext cx="465756" cy="6840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758F13-254C-1893-621F-ADCF13828B73}"/>
                </a:ext>
              </a:extLst>
            </p:cNvPr>
            <p:cNvSpPr/>
            <p:nvPr/>
          </p:nvSpPr>
          <p:spPr>
            <a:xfrm>
              <a:off x="2935461" y="6001917"/>
              <a:ext cx="2099296" cy="582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Obèses (IMC &gt; 35) = 267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0C83A3-8947-DC3F-AE0F-20656CE7D3FF}"/>
                </a:ext>
              </a:extLst>
            </p:cNvPr>
            <p:cNvSpPr/>
            <p:nvPr/>
          </p:nvSpPr>
          <p:spPr>
            <a:xfrm>
              <a:off x="5452095" y="6001917"/>
              <a:ext cx="2609249" cy="582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Non obèses (IMC &lt; 35) = 2040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85B3B3-0D5E-AEAB-F02E-9129219DE8FE}"/>
                </a:ext>
              </a:extLst>
            </p:cNvPr>
            <p:cNvSpPr/>
            <p:nvPr/>
          </p:nvSpPr>
          <p:spPr>
            <a:xfrm>
              <a:off x="3527401" y="5011342"/>
              <a:ext cx="3363686" cy="4107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Effectif final = 2307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63CFEB63-047D-0AF5-9843-D67CD4925319}"/>
                </a:ext>
              </a:extLst>
            </p:cNvPr>
            <p:cNvCxnSpPr/>
            <p:nvPr/>
          </p:nvCxnSpPr>
          <p:spPr>
            <a:xfrm flipH="1">
              <a:off x="5150192" y="4265998"/>
              <a:ext cx="12756" cy="7592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416F36EB-4ABF-FEB3-375F-F57F7E77FFB8}"/>
                </a:ext>
              </a:extLst>
            </p:cNvPr>
            <p:cNvCxnSpPr/>
            <p:nvPr/>
          </p:nvCxnSpPr>
          <p:spPr>
            <a:xfrm>
              <a:off x="5149672" y="4645643"/>
              <a:ext cx="228360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61AE7B-1C3A-453F-0131-219DA5347A09}"/>
                </a:ext>
              </a:extLst>
            </p:cNvPr>
            <p:cNvSpPr/>
            <p:nvPr/>
          </p:nvSpPr>
          <p:spPr>
            <a:xfrm>
              <a:off x="7433275" y="4354561"/>
              <a:ext cx="3547562" cy="994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2000" dirty="0"/>
                <a:t>Exclusion de 789 lignes (redondance, données incohérentes)</a:t>
              </a:r>
            </a:p>
          </p:txBody>
        </p:sp>
      </p:grpSp>
      <p:sp>
        <p:nvSpPr>
          <p:cNvPr id="21" name="Titre 1">
            <a:extLst>
              <a:ext uri="{FF2B5EF4-FFF2-40B4-BE49-F238E27FC236}">
                <a16:creationId xmlns:a16="http://schemas.microsoft.com/office/drawing/2014/main" id="{00087C58-8D83-B4B0-BAD3-D9BC6BA83431}"/>
              </a:ext>
            </a:extLst>
          </p:cNvPr>
          <p:cNvSpPr txBox="1">
            <a:spLocks/>
          </p:cNvSpPr>
          <p:nvPr/>
        </p:nvSpPr>
        <p:spPr>
          <a:xfrm>
            <a:off x="-13809" y="0"/>
            <a:ext cx="1765607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32968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A4F183-320F-63E2-7EEC-82D37C0477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82179" y="1726832"/>
            <a:ext cx="4629752" cy="408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Majorité d’hommes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Dans le groupe Ob :</a:t>
            </a:r>
          </a:p>
          <a:p>
            <a:pPr marL="800100" lvl="1" indent="-342900">
              <a:buFontTx/>
              <a:buChar char="-"/>
            </a:pPr>
            <a:r>
              <a:rPr lang="fr-FR" sz="3200" dirty="0"/>
              <a:t>Plus de comorbidités</a:t>
            </a:r>
          </a:p>
          <a:p>
            <a:pPr marL="800100" lvl="1" indent="-342900">
              <a:buFontTx/>
              <a:buChar char="-"/>
            </a:pPr>
            <a:r>
              <a:rPr lang="fr-FR" sz="3200" dirty="0"/>
              <a:t>Plus de symptomatologie pré-opératoire</a:t>
            </a:r>
          </a:p>
          <a:p>
            <a:pPr marL="800100" lvl="1" indent="-342900">
              <a:buFontTx/>
              <a:buChar char="-"/>
            </a:pPr>
            <a:r>
              <a:rPr lang="fr-FR" sz="3200" dirty="0"/>
              <a:t>Défect plus grand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9020D6E-6E9B-7134-EFD4-ACB4EBAB9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236864"/>
              </p:ext>
            </p:extLst>
          </p:nvPr>
        </p:nvGraphicFramePr>
        <p:xfrm>
          <a:off x="691441" y="1270535"/>
          <a:ext cx="6065494" cy="4999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147">
                  <a:extLst>
                    <a:ext uri="{9D8B030D-6E8A-4147-A177-3AD203B41FA5}">
                      <a16:colId xmlns:a16="http://schemas.microsoft.com/office/drawing/2014/main" val="37516064"/>
                    </a:ext>
                  </a:extLst>
                </a:gridCol>
                <a:gridCol w="1773616">
                  <a:extLst>
                    <a:ext uri="{9D8B030D-6E8A-4147-A177-3AD203B41FA5}">
                      <a16:colId xmlns:a16="http://schemas.microsoft.com/office/drawing/2014/main" val="1969771404"/>
                    </a:ext>
                  </a:extLst>
                </a:gridCol>
                <a:gridCol w="2023731">
                  <a:extLst>
                    <a:ext uri="{9D8B030D-6E8A-4147-A177-3AD203B41FA5}">
                      <a16:colId xmlns:a16="http://schemas.microsoft.com/office/drawing/2014/main" val="3986234285"/>
                    </a:ext>
                  </a:extLst>
                </a:gridCol>
              </a:tblGrid>
              <a:tr h="331457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Tableau 1 : Caractéristiques des patients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567559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Ob (n = 267)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NonOb (n = 2040)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89783974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Sexe masculin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152 (57 %)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1274 (62 %)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4019254418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Age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59 ± 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59 ± 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2997302736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IMC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>
                          <a:effectLst/>
                        </a:rPr>
                        <a:t>39.5 ± 4.6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26.4 ± 4.3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3945712368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ASA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2282373245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1-2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161 (47.4 %)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1821 (89.3 %)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3315706447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≤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105 (39.3 %)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209 (10.2 %)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3140280987"/>
                  </a:ext>
                </a:extLst>
              </a:tr>
              <a:tr h="303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Tabagisme actif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57 (21.6 %)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466 (23.1 %)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330478107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Symptômes pré-op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1490836510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Asymptomatique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225 (84 %)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1885 (93 %)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2925324620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Engouement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25 (9.4 %)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88 (4.3 %)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1508026079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Etranglement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17 (6.3 %)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51 (2.5 %)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1601446499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Diamètre défect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472245723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&lt; 4 cm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202 (75.7 %)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1861 (91.2%)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1296893275"/>
                  </a:ext>
                </a:extLst>
              </a:tr>
              <a:tr h="31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&gt; 4 cm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>
                          <a:effectLst/>
                        </a:rPr>
                        <a:t>65 (24.3 %)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>
                          <a:effectLst/>
                        </a:rPr>
                        <a:t>179 (8.8 %)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6" marR="66496" marT="0" marB="0"/>
                </a:tc>
                <a:extLst>
                  <a:ext uri="{0D108BD9-81ED-4DB2-BD59-A6C34878D82A}">
                    <a16:rowId xmlns:a16="http://schemas.microsoft.com/office/drawing/2014/main" val="230713748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6C9E9A8C-0A37-A6B3-5CDA-6A0A9B6F7589}"/>
              </a:ext>
            </a:extLst>
          </p:cNvPr>
          <p:cNvSpPr txBox="1">
            <a:spLocks/>
          </p:cNvSpPr>
          <p:nvPr/>
        </p:nvSpPr>
        <p:spPr>
          <a:xfrm>
            <a:off x="-13809" y="0"/>
            <a:ext cx="1765607" cy="68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1472017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</TotalTime>
  <Words>1414</Words>
  <Application>Microsoft Office PowerPoint</Application>
  <PresentationFormat>Grand écran</PresentationFormat>
  <Paragraphs>407</Paragraphs>
  <Slides>20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Neue Haas Grotesk Text Pro</vt:lpstr>
      <vt:lpstr>Wingdings</vt:lpstr>
      <vt:lpstr>Thème Office</vt:lpstr>
      <vt:lpstr>Image bitmap</vt:lpstr>
      <vt:lpstr>Hernie ventrale et obésité morbide : analyse de la base de donnée du Club Hernie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Recommandations</vt:lpstr>
      <vt:lpstr>L’obésité augmente-t-elle le taux de réinterventions pour récidive ?  </vt:lpstr>
      <vt:lpstr>Présentation PowerPoint</vt:lpstr>
      <vt:lpstr>Présentation PowerPoint</vt:lpstr>
      <vt:lpstr>Hernie ventrale et obésité morbide : analyse de la base de donnée du Club Hernie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Hernie ventrale et obésité morbide. Cure pariétale concomitante du geste bariatrique. En route vers la RCT BeSURE ?</dc:title>
  <dc:creator>Julie Turmine</dc:creator>
  <cp:lastModifiedBy>Julie Turmine</cp:lastModifiedBy>
  <cp:revision>32</cp:revision>
  <dcterms:created xsi:type="dcterms:W3CDTF">2022-06-12T10:14:28Z</dcterms:created>
  <dcterms:modified xsi:type="dcterms:W3CDTF">2022-06-17T08:16:46Z</dcterms:modified>
</cp:coreProperties>
</file>