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2D3A6-9BAD-D043-97DF-3F44E040F219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B60B-E17B-B047-8755-33B971EC1E5C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416255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6B60B-E17B-B047-8755-33B971EC1E5C}" type="slidenum">
              <a:rPr lang="fr-US" smtClean="0"/>
              <a:t>1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88127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groups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size of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medium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10×15 cm, 15×20 cm, and 8×8 cm; large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× 25 cm and 25 × 30 cm;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20×40 cm, 30×35 cm, 30×45 cm, 40×30 cm, and 50 × 50 cm.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fixation, and drainage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surgeon. </a:t>
            </a:r>
            <a:endParaRPr lang="fr-FR" dirty="0"/>
          </a:p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6B60B-E17B-B047-8755-33B971EC1E5C}" type="slidenum">
              <a:rPr lang="fr-US" smtClean="0"/>
              <a:t>7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64422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422702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03032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93221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9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43181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35435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90185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81991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32289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28962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97721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7857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16314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1441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62425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244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693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63764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46323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6E4BE-0376-3745-82F9-51FCC24BA342}" type="datetimeFigureOut">
              <a:rPr lang="fr-US" smtClean="0"/>
              <a:t>17/06/2022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2F5FBF-9DD8-0045-9E40-6AE10E2093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4430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BF348-7E26-E724-7613-50534B0C1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46" y="1722918"/>
            <a:ext cx="11441723" cy="2233473"/>
          </a:xfrm>
        </p:spPr>
        <p:txBody>
          <a:bodyPr>
            <a:normAutofit/>
          </a:bodyPr>
          <a:lstStyle/>
          <a:p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Incisional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hernia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repair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with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a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slowly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absorbable P4HB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mesh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what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happens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after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the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mesh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disappears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? A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retrospective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longitudinal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clinical</a:t>
            </a:r>
            <a:r>
              <a:rPr lang="fr-FR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3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study</a:t>
            </a:r>
            <a:br>
              <a:rPr lang="fr-FR" sz="3200" b="1" dirty="0"/>
            </a:br>
            <a:endParaRPr lang="fr-US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9CA5F4-A324-6BD9-4CBC-5C625D646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15" y="3429000"/>
            <a:ext cx="11336216" cy="861420"/>
          </a:xfrm>
        </p:spPr>
        <p:txBody>
          <a:bodyPr>
            <a:normAutofit lnSpcReduction="10000"/>
          </a:bodyPr>
          <a:lstStyle/>
          <a:p>
            <a:r>
              <a:rPr lang="fr-FR" b="1" dirty="0" err="1"/>
              <a:t>T</a:t>
            </a:r>
            <a:r>
              <a:rPr lang="fr-FR" b="1" dirty="0"/>
              <a:t>. Layer · S. </a:t>
            </a:r>
            <a:r>
              <a:rPr lang="fr-FR" b="1" dirty="0" err="1"/>
              <a:t>Benammi</a:t>
            </a:r>
            <a:r>
              <a:rPr lang="fr-FR" b="1" dirty="0"/>
              <a:t> · V. Dubuisson · S. </a:t>
            </a:r>
            <a:r>
              <a:rPr lang="fr-FR" b="1" dirty="0" err="1"/>
              <a:t>Manfredelli</a:t>
            </a:r>
            <a:r>
              <a:rPr lang="fr-FR" b="1" dirty="0"/>
              <a:t>, · G. </a:t>
            </a:r>
            <a:r>
              <a:rPr lang="fr-FR" b="1" dirty="0" err="1"/>
              <a:t>Passot</a:t>
            </a:r>
            <a:r>
              <a:rPr lang="fr-FR" b="1" dirty="0"/>
              <a:t> · </a:t>
            </a:r>
            <a:r>
              <a:rPr lang="fr-FR" b="1" dirty="0" err="1"/>
              <a:t>D.Charleux</a:t>
            </a:r>
            <a:r>
              <a:rPr lang="fr-FR" b="1" dirty="0"/>
              <a:t>‐Muller · Y. Renard · P. Ortega‐</a:t>
            </a:r>
            <a:r>
              <a:rPr lang="fr-FR" b="1" dirty="0" err="1"/>
              <a:t>Deballon</a:t>
            </a:r>
            <a:r>
              <a:rPr lang="fr-FR" b="1" dirty="0"/>
              <a:t> · B. Romain </a:t>
            </a:r>
            <a:endParaRPr lang="fr-FR" dirty="0"/>
          </a:p>
          <a:p>
            <a:endParaRPr lang="fr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FC6844-C11C-2273-4BB5-F8B093EC34AE}"/>
              </a:ext>
            </a:extLst>
          </p:cNvPr>
          <p:cNvSpPr txBox="1"/>
          <p:nvPr/>
        </p:nvSpPr>
        <p:spPr>
          <a:xfrm>
            <a:off x="10070123" y="609451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T.LAYER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711A97-560D-B4D3-8D37-804DD254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291577"/>
            <a:ext cx="4266667" cy="1333333"/>
          </a:xfrm>
          <a:prstGeom prst="rect">
            <a:avLst/>
          </a:prstGeom>
        </p:spPr>
      </p:pic>
      <p:pic>
        <p:nvPicPr>
          <p:cNvPr id="1042" name="Picture 18" descr="European Hernia Society | Welcome to the European Hernia Society">
            <a:extLst>
              <a:ext uri="{FF2B5EF4-FFF2-40B4-BE49-F238E27FC236}">
                <a16:creationId xmlns:a16="http://schemas.microsoft.com/office/drawing/2014/main" id="{4626C99C-6F1C-058C-449F-7C2EDC9FB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55174"/>
            <a:ext cx="39624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ub Hernie | Groupement Chirurgical">
            <a:extLst>
              <a:ext uri="{FF2B5EF4-FFF2-40B4-BE49-F238E27FC236}">
                <a16:creationId xmlns:a16="http://schemas.microsoft.com/office/drawing/2014/main" id="{2BC77927-249E-8034-B852-672EDF33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6" y="4684465"/>
            <a:ext cx="17526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99A485-9EAE-2DED-B45A-D82655EA1102}"/>
              </a:ext>
            </a:extLst>
          </p:cNvPr>
          <p:cNvSpPr txBox="1"/>
          <p:nvPr/>
        </p:nvSpPr>
        <p:spPr>
          <a:xfrm>
            <a:off x="3590927" y="4478215"/>
            <a:ext cx="428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3200" dirty="0">
                <a:latin typeface="Algerian" pitchFamily="82" charset="77"/>
              </a:rPr>
              <a:t>CONGRES MESH 2022</a:t>
            </a:r>
          </a:p>
          <a:p>
            <a:r>
              <a:rPr lang="fr-US" sz="3200" dirty="0">
                <a:latin typeface="Algerian" pitchFamily="82" charset="77"/>
              </a:rPr>
              <a:t>17 JUIN 2022</a:t>
            </a:r>
          </a:p>
        </p:txBody>
      </p:sp>
    </p:spTree>
    <p:extLst>
      <p:ext uri="{BB962C8B-B14F-4D97-AF65-F5344CB8AC3E}">
        <p14:creationId xmlns:p14="http://schemas.microsoft.com/office/powerpoint/2010/main" val="62989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7FB5F-469A-A9F9-A3FA-A3654DE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670"/>
            <a:ext cx="9404723" cy="1400530"/>
          </a:xfrm>
        </p:spPr>
        <p:txBody>
          <a:bodyPr/>
          <a:lstStyle/>
          <a:p>
            <a:pPr algn="ctr"/>
            <a:r>
              <a:rPr lang="fr-US" b="1" dirty="0"/>
              <a:t>Taux de récidive à 3 ans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A16660-8C74-24E2-85F0-AC11CC4EE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15098"/>
            <a:ext cx="8585200" cy="8763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193F99-FFF1-D42B-2537-529975F5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896" y="2574895"/>
            <a:ext cx="3721658" cy="40009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9CE7E1-811C-8130-2F2F-D773D127369C}"/>
              </a:ext>
            </a:extLst>
          </p:cNvPr>
          <p:cNvSpPr txBox="1"/>
          <p:nvPr/>
        </p:nvSpPr>
        <p:spPr>
          <a:xfrm>
            <a:off x="360313" y="2574895"/>
            <a:ext cx="8069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Taux de récidive : 22,2% à 3 ans</a:t>
            </a:r>
          </a:p>
          <a:p>
            <a:endParaRPr lang="fr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Durée médiane avant récidive: 18 ± 13 </a:t>
            </a:r>
            <a:r>
              <a:rPr lang="fr-FR" sz="2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months</a:t>
            </a:r>
            <a:endParaRPr lang="fr-FR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7 récidives (29,5%) avant 12 mois dont 6 en position intra-péritonéale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8 récidives (33%) entre 12 et 18 mois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9 récidives (37.5%) après 18 mois.</a:t>
            </a:r>
          </a:p>
          <a:p>
            <a:endParaRPr lang="fr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4049B15B-97AF-6FA8-1543-D0C71F762D03}"/>
              </a:ext>
            </a:extLst>
          </p:cNvPr>
          <p:cNvSpPr/>
          <p:nvPr/>
        </p:nvSpPr>
        <p:spPr>
          <a:xfrm>
            <a:off x="4934868" y="4776411"/>
            <a:ext cx="413604" cy="76200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FCFD8B-77CF-F8CF-187A-373099149458}"/>
              </a:ext>
            </a:extLst>
          </p:cNvPr>
          <p:cNvSpPr txBox="1"/>
          <p:nvPr/>
        </p:nvSpPr>
        <p:spPr>
          <a:xfrm>
            <a:off x="5440614" y="4776411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10 en intra-péritonéal</a:t>
            </a:r>
          </a:p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7 rétromusculaire</a:t>
            </a:r>
          </a:p>
        </p:txBody>
      </p:sp>
    </p:spTree>
    <p:extLst>
      <p:ext uri="{BB962C8B-B14F-4D97-AF65-F5344CB8AC3E}">
        <p14:creationId xmlns:p14="http://schemas.microsoft.com/office/powerpoint/2010/main" val="258984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B4617-FD30-21B0-25BF-1C7738AA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58" y="38289"/>
            <a:ext cx="10889396" cy="1400530"/>
          </a:xfrm>
        </p:spPr>
        <p:txBody>
          <a:bodyPr/>
          <a:lstStyle/>
          <a:p>
            <a:r>
              <a:rPr lang="fr-US" sz="3600" b="1" dirty="0"/>
              <a:t>Facteurs de risque de récidive à long terme (1)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1A737FE5-CE34-2510-49D2-F8730DA4C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24" y="1126515"/>
            <a:ext cx="3694268" cy="556263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E9BB00F-C975-EF53-ED54-77BA61E84DB4}"/>
              </a:ext>
            </a:extLst>
          </p:cNvPr>
          <p:cNvSpPr txBox="1"/>
          <p:nvPr/>
        </p:nvSpPr>
        <p:spPr>
          <a:xfrm>
            <a:off x="4489939" y="1545387"/>
            <a:ext cx="77020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Déjà un historique de récidive</a:t>
            </a:r>
          </a:p>
          <a:p>
            <a:pPr marL="342900" indent="-342900">
              <a:buFontTx/>
              <a:buChar char="-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Position de la prothèse</a:t>
            </a:r>
          </a:p>
          <a:p>
            <a:pPr marL="342900" indent="-342900">
              <a:buFontTx/>
              <a:buChar char="-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SSO</a:t>
            </a:r>
          </a:p>
          <a:p>
            <a:pPr marL="342900" indent="-342900">
              <a:buFontTx/>
              <a:buChar char="-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Fistule entéro-cutanée post-opératoire</a:t>
            </a:r>
          </a:p>
          <a:p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Récidive en fonction de la position de la prothèse</a:t>
            </a:r>
            <a:endParaRPr lang="fr-US" sz="2800" u="sng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32.7% prothèse intra-péritonéale (n = 16)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12.5% en position rétromusculaire (n = 7)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33% en position onlay (n = 1)</a:t>
            </a:r>
          </a:p>
          <a:p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F7143-AB0A-BFEA-A979-7FB183C9BE29}"/>
              </a:ext>
            </a:extLst>
          </p:cNvPr>
          <p:cNvSpPr/>
          <p:nvPr/>
        </p:nvSpPr>
        <p:spPr>
          <a:xfrm>
            <a:off x="467424" y="3429000"/>
            <a:ext cx="3448085" cy="2051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237F6-3DCC-2801-5442-7090ECF676FB}"/>
              </a:ext>
            </a:extLst>
          </p:cNvPr>
          <p:cNvSpPr/>
          <p:nvPr/>
        </p:nvSpPr>
        <p:spPr>
          <a:xfrm>
            <a:off x="467424" y="4428113"/>
            <a:ext cx="3553591" cy="2051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63FB51-250D-9F0B-AF21-E1988A26606A}"/>
              </a:ext>
            </a:extLst>
          </p:cNvPr>
          <p:cNvSpPr/>
          <p:nvPr/>
        </p:nvSpPr>
        <p:spPr>
          <a:xfrm>
            <a:off x="467423" y="5914292"/>
            <a:ext cx="3553591" cy="2051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C93E4-8A1E-B7F8-E5EC-46F57070137A}"/>
              </a:ext>
            </a:extLst>
          </p:cNvPr>
          <p:cNvSpPr/>
          <p:nvPr/>
        </p:nvSpPr>
        <p:spPr>
          <a:xfrm>
            <a:off x="467423" y="6250049"/>
            <a:ext cx="3553591" cy="37797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30997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A80B9-E978-7660-CF56-26CEC0E3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88" y="0"/>
            <a:ext cx="10959735" cy="1400530"/>
          </a:xfrm>
        </p:spPr>
        <p:txBody>
          <a:bodyPr/>
          <a:lstStyle/>
          <a:p>
            <a:pPr algn="ctr"/>
            <a:r>
              <a:rPr lang="fr-US" sz="3600" b="1" dirty="0"/>
              <a:t>Facteurs de risque de récidive à long terme (2)</a:t>
            </a:r>
            <a:endParaRPr lang="fr-US" sz="3600" dirty="0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2558EB4D-FB17-019D-AF4B-CB6A1AB97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42"/>
          <a:stretch/>
        </p:blipFill>
        <p:spPr>
          <a:xfrm>
            <a:off x="181885" y="1414061"/>
            <a:ext cx="7898182" cy="45260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83A791-A170-0D75-93F5-D0E2BEB5B977}"/>
              </a:ext>
            </a:extLst>
          </p:cNvPr>
          <p:cNvSpPr/>
          <p:nvPr/>
        </p:nvSpPr>
        <p:spPr>
          <a:xfrm>
            <a:off x="398498" y="3389883"/>
            <a:ext cx="7681569" cy="2872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FC3EF-60B9-9BF3-72D6-59AEA6A2A36B}"/>
              </a:ext>
            </a:extLst>
          </p:cNvPr>
          <p:cNvSpPr/>
          <p:nvPr/>
        </p:nvSpPr>
        <p:spPr>
          <a:xfrm>
            <a:off x="398498" y="2657452"/>
            <a:ext cx="7681569" cy="2872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21EC07-BB87-58A5-5C00-84C5838275BB}"/>
              </a:ext>
            </a:extLst>
          </p:cNvPr>
          <p:cNvSpPr/>
          <p:nvPr/>
        </p:nvSpPr>
        <p:spPr>
          <a:xfrm>
            <a:off x="398498" y="5026647"/>
            <a:ext cx="7681569" cy="2872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2C518D-9255-E3DB-1636-519079F000A5}"/>
              </a:ext>
            </a:extLst>
          </p:cNvPr>
          <p:cNvSpPr txBox="1"/>
          <p:nvPr/>
        </p:nvSpPr>
        <p:spPr>
          <a:xfrm>
            <a:off x="8296680" y="2322162"/>
            <a:ext cx="35253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Etude multivariée</a:t>
            </a:r>
          </a:p>
          <a:p>
            <a:pPr marL="342900" indent="-342900">
              <a:buFontTx/>
              <a:buChar char="-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Déjà un historique de </a:t>
            </a:r>
          </a:p>
          <a:p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récidive</a:t>
            </a:r>
          </a:p>
          <a:p>
            <a:pPr marL="342900" indent="-342900">
              <a:buFontTx/>
              <a:buChar char="-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Position de la prothèse</a:t>
            </a:r>
          </a:p>
          <a:p>
            <a:pPr marL="342900" indent="-342900">
              <a:buFontTx/>
              <a:buChar char="-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Fistule entéro-cutanée</a:t>
            </a:r>
          </a:p>
          <a:p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post-opératoire</a:t>
            </a:r>
          </a:p>
          <a:p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1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0E681-F7E9-8786-06B4-521BD4A2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5" y="229980"/>
            <a:ext cx="10690104" cy="1400530"/>
          </a:xfrm>
        </p:spPr>
        <p:txBody>
          <a:bodyPr>
            <a:normAutofit/>
          </a:bodyPr>
          <a:lstStyle/>
          <a:p>
            <a:pPr algn="ctr"/>
            <a:r>
              <a:rPr lang="fr-US" b="1" dirty="0"/>
              <a:t>Complications/comorbidités à 3 ans (1)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14B1DE-29E6-7DBD-56C7-2BCE56BB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94" y="3383321"/>
            <a:ext cx="7119145" cy="2959100"/>
          </a:xfrm>
          <a:prstGeom prst="rect">
            <a:avLst/>
          </a:prstGeom>
        </p:spPr>
      </p:pic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2C645FFA-2B20-75C1-FF17-488F88135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94" y="1440221"/>
            <a:ext cx="7119145" cy="1943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D5514B-EE30-6AC6-BAB4-13A6497B4B37}"/>
              </a:ext>
            </a:extLst>
          </p:cNvPr>
          <p:cNvSpPr/>
          <p:nvPr/>
        </p:nvSpPr>
        <p:spPr>
          <a:xfrm>
            <a:off x="2625140" y="3975422"/>
            <a:ext cx="5968545" cy="2872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F67AB-665C-E458-9410-6FEF13D5D098}"/>
              </a:ext>
            </a:extLst>
          </p:cNvPr>
          <p:cNvSpPr/>
          <p:nvPr/>
        </p:nvSpPr>
        <p:spPr>
          <a:xfrm>
            <a:off x="2625140" y="4805207"/>
            <a:ext cx="5968545" cy="2872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A01040-072B-5350-CFF0-A0A415191AF8}"/>
              </a:ext>
            </a:extLst>
          </p:cNvPr>
          <p:cNvSpPr/>
          <p:nvPr/>
        </p:nvSpPr>
        <p:spPr>
          <a:xfrm>
            <a:off x="2517894" y="2266321"/>
            <a:ext cx="6075791" cy="2872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96607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04FBC-A987-D2DE-A570-00B67BA8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27" y="183087"/>
            <a:ext cx="10572873" cy="1400530"/>
          </a:xfrm>
        </p:spPr>
        <p:txBody>
          <a:bodyPr>
            <a:normAutofit/>
          </a:bodyPr>
          <a:lstStyle/>
          <a:p>
            <a:pPr algn="ctr"/>
            <a:r>
              <a:rPr lang="fr-US" b="1" dirty="0"/>
              <a:t>Complications/comorbidités à 3 ans (2)</a:t>
            </a:r>
            <a:endParaRPr lang="fr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BC1E88-CD7A-9211-55EB-168558B19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5"/>
          <a:stretch/>
        </p:blipFill>
        <p:spPr>
          <a:xfrm>
            <a:off x="2621279" y="1583617"/>
            <a:ext cx="6866475" cy="317001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567129-D036-2BF7-14AD-6191843C54D3}"/>
              </a:ext>
            </a:extLst>
          </p:cNvPr>
          <p:cNvSpPr txBox="1"/>
          <p:nvPr/>
        </p:nvSpPr>
        <p:spPr>
          <a:xfrm>
            <a:off x="540604" y="5089717"/>
            <a:ext cx="1140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La majorité des SSI et SSO </a:t>
            </a:r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ont</a:t>
            </a:r>
            <a:r>
              <a:rPr lang="fr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lieu lors de la 1ère année post-opératoire</a:t>
            </a:r>
          </a:p>
        </p:txBody>
      </p:sp>
    </p:spTree>
    <p:extLst>
      <p:ext uri="{BB962C8B-B14F-4D97-AF65-F5344CB8AC3E}">
        <p14:creationId xmlns:p14="http://schemas.microsoft.com/office/powerpoint/2010/main" val="2134040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EDD3B-7280-AE45-6EE2-808FCB22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fr-US" b="1" dirty="0"/>
              <a:t>Conclusions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4F63D0-3604-3B1A-42CF-0CC012A1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066800"/>
            <a:ext cx="11501438" cy="5521569"/>
          </a:xfrm>
        </p:spPr>
        <p:txBody>
          <a:bodyPr>
            <a:normAutofit lnSpcReduction="10000"/>
          </a:bodyPr>
          <a:lstStyle/>
          <a:p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Taux de récidive à </a:t>
            </a:r>
            <a:r>
              <a:rPr lang="fr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22,2% </a:t>
            </a: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après un temps médian de suivi de 41 mois</a:t>
            </a:r>
          </a:p>
          <a:p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Facteurs de risques de récidive à 3 ans significatifs:</a:t>
            </a:r>
          </a:p>
          <a:p>
            <a:pPr lvl="1">
              <a:buFont typeface="Wingdings" pitchFamily="2" charset="2"/>
              <a:buChar char="v"/>
            </a:pPr>
            <a:r>
              <a:rPr lang="fr-FR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Position de la prothèse: position rétromusculaire semble diminuer les récidives à 3 ans (vs position intra-péritonéale)</a:t>
            </a:r>
          </a:p>
          <a:p>
            <a:pPr lvl="1">
              <a:buFont typeface="Wingdings" pitchFamily="2" charset="2"/>
              <a:buChar char="v"/>
            </a:pPr>
            <a:r>
              <a:rPr lang="fr-FR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Récidive d’éventration: augmentation récidive</a:t>
            </a:r>
          </a:p>
          <a:p>
            <a:pPr lvl="1">
              <a:buFont typeface="Wingdings" pitchFamily="2" charset="2"/>
              <a:buChar char="v"/>
            </a:pPr>
            <a:r>
              <a:rPr lang="fr-FR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Fistule entéro-cutanée post-opératoire : augmentation récidive</a:t>
            </a:r>
          </a:p>
          <a:p>
            <a:pPr lvl="1"/>
            <a:endParaRPr lang="fr-FR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SSO à 3 ans: 36.1%</a:t>
            </a:r>
          </a:p>
          <a:p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SSI à 3 ans: 24.1%</a:t>
            </a:r>
          </a:p>
          <a:p>
            <a:endParaRPr lang="fr-US" sz="1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2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47F64-2AEF-10AB-1846-922EAB14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71438"/>
            <a:ext cx="10364451" cy="1596177"/>
          </a:xfrm>
        </p:spPr>
        <p:txBody>
          <a:bodyPr/>
          <a:lstStyle/>
          <a:p>
            <a:r>
              <a:rPr lang="fr-US" b="1" dirty="0"/>
              <a:t>Conclusions (2)</a:t>
            </a:r>
            <a:endParaRPr lang="fr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051746-B58C-8549-1D35-FE779339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059796"/>
            <a:ext cx="11123858" cy="5563742"/>
          </a:xfrm>
        </p:spPr>
        <p:txBody>
          <a:bodyPr>
            <a:normAutofit fontScale="92500"/>
          </a:bodyPr>
          <a:lstStyle/>
          <a:p>
            <a:r>
              <a:rPr lang="fr-US" sz="32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Limites</a:t>
            </a:r>
          </a:p>
          <a:p>
            <a:pPr>
              <a:buFontTx/>
              <a:buChar char="-"/>
            </a:pP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R</a:t>
            </a:r>
            <a:r>
              <a:rPr lang="fr-FR" sz="2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é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trospectif</a:t>
            </a:r>
          </a:p>
          <a:p>
            <a:pPr>
              <a:buFontTx/>
              <a:buChar char="-"/>
            </a:pP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Dépistage de la récidive clinique </a:t>
            </a:r>
            <a:endParaRPr lang="fr-FR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Présence de prothèses </a:t>
            </a:r>
            <a:r>
              <a:rPr lang="fr-FR" sz="2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rétromusculaires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et intrapéritonéales</a:t>
            </a:r>
            <a:endParaRPr lang="fr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US" sz="32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Avantages</a:t>
            </a:r>
          </a:p>
          <a:p>
            <a:pPr>
              <a:buFontTx/>
              <a:buChar char="-"/>
            </a:pP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Cohorte de patient assez large (108 patients)</a:t>
            </a:r>
          </a:p>
          <a:p>
            <a:pPr>
              <a:buFontTx/>
              <a:buChar char="-"/>
            </a:pP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Suivi prolongé de 3 ans avec médiane de 41 mois</a:t>
            </a:r>
          </a:p>
          <a:p>
            <a:pPr>
              <a:buFontTx/>
              <a:buChar char="-"/>
            </a:pPr>
            <a:endParaRPr lang="fr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Tx/>
              <a:buChar char="-"/>
            </a:pPr>
            <a:r>
              <a:rPr lang="fr-US" sz="24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Taux de récidive légèrement supérieurs aux autres études du même genre:</a:t>
            </a:r>
          </a:p>
          <a:p>
            <a:pPr lvl="1">
              <a:buFontTx/>
              <a:buChar char="-"/>
            </a:pPr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18% à 3 ans (COBRA study</a:t>
            </a:r>
            <a:r>
              <a:rPr lang="fr-F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Buell</a:t>
            </a: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JF, </a:t>
            </a:r>
            <a:r>
              <a:rPr lang="fr-F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Sigmon</a:t>
            </a:r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) ; 11% à 2 ans (</a:t>
            </a: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Van </a:t>
            </a:r>
            <a:r>
              <a:rPr lang="fr-F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Rooijen</a:t>
            </a: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et al.)</a:t>
            </a:r>
            <a:endParaRPr lang="fr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lvl="1" indent="0">
              <a:buNone/>
            </a:pPr>
            <a:endParaRPr lang="fr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8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35C08-0AB0-A079-D7A0-10C44778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53009"/>
            <a:ext cx="10364451" cy="1596177"/>
          </a:xfrm>
        </p:spPr>
        <p:txBody>
          <a:bodyPr/>
          <a:lstStyle/>
          <a:p>
            <a:r>
              <a:rPr lang="fr-FR" b="1" dirty="0" err="1"/>
              <a:t>Take</a:t>
            </a:r>
            <a:r>
              <a:rPr lang="fr-FR" b="1" dirty="0"/>
              <a:t> home message</a:t>
            </a:r>
            <a:endParaRPr lang="fr-US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A371B9-AD4F-230A-85E9-699242F4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10899778" cy="5074023"/>
          </a:xfrm>
        </p:spPr>
        <p:txBody>
          <a:bodyPr>
            <a:normAutofit lnSpcReduction="10000"/>
          </a:bodyPr>
          <a:lstStyle/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Dans le cas de cure d’éventration dans le cas de patient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fragile classé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VHWG 3 et 4</a:t>
            </a:r>
          </a:p>
          <a:p>
            <a:pPr lvl="1"/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S</a:t>
            </a:r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emble </a:t>
            </a:r>
            <a:r>
              <a:rPr lang="fr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licite de proposer une réparation par </a:t>
            </a:r>
            <a:r>
              <a:rPr lang="fr-FR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une prothèse lentement résorbable (</a:t>
            </a:r>
            <a:r>
              <a:rPr lang="fr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Phasix</a:t>
            </a:r>
            <a:r>
              <a:rPr lang="fr-FR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®</a:t>
            </a:r>
            <a:r>
              <a:rPr lang="fr-FR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endParaRPr lang="fr-US" sz="20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/>
            <a:r>
              <a:rPr lang="fr-FR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</a:t>
            </a:r>
            <a:r>
              <a:rPr lang="fr-US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rivilégier la position rétromusculaire pour éviter les récidives</a:t>
            </a:r>
          </a:p>
          <a:p>
            <a:pPr lvl="1"/>
            <a:endParaRPr lang="fr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Nécessité d’une 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étude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prospective 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comparative randomisée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pour les 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patients VHWG 3 et 4 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opérés d’une cure d’éventration</a:t>
            </a:r>
          </a:p>
          <a:p>
            <a:pPr marL="0" indent="0">
              <a:buNone/>
            </a:pPr>
            <a:endParaRPr lang="fr-FR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Un recul encore à plus long terme est nécessaire pour évaluer le risque de récidive</a:t>
            </a:r>
          </a:p>
        </p:txBody>
      </p:sp>
    </p:spTree>
    <p:extLst>
      <p:ext uri="{BB962C8B-B14F-4D97-AF65-F5344CB8AC3E}">
        <p14:creationId xmlns:p14="http://schemas.microsoft.com/office/powerpoint/2010/main" val="274520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5462A-7ADD-0CB6-E02A-CA3C9917475F}"/>
              </a:ext>
            </a:extLst>
          </p:cNvPr>
          <p:cNvSpPr/>
          <p:nvPr/>
        </p:nvSpPr>
        <p:spPr>
          <a:xfrm>
            <a:off x="2898817" y="2151727"/>
            <a:ext cx="63943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Merci beaucoup</a:t>
            </a:r>
          </a:p>
        </p:txBody>
      </p:sp>
    </p:spTree>
    <p:extLst>
      <p:ext uri="{BB962C8B-B14F-4D97-AF65-F5344CB8AC3E}">
        <p14:creationId xmlns:p14="http://schemas.microsoft.com/office/powerpoint/2010/main" val="88058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F275D-D23C-8B44-91E4-E5727F37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fr-US" b="1" i="1" dirty="0">
                <a:solidFill>
                  <a:schemeClr val="tx1"/>
                </a:solidFill>
              </a:rPr>
              <a:t>Pour commencer,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5E13C-A3FF-28E6-26E3-265B8525B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887" y="1403349"/>
            <a:ext cx="11800114" cy="4195763"/>
          </a:xfrm>
        </p:spPr>
        <p:txBody>
          <a:bodyPr/>
          <a:lstStyle/>
          <a:p>
            <a:r>
              <a:rPr lang="fr-US" sz="20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20% de récidive d’éventration après laparotomie </a:t>
            </a:r>
          </a:p>
          <a:p>
            <a:r>
              <a:rPr lang="fr-US" sz="20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Débat lors des situations en terrain contaminé (VHWG 3 et 4) </a:t>
            </a:r>
          </a:p>
          <a:p>
            <a:pPr marL="457200" lvl="1" indent="0">
              <a:buNone/>
            </a:pPr>
            <a:endParaRPr lang="fr-FR" sz="3600" u="sng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lvl="1" indent="0">
              <a:buNone/>
            </a:pPr>
            <a:r>
              <a:rPr lang="fr-FR" sz="3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</a:t>
            </a:r>
            <a:r>
              <a:rPr lang="fr-US" sz="3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rothèses lentement résorbables ou synthétiques? </a:t>
            </a:r>
          </a:p>
          <a:p>
            <a:pPr lvl="2"/>
            <a:r>
              <a:rPr lang="fr-FR" sz="2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</a:t>
            </a:r>
            <a:r>
              <a:rPr lang="fr-US" sz="2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rothèses biologiques hors compétition car trop de complications (34-62%) et de récidives (24-30%)</a:t>
            </a:r>
          </a:p>
          <a:p>
            <a:endParaRPr lang="fr-US" i="1" dirty="0"/>
          </a:p>
        </p:txBody>
      </p:sp>
    </p:spTree>
    <p:extLst>
      <p:ext uri="{BB962C8B-B14F-4D97-AF65-F5344CB8AC3E}">
        <p14:creationId xmlns:p14="http://schemas.microsoft.com/office/powerpoint/2010/main" val="126719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E5612-D503-09B3-EC09-E6E966CB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2906"/>
            <a:ext cx="10364451" cy="1596177"/>
          </a:xfrm>
        </p:spPr>
        <p:txBody>
          <a:bodyPr>
            <a:normAutofit/>
          </a:bodyPr>
          <a:lstStyle/>
          <a:p>
            <a:r>
              <a:rPr lang="fr-US" b="1" i="1" dirty="0"/>
              <a:t>Prothèse lentement résorbables type P4HB</a:t>
            </a:r>
            <a:endParaRPr lang="fr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5F9A0-9E2C-972C-AA1A-8B378857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36" y="1947412"/>
            <a:ext cx="6305672" cy="3057341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D</a:t>
            </a:r>
            <a:r>
              <a:rPr lang="fr-US" dirty="0">
                <a:latin typeface="Arial Narrow" panose="020B0604020202020204" pitchFamily="34" charset="0"/>
                <a:cs typeface="Arial Narrow" panose="020B0604020202020204" pitchFamily="34" charset="0"/>
              </a:rPr>
              <a:t>énommée aussi </a:t>
            </a:r>
            <a:r>
              <a:rPr lang="fr-US" b="1" dirty="0">
                <a:latin typeface="Arial Narrow" panose="020B0604020202020204" pitchFamily="34" charset="0"/>
                <a:cs typeface="Arial Narrow" panose="020B0604020202020204" pitchFamily="34" charset="0"/>
              </a:rPr>
              <a:t>biosynthétique</a:t>
            </a:r>
          </a:p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Matrice de </a:t>
            </a:r>
            <a:r>
              <a:rPr lang="fr-FR" b="1" dirty="0">
                <a:latin typeface="Arial Narrow" panose="020B0604020202020204" pitchFamily="34" charset="0"/>
                <a:cs typeface="Arial Narrow" panose="020B0604020202020204" pitchFamily="34" charset="0"/>
              </a:rPr>
              <a:t>poly-4-hydroxybutyrate (P4HB) 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formée par culture d’Escherichia coli associée à une matrice synthétique</a:t>
            </a:r>
          </a:p>
          <a:p>
            <a:r>
              <a:rPr lang="fr-FR" b="1" dirty="0">
                <a:latin typeface="Arial Narrow" panose="020B0604020202020204" pitchFamily="34" charset="0"/>
                <a:cs typeface="Arial Narrow" panose="020B0604020202020204" pitchFamily="34" charset="0"/>
              </a:rPr>
              <a:t>Offrirait une meilleure résistance à l’infection de prothèse </a:t>
            </a:r>
          </a:p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Durée de résorption </a:t>
            </a:r>
            <a:r>
              <a:rPr lang="fr-FR" b="1" dirty="0">
                <a:latin typeface="Arial Narrow" panose="020B0604020202020204" pitchFamily="34" charset="0"/>
                <a:cs typeface="Arial Narrow" panose="020B0604020202020204" pitchFamily="34" charset="0"/>
              </a:rPr>
              <a:t>12-18 mois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(modèle animal)</a:t>
            </a:r>
          </a:p>
          <a:p>
            <a:endParaRPr lang="fr-FR" dirty="0"/>
          </a:p>
          <a:p>
            <a:endParaRPr lang="fr-US" i="1" u="sng" dirty="0"/>
          </a:p>
        </p:txBody>
      </p:sp>
      <p:pic>
        <p:nvPicPr>
          <p:cNvPr id="2050" name="Picture 2" descr="Phasix™ ST Mesh">
            <a:extLst>
              <a:ext uri="{FF2B5EF4-FFF2-40B4-BE49-F238E27FC236}">
                <a16:creationId xmlns:a16="http://schemas.microsoft.com/office/drawing/2014/main" id="{275C62DA-C0EB-64A9-ECF3-D436E66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93" y="1514474"/>
            <a:ext cx="3073241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asix™ Mesh">
            <a:extLst>
              <a:ext uri="{FF2B5EF4-FFF2-40B4-BE49-F238E27FC236}">
                <a16:creationId xmlns:a16="http://schemas.microsoft.com/office/drawing/2014/main" id="{34AF279C-1E0A-7AE6-7D25-730F5DB4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70" y="4262157"/>
            <a:ext cx="284559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9850A6-7649-9118-F334-175875E6CF50}"/>
              </a:ext>
            </a:extLst>
          </p:cNvPr>
          <p:cNvSpPr txBox="1"/>
          <p:nvPr/>
        </p:nvSpPr>
        <p:spPr>
          <a:xfrm>
            <a:off x="646111" y="5098917"/>
            <a:ext cx="775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Problématique : le taux de récidive augmente-t-il après résorption théorique de la prothèse PHASIX ? </a:t>
            </a:r>
          </a:p>
        </p:txBody>
      </p:sp>
    </p:spTree>
    <p:extLst>
      <p:ext uri="{BB962C8B-B14F-4D97-AF65-F5344CB8AC3E}">
        <p14:creationId xmlns:p14="http://schemas.microsoft.com/office/powerpoint/2010/main" val="284613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963424-01E0-F550-3E4A-7FFB778F5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64" y="593642"/>
            <a:ext cx="8947150" cy="174897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D4178B-7179-7E8C-0C4D-D29A055F8F91}"/>
              </a:ext>
            </a:extLst>
          </p:cNvPr>
          <p:cNvSpPr txBox="1"/>
          <p:nvPr/>
        </p:nvSpPr>
        <p:spPr>
          <a:xfrm>
            <a:off x="674076" y="2724928"/>
            <a:ext cx="10208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215 patients suivis sur 1 an avec mVHWG 2 et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SSI 22,3%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SSO 39,5%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Récidive 12,4%</a:t>
            </a:r>
          </a:p>
          <a:p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Facteur de risque de SSI : gestes de résection intestinal associée</a:t>
            </a:r>
            <a:endParaRPr lang="fr-FR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Facteur de risque de complication majeure : chirurgie en urgence</a:t>
            </a:r>
          </a:p>
        </p:txBody>
      </p:sp>
    </p:spTree>
    <p:extLst>
      <p:ext uri="{BB962C8B-B14F-4D97-AF65-F5344CB8AC3E}">
        <p14:creationId xmlns:p14="http://schemas.microsoft.com/office/powerpoint/2010/main" val="216664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E03F5-0C8F-5737-6C61-6878FB78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2" y="0"/>
            <a:ext cx="10364451" cy="1596177"/>
          </a:xfrm>
        </p:spPr>
        <p:txBody>
          <a:bodyPr/>
          <a:lstStyle/>
          <a:p>
            <a:r>
              <a:rPr lang="fr-US" u="sng" dirty="0"/>
              <a:t>Objectifs de l’étude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D368C-F970-6531-A37B-816763C2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54" y="1254369"/>
            <a:ext cx="11545889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Critère de  jugement principal</a:t>
            </a:r>
          </a:p>
          <a:p>
            <a:r>
              <a:rPr lang="fr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Taux de récidive à 3 ans avec </a:t>
            </a:r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cure d’éventration avec une prothèse lentement résorbable</a:t>
            </a:r>
            <a:r>
              <a:rPr lang="fr-FR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(et les facteurs de risques associés) chez des patients classées VHWG 3 et 4</a:t>
            </a:r>
          </a:p>
          <a:p>
            <a:pPr lvl="1">
              <a:buFont typeface="Wingdings" pitchFamily="2" charset="2"/>
              <a:buChar char="v"/>
            </a:pP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D</a:t>
            </a:r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épisté cliniquement par un chirurgien expérimenté</a:t>
            </a:r>
          </a:p>
          <a:p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Critère de  jugement secondaire</a:t>
            </a:r>
          </a:p>
          <a:p>
            <a:r>
              <a:rPr lang="fr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SSI et SSO à </a:t>
            </a:r>
            <a:r>
              <a:rPr lang="fr-FR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  <a:r>
              <a:rPr lang="fr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ans de suivi après cure d’éventration par PHASIX</a:t>
            </a:r>
          </a:p>
          <a:p>
            <a:pPr lvl="1">
              <a:buFont typeface="Wingdings" pitchFamily="2" charset="2"/>
              <a:buChar char="v"/>
            </a:pP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SSI:  Infections superficielles et profondes</a:t>
            </a:r>
          </a:p>
          <a:p>
            <a:pPr lvl="1">
              <a:buFont typeface="Wingdings" pitchFamily="2" charset="2"/>
              <a:buChar char="v"/>
            </a:pP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SSO: cellulite, SSI, </a:t>
            </a:r>
            <a:r>
              <a:rPr lang="fr-F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sérome</a:t>
            </a: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, hématome, fistule entérale, infection de prothèse et désunion de cicatrice</a:t>
            </a:r>
          </a:p>
          <a:p>
            <a:pPr lvl="1">
              <a:buFont typeface="Wingdings" pitchFamily="2" charset="2"/>
              <a:buChar char="v"/>
            </a:pPr>
            <a:endParaRPr lang="fr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8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F8BC4-E258-C169-C348-6358E5E9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550"/>
            <a:ext cx="10364451" cy="1596177"/>
          </a:xfrm>
        </p:spPr>
        <p:txBody>
          <a:bodyPr/>
          <a:lstStyle/>
          <a:p>
            <a:r>
              <a:rPr lang="fr-US" u="sng" dirty="0"/>
              <a:t>Méthodes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4591C-A7FF-66E0-C2DF-EEBB59BD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10666658" cy="4952310"/>
          </a:xfrm>
        </p:spPr>
        <p:txBody>
          <a:bodyPr>
            <a:normAutofit/>
          </a:bodyPr>
          <a:lstStyle/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Etude comparative de cohorte </a:t>
            </a:r>
            <a:r>
              <a:rPr lang="fr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retrospective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Multicentrique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(=6 hôpitaux universitaires </a:t>
            </a:r>
          </a:p>
          <a:p>
            <a:pPr marL="0" indent="0">
              <a:buNone/>
            </a:pP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français 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Strasbourg, Dijon, Bordeaux, </a:t>
            </a:r>
          </a:p>
          <a:p>
            <a:pPr marL="0" indent="0">
              <a:buNone/>
            </a:pPr>
            <a:r>
              <a:rPr lang="fr-FR" sz="2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Besançon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, Lyon et Reims)</a:t>
            </a:r>
          </a:p>
          <a:p>
            <a:pPr marL="0" indent="0">
              <a:buNone/>
            </a:pPr>
            <a:endParaRPr lang="fr-FR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Recrutement de 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Mai 2016 à Septembre 2018. </a:t>
            </a:r>
          </a:p>
          <a:p>
            <a:endParaRPr lang="fr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" name="Picture 16" descr="ORO-DENTAL – rare diseases – maladies rares – seltene krankenheiten –  Projektpartner">
            <a:extLst>
              <a:ext uri="{FF2B5EF4-FFF2-40B4-BE49-F238E27FC236}">
                <a16:creationId xmlns:a16="http://schemas.microsoft.com/office/drawing/2014/main" id="{F0E499EA-4293-C103-3674-66576F80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36" y="567030"/>
            <a:ext cx="1787611" cy="14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iences de santé - Université de Bourgogne">
            <a:extLst>
              <a:ext uri="{FF2B5EF4-FFF2-40B4-BE49-F238E27FC236}">
                <a16:creationId xmlns:a16="http://schemas.microsoft.com/office/drawing/2014/main" id="{7C557029-910A-E1E1-08CD-FC056707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21" y="681013"/>
            <a:ext cx="1853944" cy="11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ôle et place du pharmacien d'officine dans les maisons de santé  pluriprofessionnelles franc-comtoises">
            <a:extLst>
              <a:ext uri="{FF2B5EF4-FFF2-40B4-BE49-F238E27FC236}">
                <a16:creationId xmlns:a16="http://schemas.microsoft.com/office/drawing/2014/main" id="{F24B8477-7E72-BABC-FEAB-F837C25C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73" y="2227686"/>
            <a:ext cx="2221520" cy="9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F9793-C11C-9203-B87E-DD3B6460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765" y="3423132"/>
            <a:ext cx="2517165" cy="12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aculté de Médecine et de Maïeutique Lyon Sud - Charles Mérieux">
            <a:extLst>
              <a:ext uri="{FF2B5EF4-FFF2-40B4-BE49-F238E27FC236}">
                <a16:creationId xmlns:a16="http://schemas.microsoft.com/office/drawing/2014/main" id="{B3F308F7-F3C1-D159-EAA3-55FD05B1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47" y="4916875"/>
            <a:ext cx="3858790" cy="8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29AA9-1168-9837-F1A2-E5E1A63A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62" y="2409918"/>
            <a:ext cx="2600570" cy="15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3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10591-F6A0-9645-E8DB-45D3752F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4390"/>
          </a:xfrm>
        </p:spPr>
        <p:txBody>
          <a:bodyPr/>
          <a:lstStyle/>
          <a:p>
            <a:r>
              <a:rPr lang="fr-US" u="sng" dirty="0"/>
              <a:t>Méthodes (2)</a:t>
            </a:r>
            <a:endParaRPr lang="fr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819B8-0A23-D8B5-1E8E-4C530058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331259"/>
            <a:ext cx="11406553" cy="4195481"/>
          </a:xfrm>
        </p:spPr>
        <p:txBody>
          <a:bodyPr>
            <a:normAutofit/>
          </a:bodyPr>
          <a:lstStyle/>
          <a:p>
            <a:r>
              <a:rPr lang="fr-US" sz="2800" dirty="0">
                <a:latin typeface="Arial Narrow" panose="020B0604020202020204" pitchFamily="34" charset="0"/>
                <a:cs typeface="Arial Narrow" panose="020B0604020202020204" pitchFamily="34" charset="0"/>
              </a:rPr>
              <a:t>Population incluse: </a:t>
            </a:r>
          </a:p>
          <a:p>
            <a:pPr lvl="1"/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Cure d’éventration </a:t>
            </a:r>
            <a:r>
              <a:rPr lang="fr-FR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avec</a:t>
            </a:r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mise en place d’une prothèse lentement résorbable dans la période de recrutement</a:t>
            </a:r>
          </a:p>
          <a:p>
            <a:pPr marL="457200" lvl="1" indent="0">
              <a:buNone/>
            </a:pPr>
            <a:endParaRPr lang="fr-US" sz="3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/>
            <a:r>
              <a:rPr lang="fr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Critères d’exclusion:</a:t>
            </a:r>
          </a:p>
          <a:p>
            <a:pPr lvl="2">
              <a:buFont typeface="Wingdings" pitchFamily="2" charset="2"/>
              <a:buChar char="v"/>
            </a:pPr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Chirurgie propre  </a:t>
            </a:r>
          </a:p>
          <a:p>
            <a:pPr lvl="2">
              <a:buFont typeface="Wingdings" pitchFamily="2" charset="2"/>
              <a:buChar char="v"/>
            </a:pPr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Prothèse prophylactique en absence d’éventration</a:t>
            </a:r>
          </a:p>
          <a:p>
            <a:pPr lvl="2">
              <a:buFont typeface="Wingdings" pitchFamily="2" charset="2"/>
              <a:buChar char="v"/>
            </a:pPr>
            <a:r>
              <a:rPr lang="fr-F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S</a:t>
            </a:r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uivi de moins de 24 mois</a:t>
            </a:r>
          </a:p>
          <a:p>
            <a:pPr lvl="2">
              <a:buFont typeface="Wingdings" pitchFamily="2" charset="2"/>
              <a:buChar char="v"/>
            </a:pPr>
            <a:endParaRPr lang="fr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US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88480" y="6110768"/>
            <a:ext cx="5176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 Narrow" panose="020B0606020202030204" pitchFamily="34" charset="0"/>
              </a:rPr>
              <a:t>Ventral </a:t>
            </a:r>
            <a:r>
              <a:rPr lang="fr-FR" sz="1600" dirty="0" err="1">
                <a:latin typeface="Arial Narrow" panose="020B0606020202030204" pitchFamily="34" charset="0"/>
              </a:rPr>
              <a:t>Hernia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</a:rPr>
              <a:t>Working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</a:rPr>
              <a:t>Group,et</a:t>
            </a:r>
            <a:r>
              <a:rPr lang="fr-FR" sz="1600" dirty="0">
                <a:latin typeface="Arial Narrow" panose="020B0606020202030204" pitchFamily="34" charset="0"/>
              </a:rPr>
              <a:t> al. </a:t>
            </a:r>
            <a:r>
              <a:rPr lang="fr-FR" sz="1600" dirty="0" err="1">
                <a:latin typeface="Arial Narrow" panose="020B0606020202030204" pitchFamily="34" charset="0"/>
              </a:rPr>
              <a:t>Surgery</a:t>
            </a:r>
            <a:r>
              <a:rPr lang="fr-FR" sz="1600" dirty="0">
                <a:latin typeface="Arial Narrow" panose="020B0606020202030204" pitchFamily="34" charset="0"/>
              </a:rPr>
              <a:t>. 2010;148: 544–58</a:t>
            </a:r>
          </a:p>
          <a:p>
            <a:r>
              <a:rPr lang="fr-FR" sz="1600" dirty="0" err="1">
                <a:latin typeface="Arial Narrow" panose="020B0606020202030204" pitchFamily="34" charset="0"/>
              </a:rPr>
              <a:t>Kanters</a:t>
            </a:r>
            <a:r>
              <a:rPr lang="fr-FR" sz="1600" dirty="0">
                <a:latin typeface="Arial Narrow" panose="020B0606020202030204" pitchFamily="34" charset="0"/>
              </a:rPr>
              <a:t> AE et al. J Am </a:t>
            </a:r>
            <a:r>
              <a:rPr lang="fr-FR" sz="1600" dirty="0" err="1">
                <a:latin typeface="Arial Narrow" panose="020B0606020202030204" pitchFamily="34" charset="0"/>
              </a:rPr>
              <a:t>Coll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</a:rPr>
              <a:t>Surg</a:t>
            </a:r>
            <a:r>
              <a:rPr lang="fr-FR" sz="1600" dirty="0">
                <a:latin typeface="Arial Narrow" panose="020B0606020202030204" pitchFamily="34" charset="0"/>
              </a:rPr>
              <a:t>. 2012; 215: 787-93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38" y="731518"/>
            <a:ext cx="8838241" cy="52274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310871" y="1080250"/>
            <a:ext cx="154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Classification de </a:t>
            </a:r>
            <a:r>
              <a:rPr lang="fr-FR" sz="1600" b="1" dirty="0" err="1"/>
              <a:t>Altemeier</a:t>
            </a:r>
            <a:r>
              <a:rPr lang="fr-FR" sz="1600" b="1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537749" y="2631106"/>
            <a:ext cx="108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VHWG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330125" y="4309289"/>
            <a:ext cx="150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/>
              <a:t>Modified</a:t>
            </a:r>
            <a:r>
              <a:rPr lang="fr-FR" sz="1600" b="1" dirty="0"/>
              <a:t> VHWG</a:t>
            </a:r>
          </a:p>
        </p:txBody>
      </p:sp>
    </p:spTree>
    <p:extLst>
      <p:ext uri="{BB962C8B-B14F-4D97-AF65-F5344CB8AC3E}">
        <p14:creationId xmlns:p14="http://schemas.microsoft.com/office/powerpoint/2010/main" val="353680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DCC41-0B2C-4706-A2A4-15C995FF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60" y="-105065"/>
            <a:ext cx="10126664" cy="1400530"/>
          </a:xfrm>
        </p:spPr>
        <p:txBody>
          <a:bodyPr/>
          <a:lstStyle/>
          <a:p>
            <a:pPr algn="ctr"/>
            <a:r>
              <a:rPr lang="fr-US" sz="3200" b="1" dirty="0"/>
              <a:t>Caractéristiques de la population étudiée</a:t>
            </a:r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4D85D461-FD6E-5522-D037-A682725F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19" y="1583391"/>
            <a:ext cx="5685228" cy="5007628"/>
          </a:xfrm>
          <a:prstGeom prst="rect">
            <a:avLst/>
          </a:prstGeom>
        </p:spPr>
      </p:pic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ABB06ED0-824E-0654-4FB2-1861F34BE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1" y="905756"/>
            <a:ext cx="5997146" cy="5046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476BFA-C5B9-5B17-0647-ECF8EFE0C26E}"/>
              </a:ext>
            </a:extLst>
          </p:cNvPr>
          <p:cNvSpPr/>
          <p:nvPr/>
        </p:nvSpPr>
        <p:spPr>
          <a:xfrm>
            <a:off x="3955204" y="2076910"/>
            <a:ext cx="792641" cy="1623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8734AE-7E51-65B2-139E-29CDBBB3734B}"/>
              </a:ext>
            </a:extLst>
          </p:cNvPr>
          <p:cNvSpPr/>
          <p:nvPr/>
        </p:nvSpPr>
        <p:spPr>
          <a:xfrm>
            <a:off x="5403790" y="2081293"/>
            <a:ext cx="692210" cy="1623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B3010D-B097-D382-8E75-4FD6D1DDEF84}"/>
              </a:ext>
            </a:extLst>
          </p:cNvPr>
          <p:cNvSpPr/>
          <p:nvPr/>
        </p:nvSpPr>
        <p:spPr>
          <a:xfrm>
            <a:off x="8635415" y="2296137"/>
            <a:ext cx="692210" cy="1623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2AF56-2441-7F9E-A40E-A0C3001B3992}"/>
              </a:ext>
            </a:extLst>
          </p:cNvPr>
          <p:cNvSpPr/>
          <p:nvPr/>
        </p:nvSpPr>
        <p:spPr>
          <a:xfrm>
            <a:off x="2820769" y="3629844"/>
            <a:ext cx="692210" cy="1623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B4F520-478F-4204-DF5D-C9697D89578F}"/>
              </a:ext>
            </a:extLst>
          </p:cNvPr>
          <p:cNvSpPr/>
          <p:nvPr/>
        </p:nvSpPr>
        <p:spPr>
          <a:xfrm>
            <a:off x="2820769" y="3249503"/>
            <a:ext cx="692210" cy="1623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55B25D-FE64-8592-E206-D302C08368D7}"/>
              </a:ext>
            </a:extLst>
          </p:cNvPr>
          <p:cNvSpPr/>
          <p:nvPr/>
        </p:nvSpPr>
        <p:spPr>
          <a:xfrm>
            <a:off x="5423292" y="4016768"/>
            <a:ext cx="692210" cy="1623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C68514-0477-1985-3ED3-D7057D7D2C2E}"/>
              </a:ext>
            </a:extLst>
          </p:cNvPr>
          <p:cNvSpPr txBox="1"/>
          <p:nvPr/>
        </p:nvSpPr>
        <p:spPr>
          <a:xfrm>
            <a:off x="1335085" y="5961633"/>
            <a:ext cx="524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Stomie présente dans 35% %</a:t>
            </a:r>
          </a:p>
          <a:p>
            <a:r>
              <a:rPr lang="fr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Résection intestinale dans 50,1%</a:t>
            </a:r>
          </a:p>
        </p:txBody>
      </p:sp>
    </p:spTree>
    <p:extLst>
      <p:ext uri="{BB962C8B-B14F-4D97-AF65-F5344CB8AC3E}">
        <p14:creationId xmlns:p14="http://schemas.microsoft.com/office/powerpoint/2010/main" val="4056937536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{FFBA9A7E-26D6-E440-A477-0E5CDCFCBD1E}tf10001073</Template>
  <TotalTime>230</TotalTime>
  <Words>920</Words>
  <Application>Microsoft Macintosh PowerPoint</Application>
  <PresentationFormat>Grand écran</PresentationFormat>
  <Paragraphs>122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Algerian</vt:lpstr>
      <vt:lpstr>Arial</vt:lpstr>
      <vt:lpstr>Arial Narrow</vt:lpstr>
      <vt:lpstr>Calibri</vt:lpstr>
      <vt:lpstr>Tw Cen MT</vt:lpstr>
      <vt:lpstr>Wingdings</vt:lpstr>
      <vt:lpstr>Ronds dans l’eau</vt:lpstr>
      <vt:lpstr>Incisional hernia repair with a slowly absorbable P4HB mesh: what happens after the mesh disappears? A retrospective longitudinal clinical study </vt:lpstr>
      <vt:lpstr>Pour commencer,</vt:lpstr>
      <vt:lpstr>Prothèse lentement résorbables type P4HB</vt:lpstr>
      <vt:lpstr>Présentation PowerPoint</vt:lpstr>
      <vt:lpstr>Objectifs de l’étude</vt:lpstr>
      <vt:lpstr>Méthodes (1)</vt:lpstr>
      <vt:lpstr>Méthodes (2)</vt:lpstr>
      <vt:lpstr>Présentation PowerPoint</vt:lpstr>
      <vt:lpstr>Caractéristiques de la population étudiée</vt:lpstr>
      <vt:lpstr>Taux de récidive à 3 ans</vt:lpstr>
      <vt:lpstr>Facteurs de risque de récidive à long terme (1)</vt:lpstr>
      <vt:lpstr>Facteurs de risque de récidive à long terme (2)</vt:lpstr>
      <vt:lpstr>Complications/comorbidités à 3 ans (1)</vt:lpstr>
      <vt:lpstr>Complications/comorbidités à 3 ans (2)</vt:lpstr>
      <vt:lpstr>Conclusions (1)</vt:lpstr>
      <vt:lpstr>Conclusions (2)</vt:lpstr>
      <vt:lpstr>Take home message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Incisional hernia repair with a slowly absorbable P4HB mesh: what happens after the mesh disappears? A retrospective longitudinal clinical study</dc:title>
  <dc:creator>Tiphaine Layer</dc:creator>
  <cp:lastModifiedBy>Tiphaine Layer</cp:lastModifiedBy>
  <cp:revision>15</cp:revision>
  <dcterms:created xsi:type="dcterms:W3CDTF">2022-06-12T20:19:09Z</dcterms:created>
  <dcterms:modified xsi:type="dcterms:W3CDTF">2022-06-17T08:59:12Z</dcterms:modified>
</cp:coreProperties>
</file>