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8" r:id="rId2"/>
    <p:sldId id="257" r:id="rId3"/>
    <p:sldId id="259" r:id="rId4"/>
    <p:sldId id="260" r:id="rId5"/>
    <p:sldId id="261" r:id="rId6"/>
    <p:sldId id="286" r:id="rId7"/>
    <p:sldId id="262" r:id="rId8"/>
    <p:sldId id="293" r:id="rId9"/>
    <p:sldId id="275" r:id="rId10"/>
    <p:sldId id="287" r:id="rId11"/>
    <p:sldId id="265" r:id="rId12"/>
    <p:sldId id="266" r:id="rId13"/>
    <p:sldId id="267" r:id="rId14"/>
    <p:sldId id="268" r:id="rId15"/>
    <p:sldId id="270" r:id="rId16"/>
    <p:sldId id="295" r:id="rId17"/>
    <p:sldId id="272" r:id="rId18"/>
    <p:sldId id="273" r:id="rId19"/>
    <p:sldId id="274" r:id="rId20"/>
    <p:sldId id="289" r:id="rId21"/>
    <p:sldId id="278" r:id="rId22"/>
    <p:sldId id="276" r:id="rId23"/>
    <p:sldId id="279" r:id="rId24"/>
    <p:sldId id="277" r:id="rId25"/>
    <p:sldId id="280" r:id="rId26"/>
    <p:sldId id="281" r:id="rId27"/>
    <p:sldId id="288" r:id="rId28"/>
    <p:sldId id="282" r:id="rId29"/>
    <p:sldId id="296" r:id="rId30"/>
    <p:sldId id="283" r:id="rId31"/>
    <p:sldId id="284" r:id="rId32"/>
    <p:sldId id="285" r:id="rId33"/>
    <p:sldId id="290" r:id="rId34"/>
    <p:sldId id="291" r:id="rId35"/>
    <p:sldId id="294" r:id="rId36"/>
  </p:sldIdLst>
  <p:sldSz cx="12192000" cy="6858000"/>
  <p:notesSz cx="6889750" cy="100218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as Habib" initials="EH" lastIdx="1" clrIdx="0">
    <p:extLst>
      <p:ext uri="{19B8F6BF-5375-455C-9EA6-DF929625EA0E}">
        <p15:presenceInfo xmlns:p15="http://schemas.microsoft.com/office/powerpoint/2012/main" userId="2be515de71a4837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5996" autoAdjust="0"/>
  </p:normalViewPr>
  <p:slideViewPr>
    <p:cSldViewPr snapToGrid="0">
      <p:cViewPr varScale="1">
        <p:scale>
          <a:sx n="79" d="100"/>
          <a:sy n="79" d="100"/>
        </p:scale>
        <p:origin x="1776" y="8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5558" cy="502835"/>
          </a:xfrm>
          <a:prstGeom prst="rect">
            <a:avLst/>
          </a:prstGeom>
        </p:spPr>
        <p:txBody>
          <a:bodyPr vert="horz" lIns="96634" tIns="48317" rIns="96634" bIns="48317" rtlCol="0"/>
          <a:lstStyle>
            <a:lvl1pPr algn="l">
              <a:defRPr sz="1300"/>
            </a:lvl1pPr>
          </a:lstStyle>
          <a:p>
            <a:endParaRPr lang="fr-FR" dirty="0"/>
          </a:p>
        </p:txBody>
      </p:sp>
      <p:sp>
        <p:nvSpPr>
          <p:cNvPr id="3" name="Espace réservé de la date 2"/>
          <p:cNvSpPr>
            <a:spLocks noGrp="1"/>
          </p:cNvSpPr>
          <p:nvPr>
            <p:ph type="dt" idx="1"/>
          </p:nvPr>
        </p:nvSpPr>
        <p:spPr>
          <a:xfrm>
            <a:off x="3902597" y="0"/>
            <a:ext cx="2985558" cy="502835"/>
          </a:xfrm>
          <a:prstGeom prst="rect">
            <a:avLst/>
          </a:prstGeom>
        </p:spPr>
        <p:txBody>
          <a:bodyPr vert="horz" lIns="96634" tIns="48317" rIns="96634" bIns="48317" rtlCol="0"/>
          <a:lstStyle>
            <a:lvl1pPr algn="r">
              <a:defRPr sz="1300"/>
            </a:lvl1pPr>
          </a:lstStyle>
          <a:p>
            <a:fld id="{D922156A-5734-4251-B45E-463A1B24A566}" type="datetimeFigureOut">
              <a:rPr lang="fr-FR" smtClean="0"/>
              <a:t>16/06/2022</a:t>
            </a:fld>
            <a:endParaRPr lang="fr-FR" dirty="0"/>
          </a:p>
        </p:txBody>
      </p:sp>
      <p:sp>
        <p:nvSpPr>
          <p:cNvPr id="4" name="Espace réservé de l'image des diapositives 3"/>
          <p:cNvSpPr>
            <a:spLocks noGrp="1" noRot="1" noChangeAspect="1"/>
          </p:cNvSpPr>
          <p:nvPr>
            <p:ph type="sldImg" idx="2"/>
          </p:nvPr>
        </p:nvSpPr>
        <p:spPr>
          <a:xfrm>
            <a:off x="438150" y="1252538"/>
            <a:ext cx="6013450" cy="3382962"/>
          </a:xfrm>
          <a:prstGeom prst="rect">
            <a:avLst/>
          </a:prstGeom>
          <a:noFill/>
          <a:ln w="12700">
            <a:solidFill>
              <a:prstClr val="black"/>
            </a:solidFill>
          </a:ln>
        </p:spPr>
        <p:txBody>
          <a:bodyPr vert="horz" lIns="96634" tIns="48317" rIns="96634" bIns="48317" rtlCol="0" anchor="ctr"/>
          <a:lstStyle/>
          <a:p>
            <a:endParaRPr lang="fr-FR" dirty="0"/>
          </a:p>
        </p:txBody>
      </p:sp>
      <p:sp>
        <p:nvSpPr>
          <p:cNvPr id="5" name="Espace réservé des notes 4"/>
          <p:cNvSpPr>
            <a:spLocks noGrp="1"/>
          </p:cNvSpPr>
          <p:nvPr>
            <p:ph type="body" sz="quarter" idx="3"/>
          </p:nvPr>
        </p:nvSpPr>
        <p:spPr>
          <a:xfrm>
            <a:off x="688975" y="4823034"/>
            <a:ext cx="5511800" cy="3946118"/>
          </a:xfrm>
          <a:prstGeom prst="rect">
            <a:avLst/>
          </a:prstGeom>
        </p:spPr>
        <p:txBody>
          <a:bodyPr vert="horz" lIns="96634" tIns="48317" rIns="96634" bIns="48317"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519055"/>
            <a:ext cx="2985558" cy="502834"/>
          </a:xfrm>
          <a:prstGeom prst="rect">
            <a:avLst/>
          </a:prstGeom>
        </p:spPr>
        <p:txBody>
          <a:bodyPr vert="horz" lIns="96634" tIns="48317" rIns="96634" bIns="48317" rtlCol="0" anchor="b"/>
          <a:lstStyle>
            <a:lvl1pPr algn="l">
              <a:defRPr sz="1300"/>
            </a:lvl1pPr>
          </a:lstStyle>
          <a:p>
            <a:endParaRPr lang="fr-FR" dirty="0"/>
          </a:p>
        </p:txBody>
      </p:sp>
      <p:sp>
        <p:nvSpPr>
          <p:cNvPr id="7" name="Espace réservé du numéro de diapositive 6"/>
          <p:cNvSpPr>
            <a:spLocks noGrp="1"/>
          </p:cNvSpPr>
          <p:nvPr>
            <p:ph type="sldNum" sz="quarter" idx="5"/>
          </p:nvPr>
        </p:nvSpPr>
        <p:spPr>
          <a:xfrm>
            <a:off x="3902597" y="9519055"/>
            <a:ext cx="2985558" cy="502834"/>
          </a:xfrm>
          <a:prstGeom prst="rect">
            <a:avLst/>
          </a:prstGeom>
        </p:spPr>
        <p:txBody>
          <a:bodyPr vert="horz" lIns="96634" tIns="48317" rIns="96634" bIns="48317" rtlCol="0" anchor="b"/>
          <a:lstStyle>
            <a:lvl1pPr algn="r">
              <a:defRPr sz="1300"/>
            </a:lvl1pPr>
          </a:lstStyle>
          <a:p>
            <a:fld id="{6EEBFCD7-726E-4760-8679-2269E7DEA435}" type="slidenum">
              <a:rPr lang="fr-FR" smtClean="0"/>
              <a:t>‹N°›</a:t>
            </a:fld>
            <a:endParaRPr lang="fr-FR" dirty="0"/>
          </a:p>
        </p:txBody>
      </p:sp>
    </p:spTree>
    <p:extLst>
      <p:ext uri="{BB962C8B-B14F-4D97-AF65-F5344CB8AC3E}">
        <p14:creationId xmlns:p14="http://schemas.microsoft.com/office/powerpoint/2010/main" val="3247271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1</a:t>
            </a:fld>
            <a:endParaRPr lang="fr-FR" dirty="0"/>
          </a:p>
        </p:txBody>
      </p:sp>
    </p:spTree>
    <p:extLst>
      <p:ext uri="{BB962C8B-B14F-4D97-AF65-F5344CB8AC3E}">
        <p14:creationId xmlns:p14="http://schemas.microsoft.com/office/powerpoint/2010/main" val="20384026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 patients soufraient de douleur pariétale et abdominale, et du caractère inesthétique, le sac d’ESP était large, jusqu’à 20 cm, jusqu’aux épines iliaques, tombait devant le pubis, glissait dans le canal inguinal – patiente adressée pour hernie inguinale.</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10</a:t>
            </a:fld>
            <a:endParaRPr lang="fr-FR" dirty="0"/>
          </a:p>
        </p:txBody>
      </p:sp>
    </p:spTree>
    <p:extLst>
      <p:ext uri="{BB962C8B-B14F-4D97-AF65-F5344CB8AC3E}">
        <p14:creationId xmlns:p14="http://schemas.microsoft.com/office/powerpoint/2010/main" val="24590418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Sur la TDM l’ESP était sous-ombilicale indépendante de la cicatrice sus-pubienne</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11</a:t>
            </a:fld>
            <a:endParaRPr lang="fr-FR" dirty="0"/>
          </a:p>
        </p:txBody>
      </p:sp>
    </p:spTree>
    <p:extLst>
      <p:ext uri="{BB962C8B-B14F-4D97-AF65-F5344CB8AC3E}">
        <p14:creationId xmlns:p14="http://schemas.microsoft.com/office/powerpoint/2010/main" val="1182737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Elle occupait la portion centrale de la cicatrice</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12</a:t>
            </a:fld>
            <a:endParaRPr lang="fr-FR" dirty="0"/>
          </a:p>
        </p:txBody>
      </p:sp>
    </p:spTree>
    <p:extLst>
      <p:ext uri="{BB962C8B-B14F-4D97-AF65-F5344CB8AC3E}">
        <p14:creationId xmlns:p14="http://schemas.microsoft.com/office/powerpoint/2010/main" val="37139286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Elle occupait toute la largeur de la cicatrice</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13</a:t>
            </a:fld>
            <a:endParaRPr lang="fr-FR" dirty="0"/>
          </a:p>
        </p:txBody>
      </p:sp>
    </p:spTree>
    <p:extLst>
      <p:ext uri="{BB962C8B-B14F-4D97-AF65-F5344CB8AC3E}">
        <p14:creationId xmlns:p14="http://schemas.microsoft.com/office/powerpoint/2010/main" val="31192043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Elle était bilatérale chez 2 patientes</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14</a:t>
            </a:fld>
            <a:endParaRPr lang="fr-FR" dirty="0"/>
          </a:p>
        </p:txBody>
      </p:sp>
    </p:spTree>
    <p:extLst>
      <p:ext uri="{BB962C8B-B14F-4D97-AF65-F5344CB8AC3E}">
        <p14:creationId xmlns:p14="http://schemas.microsoft.com/office/powerpoint/2010/main" val="28653392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Ou associée à une éventration sur site de trocart</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15</a:t>
            </a:fld>
            <a:endParaRPr lang="fr-FR" dirty="0"/>
          </a:p>
        </p:txBody>
      </p:sp>
    </p:spTree>
    <p:extLst>
      <p:ext uri="{BB962C8B-B14F-4D97-AF65-F5344CB8AC3E}">
        <p14:creationId xmlns:p14="http://schemas.microsoft.com/office/powerpoint/2010/main" val="25022526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Elle tombait devant le pubis</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16</a:t>
            </a:fld>
            <a:endParaRPr lang="fr-FR" dirty="0"/>
          </a:p>
        </p:txBody>
      </p:sp>
    </p:spTree>
    <p:extLst>
      <p:ext uri="{BB962C8B-B14F-4D97-AF65-F5344CB8AC3E}">
        <p14:creationId xmlns:p14="http://schemas.microsoft.com/office/powerpoint/2010/main" val="26495293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Ou glissait dans le canal inguinal</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17</a:t>
            </a:fld>
            <a:endParaRPr lang="fr-FR" dirty="0"/>
          </a:p>
        </p:txBody>
      </p:sp>
    </p:spTree>
    <p:extLst>
      <p:ext uri="{BB962C8B-B14F-4D97-AF65-F5344CB8AC3E}">
        <p14:creationId xmlns:p14="http://schemas.microsoft.com/office/powerpoint/2010/main" val="18338895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Elle était associée à une rupture du grand droit</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18</a:t>
            </a:fld>
            <a:endParaRPr lang="fr-FR" dirty="0"/>
          </a:p>
        </p:txBody>
      </p:sp>
    </p:spTree>
    <p:extLst>
      <p:ext uri="{BB962C8B-B14F-4D97-AF65-F5344CB8AC3E}">
        <p14:creationId xmlns:p14="http://schemas.microsoft.com/office/powerpoint/2010/main" val="42528513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Elle débutait en haut en interstitiel entre le grand droit et son aponévrose avant de glisser en bas à travers la brèche aponévrotique antérieure</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19</a:t>
            </a:fld>
            <a:endParaRPr lang="fr-FR" dirty="0"/>
          </a:p>
        </p:txBody>
      </p:sp>
    </p:spTree>
    <p:extLst>
      <p:ext uri="{BB962C8B-B14F-4D97-AF65-F5344CB8AC3E}">
        <p14:creationId xmlns:p14="http://schemas.microsoft.com/office/powerpoint/2010/main" val="2103764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En dehors de la coelioscopie, 3 voies d’abord sont utilisées en chirurgie gynécologique, Pfannenstiel, Joël-Cohen qui consiste en une discision aux doigts des différents plans, et Mouchel, une transversale sus-pubienne avec section des grands droits.</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2</a:t>
            </a:fld>
            <a:endParaRPr lang="fr-FR" dirty="0"/>
          </a:p>
        </p:txBody>
      </p:sp>
    </p:spTree>
    <p:extLst>
      <p:ext uri="{BB962C8B-B14F-4D97-AF65-F5344CB8AC3E}">
        <p14:creationId xmlns:p14="http://schemas.microsoft.com/office/powerpoint/2010/main" val="29824195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20</a:t>
            </a:fld>
            <a:endParaRPr lang="fr-FR" dirty="0"/>
          </a:p>
        </p:txBody>
      </p:sp>
    </p:spTree>
    <p:extLst>
      <p:ext uri="{BB962C8B-B14F-4D97-AF65-F5344CB8AC3E}">
        <p14:creationId xmlns:p14="http://schemas.microsoft.com/office/powerpoint/2010/main" val="19858881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plupart a été opéré à travers une cicatrice sus-pubienne élargie à la demande</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21</a:t>
            </a:fld>
            <a:endParaRPr lang="fr-FR" dirty="0"/>
          </a:p>
        </p:txBody>
      </p:sp>
    </p:spTree>
    <p:extLst>
      <p:ext uri="{BB962C8B-B14F-4D97-AF65-F5344CB8AC3E}">
        <p14:creationId xmlns:p14="http://schemas.microsoft.com/office/powerpoint/2010/main" val="23856128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Chez 2 patientes, le sac d’ESP était indépendant de la cicatrice, les viscères on glissé entre les grands droits et ont distendu l’aponévrose antérieure devenue fine et sacculaire</a:t>
            </a:r>
          </a:p>
          <a:p>
            <a:r>
              <a:rPr lang="fr-FR" dirty="0"/>
              <a:t>Le 9 autres sac d’ESP étaient développés à travers la cicatrice sus-pubienne, en continuité avec l’aponévrose antérieure, sans continuité avec le péritoine pariétal.</a:t>
            </a:r>
          </a:p>
          <a:p>
            <a:r>
              <a:rPr lang="fr-FR" dirty="0"/>
              <a:t>La brèche antérieure était transversale et mesurait jusqu’15 cm de largeur.</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22</a:t>
            </a:fld>
            <a:endParaRPr lang="fr-FR" dirty="0"/>
          </a:p>
        </p:txBody>
      </p:sp>
    </p:spTree>
    <p:extLst>
      <p:ext uri="{BB962C8B-B14F-4D97-AF65-F5344CB8AC3E}">
        <p14:creationId xmlns:p14="http://schemas.microsoft.com/office/powerpoint/2010/main" val="12345354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5 patientes avaient un espace interstitiel donnant à l’éventration un aspect bisacculaire, rétro-aponévrotique et sous-cutané.</a:t>
            </a:r>
          </a:p>
          <a:p>
            <a:r>
              <a:rPr lang="fr-FR" dirty="0"/>
              <a:t>En plus on observe une rupture ou sclérose du grand droit et une rétraction du péritoine pariétal à hauteur des vaisseaux épigastriques mettant à nu la face postérieure des grands droits.</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23</a:t>
            </a:fld>
            <a:endParaRPr lang="fr-FR" dirty="0"/>
          </a:p>
        </p:txBody>
      </p:sp>
    </p:spTree>
    <p:extLst>
      <p:ext uri="{BB962C8B-B14F-4D97-AF65-F5344CB8AC3E}">
        <p14:creationId xmlns:p14="http://schemas.microsoft.com/office/powerpoint/2010/main" val="19334307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brèche postérieure était majoritairement verticale, jusqu’à 15 cm de hauteur – pratiquement pubis ombilic, elle était distincte distante et décalée de la brèche antérieure, elle s’est développée entre le grands droits et à travers la rupture des grands droits qui a permis une extension latérale de la brèche postérieure</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24</a:t>
            </a:fld>
            <a:endParaRPr lang="fr-FR" dirty="0"/>
          </a:p>
        </p:txBody>
      </p:sp>
    </p:spTree>
    <p:extLst>
      <p:ext uri="{BB962C8B-B14F-4D97-AF65-F5344CB8AC3E}">
        <p14:creationId xmlns:p14="http://schemas.microsoft.com/office/powerpoint/2010/main" val="18567510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réparation a été un joli défi.</a:t>
            </a:r>
          </a:p>
          <a:p>
            <a:r>
              <a:rPr lang="fr-FR" dirty="0"/>
              <a:t>Chez 3 patientes, impossible de décoller le péritoine pariétal, la brèche postérieure a été refermée par rapprochement des grands droits et une plaque a été posée dans un décollement rétro-aponévrotique.</a:t>
            </a:r>
          </a:p>
          <a:p>
            <a:r>
              <a:rPr lang="fr-FR" dirty="0"/>
              <a:t>Chez les 6 autres patientes, le péritoine a été décollé et refermé et la plaque posée dans un décollement prépéritonéal.</a:t>
            </a:r>
          </a:p>
          <a:p>
            <a:r>
              <a:rPr lang="fr-FR" dirty="0"/>
              <a:t>Notez que le décollement allait jusqu’à 20 cm de hauteur ou de largeur, ce qui signifie qu’on est devant des décollements très larges pour une cicatrice sus-pubienne, comparée à la cure d’ESP sur Pfannenstiel,</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25</a:t>
            </a:fld>
            <a:endParaRPr lang="fr-FR" dirty="0"/>
          </a:p>
        </p:txBody>
      </p:sp>
    </p:spTree>
    <p:extLst>
      <p:ext uri="{BB962C8B-B14F-4D97-AF65-F5344CB8AC3E}">
        <p14:creationId xmlns:p14="http://schemas.microsoft.com/office/powerpoint/2010/main" val="23409337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brèche antérieure a été refermée majoritairement en transversal, fermeture incomplète chez 3 patientes comblée par une plaque de Vicryl,</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26</a:t>
            </a:fld>
            <a:endParaRPr lang="fr-FR" dirty="0"/>
          </a:p>
        </p:txBody>
      </p:sp>
    </p:spTree>
    <p:extLst>
      <p:ext uri="{BB962C8B-B14F-4D97-AF65-F5344CB8AC3E}">
        <p14:creationId xmlns:p14="http://schemas.microsoft.com/office/powerpoint/2010/main" val="2459304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 interventions ont été marquées par une plaie de l’artère épigastrique et une plaie de l’artère iliaque externe. La patiente avait une rupture complète du grand droit et un sac d’ESP qui adhérait à l’artère. La plaie a été réparée. </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27</a:t>
            </a:fld>
            <a:endParaRPr lang="fr-FR" dirty="0"/>
          </a:p>
        </p:txBody>
      </p:sp>
    </p:spTree>
    <p:extLst>
      <p:ext uri="{BB962C8B-B14F-4D97-AF65-F5344CB8AC3E}">
        <p14:creationId xmlns:p14="http://schemas.microsoft.com/office/powerpoint/2010/main" val="3068302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 suites ont été simples, sans complication et sans récidive. Une patiente présente un bombement en lieu et place de la rupture du grand droit</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28</a:t>
            </a:fld>
            <a:endParaRPr lang="fr-FR" dirty="0"/>
          </a:p>
        </p:txBody>
      </p:sp>
    </p:spTree>
    <p:extLst>
      <p:ext uri="{BB962C8B-B14F-4D97-AF65-F5344CB8AC3E}">
        <p14:creationId xmlns:p14="http://schemas.microsoft.com/office/powerpoint/2010/main" val="24102639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En chirurgie, on nous demande d’évaluer le Bénéfice – Risque. Il faut prendre en compte les risques liés à la voie d’abord.</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29</a:t>
            </a:fld>
            <a:endParaRPr lang="fr-FR" dirty="0"/>
          </a:p>
        </p:txBody>
      </p:sp>
    </p:spTree>
    <p:extLst>
      <p:ext uri="{BB962C8B-B14F-4D97-AF65-F5344CB8AC3E}">
        <p14:creationId xmlns:p14="http://schemas.microsoft.com/office/powerpoint/2010/main" val="3808949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Si les études rétrospectives trouvent la Joël-Cohen avantageuse sur le Pfannenstiel en per et post op, l’étude prospective randomisée de Franchi montre que les différences ne sont pas significatives et ne justifient pas le recours systématique à la Joël-Cohen</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3</a:t>
            </a:fld>
            <a:endParaRPr lang="fr-FR" dirty="0"/>
          </a:p>
        </p:txBody>
      </p:sp>
    </p:spTree>
    <p:extLst>
      <p:ext uri="{BB962C8B-B14F-4D97-AF65-F5344CB8AC3E}">
        <p14:creationId xmlns:p14="http://schemas.microsoft.com/office/powerpoint/2010/main" val="9629070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Dans l’ESP après Joël-Cohen, nous sommes face à un sac d’ESP développé à partir de la gaine antérieure, sans continuité avec le péritoine pariétal, des brèches antérieure et postérieure larges, distinctes, distantes et décalées, un espace interstitiel rétro-aponévrotique, une rupture du grand droit et un péritoine pariétal rétracté.</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30</a:t>
            </a:fld>
            <a:endParaRPr lang="fr-FR" dirty="0"/>
          </a:p>
        </p:txBody>
      </p:sp>
    </p:spTree>
    <p:extLst>
      <p:ext uri="{BB962C8B-B14F-4D97-AF65-F5344CB8AC3E}">
        <p14:creationId xmlns:p14="http://schemas.microsoft.com/office/powerpoint/2010/main" val="16014046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cure comporte un risque vasculaire.</a:t>
            </a:r>
          </a:p>
          <a:p>
            <a:r>
              <a:rPr lang="fr-FR" dirty="0"/>
              <a:t>On peut être dans l’impossibilité de décoller le péritoine pariétal, ce quoi impose un décollement rétro-aponévrotique plus difficile à faire et qui ne peut pas descendre en-dessous du pubis.</a:t>
            </a:r>
          </a:p>
          <a:p>
            <a:r>
              <a:rPr lang="fr-FR" dirty="0"/>
              <a:t>On peut se heurter à une fermeture incomplète de la brèche antérieure.</a:t>
            </a:r>
          </a:p>
          <a:p>
            <a:r>
              <a:rPr lang="fr-FR" dirty="0"/>
              <a:t>Un bombement pariétal peut être observé par la suite.</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31</a:t>
            </a:fld>
            <a:endParaRPr lang="fr-FR" dirty="0"/>
          </a:p>
        </p:txBody>
      </p:sp>
    </p:spTree>
    <p:extLst>
      <p:ext uri="{BB962C8B-B14F-4D97-AF65-F5344CB8AC3E}">
        <p14:creationId xmlns:p14="http://schemas.microsoft.com/office/powerpoint/2010/main" val="398475998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Pour conclure, la voie d’abord est délabrante, et la fréquence de l’ESP peut être sous-estimée,</a:t>
            </a:r>
          </a:p>
          <a:p>
            <a:r>
              <a:rPr lang="fr-FR" dirty="0"/>
              <a:t>Le recours à la Joël-Cohen doit être réservé à la seule césarienne en urgence vitale.</a:t>
            </a:r>
          </a:p>
          <a:p>
            <a:r>
              <a:rPr lang="fr-FR" dirty="0"/>
              <a:t>On doit systématiquement fermer le péritoine pariétal et l’aponévrose postérieure pour assurer une cicatrisation des plans postérieur et antérieur et éviter l’ESP interstitielle</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32</a:t>
            </a:fld>
            <a:endParaRPr lang="fr-FR" dirty="0"/>
          </a:p>
        </p:txBody>
      </p:sp>
    </p:spTree>
    <p:extLst>
      <p:ext uri="{BB962C8B-B14F-4D97-AF65-F5344CB8AC3E}">
        <p14:creationId xmlns:p14="http://schemas.microsoft.com/office/powerpoint/2010/main" val="27556455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Alors que Stark propose d’utiliser cette voie d’abord en chirurgie digestive et urologique, je pense pour ma part que cette voie d’abord n’est ni recommandée ni justifiée dans ces deux spécialités.</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33</a:t>
            </a:fld>
            <a:endParaRPr lang="fr-FR" dirty="0"/>
          </a:p>
        </p:txBody>
      </p:sp>
    </p:spTree>
    <p:extLst>
      <p:ext uri="{BB962C8B-B14F-4D97-AF65-F5344CB8AC3E}">
        <p14:creationId xmlns:p14="http://schemas.microsoft.com/office/powerpoint/2010/main" val="38053202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34</a:t>
            </a:fld>
            <a:endParaRPr lang="fr-FR" dirty="0"/>
          </a:p>
        </p:txBody>
      </p:sp>
    </p:spTree>
    <p:extLst>
      <p:ext uri="{BB962C8B-B14F-4D97-AF65-F5344CB8AC3E}">
        <p14:creationId xmlns:p14="http://schemas.microsoft.com/office/powerpoint/2010/main" val="1653119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35</a:t>
            </a:fld>
            <a:endParaRPr lang="fr-FR" dirty="0"/>
          </a:p>
        </p:txBody>
      </p:sp>
    </p:spTree>
    <p:extLst>
      <p:ext uri="{BB962C8B-B14F-4D97-AF65-F5344CB8AC3E}">
        <p14:creationId xmlns:p14="http://schemas.microsoft.com/office/powerpoint/2010/main" val="2416345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Ne pas fermer le péritoine pariétal, prôné depuis quelques années, réduirait le temps opératoire et n’augmenterait pas les adhérences postop.</a:t>
            </a:r>
          </a:p>
          <a:p>
            <a:endParaRPr lang="fr-FR" dirty="0"/>
          </a:p>
          <a:p>
            <a:r>
              <a:rPr lang="fr-FR" dirty="0"/>
              <a:t>Néanmoins, Patil et Larkin présentent des ESP interstitielles qui se sont développées après Pfannenstiel sans fermeture du péritoine pariétal, non détectables à l’examen clinique et dont le diagnostic a été fait par TDM ou Coelioscopie.</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4</a:t>
            </a:fld>
            <a:endParaRPr lang="fr-FR" dirty="0"/>
          </a:p>
        </p:txBody>
      </p:sp>
    </p:spTree>
    <p:extLst>
      <p:ext uri="{BB962C8B-B14F-4D97-AF65-F5344CB8AC3E}">
        <p14:creationId xmlns:p14="http://schemas.microsoft.com/office/powerpoint/2010/main" val="3198500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L’ESP est peu fréquente après Pfannenstiel, son taux est équivalent après Joël-Cohen, et il est plus faible qu’après laparotomie médiane.</a:t>
            </a:r>
          </a:p>
          <a:p>
            <a:endParaRPr lang="fr-FR" dirty="0"/>
          </a:p>
          <a:p>
            <a:r>
              <a:rPr lang="fr-FR" dirty="0"/>
              <a:t>Mais le taux peut être sous-estimé depuis qu’on ne ferme pas le péritoine pariétal en raison des ESP interstitielles</a:t>
            </a:r>
          </a:p>
          <a:p>
            <a:endParaRPr lang="fr-FR" dirty="0"/>
          </a:p>
          <a:p>
            <a:r>
              <a:rPr lang="fr-FR" dirty="0"/>
              <a:t>Et ces études ne s’intéressent pas à la morphologie de l’ESP.</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5</a:t>
            </a:fld>
            <a:endParaRPr lang="fr-FR" dirty="0"/>
          </a:p>
        </p:txBody>
      </p:sp>
    </p:spTree>
    <p:extLst>
      <p:ext uri="{BB962C8B-B14F-4D97-AF65-F5344CB8AC3E}">
        <p14:creationId xmlns:p14="http://schemas.microsoft.com/office/powerpoint/2010/main" val="3312250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6</a:t>
            </a:fld>
            <a:endParaRPr lang="fr-FR" dirty="0"/>
          </a:p>
        </p:txBody>
      </p:sp>
    </p:spTree>
    <p:extLst>
      <p:ext uri="{BB962C8B-B14F-4D97-AF65-F5344CB8AC3E}">
        <p14:creationId xmlns:p14="http://schemas.microsoft.com/office/powerpoint/2010/main" val="1955810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9 patientes prises en charge pour ESP après Joël-Cohen, convertie en Mouchel chez 2 patientes.</a:t>
            </a:r>
          </a:p>
          <a:p>
            <a:endParaRPr lang="fr-FR" dirty="0"/>
          </a:p>
          <a:p>
            <a:r>
              <a:rPr lang="fr-FR" dirty="0"/>
              <a:t>Dès le premier cas, nous avons été surpris par une morphologie inhabituelle et complexe, et par un traitement plus difficile.</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7</a:t>
            </a:fld>
            <a:endParaRPr lang="fr-FR" dirty="0"/>
          </a:p>
        </p:txBody>
      </p:sp>
    </p:spTree>
    <p:extLst>
      <p:ext uri="{BB962C8B-B14F-4D97-AF65-F5344CB8AC3E}">
        <p14:creationId xmlns:p14="http://schemas.microsoft.com/office/powerpoint/2010/main" val="3593508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Nous allons donc décrire les particularités morphologiques, alerter sur le délabrement de la paroi, préciser les difficultés thérapeutiques et rappeler les indication de cette voie d’abord.</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8</a:t>
            </a:fld>
            <a:endParaRPr lang="fr-FR" dirty="0"/>
          </a:p>
        </p:txBody>
      </p:sp>
    </p:spTree>
    <p:extLst>
      <p:ext uri="{BB962C8B-B14F-4D97-AF65-F5344CB8AC3E}">
        <p14:creationId xmlns:p14="http://schemas.microsoft.com/office/powerpoint/2010/main" val="36737542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 patientes, pour la plupart en âge de procréer, avaient eu 1 à 6 laparotomies, des césariennes seules, césarienne et chirurgie gynécologique, une chirurgie gynécologique seule, 2 avaient eu une coelioscopie et 2 avaient déjà été opérées d’une cure d’ESP. </a:t>
            </a:r>
          </a:p>
        </p:txBody>
      </p:sp>
      <p:sp>
        <p:nvSpPr>
          <p:cNvPr id="4" name="Espace réservé du numéro de diapositive 3"/>
          <p:cNvSpPr>
            <a:spLocks noGrp="1"/>
          </p:cNvSpPr>
          <p:nvPr>
            <p:ph type="sldNum" sz="quarter" idx="5"/>
          </p:nvPr>
        </p:nvSpPr>
        <p:spPr/>
        <p:txBody>
          <a:bodyPr/>
          <a:lstStyle/>
          <a:p>
            <a:fld id="{6EEBFCD7-726E-4760-8679-2269E7DEA435}" type="slidenum">
              <a:rPr lang="fr-FR" smtClean="0"/>
              <a:t>9</a:t>
            </a:fld>
            <a:endParaRPr lang="fr-FR" dirty="0"/>
          </a:p>
        </p:txBody>
      </p:sp>
    </p:spTree>
    <p:extLst>
      <p:ext uri="{BB962C8B-B14F-4D97-AF65-F5344CB8AC3E}">
        <p14:creationId xmlns:p14="http://schemas.microsoft.com/office/powerpoint/2010/main" val="3444646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9D2657D-6362-42E4-B72B-D0D07F046606}"/>
              </a:ext>
            </a:extLst>
          </p:cNvPr>
          <p:cNvSpPr>
            <a:spLocks noGrp="1" noChangeArrowheads="1"/>
          </p:cNvSpPr>
          <p:nvPr>
            <p:ph type="ctrTitle" sz="quarter"/>
          </p:nvPr>
        </p:nvSpPr>
        <p:spPr>
          <a:xfrm>
            <a:off x="929452" y="2595569"/>
            <a:ext cx="10333096" cy="523862"/>
          </a:xfrm>
        </p:spPr>
        <p:txBody>
          <a:bodyPr lIns="92075" tIns="46038" rIns="92075" bIns="46038"/>
          <a:lstStyle>
            <a:lvl1pPr>
              <a:defRPr/>
            </a:lvl1pPr>
          </a:lstStyle>
          <a:p>
            <a:pPr lvl="0"/>
            <a:r>
              <a:rPr lang="fr-FR" altLang="fr-FR" noProof="0"/>
              <a:t>Cliquez pour modifier le style du titre du masque</a:t>
            </a:r>
          </a:p>
        </p:txBody>
      </p:sp>
      <p:sp>
        <p:nvSpPr>
          <p:cNvPr id="3075" name="Rectangle 3">
            <a:extLst>
              <a:ext uri="{FF2B5EF4-FFF2-40B4-BE49-F238E27FC236}">
                <a16:creationId xmlns:a16="http://schemas.microsoft.com/office/drawing/2014/main" id="{E8CA5CA3-148C-4C09-8F23-30D32B0DE9BE}"/>
              </a:ext>
            </a:extLst>
          </p:cNvPr>
          <p:cNvSpPr>
            <a:spLocks noGrp="1" noChangeArrowheads="1"/>
          </p:cNvSpPr>
          <p:nvPr>
            <p:ph type="subTitle" sz="quarter" idx="1"/>
          </p:nvPr>
        </p:nvSpPr>
        <p:spPr>
          <a:xfrm>
            <a:off x="1828800" y="4315903"/>
            <a:ext cx="8534400" cy="893194"/>
          </a:xfrm>
        </p:spPr>
        <p:txBody>
          <a:bodyPr lIns="92075" tIns="46038" rIns="92075" bIns="46038"/>
          <a:lstStyle>
            <a:lvl1pPr marL="0" indent="0" algn="ctr">
              <a:buFontTx/>
              <a:buNone/>
              <a:defRPr/>
            </a:lvl1pPr>
          </a:lstStyle>
          <a:p>
            <a:pPr lvl="0"/>
            <a:r>
              <a:rPr lang="fr-FR" altLang="fr-FR" noProof="0"/>
              <a:t>Cliquez pour modifier le style des sous-titres du masque</a:t>
            </a:r>
          </a:p>
        </p:txBody>
      </p:sp>
      <p:sp>
        <p:nvSpPr>
          <p:cNvPr id="3076" name="Rectangle 4">
            <a:extLst>
              <a:ext uri="{FF2B5EF4-FFF2-40B4-BE49-F238E27FC236}">
                <a16:creationId xmlns:a16="http://schemas.microsoft.com/office/drawing/2014/main" id="{2883DE7A-9D1A-4573-A3E4-CC31B22DA199}"/>
              </a:ext>
            </a:extLst>
          </p:cNvPr>
          <p:cNvSpPr>
            <a:spLocks noGrp="1" noChangeArrowheads="1"/>
          </p:cNvSpPr>
          <p:nvPr>
            <p:ph type="dt" sz="quarter" idx="2"/>
          </p:nvPr>
        </p:nvSpPr>
        <p:spPr>
          <a:xfrm>
            <a:off x="421452" y="6292013"/>
            <a:ext cx="1685643" cy="369974"/>
          </a:xfrm>
          <a:prstGeom prst="rect">
            <a:avLst/>
          </a:prstGeom>
          <a:ln w="31750">
            <a:solidFill>
              <a:srgbClr val="FFFF00"/>
            </a:solidFill>
          </a:ln>
        </p:spPr>
        <p:txBody>
          <a:bodyPr wrap="none" lIns="92075" rIns="92075"/>
          <a:lstStyle>
            <a:lvl1pPr algn="l">
              <a:defRPr sz="1400" b="1">
                <a:latin typeface="Times New Roman" panose="02020603050405020304" pitchFamily="18" charset="0"/>
              </a:defRPr>
            </a:lvl1pPr>
          </a:lstStyle>
          <a:p>
            <a:pPr>
              <a:defRPr/>
            </a:pPr>
            <a:r>
              <a:rPr lang="fr-FR" altLang="fr-FR" dirty="0">
                <a:solidFill>
                  <a:srgbClr val="FFFFFF"/>
                </a:solidFill>
                <a:latin typeface="Arial"/>
              </a:rPr>
              <a:t>MESH – Juin 2022</a:t>
            </a:r>
          </a:p>
        </p:txBody>
      </p:sp>
      <p:sp>
        <p:nvSpPr>
          <p:cNvPr id="9" name="Espace réservé du pied de page 4">
            <a:extLst>
              <a:ext uri="{FF2B5EF4-FFF2-40B4-BE49-F238E27FC236}">
                <a16:creationId xmlns:a16="http://schemas.microsoft.com/office/drawing/2014/main" id="{54BE944D-4909-460E-AF85-33C1F9A07427}"/>
              </a:ext>
            </a:extLst>
          </p:cNvPr>
          <p:cNvSpPr>
            <a:spLocks noGrp="1"/>
          </p:cNvSpPr>
          <p:nvPr>
            <p:ph type="ftr" sz="quarter" idx="11"/>
          </p:nvPr>
        </p:nvSpPr>
        <p:spPr>
          <a:xfrm>
            <a:off x="4182386" y="6296821"/>
            <a:ext cx="4269851" cy="365166"/>
          </a:xfrm>
          <a:prstGeom prst="rect">
            <a:avLst/>
          </a:prstGeom>
          <a:ln w="31750">
            <a:solidFill>
              <a:srgbClr val="FFFF00"/>
            </a:solidFill>
          </a:ln>
        </p:spPr>
        <p:txBody>
          <a:bodyPr/>
          <a:lstStyle>
            <a:lvl1pPr>
              <a:defRPr sz="1400" b="1"/>
            </a:lvl1pPr>
          </a:lstStyle>
          <a:p>
            <a:r>
              <a:rPr lang="fr-FR" altLang="fr-FR" dirty="0"/>
              <a:t>Eventration sus-pubienne – Incision Joël-Cohen</a:t>
            </a:r>
          </a:p>
        </p:txBody>
      </p:sp>
      <p:sp>
        <p:nvSpPr>
          <p:cNvPr id="10" name="Espace réservé du numéro de diapositive 5">
            <a:extLst>
              <a:ext uri="{FF2B5EF4-FFF2-40B4-BE49-F238E27FC236}">
                <a16:creationId xmlns:a16="http://schemas.microsoft.com/office/drawing/2014/main" id="{FC30D348-C21C-44FC-BF83-B499EC714129}"/>
              </a:ext>
            </a:extLst>
          </p:cNvPr>
          <p:cNvSpPr>
            <a:spLocks noGrp="1"/>
          </p:cNvSpPr>
          <p:nvPr>
            <p:ph type="sldNum" sz="quarter" idx="12"/>
          </p:nvPr>
        </p:nvSpPr>
        <p:spPr>
          <a:xfrm>
            <a:off x="11144619" y="6292013"/>
            <a:ext cx="527895" cy="369974"/>
          </a:xfrm>
          <a:prstGeom prst="rect">
            <a:avLst/>
          </a:prstGeom>
          <a:ln w="31750">
            <a:solidFill>
              <a:srgbClr val="FFFF00"/>
            </a:solidFill>
          </a:ln>
        </p:spPr>
        <p:txBody>
          <a:bodyPr/>
          <a:lstStyle>
            <a:lvl1pPr algn="ctr">
              <a:defRPr sz="1400" b="1"/>
            </a:lvl1pPr>
          </a:lstStyle>
          <a:p>
            <a:fld id="{88256CDF-5823-443A-A35F-331E9B888600}" type="slidenum">
              <a:rPr lang="fr-FR" altLang="fr-FR" smtClean="0"/>
              <a:pPr/>
              <a:t>‹N°›</a:t>
            </a:fld>
            <a:endParaRPr lang="fr-FR" altLang="fr-FR" dirty="0"/>
          </a:p>
        </p:txBody>
      </p:sp>
    </p:spTree>
    <p:extLst>
      <p:ext uri="{BB962C8B-B14F-4D97-AF65-F5344CB8AC3E}">
        <p14:creationId xmlns:p14="http://schemas.microsoft.com/office/powerpoint/2010/main" val="3045237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A00EEC-0E48-46D6-97AA-076E468AC87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89B38A5-52AC-4DE4-992E-8527FA6B1450}"/>
              </a:ext>
            </a:extLst>
          </p:cNvPr>
          <p:cNvSpPr>
            <a:spLocks noGrp="1"/>
          </p:cNvSpPr>
          <p:nvPr>
            <p:ph type="body" orient="vert" idx="1"/>
          </p:nvPr>
        </p:nvSpPr>
        <p:spPr>
          <a:xfrm>
            <a:off x="-323449" y="2220914"/>
            <a:ext cx="12838899" cy="241617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 name="Rectangle 4">
            <a:extLst>
              <a:ext uri="{FF2B5EF4-FFF2-40B4-BE49-F238E27FC236}">
                <a16:creationId xmlns:a16="http://schemas.microsoft.com/office/drawing/2014/main" id="{85BA93D7-94DE-460A-A434-22A9DB87648F}"/>
              </a:ext>
            </a:extLst>
          </p:cNvPr>
          <p:cNvSpPr>
            <a:spLocks noGrp="1" noChangeArrowheads="1"/>
          </p:cNvSpPr>
          <p:nvPr>
            <p:ph type="dt" sz="quarter" idx="2"/>
          </p:nvPr>
        </p:nvSpPr>
        <p:spPr>
          <a:xfrm>
            <a:off x="421452" y="6292013"/>
            <a:ext cx="1685643" cy="369974"/>
          </a:xfrm>
          <a:prstGeom prst="rect">
            <a:avLst/>
          </a:prstGeom>
          <a:ln w="31750">
            <a:solidFill>
              <a:srgbClr val="FFFF00"/>
            </a:solidFill>
          </a:ln>
        </p:spPr>
        <p:txBody>
          <a:bodyPr wrap="none" lIns="92075" rIns="92075"/>
          <a:lstStyle>
            <a:lvl1pPr algn="l">
              <a:defRPr sz="1400" b="1">
                <a:latin typeface="Times New Roman" panose="02020603050405020304" pitchFamily="18" charset="0"/>
              </a:defRPr>
            </a:lvl1pPr>
          </a:lstStyle>
          <a:p>
            <a:pPr>
              <a:defRPr/>
            </a:pPr>
            <a:r>
              <a:rPr lang="fr-FR" altLang="fr-FR" dirty="0">
                <a:solidFill>
                  <a:srgbClr val="FFFFFF"/>
                </a:solidFill>
                <a:latin typeface="Arial"/>
              </a:rPr>
              <a:t>MESH – Juin 2022</a:t>
            </a:r>
          </a:p>
        </p:txBody>
      </p:sp>
      <p:sp>
        <p:nvSpPr>
          <p:cNvPr id="11" name="Espace réservé du pied de page 4">
            <a:extLst>
              <a:ext uri="{FF2B5EF4-FFF2-40B4-BE49-F238E27FC236}">
                <a16:creationId xmlns:a16="http://schemas.microsoft.com/office/drawing/2014/main" id="{F5A29CB8-C071-4B2C-A6E0-604B3DE3BD32}"/>
              </a:ext>
            </a:extLst>
          </p:cNvPr>
          <p:cNvSpPr>
            <a:spLocks noGrp="1"/>
          </p:cNvSpPr>
          <p:nvPr>
            <p:ph type="ftr" sz="quarter" idx="11"/>
          </p:nvPr>
        </p:nvSpPr>
        <p:spPr>
          <a:xfrm>
            <a:off x="4182386" y="6296821"/>
            <a:ext cx="4269851" cy="365166"/>
          </a:xfrm>
          <a:prstGeom prst="rect">
            <a:avLst/>
          </a:prstGeom>
          <a:ln w="31750">
            <a:solidFill>
              <a:srgbClr val="FFFF00"/>
            </a:solidFill>
          </a:ln>
        </p:spPr>
        <p:txBody>
          <a:bodyPr/>
          <a:lstStyle>
            <a:lvl1pPr>
              <a:defRPr sz="1400" b="1"/>
            </a:lvl1pPr>
          </a:lstStyle>
          <a:p>
            <a:r>
              <a:rPr lang="fr-FR" altLang="fr-FR" dirty="0"/>
              <a:t>Eventration sus-pubienne – Incision Joël-Cohen</a:t>
            </a:r>
          </a:p>
        </p:txBody>
      </p:sp>
      <p:sp>
        <p:nvSpPr>
          <p:cNvPr id="12" name="Espace réservé du numéro de diapositive 5">
            <a:extLst>
              <a:ext uri="{FF2B5EF4-FFF2-40B4-BE49-F238E27FC236}">
                <a16:creationId xmlns:a16="http://schemas.microsoft.com/office/drawing/2014/main" id="{18C76358-EB12-4089-BF70-4456249881CB}"/>
              </a:ext>
            </a:extLst>
          </p:cNvPr>
          <p:cNvSpPr>
            <a:spLocks noGrp="1"/>
          </p:cNvSpPr>
          <p:nvPr>
            <p:ph type="sldNum" sz="quarter" idx="12"/>
          </p:nvPr>
        </p:nvSpPr>
        <p:spPr>
          <a:xfrm>
            <a:off x="11144619" y="6292013"/>
            <a:ext cx="527895" cy="369974"/>
          </a:xfrm>
          <a:prstGeom prst="rect">
            <a:avLst/>
          </a:prstGeom>
          <a:ln w="31750">
            <a:solidFill>
              <a:srgbClr val="FFFF00"/>
            </a:solidFill>
          </a:ln>
        </p:spPr>
        <p:txBody>
          <a:bodyPr/>
          <a:lstStyle>
            <a:lvl1pPr algn="ctr">
              <a:defRPr sz="1400" b="1"/>
            </a:lvl1pPr>
          </a:lstStyle>
          <a:p>
            <a:fld id="{88256CDF-5823-443A-A35F-331E9B888600}" type="slidenum">
              <a:rPr lang="fr-FR" altLang="fr-FR" smtClean="0"/>
              <a:pPr/>
              <a:t>‹N°›</a:t>
            </a:fld>
            <a:endParaRPr lang="fr-FR" altLang="fr-FR" dirty="0"/>
          </a:p>
        </p:txBody>
      </p:sp>
    </p:spTree>
    <p:extLst>
      <p:ext uri="{BB962C8B-B14F-4D97-AF65-F5344CB8AC3E}">
        <p14:creationId xmlns:p14="http://schemas.microsoft.com/office/powerpoint/2010/main" val="1169332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18D63C7-4C58-4497-A076-F562091ABB28}"/>
              </a:ext>
            </a:extLst>
          </p:cNvPr>
          <p:cNvSpPr>
            <a:spLocks noGrp="1"/>
          </p:cNvSpPr>
          <p:nvPr>
            <p:ph type="title" orient="vert"/>
          </p:nvPr>
        </p:nvSpPr>
        <p:spPr>
          <a:xfrm>
            <a:off x="10145553" y="287338"/>
            <a:ext cx="546303" cy="4349750"/>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2D916D56-FE30-4537-B087-DE32C6FBD18C}"/>
              </a:ext>
            </a:extLst>
          </p:cNvPr>
          <p:cNvSpPr>
            <a:spLocks noGrp="1"/>
          </p:cNvSpPr>
          <p:nvPr>
            <p:ph type="body" orient="vert" idx="1"/>
          </p:nvPr>
        </p:nvSpPr>
        <p:spPr>
          <a:xfrm>
            <a:off x="2538704" y="287338"/>
            <a:ext cx="4036490" cy="43497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 name="Rectangle 4">
            <a:extLst>
              <a:ext uri="{FF2B5EF4-FFF2-40B4-BE49-F238E27FC236}">
                <a16:creationId xmlns:a16="http://schemas.microsoft.com/office/drawing/2014/main" id="{1CC56DBE-7A8A-41C0-8956-10850F74D2D3}"/>
              </a:ext>
            </a:extLst>
          </p:cNvPr>
          <p:cNvSpPr>
            <a:spLocks noGrp="1" noChangeArrowheads="1"/>
          </p:cNvSpPr>
          <p:nvPr>
            <p:ph type="dt" sz="quarter" idx="2"/>
          </p:nvPr>
        </p:nvSpPr>
        <p:spPr>
          <a:xfrm>
            <a:off x="421452" y="6292013"/>
            <a:ext cx="1685643" cy="369974"/>
          </a:xfrm>
          <a:prstGeom prst="rect">
            <a:avLst/>
          </a:prstGeom>
          <a:ln w="31750">
            <a:solidFill>
              <a:srgbClr val="FFFF00"/>
            </a:solidFill>
          </a:ln>
        </p:spPr>
        <p:txBody>
          <a:bodyPr wrap="none" lIns="92075" rIns="92075"/>
          <a:lstStyle>
            <a:lvl1pPr algn="l">
              <a:defRPr sz="1400" b="1">
                <a:latin typeface="Times New Roman" panose="02020603050405020304" pitchFamily="18" charset="0"/>
              </a:defRPr>
            </a:lvl1pPr>
          </a:lstStyle>
          <a:p>
            <a:pPr>
              <a:defRPr/>
            </a:pPr>
            <a:r>
              <a:rPr lang="fr-FR" altLang="fr-FR" dirty="0">
                <a:solidFill>
                  <a:srgbClr val="FFFFFF"/>
                </a:solidFill>
                <a:latin typeface="Arial"/>
              </a:rPr>
              <a:t>MESH – Juin 2022</a:t>
            </a:r>
          </a:p>
        </p:txBody>
      </p:sp>
      <p:sp>
        <p:nvSpPr>
          <p:cNvPr id="11" name="Espace réservé du pied de page 4">
            <a:extLst>
              <a:ext uri="{FF2B5EF4-FFF2-40B4-BE49-F238E27FC236}">
                <a16:creationId xmlns:a16="http://schemas.microsoft.com/office/drawing/2014/main" id="{B0AEC83E-6944-4EF1-AE53-DDE2028A8D25}"/>
              </a:ext>
            </a:extLst>
          </p:cNvPr>
          <p:cNvSpPr>
            <a:spLocks noGrp="1"/>
          </p:cNvSpPr>
          <p:nvPr>
            <p:ph type="ftr" sz="quarter" idx="11"/>
          </p:nvPr>
        </p:nvSpPr>
        <p:spPr>
          <a:xfrm>
            <a:off x="4182386" y="6296821"/>
            <a:ext cx="4269851" cy="365166"/>
          </a:xfrm>
          <a:prstGeom prst="rect">
            <a:avLst/>
          </a:prstGeom>
          <a:ln w="31750">
            <a:solidFill>
              <a:srgbClr val="FFFF00"/>
            </a:solidFill>
          </a:ln>
        </p:spPr>
        <p:txBody>
          <a:bodyPr/>
          <a:lstStyle>
            <a:lvl1pPr>
              <a:defRPr sz="1400" b="1"/>
            </a:lvl1pPr>
          </a:lstStyle>
          <a:p>
            <a:r>
              <a:rPr lang="fr-FR" altLang="fr-FR" dirty="0"/>
              <a:t>Eventration sus-pubienne – Incision Joël-Cohen</a:t>
            </a:r>
          </a:p>
        </p:txBody>
      </p:sp>
      <p:sp>
        <p:nvSpPr>
          <p:cNvPr id="12" name="Espace réservé du numéro de diapositive 5">
            <a:extLst>
              <a:ext uri="{FF2B5EF4-FFF2-40B4-BE49-F238E27FC236}">
                <a16:creationId xmlns:a16="http://schemas.microsoft.com/office/drawing/2014/main" id="{E0C61B07-01DB-422B-A66D-A41BD2AF8C63}"/>
              </a:ext>
            </a:extLst>
          </p:cNvPr>
          <p:cNvSpPr>
            <a:spLocks noGrp="1"/>
          </p:cNvSpPr>
          <p:nvPr>
            <p:ph type="sldNum" sz="quarter" idx="12"/>
          </p:nvPr>
        </p:nvSpPr>
        <p:spPr>
          <a:xfrm>
            <a:off x="11144619" y="6292013"/>
            <a:ext cx="527895" cy="369974"/>
          </a:xfrm>
          <a:prstGeom prst="rect">
            <a:avLst/>
          </a:prstGeom>
          <a:ln w="31750">
            <a:solidFill>
              <a:srgbClr val="FFFF00"/>
            </a:solidFill>
          </a:ln>
        </p:spPr>
        <p:txBody>
          <a:bodyPr/>
          <a:lstStyle>
            <a:lvl1pPr algn="ctr">
              <a:defRPr sz="1400" b="1"/>
            </a:lvl1pPr>
          </a:lstStyle>
          <a:p>
            <a:fld id="{88256CDF-5823-443A-A35F-331E9B888600}" type="slidenum">
              <a:rPr lang="fr-FR" altLang="fr-FR" smtClean="0"/>
              <a:pPr/>
              <a:t>‹N°›</a:t>
            </a:fld>
            <a:endParaRPr lang="fr-FR" altLang="fr-FR" dirty="0"/>
          </a:p>
        </p:txBody>
      </p:sp>
    </p:spTree>
    <p:extLst>
      <p:ext uri="{BB962C8B-B14F-4D97-AF65-F5344CB8AC3E}">
        <p14:creationId xmlns:p14="http://schemas.microsoft.com/office/powerpoint/2010/main" val="1276522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ED008B-F157-4884-91F1-2FC10E38D7A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8A3D21A-F961-4895-81D4-B0AFBD60A4D7}"/>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a:extLst>
              <a:ext uri="{FF2B5EF4-FFF2-40B4-BE49-F238E27FC236}">
                <a16:creationId xmlns:a16="http://schemas.microsoft.com/office/drawing/2014/main" id="{4E513132-FEAC-447A-B3E9-3FC7B6065E39}"/>
              </a:ext>
            </a:extLst>
          </p:cNvPr>
          <p:cNvSpPr>
            <a:spLocks noGrp="1" noChangeArrowheads="1"/>
          </p:cNvSpPr>
          <p:nvPr>
            <p:ph type="dt" sz="quarter" idx="2"/>
          </p:nvPr>
        </p:nvSpPr>
        <p:spPr>
          <a:xfrm>
            <a:off x="421452" y="6292013"/>
            <a:ext cx="1685643" cy="369974"/>
          </a:xfrm>
          <a:prstGeom prst="rect">
            <a:avLst/>
          </a:prstGeom>
          <a:ln w="31750">
            <a:solidFill>
              <a:srgbClr val="FFFF00"/>
            </a:solidFill>
          </a:ln>
        </p:spPr>
        <p:txBody>
          <a:bodyPr wrap="none" lIns="92075" rIns="92075"/>
          <a:lstStyle>
            <a:lvl1pPr algn="l">
              <a:defRPr sz="1400" b="1">
                <a:latin typeface="Times New Roman" panose="02020603050405020304" pitchFamily="18" charset="0"/>
              </a:defRPr>
            </a:lvl1pPr>
          </a:lstStyle>
          <a:p>
            <a:pPr>
              <a:defRPr/>
            </a:pPr>
            <a:r>
              <a:rPr lang="fr-FR" altLang="fr-FR" dirty="0">
                <a:solidFill>
                  <a:srgbClr val="FFFFFF"/>
                </a:solidFill>
                <a:latin typeface="Arial"/>
              </a:rPr>
              <a:t>MESH – Juin 2022</a:t>
            </a:r>
          </a:p>
        </p:txBody>
      </p:sp>
      <p:sp>
        <p:nvSpPr>
          <p:cNvPr id="8" name="Espace réservé du pied de page 4">
            <a:extLst>
              <a:ext uri="{FF2B5EF4-FFF2-40B4-BE49-F238E27FC236}">
                <a16:creationId xmlns:a16="http://schemas.microsoft.com/office/drawing/2014/main" id="{1D3A3EA5-E5DD-433C-80E2-9AB9666739A2}"/>
              </a:ext>
            </a:extLst>
          </p:cNvPr>
          <p:cNvSpPr>
            <a:spLocks noGrp="1"/>
          </p:cNvSpPr>
          <p:nvPr>
            <p:ph type="ftr" sz="quarter" idx="11"/>
          </p:nvPr>
        </p:nvSpPr>
        <p:spPr>
          <a:xfrm>
            <a:off x="4182386" y="6296821"/>
            <a:ext cx="4269851" cy="365166"/>
          </a:xfrm>
          <a:prstGeom prst="rect">
            <a:avLst/>
          </a:prstGeom>
          <a:ln w="31750">
            <a:solidFill>
              <a:srgbClr val="FFFF00"/>
            </a:solidFill>
          </a:ln>
        </p:spPr>
        <p:txBody>
          <a:bodyPr/>
          <a:lstStyle>
            <a:lvl1pPr>
              <a:defRPr sz="1400" b="1"/>
            </a:lvl1pPr>
          </a:lstStyle>
          <a:p>
            <a:r>
              <a:rPr lang="fr-FR" altLang="fr-FR" dirty="0"/>
              <a:t>Eventration sus-pubienne – Incision Joël-Cohen</a:t>
            </a:r>
          </a:p>
        </p:txBody>
      </p:sp>
      <p:sp>
        <p:nvSpPr>
          <p:cNvPr id="9" name="Espace réservé du numéro de diapositive 5">
            <a:extLst>
              <a:ext uri="{FF2B5EF4-FFF2-40B4-BE49-F238E27FC236}">
                <a16:creationId xmlns:a16="http://schemas.microsoft.com/office/drawing/2014/main" id="{E5C9B53F-53F6-4CCE-930C-AAAF663B9B4D}"/>
              </a:ext>
            </a:extLst>
          </p:cNvPr>
          <p:cNvSpPr>
            <a:spLocks noGrp="1"/>
          </p:cNvSpPr>
          <p:nvPr>
            <p:ph type="sldNum" sz="quarter" idx="12"/>
          </p:nvPr>
        </p:nvSpPr>
        <p:spPr>
          <a:xfrm>
            <a:off x="11144619" y="6292013"/>
            <a:ext cx="527895" cy="369974"/>
          </a:xfrm>
          <a:prstGeom prst="rect">
            <a:avLst/>
          </a:prstGeom>
          <a:ln w="31750">
            <a:solidFill>
              <a:srgbClr val="FFFF00"/>
            </a:solidFill>
          </a:ln>
        </p:spPr>
        <p:txBody>
          <a:bodyPr/>
          <a:lstStyle>
            <a:lvl1pPr algn="ctr">
              <a:defRPr sz="1400" b="1"/>
            </a:lvl1pPr>
          </a:lstStyle>
          <a:p>
            <a:fld id="{88256CDF-5823-443A-A35F-331E9B888600}" type="slidenum">
              <a:rPr lang="fr-FR" altLang="fr-FR" smtClean="0"/>
              <a:pPr/>
              <a:t>‹N°›</a:t>
            </a:fld>
            <a:endParaRPr lang="fr-FR" altLang="fr-FR" dirty="0"/>
          </a:p>
        </p:txBody>
      </p:sp>
    </p:spTree>
    <p:extLst>
      <p:ext uri="{BB962C8B-B14F-4D97-AF65-F5344CB8AC3E}">
        <p14:creationId xmlns:p14="http://schemas.microsoft.com/office/powerpoint/2010/main" val="3257221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5D52D0-12D2-4C7A-9F75-ADFBB5E4972B}"/>
              </a:ext>
            </a:extLst>
          </p:cNvPr>
          <p:cNvSpPr>
            <a:spLocks noGrp="1"/>
          </p:cNvSpPr>
          <p:nvPr>
            <p:ph type="title"/>
          </p:nvPr>
        </p:nvSpPr>
        <p:spPr>
          <a:xfrm>
            <a:off x="831615" y="3523730"/>
            <a:ext cx="10515601" cy="1038746"/>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9F7FCBFD-CAB8-4990-8F86-F62B3FAE916D}"/>
              </a:ext>
            </a:extLst>
          </p:cNvPr>
          <p:cNvSpPr>
            <a:spLocks noGrp="1"/>
          </p:cNvSpPr>
          <p:nvPr>
            <p:ph type="body" idx="1"/>
          </p:nvPr>
        </p:nvSpPr>
        <p:spPr>
          <a:xfrm>
            <a:off x="831615" y="5097183"/>
            <a:ext cx="10515601" cy="48474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Cliquez pour modifier les styles du texte du masque</a:t>
            </a:r>
          </a:p>
        </p:txBody>
      </p:sp>
      <p:sp>
        <p:nvSpPr>
          <p:cNvPr id="10" name="Rectangle 4">
            <a:extLst>
              <a:ext uri="{FF2B5EF4-FFF2-40B4-BE49-F238E27FC236}">
                <a16:creationId xmlns:a16="http://schemas.microsoft.com/office/drawing/2014/main" id="{250B9B15-6958-41D8-A52C-91777C626C3D}"/>
              </a:ext>
            </a:extLst>
          </p:cNvPr>
          <p:cNvSpPr>
            <a:spLocks noGrp="1" noChangeArrowheads="1"/>
          </p:cNvSpPr>
          <p:nvPr>
            <p:ph type="dt" sz="quarter" idx="2"/>
          </p:nvPr>
        </p:nvSpPr>
        <p:spPr>
          <a:xfrm>
            <a:off x="421452" y="6292013"/>
            <a:ext cx="1685643" cy="369974"/>
          </a:xfrm>
          <a:prstGeom prst="rect">
            <a:avLst/>
          </a:prstGeom>
          <a:ln w="31750">
            <a:solidFill>
              <a:srgbClr val="FFFF00"/>
            </a:solidFill>
          </a:ln>
        </p:spPr>
        <p:txBody>
          <a:bodyPr wrap="none" lIns="92075" rIns="92075"/>
          <a:lstStyle>
            <a:lvl1pPr algn="l">
              <a:defRPr sz="1400" b="1">
                <a:latin typeface="Times New Roman" panose="02020603050405020304" pitchFamily="18" charset="0"/>
              </a:defRPr>
            </a:lvl1pPr>
          </a:lstStyle>
          <a:p>
            <a:pPr>
              <a:defRPr/>
            </a:pPr>
            <a:r>
              <a:rPr lang="fr-FR" altLang="fr-FR" dirty="0">
                <a:solidFill>
                  <a:srgbClr val="FFFFFF"/>
                </a:solidFill>
                <a:latin typeface="Arial"/>
              </a:rPr>
              <a:t>MESH – Juin 2022</a:t>
            </a:r>
          </a:p>
        </p:txBody>
      </p:sp>
      <p:sp>
        <p:nvSpPr>
          <p:cNvPr id="11" name="Espace réservé du pied de page 4">
            <a:extLst>
              <a:ext uri="{FF2B5EF4-FFF2-40B4-BE49-F238E27FC236}">
                <a16:creationId xmlns:a16="http://schemas.microsoft.com/office/drawing/2014/main" id="{3B1068F0-4E8F-473E-B547-B5E13AC4DB7B}"/>
              </a:ext>
            </a:extLst>
          </p:cNvPr>
          <p:cNvSpPr>
            <a:spLocks noGrp="1"/>
          </p:cNvSpPr>
          <p:nvPr>
            <p:ph type="ftr" sz="quarter" idx="11"/>
          </p:nvPr>
        </p:nvSpPr>
        <p:spPr>
          <a:xfrm>
            <a:off x="4182386" y="6296821"/>
            <a:ext cx="4269851" cy="365166"/>
          </a:xfrm>
          <a:prstGeom prst="rect">
            <a:avLst/>
          </a:prstGeom>
          <a:ln w="31750">
            <a:solidFill>
              <a:srgbClr val="FFFF00"/>
            </a:solidFill>
          </a:ln>
        </p:spPr>
        <p:txBody>
          <a:bodyPr/>
          <a:lstStyle>
            <a:lvl1pPr>
              <a:defRPr sz="1400" b="1"/>
            </a:lvl1pPr>
          </a:lstStyle>
          <a:p>
            <a:r>
              <a:rPr lang="fr-FR" altLang="fr-FR" dirty="0"/>
              <a:t>Eventration sus-pubienne – Incision Joël-Cohen</a:t>
            </a:r>
          </a:p>
        </p:txBody>
      </p:sp>
      <p:sp>
        <p:nvSpPr>
          <p:cNvPr id="12" name="Espace réservé du numéro de diapositive 5">
            <a:extLst>
              <a:ext uri="{FF2B5EF4-FFF2-40B4-BE49-F238E27FC236}">
                <a16:creationId xmlns:a16="http://schemas.microsoft.com/office/drawing/2014/main" id="{BED22A4B-0302-4732-9C30-8F12E49A587A}"/>
              </a:ext>
            </a:extLst>
          </p:cNvPr>
          <p:cNvSpPr>
            <a:spLocks noGrp="1"/>
          </p:cNvSpPr>
          <p:nvPr>
            <p:ph type="sldNum" sz="quarter" idx="12"/>
          </p:nvPr>
        </p:nvSpPr>
        <p:spPr>
          <a:xfrm>
            <a:off x="11144619" y="6292013"/>
            <a:ext cx="527895" cy="369974"/>
          </a:xfrm>
          <a:prstGeom prst="rect">
            <a:avLst/>
          </a:prstGeom>
          <a:ln w="31750">
            <a:solidFill>
              <a:srgbClr val="FFFF00"/>
            </a:solidFill>
          </a:ln>
        </p:spPr>
        <p:txBody>
          <a:bodyPr/>
          <a:lstStyle>
            <a:lvl1pPr algn="ctr">
              <a:defRPr sz="1400" b="1"/>
            </a:lvl1pPr>
          </a:lstStyle>
          <a:p>
            <a:fld id="{88256CDF-5823-443A-A35F-331E9B888600}" type="slidenum">
              <a:rPr lang="fr-FR" altLang="fr-FR" smtClean="0"/>
              <a:pPr/>
              <a:t>‹N°›</a:t>
            </a:fld>
            <a:endParaRPr lang="fr-FR" altLang="fr-FR" dirty="0"/>
          </a:p>
        </p:txBody>
      </p:sp>
    </p:spTree>
    <p:extLst>
      <p:ext uri="{BB962C8B-B14F-4D97-AF65-F5344CB8AC3E}">
        <p14:creationId xmlns:p14="http://schemas.microsoft.com/office/powerpoint/2010/main" val="1760821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10F237-203A-4072-B4A8-9A6F75F7F7C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4E84E5-50B6-4A35-9C41-C6D95C59E671}"/>
              </a:ext>
            </a:extLst>
          </p:cNvPr>
          <p:cNvSpPr>
            <a:spLocks noGrp="1"/>
          </p:cNvSpPr>
          <p:nvPr>
            <p:ph sz="half" idx="1"/>
          </p:nvPr>
        </p:nvSpPr>
        <p:spPr>
          <a:xfrm>
            <a:off x="406400" y="2010921"/>
            <a:ext cx="5599289" cy="283616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E98DC4E-9D4D-4D54-9C6B-BF92FB5898CA}"/>
              </a:ext>
            </a:extLst>
          </p:cNvPr>
          <p:cNvSpPr>
            <a:spLocks noGrp="1"/>
          </p:cNvSpPr>
          <p:nvPr>
            <p:ph sz="half" idx="2"/>
          </p:nvPr>
        </p:nvSpPr>
        <p:spPr>
          <a:xfrm>
            <a:off x="6186311" y="2010921"/>
            <a:ext cx="5599289" cy="283616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1" name="Rectangle 4">
            <a:extLst>
              <a:ext uri="{FF2B5EF4-FFF2-40B4-BE49-F238E27FC236}">
                <a16:creationId xmlns:a16="http://schemas.microsoft.com/office/drawing/2014/main" id="{D451AC69-54ED-4745-94CD-F9033EB3F142}"/>
              </a:ext>
            </a:extLst>
          </p:cNvPr>
          <p:cNvSpPr>
            <a:spLocks noGrp="1" noChangeArrowheads="1"/>
          </p:cNvSpPr>
          <p:nvPr>
            <p:ph type="dt" sz="quarter" idx="10"/>
          </p:nvPr>
        </p:nvSpPr>
        <p:spPr>
          <a:xfrm>
            <a:off x="421452" y="6292013"/>
            <a:ext cx="1685643" cy="369974"/>
          </a:xfrm>
          <a:prstGeom prst="rect">
            <a:avLst/>
          </a:prstGeom>
          <a:ln w="31750">
            <a:solidFill>
              <a:srgbClr val="FFFF00"/>
            </a:solidFill>
          </a:ln>
        </p:spPr>
        <p:txBody>
          <a:bodyPr wrap="none" lIns="92075" rIns="92075"/>
          <a:lstStyle>
            <a:lvl1pPr algn="l">
              <a:defRPr sz="1400" b="1">
                <a:latin typeface="Times New Roman" panose="02020603050405020304" pitchFamily="18" charset="0"/>
              </a:defRPr>
            </a:lvl1pPr>
          </a:lstStyle>
          <a:p>
            <a:pPr>
              <a:defRPr/>
            </a:pPr>
            <a:r>
              <a:rPr lang="fr-FR" altLang="fr-FR" dirty="0">
                <a:solidFill>
                  <a:srgbClr val="FFFFFF"/>
                </a:solidFill>
                <a:latin typeface="Arial"/>
              </a:rPr>
              <a:t>MESH – Juin 2022</a:t>
            </a:r>
          </a:p>
        </p:txBody>
      </p:sp>
      <p:sp>
        <p:nvSpPr>
          <p:cNvPr id="12" name="Espace réservé du pied de page 4">
            <a:extLst>
              <a:ext uri="{FF2B5EF4-FFF2-40B4-BE49-F238E27FC236}">
                <a16:creationId xmlns:a16="http://schemas.microsoft.com/office/drawing/2014/main" id="{FCF097FA-99CE-45A0-8B2B-B4E946EC5C37}"/>
              </a:ext>
            </a:extLst>
          </p:cNvPr>
          <p:cNvSpPr>
            <a:spLocks noGrp="1"/>
          </p:cNvSpPr>
          <p:nvPr>
            <p:ph type="ftr" sz="quarter" idx="11"/>
          </p:nvPr>
        </p:nvSpPr>
        <p:spPr>
          <a:xfrm>
            <a:off x="4182386" y="6296821"/>
            <a:ext cx="4269851" cy="365166"/>
          </a:xfrm>
          <a:prstGeom prst="rect">
            <a:avLst/>
          </a:prstGeom>
          <a:ln w="31750">
            <a:solidFill>
              <a:srgbClr val="FFFF00"/>
            </a:solidFill>
          </a:ln>
        </p:spPr>
        <p:txBody>
          <a:bodyPr/>
          <a:lstStyle>
            <a:lvl1pPr>
              <a:defRPr sz="1400" b="1"/>
            </a:lvl1pPr>
          </a:lstStyle>
          <a:p>
            <a:r>
              <a:rPr lang="fr-FR" altLang="fr-FR" dirty="0"/>
              <a:t>Eventration sus-pubienne – Incision Joël-Cohen</a:t>
            </a:r>
          </a:p>
        </p:txBody>
      </p:sp>
      <p:sp>
        <p:nvSpPr>
          <p:cNvPr id="13" name="Espace réservé du numéro de diapositive 5">
            <a:extLst>
              <a:ext uri="{FF2B5EF4-FFF2-40B4-BE49-F238E27FC236}">
                <a16:creationId xmlns:a16="http://schemas.microsoft.com/office/drawing/2014/main" id="{7B8F60E2-6598-495A-BA03-FD98F319F2E7}"/>
              </a:ext>
            </a:extLst>
          </p:cNvPr>
          <p:cNvSpPr>
            <a:spLocks noGrp="1"/>
          </p:cNvSpPr>
          <p:nvPr>
            <p:ph type="sldNum" sz="quarter" idx="12"/>
          </p:nvPr>
        </p:nvSpPr>
        <p:spPr>
          <a:xfrm>
            <a:off x="11144619" y="6292013"/>
            <a:ext cx="527895" cy="369974"/>
          </a:xfrm>
          <a:prstGeom prst="rect">
            <a:avLst/>
          </a:prstGeom>
          <a:ln w="31750">
            <a:solidFill>
              <a:srgbClr val="FFFF00"/>
            </a:solidFill>
          </a:ln>
        </p:spPr>
        <p:txBody>
          <a:bodyPr/>
          <a:lstStyle>
            <a:lvl1pPr algn="ctr">
              <a:defRPr sz="1400" b="1"/>
            </a:lvl1pPr>
          </a:lstStyle>
          <a:p>
            <a:fld id="{88256CDF-5823-443A-A35F-331E9B888600}" type="slidenum">
              <a:rPr lang="fr-FR" altLang="fr-FR" smtClean="0"/>
              <a:pPr/>
              <a:t>‹N°›</a:t>
            </a:fld>
            <a:endParaRPr lang="fr-FR" altLang="fr-FR" dirty="0"/>
          </a:p>
        </p:txBody>
      </p:sp>
    </p:spTree>
    <p:extLst>
      <p:ext uri="{BB962C8B-B14F-4D97-AF65-F5344CB8AC3E}">
        <p14:creationId xmlns:p14="http://schemas.microsoft.com/office/powerpoint/2010/main" val="798555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D65EAE-F794-4A17-9D2D-50B002C65F08}"/>
              </a:ext>
            </a:extLst>
          </p:cNvPr>
          <p:cNvSpPr>
            <a:spLocks noGrp="1"/>
          </p:cNvSpPr>
          <p:nvPr>
            <p:ph type="title"/>
          </p:nvPr>
        </p:nvSpPr>
        <p:spPr>
          <a:xfrm>
            <a:off x="839141" y="754756"/>
            <a:ext cx="10515601" cy="54630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21BAF57E-4951-408E-8BED-350F5070F46E}"/>
              </a:ext>
            </a:extLst>
          </p:cNvPr>
          <p:cNvSpPr>
            <a:spLocks noGrp="1"/>
          </p:cNvSpPr>
          <p:nvPr>
            <p:ph type="body" idx="1"/>
          </p:nvPr>
        </p:nvSpPr>
        <p:spPr>
          <a:xfrm>
            <a:off x="839141" y="1650995"/>
            <a:ext cx="5159022" cy="85408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D9323D9F-CD81-4293-9218-1D18716EDFD1}"/>
              </a:ext>
            </a:extLst>
          </p:cNvPr>
          <p:cNvSpPr>
            <a:spLocks noGrp="1"/>
          </p:cNvSpPr>
          <p:nvPr>
            <p:ph sz="half" idx="2"/>
          </p:nvPr>
        </p:nvSpPr>
        <p:spPr>
          <a:xfrm>
            <a:off x="839141" y="2929288"/>
            <a:ext cx="5159022" cy="283616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3FD3B498-7CFE-4E7C-B863-994E731D8344}"/>
              </a:ext>
            </a:extLst>
          </p:cNvPr>
          <p:cNvSpPr>
            <a:spLocks noGrp="1"/>
          </p:cNvSpPr>
          <p:nvPr>
            <p:ph type="body" sz="quarter" idx="3"/>
          </p:nvPr>
        </p:nvSpPr>
        <p:spPr>
          <a:xfrm>
            <a:off x="6173142" y="1650995"/>
            <a:ext cx="5181600" cy="85408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557B6A7-73F2-4DC0-8B9D-576A5CEE6C07}"/>
              </a:ext>
            </a:extLst>
          </p:cNvPr>
          <p:cNvSpPr>
            <a:spLocks noGrp="1"/>
          </p:cNvSpPr>
          <p:nvPr>
            <p:ph sz="quarter" idx="4"/>
          </p:nvPr>
        </p:nvSpPr>
        <p:spPr>
          <a:xfrm>
            <a:off x="6173142" y="2929288"/>
            <a:ext cx="5181600" cy="283616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3" name="Rectangle 4">
            <a:extLst>
              <a:ext uri="{FF2B5EF4-FFF2-40B4-BE49-F238E27FC236}">
                <a16:creationId xmlns:a16="http://schemas.microsoft.com/office/drawing/2014/main" id="{FA107BF0-4072-4BEE-AC1F-8673135D2CD8}"/>
              </a:ext>
            </a:extLst>
          </p:cNvPr>
          <p:cNvSpPr>
            <a:spLocks noGrp="1" noChangeArrowheads="1"/>
          </p:cNvSpPr>
          <p:nvPr>
            <p:ph type="dt" sz="quarter" idx="10"/>
          </p:nvPr>
        </p:nvSpPr>
        <p:spPr>
          <a:xfrm>
            <a:off x="421452" y="6292013"/>
            <a:ext cx="1685643" cy="369974"/>
          </a:xfrm>
          <a:prstGeom prst="rect">
            <a:avLst/>
          </a:prstGeom>
          <a:ln w="31750">
            <a:solidFill>
              <a:srgbClr val="FFFF00"/>
            </a:solidFill>
          </a:ln>
        </p:spPr>
        <p:txBody>
          <a:bodyPr wrap="none" lIns="92075" rIns="92075"/>
          <a:lstStyle>
            <a:lvl1pPr algn="l">
              <a:defRPr sz="1400" b="1">
                <a:latin typeface="Times New Roman" panose="02020603050405020304" pitchFamily="18" charset="0"/>
              </a:defRPr>
            </a:lvl1pPr>
          </a:lstStyle>
          <a:p>
            <a:pPr>
              <a:defRPr/>
            </a:pPr>
            <a:r>
              <a:rPr lang="fr-FR" altLang="fr-FR" dirty="0">
                <a:solidFill>
                  <a:srgbClr val="FFFFFF"/>
                </a:solidFill>
                <a:latin typeface="Arial"/>
              </a:rPr>
              <a:t>MESH – Juin 2022</a:t>
            </a:r>
          </a:p>
        </p:txBody>
      </p:sp>
      <p:sp>
        <p:nvSpPr>
          <p:cNvPr id="14" name="Espace réservé du pied de page 4">
            <a:extLst>
              <a:ext uri="{FF2B5EF4-FFF2-40B4-BE49-F238E27FC236}">
                <a16:creationId xmlns:a16="http://schemas.microsoft.com/office/drawing/2014/main" id="{84893388-4665-4698-BF01-D89E8B096690}"/>
              </a:ext>
            </a:extLst>
          </p:cNvPr>
          <p:cNvSpPr>
            <a:spLocks noGrp="1"/>
          </p:cNvSpPr>
          <p:nvPr>
            <p:ph type="ftr" sz="quarter" idx="11"/>
          </p:nvPr>
        </p:nvSpPr>
        <p:spPr>
          <a:xfrm>
            <a:off x="4182386" y="6296821"/>
            <a:ext cx="4269851" cy="365166"/>
          </a:xfrm>
          <a:prstGeom prst="rect">
            <a:avLst/>
          </a:prstGeom>
          <a:ln w="31750">
            <a:solidFill>
              <a:srgbClr val="FFFF00"/>
            </a:solidFill>
          </a:ln>
        </p:spPr>
        <p:txBody>
          <a:bodyPr/>
          <a:lstStyle>
            <a:lvl1pPr>
              <a:defRPr sz="1400" b="1"/>
            </a:lvl1pPr>
          </a:lstStyle>
          <a:p>
            <a:r>
              <a:rPr lang="fr-FR" altLang="fr-FR" dirty="0"/>
              <a:t>Eventration sus-pubienne – Incision Joël-Cohen</a:t>
            </a:r>
          </a:p>
        </p:txBody>
      </p:sp>
      <p:sp>
        <p:nvSpPr>
          <p:cNvPr id="15" name="Espace réservé du numéro de diapositive 5">
            <a:extLst>
              <a:ext uri="{FF2B5EF4-FFF2-40B4-BE49-F238E27FC236}">
                <a16:creationId xmlns:a16="http://schemas.microsoft.com/office/drawing/2014/main" id="{58DAE69B-28B0-4E89-8720-0154C5B0E354}"/>
              </a:ext>
            </a:extLst>
          </p:cNvPr>
          <p:cNvSpPr>
            <a:spLocks noGrp="1"/>
          </p:cNvSpPr>
          <p:nvPr>
            <p:ph type="sldNum" sz="quarter" idx="12"/>
          </p:nvPr>
        </p:nvSpPr>
        <p:spPr>
          <a:xfrm>
            <a:off x="11144619" y="6292013"/>
            <a:ext cx="527895" cy="369974"/>
          </a:xfrm>
          <a:prstGeom prst="rect">
            <a:avLst/>
          </a:prstGeom>
          <a:ln w="31750">
            <a:solidFill>
              <a:srgbClr val="FFFF00"/>
            </a:solidFill>
          </a:ln>
        </p:spPr>
        <p:txBody>
          <a:bodyPr/>
          <a:lstStyle>
            <a:lvl1pPr algn="ctr">
              <a:defRPr sz="1400" b="1"/>
            </a:lvl1pPr>
          </a:lstStyle>
          <a:p>
            <a:fld id="{88256CDF-5823-443A-A35F-331E9B888600}" type="slidenum">
              <a:rPr lang="fr-FR" altLang="fr-FR" smtClean="0"/>
              <a:pPr/>
              <a:t>‹N°›</a:t>
            </a:fld>
            <a:endParaRPr lang="fr-FR" altLang="fr-FR" dirty="0"/>
          </a:p>
        </p:txBody>
      </p:sp>
    </p:spTree>
    <p:extLst>
      <p:ext uri="{BB962C8B-B14F-4D97-AF65-F5344CB8AC3E}">
        <p14:creationId xmlns:p14="http://schemas.microsoft.com/office/powerpoint/2010/main" val="1317860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E77043-5892-437A-8C67-2BE78C50346C}"/>
              </a:ext>
            </a:extLst>
          </p:cNvPr>
          <p:cNvSpPr>
            <a:spLocks noGrp="1"/>
          </p:cNvSpPr>
          <p:nvPr>
            <p:ph type="title"/>
          </p:nvPr>
        </p:nvSpPr>
        <p:spPr/>
        <p:txBody>
          <a:bodyPr/>
          <a:lstStyle/>
          <a:p>
            <a:r>
              <a:rPr lang="fr-FR"/>
              <a:t>Modifiez le style du titre</a:t>
            </a:r>
          </a:p>
        </p:txBody>
      </p:sp>
      <p:sp>
        <p:nvSpPr>
          <p:cNvPr id="9" name="Rectangle 4">
            <a:extLst>
              <a:ext uri="{FF2B5EF4-FFF2-40B4-BE49-F238E27FC236}">
                <a16:creationId xmlns:a16="http://schemas.microsoft.com/office/drawing/2014/main" id="{FB98BC3F-3B3C-4A5D-87C4-5B806F5F0CE9}"/>
              </a:ext>
            </a:extLst>
          </p:cNvPr>
          <p:cNvSpPr>
            <a:spLocks noGrp="1" noChangeArrowheads="1"/>
          </p:cNvSpPr>
          <p:nvPr>
            <p:ph type="dt" sz="quarter" idx="2"/>
          </p:nvPr>
        </p:nvSpPr>
        <p:spPr>
          <a:xfrm>
            <a:off x="421452" y="6292013"/>
            <a:ext cx="1685643" cy="369974"/>
          </a:xfrm>
          <a:prstGeom prst="rect">
            <a:avLst/>
          </a:prstGeom>
          <a:ln w="31750">
            <a:solidFill>
              <a:srgbClr val="FFFF00"/>
            </a:solidFill>
          </a:ln>
        </p:spPr>
        <p:txBody>
          <a:bodyPr wrap="none" lIns="92075" rIns="92075"/>
          <a:lstStyle>
            <a:lvl1pPr algn="l">
              <a:defRPr sz="1400" b="1">
                <a:latin typeface="Times New Roman" panose="02020603050405020304" pitchFamily="18" charset="0"/>
              </a:defRPr>
            </a:lvl1pPr>
          </a:lstStyle>
          <a:p>
            <a:pPr>
              <a:defRPr/>
            </a:pPr>
            <a:r>
              <a:rPr lang="fr-FR" altLang="fr-FR" dirty="0">
                <a:solidFill>
                  <a:srgbClr val="FFFFFF"/>
                </a:solidFill>
                <a:latin typeface="Arial"/>
              </a:rPr>
              <a:t>MESH – Juin 2022</a:t>
            </a:r>
          </a:p>
        </p:txBody>
      </p:sp>
      <p:sp>
        <p:nvSpPr>
          <p:cNvPr id="10" name="Espace réservé du pied de page 4">
            <a:extLst>
              <a:ext uri="{FF2B5EF4-FFF2-40B4-BE49-F238E27FC236}">
                <a16:creationId xmlns:a16="http://schemas.microsoft.com/office/drawing/2014/main" id="{181F3E99-0B55-4DF2-9E95-63558A883087}"/>
              </a:ext>
            </a:extLst>
          </p:cNvPr>
          <p:cNvSpPr>
            <a:spLocks noGrp="1"/>
          </p:cNvSpPr>
          <p:nvPr>
            <p:ph type="ftr" sz="quarter" idx="11"/>
          </p:nvPr>
        </p:nvSpPr>
        <p:spPr>
          <a:xfrm>
            <a:off x="4182386" y="6296821"/>
            <a:ext cx="4269851" cy="365166"/>
          </a:xfrm>
          <a:prstGeom prst="rect">
            <a:avLst/>
          </a:prstGeom>
          <a:ln w="31750">
            <a:solidFill>
              <a:srgbClr val="FFFF00"/>
            </a:solidFill>
          </a:ln>
        </p:spPr>
        <p:txBody>
          <a:bodyPr/>
          <a:lstStyle>
            <a:lvl1pPr>
              <a:defRPr sz="1400" b="1"/>
            </a:lvl1pPr>
          </a:lstStyle>
          <a:p>
            <a:r>
              <a:rPr lang="fr-FR" altLang="fr-FR" dirty="0"/>
              <a:t>Eventration sus-pubienne – Incision Joël-Cohen</a:t>
            </a:r>
          </a:p>
        </p:txBody>
      </p:sp>
      <p:sp>
        <p:nvSpPr>
          <p:cNvPr id="11" name="Espace réservé du numéro de diapositive 5">
            <a:extLst>
              <a:ext uri="{FF2B5EF4-FFF2-40B4-BE49-F238E27FC236}">
                <a16:creationId xmlns:a16="http://schemas.microsoft.com/office/drawing/2014/main" id="{A5A607E1-D4EA-4DB0-AF6F-C62A32EC49CE}"/>
              </a:ext>
            </a:extLst>
          </p:cNvPr>
          <p:cNvSpPr>
            <a:spLocks noGrp="1"/>
          </p:cNvSpPr>
          <p:nvPr>
            <p:ph type="sldNum" sz="quarter" idx="12"/>
          </p:nvPr>
        </p:nvSpPr>
        <p:spPr>
          <a:xfrm>
            <a:off x="11144619" y="6292013"/>
            <a:ext cx="527895" cy="369974"/>
          </a:xfrm>
          <a:prstGeom prst="rect">
            <a:avLst/>
          </a:prstGeom>
          <a:ln w="31750">
            <a:solidFill>
              <a:srgbClr val="FFFF00"/>
            </a:solidFill>
          </a:ln>
        </p:spPr>
        <p:txBody>
          <a:bodyPr/>
          <a:lstStyle>
            <a:lvl1pPr algn="ctr">
              <a:defRPr sz="1400" b="1"/>
            </a:lvl1pPr>
          </a:lstStyle>
          <a:p>
            <a:fld id="{88256CDF-5823-443A-A35F-331E9B888600}" type="slidenum">
              <a:rPr lang="fr-FR" altLang="fr-FR" smtClean="0"/>
              <a:pPr/>
              <a:t>‹N°›</a:t>
            </a:fld>
            <a:endParaRPr lang="fr-FR" altLang="fr-FR" dirty="0"/>
          </a:p>
        </p:txBody>
      </p:sp>
    </p:spTree>
    <p:extLst>
      <p:ext uri="{BB962C8B-B14F-4D97-AF65-F5344CB8AC3E}">
        <p14:creationId xmlns:p14="http://schemas.microsoft.com/office/powerpoint/2010/main" val="4152153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8" name="Rectangle 4">
            <a:extLst>
              <a:ext uri="{FF2B5EF4-FFF2-40B4-BE49-F238E27FC236}">
                <a16:creationId xmlns:a16="http://schemas.microsoft.com/office/drawing/2014/main" id="{97017412-0116-48E8-8494-7B0ADADF2F26}"/>
              </a:ext>
            </a:extLst>
          </p:cNvPr>
          <p:cNvSpPr>
            <a:spLocks noGrp="1" noChangeArrowheads="1"/>
          </p:cNvSpPr>
          <p:nvPr>
            <p:ph type="dt" sz="quarter" idx="2"/>
          </p:nvPr>
        </p:nvSpPr>
        <p:spPr>
          <a:xfrm>
            <a:off x="421452" y="6292013"/>
            <a:ext cx="1685643" cy="369974"/>
          </a:xfrm>
          <a:prstGeom prst="rect">
            <a:avLst/>
          </a:prstGeom>
          <a:ln w="31750">
            <a:solidFill>
              <a:srgbClr val="FFFF00"/>
            </a:solidFill>
          </a:ln>
        </p:spPr>
        <p:txBody>
          <a:bodyPr wrap="none" lIns="92075" rIns="92075"/>
          <a:lstStyle>
            <a:lvl1pPr algn="l">
              <a:defRPr sz="1400" b="1">
                <a:latin typeface="Times New Roman" panose="02020603050405020304" pitchFamily="18" charset="0"/>
              </a:defRPr>
            </a:lvl1pPr>
          </a:lstStyle>
          <a:p>
            <a:pPr>
              <a:defRPr/>
            </a:pPr>
            <a:r>
              <a:rPr lang="fr-FR" altLang="fr-FR" dirty="0">
                <a:solidFill>
                  <a:srgbClr val="FFFFFF"/>
                </a:solidFill>
                <a:latin typeface="Arial"/>
              </a:rPr>
              <a:t>MESH – Juin 2022</a:t>
            </a:r>
          </a:p>
        </p:txBody>
      </p:sp>
      <p:sp>
        <p:nvSpPr>
          <p:cNvPr id="9" name="Espace réservé du pied de page 4">
            <a:extLst>
              <a:ext uri="{FF2B5EF4-FFF2-40B4-BE49-F238E27FC236}">
                <a16:creationId xmlns:a16="http://schemas.microsoft.com/office/drawing/2014/main" id="{5BDFC8D9-3734-459F-AA4B-BEA2A24D5F55}"/>
              </a:ext>
            </a:extLst>
          </p:cNvPr>
          <p:cNvSpPr>
            <a:spLocks noGrp="1"/>
          </p:cNvSpPr>
          <p:nvPr>
            <p:ph type="ftr" sz="quarter" idx="11"/>
          </p:nvPr>
        </p:nvSpPr>
        <p:spPr>
          <a:xfrm>
            <a:off x="4182386" y="6296821"/>
            <a:ext cx="4269851" cy="365166"/>
          </a:xfrm>
          <a:prstGeom prst="rect">
            <a:avLst/>
          </a:prstGeom>
          <a:ln w="31750">
            <a:solidFill>
              <a:srgbClr val="FFFF00"/>
            </a:solidFill>
          </a:ln>
        </p:spPr>
        <p:txBody>
          <a:bodyPr/>
          <a:lstStyle>
            <a:lvl1pPr>
              <a:defRPr sz="1400" b="1"/>
            </a:lvl1pPr>
          </a:lstStyle>
          <a:p>
            <a:r>
              <a:rPr lang="fr-FR" altLang="fr-FR" dirty="0"/>
              <a:t>Eventration sus-pubienne – Incision Joël-Cohen</a:t>
            </a:r>
          </a:p>
        </p:txBody>
      </p:sp>
      <p:sp>
        <p:nvSpPr>
          <p:cNvPr id="10" name="Espace réservé du numéro de diapositive 5">
            <a:extLst>
              <a:ext uri="{FF2B5EF4-FFF2-40B4-BE49-F238E27FC236}">
                <a16:creationId xmlns:a16="http://schemas.microsoft.com/office/drawing/2014/main" id="{B5D6F896-C7C7-4A8E-A2DF-7902FFACF83A}"/>
              </a:ext>
            </a:extLst>
          </p:cNvPr>
          <p:cNvSpPr>
            <a:spLocks noGrp="1"/>
          </p:cNvSpPr>
          <p:nvPr>
            <p:ph type="sldNum" sz="quarter" idx="12"/>
          </p:nvPr>
        </p:nvSpPr>
        <p:spPr>
          <a:xfrm>
            <a:off x="11144619" y="6292013"/>
            <a:ext cx="527895" cy="369974"/>
          </a:xfrm>
          <a:prstGeom prst="rect">
            <a:avLst/>
          </a:prstGeom>
          <a:ln w="31750">
            <a:solidFill>
              <a:srgbClr val="FFFF00"/>
            </a:solidFill>
          </a:ln>
        </p:spPr>
        <p:txBody>
          <a:bodyPr/>
          <a:lstStyle>
            <a:lvl1pPr algn="ctr">
              <a:defRPr sz="1400" b="1"/>
            </a:lvl1pPr>
          </a:lstStyle>
          <a:p>
            <a:fld id="{88256CDF-5823-443A-A35F-331E9B888600}" type="slidenum">
              <a:rPr lang="fr-FR" altLang="fr-FR" smtClean="0"/>
              <a:pPr/>
              <a:t>‹N°›</a:t>
            </a:fld>
            <a:endParaRPr lang="fr-FR" altLang="fr-FR" dirty="0"/>
          </a:p>
        </p:txBody>
      </p:sp>
    </p:spTree>
    <p:extLst>
      <p:ext uri="{BB962C8B-B14F-4D97-AF65-F5344CB8AC3E}">
        <p14:creationId xmlns:p14="http://schemas.microsoft.com/office/powerpoint/2010/main" val="2027466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796463-FC6E-4B8B-98D7-3B0D335D463F}"/>
              </a:ext>
            </a:extLst>
          </p:cNvPr>
          <p:cNvSpPr>
            <a:spLocks noGrp="1"/>
          </p:cNvSpPr>
          <p:nvPr>
            <p:ph type="title"/>
          </p:nvPr>
        </p:nvSpPr>
        <p:spPr>
          <a:xfrm>
            <a:off x="839141" y="957099"/>
            <a:ext cx="3932296" cy="1100301"/>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823E9113-1EB9-4176-A555-565BB12A81FE}"/>
              </a:ext>
            </a:extLst>
          </p:cNvPr>
          <p:cNvSpPr>
            <a:spLocks noGrp="1"/>
          </p:cNvSpPr>
          <p:nvPr>
            <p:ph idx="1"/>
          </p:nvPr>
        </p:nvSpPr>
        <p:spPr>
          <a:xfrm>
            <a:off x="5183482" y="2024624"/>
            <a:ext cx="6171259" cy="27992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A0EF6FE-EC6A-4D34-9FD2-C12C950C5868}"/>
              </a:ext>
            </a:extLst>
          </p:cNvPr>
          <p:cNvSpPr>
            <a:spLocks noGrp="1"/>
          </p:cNvSpPr>
          <p:nvPr>
            <p:ph type="body" sz="half" idx="2"/>
          </p:nvPr>
        </p:nvSpPr>
        <p:spPr>
          <a:xfrm>
            <a:off x="839141" y="3659264"/>
            <a:ext cx="3932296" cy="60785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11" name="Rectangle 4">
            <a:extLst>
              <a:ext uri="{FF2B5EF4-FFF2-40B4-BE49-F238E27FC236}">
                <a16:creationId xmlns:a16="http://schemas.microsoft.com/office/drawing/2014/main" id="{E758CA97-97E8-4ED1-9784-2777CE7787BE}"/>
              </a:ext>
            </a:extLst>
          </p:cNvPr>
          <p:cNvSpPr>
            <a:spLocks noGrp="1" noChangeArrowheads="1"/>
          </p:cNvSpPr>
          <p:nvPr>
            <p:ph type="dt" sz="quarter" idx="10"/>
          </p:nvPr>
        </p:nvSpPr>
        <p:spPr>
          <a:xfrm>
            <a:off x="421452" y="6292013"/>
            <a:ext cx="1685643" cy="369974"/>
          </a:xfrm>
          <a:prstGeom prst="rect">
            <a:avLst/>
          </a:prstGeom>
          <a:ln w="31750">
            <a:solidFill>
              <a:srgbClr val="FFFF00"/>
            </a:solidFill>
          </a:ln>
        </p:spPr>
        <p:txBody>
          <a:bodyPr wrap="none" lIns="92075" rIns="92075"/>
          <a:lstStyle>
            <a:lvl1pPr algn="l">
              <a:defRPr sz="1400" b="1">
                <a:latin typeface="Times New Roman" panose="02020603050405020304" pitchFamily="18" charset="0"/>
              </a:defRPr>
            </a:lvl1pPr>
          </a:lstStyle>
          <a:p>
            <a:pPr>
              <a:defRPr/>
            </a:pPr>
            <a:r>
              <a:rPr lang="fr-FR" altLang="fr-FR" dirty="0">
                <a:solidFill>
                  <a:srgbClr val="FFFFFF"/>
                </a:solidFill>
                <a:latin typeface="Arial"/>
              </a:rPr>
              <a:t>MESH – Juin 2022</a:t>
            </a:r>
          </a:p>
        </p:txBody>
      </p:sp>
      <p:sp>
        <p:nvSpPr>
          <p:cNvPr id="12" name="Espace réservé du pied de page 4">
            <a:extLst>
              <a:ext uri="{FF2B5EF4-FFF2-40B4-BE49-F238E27FC236}">
                <a16:creationId xmlns:a16="http://schemas.microsoft.com/office/drawing/2014/main" id="{9063349E-1494-4A4E-882B-C3E4AF18100D}"/>
              </a:ext>
            </a:extLst>
          </p:cNvPr>
          <p:cNvSpPr>
            <a:spLocks noGrp="1"/>
          </p:cNvSpPr>
          <p:nvPr>
            <p:ph type="ftr" sz="quarter" idx="11"/>
          </p:nvPr>
        </p:nvSpPr>
        <p:spPr>
          <a:xfrm>
            <a:off x="4182386" y="6296821"/>
            <a:ext cx="4269851" cy="365166"/>
          </a:xfrm>
          <a:prstGeom prst="rect">
            <a:avLst/>
          </a:prstGeom>
          <a:ln w="31750">
            <a:solidFill>
              <a:srgbClr val="FFFF00"/>
            </a:solidFill>
          </a:ln>
        </p:spPr>
        <p:txBody>
          <a:bodyPr/>
          <a:lstStyle>
            <a:lvl1pPr>
              <a:defRPr sz="1400" b="1"/>
            </a:lvl1pPr>
          </a:lstStyle>
          <a:p>
            <a:r>
              <a:rPr lang="fr-FR" altLang="fr-FR" dirty="0"/>
              <a:t>Eventration sus-pubienne – Incision Joël-Cohen</a:t>
            </a:r>
          </a:p>
        </p:txBody>
      </p:sp>
      <p:sp>
        <p:nvSpPr>
          <p:cNvPr id="13" name="Espace réservé du numéro de diapositive 5">
            <a:extLst>
              <a:ext uri="{FF2B5EF4-FFF2-40B4-BE49-F238E27FC236}">
                <a16:creationId xmlns:a16="http://schemas.microsoft.com/office/drawing/2014/main" id="{B4C5EDDF-F6D9-495E-BDDD-23CBECFAFC77}"/>
              </a:ext>
            </a:extLst>
          </p:cNvPr>
          <p:cNvSpPr>
            <a:spLocks noGrp="1"/>
          </p:cNvSpPr>
          <p:nvPr>
            <p:ph type="sldNum" sz="quarter" idx="12"/>
          </p:nvPr>
        </p:nvSpPr>
        <p:spPr>
          <a:xfrm>
            <a:off x="11144619" y="6292013"/>
            <a:ext cx="527895" cy="369974"/>
          </a:xfrm>
          <a:prstGeom prst="rect">
            <a:avLst/>
          </a:prstGeom>
          <a:ln w="31750">
            <a:solidFill>
              <a:srgbClr val="FFFF00"/>
            </a:solidFill>
          </a:ln>
        </p:spPr>
        <p:txBody>
          <a:bodyPr/>
          <a:lstStyle>
            <a:lvl1pPr algn="ctr">
              <a:defRPr sz="1400" b="1"/>
            </a:lvl1pPr>
          </a:lstStyle>
          <a:p>
            <a:fld id="{88256CDF-5823-443A-A35F-331E9B888600}" type="slidenum">
              <a:rPr lang="fr-FR" altLang="fr-FR" smtClean="0"/>
              <a:pPr/>
              <a:t>‹N°›</a:t>
            </a:fld>
            <a:endParaRPr lang="fr-FR" altLang="fr-FR" dirty="0"/>
          </a:p>
        </p:txBody>
      </p:sp>
    </p:spTree>
    <p:extLst>
      <p:ext uri="{BB962C8B-B14F-4D97-AF65-F5344CB8AC3E}">
        <p14:creationId xmlns:p14="http://schemas.microsoft.com/office/powerpoint/2010/main" val="1576106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8019AA-4379-48D0-8B5C-18ED5E4547D5}"/>
              </a:ext>
            </a:extLst>
          </p:cNvPr>
          <p:cNvSpPr>
            <a:spLocks noGrp="1"/>
          </p:cNvSpPr>
          <p:nvPr>
            <p:ph type="title"/>
          </p:nvPr>
        </p:nvSpPr>
        <p:spPr>
          <a:xfrm>
            <a:off x="839141" y="957099"/>
            <a:ext cx="3932296" cy="1100301"/>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716BB0B6-D5F0-4B15-AC14-6B3EB74D592D}"/>
              </a:ext>
            </a:extLst>
          </p:cNvPr>
          <p:cNvSpPr>
            <a:spLocks noGrp="1"/>
          </p:cNvSpPr>
          <p:nvPr>
            <p:ph type="pic" idx="1"/>
          </p:nvPr>
        </p:nvSpPr>
        <p:spPr>
          <a:xfrm>
            <a:off x="5183482" y="3120309"/>
            <a:ext cx="6171259" cy="60785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A1087F42-D259-4D58-9A82-F9BAA9EDC838}"/>
              </a:ext>
            </a:extLst>
          </p:cNvPr>
          <p:cNvSpPr>
            <a:spLocks noGrp="1"/>
          </p:cNvSpPr>
          <p:nvPr>
            <p:ph type="body" sz="half" idx="2"/>
          </p:nvPr>
        </p:nvSpPr>
        <p:spPr>
          <a:xfrm>
            <a:off x="839141" y="3659264"/>
            <a:ext cx="3932296" cy="60785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11" name="Rectangle 4">
            <a:extLst>
              <a:ext uri="{FF2B5EF4-FFF2-40B4-BE49-F238E27FC236}">
                <a16:creationId xmlns:a16="http://schemas.microsoft.com/office/drawing/2014/main" id="{F03E1950-1B81-40F7-82B2-AEC2FBE27822}"/>
              </a:ext>
            </a:extLst>
          </p:cNvPr>
          <p:cNvSpPr>
            <a:spLocks noGrp="1" noChangeArrowheads="1"/>
          </p:cNvSpPr>
          <p:nvPr>
            <p:ph type="dt" sz="quarter" idx="10"/>
          </p:nvPr>
        </p:nvSpPr>
        <p:spPr>
          <a:xfrm>
            <a:off x="421452" y="6292013"/>
            <a:ext cx="1685643" cy="369974"/>
          </a:xfrm>
          <a:prstGeom prst="rect">
            <a:avLst/>
          </a:prstGeom>
          <a:ln w="31750">
            <a:solidFill>
              <a:srgbClr val="FFFF00"/>
            </a:solidFill>
          </a:ln>
        </p:spPr>
        <p:txBody>
          <a:bodyPr wrap="none" lIns="92075" rIns="92075"/>
          <a:lstStyle>
            <a:lvl1pPr algn="l">
              <a:defRPr sz="1400" b="1">
                <a:latin typeface="Times New Roman" panose="02020603050405020304" pitchFamily="18" charset="0"/>
              </a:defRPr>
            </a:lvl1pPr>
          </a:lstStyle>
          <a:p>
            <a:pPr>
              <a:defRPr/>
            </a:pPr>
            <a:r>
              <a:rPr lang="fr-FR" altLang="fr-FR" dirty="0">
                <a:solidFill>
                  <a:srgbClr val="FFFFFF"/>
                </a:solidFill>
                <a:latin typeface="Arial"/>
              </a:rPr>
              <a:t>MESH – Juin 2022</a:t>
            </a:r>
          </a:p>
        </p:txBody>
      </p:sp>
      <p:sp>
        <p:nvSpPr>
          <p:cNvPr id="12" name="Espace réservé du pied de page 4">
            <a:extLst>
              <a:ext uri="{FF2B5EF4-FFF2-40B4-BE49-F238E27FC236}">
                <a16:creationId xmlns:a16="http://schemas.microsoft.com/office/drawing/2014/main" id="{CD21BC69-7157-4E91-842A-0670D8144FE5}"/>
              </a:ext>
            </a:extLst>
          </p:cNvPr>
          <p:cNvSpPr>
            <a:spLocks noGrp="1"/>
          </p:cNvSpPr>
          <p:nvPr>
            <p:ph type="ftr" sz="quarter" idx="11"/>
          </p:nvPr>
        </p:nvSpPr>
        <p:spPr>
          <a:xfrm>
            <a:off x="4182386" y="6296821"/>
            <a:ext cx="4269851" cy="365166"/>
          </a:xfrm>
          <a:prstGeom prst="rect">
            <a:avLst/>
          </a:prstGeom>
          <a:ln w="31750">
            <a:solidFill>
              <a:srgbClr val="FFFF00"/>
            </a:solidFill>
          </a:ln>
        </p:spPr>
        <p:txBody>
          <a:bodyPr/>
          <a:lstStyle>
            <a:lvl1pPr>
              <a:defRPr sz="1400" b="1"/>
            </a:lvl1pPr>
          </a:lstStyle>
          <a:p>
            <a:r>
              <a:rPr lang="fr-FR" altLang="fr-FR" dirty="0"/>
              <a:t>Eventration sus-pubienne – Incision Joël-Cohen</a:t>
            </a:r>
          </a:p>
        </p:txBody>
      </p:sp>
      <p:sp>
        <p:nvSpPr>
          <p:cNvPr id="13" name="Espace réservé du numéro de diapositive 5">
            <a:extLst>
              <a:ext uri="{FF2B5EF4-FFF2-40B4-BE49-F238E27FC236}">
                <a16:creationId xmlns:a16="http://schemas.microsoft.com/office/drawing/2014/main" id="{34222461-8351-407D-A1BD-A9D94831A35D}"/>
              </a:ext>
            </a:extLst>
          </p:cNvPr>
          <p:cNvSpPr>
            <a:spLocks noGrp="1"/>
          </p:cNvSpPr>
          <p:nvPr>
            <p:ph type="sldNum" sz="quarter" idx="12"/>
          </p:nvPr>
        </p:nvSpPr>
        <p:spPr>
          <a:xfrm>
            <a:off x="11144619" y="6292013"/>
            <a:ext cx="527895" cy="369974"/>
          </a:xfrm>
          <a:prstGeom prst="rect">
            <a:avLst/>
          </a:prstGeom>
          <a:ln w="31750">
            <a:solidFill>
              <a:srgbClr val="FFFF00"/>
            </a:solidFill>
          </a:ln>
        </p:spPr>
        <p:txBody>
          <a:bodyPr/>
          <a:lstStyle>
            <a:lvl1pPr algn="ctr">
              <a:defRPr sz="1400" b="1"/>
            </a:lvl1pPr>
          </a:lstStyle>
          <a:p>
            <a:fld id="{88256CDF-5823-443A-A35F-331E9B888600}" type="slidenum">
              <a:rPr lang="fr-FR" altLang="fr-FR" smtClean="0"/>
              <a:pPr/>
              <a:t>‹N°›</a:t>
            </a:fld>
            <a:endParaRPr lang="fr-FR" altLang="fr-FR" dirty="0"/>
          </a:p>
        </p:txBody>
      </p:sp>
    </p:spTree>
    <p:extLst>
      <p:ext uri="{BB962C8B-B14F-4D97-AF65-F5344CB8AC3E}">
        <p14:creationId xmlns:p14="http://schemas.microsoft.com/office/powerpoint/2010/main" val="2542729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818D087-F601-43E7-B8E2-C5FF92A1952A}"/>
              </a:ext>
            </a:extLst>
          </p:cNvPr>
          <p:cNvSpPr>
            <a:spLocks noGrp="1" noChangeArrowheads="1"/>
          </p:cNvSpPr>
          <p:nvPr>
            <p:ph type="title"/>
          </p:nvPr>
        </p:nvSpPr>
        <p:spPr bwMode="auto">
          <a:xfrm>
            <a:off x="317971" y="287339"/>
            <a:ext cx="11542888" cy="566737"/>
          </a:xfrm>
          <a:prstGeom prst="rect">
            <a:avLst/>
          </a:prstGeom>
          <a:noFill/>
          <a:ln w="25400">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7150" tIns="57150" rIns="57150" bIns="57150" numCol="1" anchor="ctr" anchorCtr="1" compatLnSpc="1">
            <a:prstTxWarp prst="textNoShape">
              <a:avLst/>
            </a:prstTxWarp>
            <a:spAutoFit/>
          </a:bodyPr>
          <a:lstStyle/>
          <a:p>
            <a:pPr lvl="0"/>
            <a:r>
              <a:rPr lang="fr-FR" altLang="fr-FR"/>
              <a:t>Cliquez pour modifier le style du titre</a:t>
            </a:r>
          </a:p>
        </p:txBody>
      </p:sp>
      <p:sp>
        <p:nvSpPr>
          <p:cNvPr id="1027" name="Rectangle 3">
            <a:extLst>
              <a:ext uri="{FF2B5EF4-FFF2-40B4-BE49-F238E27FC236}">
                <a16:creationId xmlns:a16="http://schemas.microsoft.com/office/drawing/2014/main" id="{7B16DF5D-AA41-486E-A814-438CC069B581}"/>
              </a:ext>
            </a:extLst>
          </p:cNvPr>
          <p:cNvSpPr>
            <a:spLocks noGrp="1" noChangeArrowheads="1"/>
          </p:cNvSpPr>
          <p:nvPr>
            <p:ph type="body" idx="1"/>
          </p:nvPr>
        </p:nvSpPr>
        <p:spPr bwMode="auto">
          <a:xfrm>
            <a:off x="406400" y="2220914"/>
            <a:ext cx="11379200" cy="241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7150" tIns="57150" rIns="57150" bIns="57150" numCol="1" anchor="ctr" anchorCtr="1" compatLnSpc="1">
            <a:prstTxWarp prst="textNoShape">
              <a:avLst/>
            </a:prstTxWarp>
            <a:spAutoFit/>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Tree>
    <p:extLst>
      <p:ext uri="{BB962C8B-B14F-4D97-AF65-F5344CB8AC3E}">
        <p14:creationId xmlns:p14="http://schemas.microsoft.com/office/powerpoint/2010/main" val="385005369"/>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762000" rtl="0" fontAlgn="base">
        <a:spcBef>
          <a:spcPct val="0"/>
        </a:spcBef>
        <a:spcAft>
          <a:spcPct val="0"/>
        </a:spcAft>
        <a:defRPr sz="2800" b="1" kern="1200">
          <a:solidFill>
            <a:schemeClr val="tx2"/>
          </a:solidFill>
          <a:latin typeface="+mj-lt"/>
          <a:ea typeface="+mj-ea"/>
          <a:cs typeface="+mj-cs"/>
        </a:defRPr>
      </a:lvl1pPr>
      <a:lvl2pPr algn="ctr" defTabSz="762000" rtl="0" fontAlgn="base">
        <a:spcBef>
          <a:spcPct val="0"/>
        </a:spcBef>
        <a:spcAft>
          <a:spcPct val="0"/>
        </a:spcAft>
        <a:defRPr sz="2800" b="1">
          <a:solidFill>
            <a:schemeClr val="tx2"/>
          </a:solidFill>
          <a:latin typeface="Arial" panose="020B0604020202020204" pitchFamily="34" charset="0"/>
        </a:defRPr>
      </a:lvl2pPr>
      <a:lvl3pPr algn="ctr" defTabSz="762000" rtl="0" fontAlgn="base">
        <a:spcBef>
          <a:spcPct val="0"/>
        </a:spcBef>
        <a:spcAft>
          <a:spcPct val="0"/>
        </a:spcAft>
        <a:defRPr sz="2800" b="1">
          <a:solidFill>
            <a:schemeClr val="tx2"/>
          </a:solidFill>
          <a:latin typeface="Arial" panose="020B0604020202020204" pitchFamily="34" charset="0"/>
        </a:defRPr>
      </a:lvl3pPr>
      <a:lvl4pPr algn="ctr" defTabSz="762000" rtl="0" fontAlgn="base">
        <a:spcBef>
          <a:spcPct val="0"/>
        </a:spcBef>
        <a:spcAft>
          <a:spcPct val="0"/>
        </a:spcAft>
        <a:defRPr sz="2800" b="1">
          <a:solidFill>
            <a:schemeClr val="tx2"/>
          </a:solidFill>
          <a:latin typeface="Arial" panose="020B0604020202020204" pitchFamily="34" charset="0"/>
        </a:defRPr>
      </a:lvl4pPr>
      <a:lvl5pPr algn="ctr" defTabSz="762000" rtl="0" fontAlgn="base">
        <a:spcBef>
          <a:spcPct val="0"/>
        </a:spcBef>
        <a:spcAft>
          <a:spcPct val="0"/>
        </a:spcAft>
        <a:defRPr sz="2800" b="1">
          <a:solidFill>
            <a:schemeClr val="tx2"/>
          </a:solidFill>
          <a:latin typeface="Arial" panose="020B0604020202020204" pitchFamily="34" charset="0"/>
        </a:defRPr>
      </a:lvl5pPr>
      <a:lvl6pPr marL="457200" algn="ctr" defTabSz="762000" rtl="0" fontAlgn="base">
        <a:spcBef>
          <a:spcPct val="0"/>
        </a:spcBef>
        <a:spcAft>
          <a:spcPct val="0"/>
        </a:spcAft>
        <a:defRPr sz="2800" b="1">
          <a:solidFill>
            <a:schemeClr val="tx2"/>
          </a:solidFill>
          <a:latin typeface="Arial" panose="020B0604020202020204" pitchFamily="34" charset="0"/>
        </a:defRPr>
      </a:lvl6pPr>
      <a:lvl7pPr marL="914400" algn="ctr" defTabSz="762000" rtl="0" fontAlgn="base">
        <a:spcBef>
          <a:spcPct val="0"/>
        </a:spcBef>
        <a:spcAft>
          <a:spcPct val="0"/>
        </a:spcAft>
        <a:defRPr sz="2800" b="1">
          <a:solidFill>
            <a:schemeClr val="tx2"/>
          </a:solidFill>
          <a:latin typeface="Arial" panose="020B0604020202020204" pitchFamily="34" charset="0"/>
        </a:defRPr>
      </a:lvl7pPr>
      <a:lvl8pPr marL="1371600" algn="ctr" defTabSz="762000" rtl="0" fontAlgn="base">
        <a:spcBef>
          <a:spcPct val="0"/>
        </a:spcBef>
        <a:spcAft>
          <a:spcPct val="0"/>
        </a:spcAft>
        <a:defRPr sz="2800" b="1">
          <a:solidFill>
            <a:schemeClr val="tx2"/>
          </a:solidFill>
          <a:latin typeface="Arial" panose="020B0604020202020204" pitchFamily="34" charset="0"/>
        </a:defRPr>
      </a:lvl8pPr>
      <a:lvl9pPr marL="1828800" algn="ctr" defTabSz="762000" rtl="0" fontAlgn="base">
        <a:spcBef>
          <a:spcPct val="0"/>
        </a:spcBef>
        <a:spcAft>
          <a:spcPct val="0"/>
        </a:spcAft>
        <a:defRPr sz="2800" b="1">
          <a:solidFill>
            <a:schemeClr val="tx2"/>
          </a:solidFill>
          <a:latin typeface="Arial" panose="020B0604020202020204" pitchFamily="34" charset="0"/>
        </a:defRPr>
      </a:lvl9pPr>
    </p:titleStyle>
    <p:bodyStyle>
      <a:lvl1pPr marL="342900" indent="-342900" algn="l" defTabSz="762000" rtl="0" fontAlgn="base">
        <a:spcBef>
          <a:spcPct val="20000"/>
        </a:spcBef>
        <a:spcAft>
          <a:spcPct val="0"/>
        </a:spcAft>
        <a:buChar char="•"/>
        <a:defRPr sz="2600" b="1" kern="1200">
          <a:solidFill>
            <a:schemeClr val="tx1"/>
          </a:solidFill>
          <a:latin typeface="+mn-lt"/>
          <a:ea typeface="+mn-ea"/>
          <a:cs typeface="+mn-cs"/>
        </a:defRPr>
      </a:lvl1pPr>
      <a:lvl2pPr marL="742950" indent="-285750" algn="l" defTabSz="762000" rtl="0" fontAlgn="base">
        <a:spcBef>
          <a:spcPct val="20000"/>
        </a:spcBef>
        <a:spcAft>
          <a:spcPct val="0"/>
        </a:spcAft>
        <a:buChar char="–"/>
        <a:defRPr sz="2600" b="1" kern="1200">
          <a:solidFill>
            <a:schemeClr val="tx1"/>
          </a:solidFill>
          <a:latin typeface="+mn-lt"/>
          <a:ea typeface="+mn-ea"/>
          <a:cs typeface="+mn-cs"/>
        </a:defRPr>
      </a:lvl2pPr>
      <a:lvl3pPr marL="1143000" indent="-228600" algn="l" defTabSz="762000" rtl="0" fontAlgn="base">
        <a:spcBef>
          <a:spcPct val="20000"/>
        </a:spcBef>
        <a:spcAft>
          <a:spcPct val="0"/>
        </a:spcAft>
        <a:buChar char="•"/>
        <a:defRPr sz="2600" b="1" kern="1200">
          <a:solidFill>
            <a:schemeClr val="tx1"/>
          </a:solidFill>
          <a:latin typeface="+mn-lt"/>
          <a:ea typeface="+mn-ea"/>
          <a:cs typeface="+mn-cs"/>
        </a:defRPr>
      </a:lvl3pPr>
      <a:lvl4pPr marL="1600200" indent="-228600" algn="l" defTabSz="762000" rtl="0" fontAlgn="base">
        <a:spcBef>
          <a:spcPct val="20000"/>
        </a:spcBef>
        <a:spcAft>
          <a:spcPct val="0"/>
        </a:spcAft>
        <a:buChar char="–"/>
        <a:defRPr sz="2600" b="1" kern="1200">
          <a:solidFill>
            <a:schemeClr val="tx1"/>
          </a:solidFill>
          <a:latin typeface="+mn-lt"/>
          <a:ea typeface="+mn-ea"/>
          <a:cs typeface="+mn-cs"/>
        </a:defRPr>
      </a:lvl4pPr>
      <a:lvl5pPr marL="2057400" indent="-228600" algn="l" defTabSz="762000" rtl="0" fontAlgn="base">
        <a:spcBef>
          <a:spcPct val="20000"/>
        </a:spcBef>
        <a:spcAft>
          <a:spcPct val="0"/>
        </a:spcAft>
        <a:buChar char="•"/>
        <a:defRPr sz="26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image" Target="../media/image9.jpg"/></Relationships>
</file>

<file path=ppt/slides/_rels/slide1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9.xml"/><Relationship Id="rId1" Type="http://schemas.openxmlformats.org/officeDocument/2006/relationships/slideLayout" Target="../slideLayouts/slideLayout4.xml"/><Relationship Id="rId4" Type="http://schemas.openxmlformats.org/officeDocument/2006/relationships/image" Target="../media/image11.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B5458F-1FDA-4582-AA34-0BA1364A0056}"/>
              </a:ext>
            </a:extLst>
          </p:cNvPr>
          <p:cNvSpPr>
            <a:spLocks noGrp="1"/>
          </p:cNvSpPr>
          <p:nvPr>
            <p:ph type="title"/>
          </p:nvPr>
        </p:nvSpPr>
        <p:spPr>
          <a:xfrm>
            <a:off x="838199" y="809965"/>
            <a:ext cx="10515601" cy="2269852"/>
          </a:xfrm>
        </p:spPr>
        <p:txBody>
          <a:bodyPr/>
          <a:lstStyle/>
          <a:p>
            <a:r>
              <a:rPr lang="fr-FR" sz="2800" dirty="0">
                <a:latin typeface="Times New Roman" panose="02020603050405020304" pitchFamily="18" charset="0"/>
                <a:cs typeface="Times New Roman" panose="02020603050405020304" pitchFamily="18" charset="0"/>
              </a:rPr>
              <a:t>EVENTRATION SUS-PUBIENNE</a:t>
            </a:r>
            <a:br>
              <a:rPr lang="fr-FR" sz="2800" dirty="0">
                <a:latin typeface="Times New Roman" panose="02020603050405020304" pitchFamily="18" charset="0"/>
                <a:cs typeface="Times New Roman" panose="02020603050405020304" pitchFamily="18" charset="0"/>
              </a:rPr>
            </a:br>
            <a:br>
              <a:rPr lang="fr-FR" sz="2800" dirty="0">
                <a:latin typeface="Times New Roman" panose="02020603050405020304" pitchFamily="18" charset="0"/>
                <a:cs typeface="Times New Roman" panose="02020603050405020304" pitchFamily="18" charset="0"/>
              </a:rPr>
            </a:br>
            <a:r>
              <a:rPr lang="fr-FR" sz="2800" dirty="0">
                <a:latin typeface="Times New Roman" panose="02020603050405020304" pitchFamily="18" charset="0"/>
                <a:cs typeface="Times New Roman" panose="02020603050405020304" pitchFamily="18" charset="0"/>
              </a:rPr>
              <a:t>ET INCISION DE JOEL-COHEN</a:t>
            </a:r>
            <a:br>
              <a:rPr lang="fr-FR" sz="2800" dirty="0">
                <a:latin typeface="Times New Roman" panose="02020603050405020304" pitchFamily="18" charset="0"/>
                <a:cs typeface="Times New Roman" panose="02020603050405020304" pitchFamily="18" charset="0"/>
              </a:rPr>
            </a:br>
            <a:br>
              <a:rPr lang="fr-FR" sz="2800" dirty="0">
                <a:latin typeface="Times New Roman" panose="02020603050405020304" pitchFamily="18" charset="0"/>
                <a:cs typeface="Times New Roman" panose="02020603050405020304" pitchFamily="18" charset="0"/>
              </a:rPr>
            </a:br>
            <a:r>
              <a:rPr lang="fr-FR" sz="2800" dirty="0">
                <a:latin typeface="Times New Roman" panose="02020603050405020304" pitchFamily="18" charset="0"/>
                <a:cs typeface="Times New Roman" panose="02020603050405020304" pitchFamily="18" charset="0"/>
              </a:rPr>
              <a:t>FACILE A FAIRE – DIFFICILE A REPARER </a:t>
            </a:r>
          </a:p>
        </p:txBody>
      </p:sp>
      <p:sp>
        <p:nvSpPr>
          <p:cNvPr id="3" name="Espace réservé du texte 2">
            <a:extLst>
              <a:ext uri="{FF2B5EF4-FFF2-40B4-BE49-F238E27FC236}">
                <a16:creationId xmlns:a16="http://schemas.microsoft.com/office/drawing/2014/main" id="{A3B82033-7E79-426A-AF62-0209B9036B82}"/>
              </a:ext>
            </a:extLst>
          </p:cNvPr>
          <p:cNvSpPr>
            <a:spLocks noGrp="1"/>
          </p:cNvSpPr>
          <p:nvPr>
            <p:ph type="body" idx="1"/>
          </p:nvPr>
        </p:nvSpPr>
        <p:spPr>
          <a:xfrm>
            <a:off x="838199" y="3546077"/>
            <a:ext cx="10515601" cy="2269852"/>
          </a:xfrm>
        </p:spPr>
        <p:txBody>
          <a:bodyPr/>
          <a:lstStyle/>
          <a:p>
            <a:pPr algn="ctr"/>
            <a:r>
              <a:rPr lang="fr-FR" altLang="fr-FR" sz="2800" dirty="0">
                <a:latin typeface="Times New Roman" panose="02020603050405020304" pitchFamily="18" charset="0"/>
                <a:cs typeface="Times New Roman" panose="02020603050405020304" pitchFamily="18" charset="0"/>
              </a:rPr>
              <a:t>E. Habib, C. Boutron, C. Petit</a:t>
            </a:r>
            <a:br>
              <a:rPr lang="fr-FR" altLang="fr-FR" sz="2800" dirty="0">
                <a:latin typeface="Times New Roman" panose="02020603050405020304" pitchFamily="18" charset="0"/>
                <a:cs typeface="Times New Roman" panose="02020603050405020304" pitchFamily="18" charset="0"/>
              </a:rPr>
            </a:br>
            <a:br>
              <a:rPr lang="fr-FR" altLang="fr-FR" sz="2800" dirty="0">
                <a:latin typeface="Times New Roman" panose="02020603050405020304" pitchFamily="18" charset="0"/>
                <a:cs typeface="Times New Roman" panose="02020603050405020304" pitchFamily="18" charset="0"/>
              </a:rPr>
            </a:br>
            <a:r>
              <a:rPr lang="fr-FR" altLang="fr-FR" sz="2800" dirty="0">
                <a:latin typeface="Times New Roman" panose="02020603050405020304" pitchFamily="18" charset="0"/>
                <a:cs typeface="Times New Roman" panose="02020603050405020304" pitchFamily="18" charset="0"/>
              </a:rPr>
              <a:t>Service de Chirurgie Viscérale, Thoracique et Endocrine</a:t>
            </a:r>
            <a:br>
              <a:rPr lang="fr-FR" altLang="fr-FR" sz="2800" dirty="0">
                <a:latin typeface="Times New Roman" panose="02020603050405020304" pitchFamily="18" charset="0"/>
                <a:cs typeface="Times New Roman" panose="02020603050405020304" pitchFamily="18" charset="0"/>
              </a:rPr>
            </a:br>
            <a:br>
              <a:rPr lang="fr-FR" altLang="fr-FR" sz="2800" dirty="0">
                <a:latin typeface="Times New Roman" panose="02020603050405020304" pitchFamily="18" charset="0"/>
                <a:cs typeface="Times New Roman" panose="02020603050405020304" pitchFamily="18" charset="0"/>
              </a:rPr>
            </a:br>
            <a:r>
              <a:rPr lang="fr-FR" altLang="fr-FR" sz="2800" dirty="0">
                <a:latin typeface="Times New Roman" panose="02020603050405020304" pitchFamily="18" charset="0"/>
                <a:cs typeface="Times New Roman" panose="02020603050405020304" pitchFamily="18" charset="0"/>
              </a:rPr>
              <a:t>Hôpital Robert Ballanger - Aulnay Sous Bois - France</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954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C1F3BF-F2BA-437D-A3C3-FC7D6BB4DB51}"/>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Signes Cliniques</a:t>
            </a:r>
          </a:p>
        </p:txBody>
      </p:sp>
      <p:sp>
        <p:nvSpPr>
          <p:cNvPr id="3" name="Espace réservé du contenu 2">
            <a:extLst>
              <a:ext uri="{FF2B5EF4-FFF2-40B4-BE49-F238E27FC236}">
                <a16:creationId xmlns:a16="http://schemas.microsoft.com/office/drawing/2014/main" id="{BE19983E-6D97-4202-B993-2B83E41C59E7}"/>
              </a:ext>
            </a:extLst>
          </p:cNvPr>
          <p:cNvSpPr>
            <a:spLocks noGrp="1"/>
          </p:cNvSpPr>
          <p:nvPr>
            <p:ph idx="1"/>
          </p:nvPr>
        </p:nvSpPr>
        <p:spPr>
          <a:xfrm>
            <a:off x="317970" y="1239511"/>
            <a:ext cx="11542887" cy="4682820"/>
          </a:xfrm>
          <a:ln>
            <a:solidFill>
              <a:schemeClr val="tx1"/>
            </a:solidFill>
          </a:ln>
        </p:spPr>
        <p:txBody>
          <a:bodyPr/>
          <a:lstStyle/>
          <a:p>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Douleur pariétale et abdominale</a:t>
            </a:r>
          </a:p>
          <a:p>
            <a:r>
              <a:rPr lang="fr-FR" sz="2800" dirty="0">
                <a:latin typeface="Times New Roman" panose="02020603050405020304" pitchFamily="18" charset="0"/>
                <a:ea typeface="Times New Roman" panose="02020603050405020304" pitchFamily="18" charset="0"/>
                <a:cs typeface="Times New Roman" panose="02020603050405020304" pitchFamily="18" charset="0"/>
              </a:rPr>
              <a:t>Caractère inesthétique de l’ESP</a:t>
            </a:r>
            <a:endParaRPr lang="fr-F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ESP large :</a:t>
            </a:r>
          </a:p>
          <a:p>
            <a:pPr lvl="1"/>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Le sac mesurait jusqu’à 20 cm de largeur</a:t>
            </a:r>
          </a:p>
          <a:p>
            <a:pPr lvl="1"/>
            <a:r>
              <a:rPr lang="fr-FR" sz="2800" dirty="0">
                <a:latin typeface="Times New Roman" panose="02020603050405020304" pitchFamily="18" charset="0"/>
                <a:ea typeface="Times New Roman" panose="02020603050405020304" pitchFamily="18" charset="0"/>
                <a:cs typeface="Times New Roman" panose="02020603050405020304" pitchFamily="18" charset="0"/>
              </a:rPr>
              <a:t>S</a:t>
            </a:r>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’étendait latéralement jusqu’aux épines iliaques</a:t>
            </a:r>
          </a:p>
          <a:p>
            <a:pPr lvl="1"/>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Tombait devant le pubis</a:t>
            </a:r>
          </a:p>
          <a:p>
            <a:pPr lvl="1"/>
            <a:r>
              <a:rPr lang="fr-FR" sz="2800" dirty="0">
                <a:latin typeface="Times New Roman" panose="02020603050405020304" pitchFamily="18" charset="0"/>
                <a:ea typeface="Times New Roman" panose="02020603050405020304" pitchFamily="18" charset="0"/>
                <a:cs typeface="Times New Roman" panose="02020603050405020304" pitchFamily="18" charset="0"/>
              </a:rPr>
              <a:t>G</a:t>
            </a:r>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lissait dans le canal inguinal</a:t>
            </a:r>
          </a:p>
          <a:p>
            <a:pPr lvl="2"/>
            <a:r>
              <a:rPr lang="fr-FR" sz="2800" dirty="0">
                <a:latin typeface="Times New Roman" panose="02020603050405020304" pitchFamily="18" charset="0"/>
                <a:ea typeface="Times New Roman" panose="02020603050405020304" pitchFamily="18" charset="0"/>
                <a:cs typeface="Times New Roman" panose="02020603050405020304" pitchFamily="18" charset="0"/>
              </a:rPr>
              <a:t>Adressée avec un diagnostic de hernie inguinale</a:t>
            </a:r>
            <a:endParaRPr lang="fr-F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ESP facilement réductible, contenait du tube digestif</a:t>
            </a:r>
            <a:endParaRPr lang="fr-FR" sz="3600" dirty="0">
              <a:latin typeface="Times New Roman" panose="02020603050405020304" pitchFamily="18" charset="0"/>
              <a:cs typeface="Times New Roman" panose="02020603050405020304" pitchFamily="18" charset="0"/>
            </a:endParaRPr>
          </a:p>
        </p:txBody>
      </p:sp>
      <p:sp>
        <p:nvSpPr>
          <p:cNvPr id="4" name="Espace réservé de la date 3">
            <a:extLst>
              <a:ext uri="{FF2B5EF4-FFF2-40B4-BE49-F238E27FC236}">
                <a16:creationId xmlns:a16="http://schemas.microsoft.com/office/drawing/2014/main" id="{0728BA9C-7E53-4018-8F35-4E0B36178D87}"/>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D2C15989-4580-472B-90C4-D27F9B4F5AAF}"/>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424E92C8-96BD-4E8D-B538-7AC7D6D0EDBE}"/>
              </a:ext>
            </a:extLst>
          </p:cNvPr>
          <p:cNvSpPr>
            <a:spLocks noGrp="1"/>
          </p:cNvSpPr>
          <p:nvPr>
            <p:ph type="sldNum" sz="quarter" idx="12"/>
          </p:nvPr>
        </p:nvSpPr>
        <p:spPr/>
        <p:txBody>
          <a:bodyPr/>
          <a:lstStyle/>
          <a:p>
            <a:fld id="{88256CDF-5823-443A-A35F-331E9B888600}" type="slidenum">
              <a:rPr lang="fr-FR" altLang="fr-FR" smtClean="0"/>
              <a:pPr/>
              <a:t>10</a:t>
            </a:fld>
            <a:endParaRPr lang="fr-FR" altLang="fr-FR" dirty="0"/>
          </a:p>
        </p:txBody>
      </p:sp>
    </p:spTree>
    <p:extLst>
      <p:ext uri="{BB962C8B-B14F-4D97-AF65-F5344CB8AC3E}">
        <p14:creationId xmlns:p14="http://schemas.microsoft.com/office/powerpoint/2010/main" val="3702509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830D9A-E4C2-4E98-9AB9-526F735664D1}"/>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ESP indépendante de la cicatrice : 2 patientes</a:t>
            </a:r>
          </a:p>
        </p:txBody>
      </p:sp>
      <p:pic>
        <p:nvPicPr>
          <p:cNvPr id="8" name="Espace réservé du contenu 7">
            <a:extLst>
              <a:ext uri="{FF2B5EF4-FFF2-40B4-BE49-F238E27FC236}">
                <a16:creationId xmlns:a16="http://schemas.microsoft.com/office/drawing/2014/main" id="{B29481E7-2384-4BFE-BA4C-D4C1F6C99E0A}"/>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342289" y="937401"/>
            <a:ext cx="5741929" cy="5195385"/>
          </a:xfrm>
        </p:spPr>
      </p:pic>
      <p:sp>
        <p:nvSpPr>
          <p:cNvPr id="4" name="Espace réservé de la date 3">
            <a:extLst>
              <a:ext uri="{FF2B5EF4-FFF2-40B4-BE49-F238E27FC236}">
                <a16:creationId xmlns:a16="http://schemas.microsoft.com/office/drawing/2014/main" id="{F9BAD3C2-72E4-4D25-8835-90FCA1733749}"/>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CDD8E067-3021-4035-94C7-B33C4A9923D8}"/>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191B6663-C8F2-415E-B9CC-82A0886A4ED6}"/>
              </a:ext>
            </a:extLst>
          </p:cNvPr>
          <p:cNvSpPr>
            <a:spLocks noGrp="1"/>
          </p:cNvSpPr>
          <p:nvPr>
            <p:ph type="sldNum" sz="quarter" idx="12"/>
          </p:nvPr>
        </p:nvSpPr>
        <p:spPr/>
        <p:txBody>
          <a:bodyPr/>
          <a:lstStyle/>
          <a:p>
            <a:fld id="{88256CDF-5823-443A-A35F-331E9B888600}" type="slidenum">
              <a:rPr lang="fr-FR" altLang="fr-FR" smtClean="0"/>
              <a:pPr/>
              <a:t>11</a:t>
            </a:fld>
            <a:endParaRPr lang="fr-FR" altLang="fr-FR" dirty="0"/>
          </a:p>
        </p:txBody>
      </p:sp>
    </p:spTree>
    <p:extLst>
      <p:ext uri="{BB962C8B-B14F-4D97-AF65-F5344CB8AC3E}">
        <p14:creationId xmlns:p14="http://schemas.microsoft.com/office/powerpoint/2010/main" val="4181971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5EE0E0-D996-423C-AC72-5C8FFED7D5F2}"/>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ESP portion centrale de la cicatrice : 3 patientes</a:t>
            </a:r>
          </a:p>
        </p:txBody>
      </p:sp>
      <p:sp>
        <p:nvSpPr>
          <p:cNvPr id="5" name="Espace réservé de la date 4">
            <a:extLst>
              <a:ext uri="{FF2B5EF4-FFF2-40B4-BE49-F238E27FC236}">
                <a16:creationId xmlns:a16="http://schemas.microsoft.com/office/drawing/2014/main" id="{6FAAEEB9-B8D0-4E8F-9030-979A5992222A}"/>
              </a:ext>
            </a:extLst>
          </p:cNvPr>
          <p:cNvSpPr>
            <a:spLocks noGrp="1"/>
          </p:cNvSpPr>
          <p:nvPr>
            <p:ph type="dt" sz="quarter" idx="10"/>
          </p:nvPr>
        </p:nvSpPr>
        <p:spPr/>
        <p:txBody>
          <a:bodyPr/>
          <a:lstStyle/>
          <a:p>
            <a:pPr>
              <a:defRPr/>
            </a:pPr>
            <a:r>
              <a:rPr lang="fr-FR" altLang="fr-FR" dirty="0">
                <a:solidFill>
                  <a:srgbClr val="FFFFFF"/>
                </a:solidFill>
                <a:latin typeface="Arial"/>
              </a:rPr>
              <a:t>MESH – Juin 2022</a:t>
            </a:r>
          </a:p>
        </p:txBody>
      </p:sp>
      <p:sp>
        <p:nvSpPr>
          <p:cNvPr id="6" name="Espace réservé du pied de page 5">
            <a:extLst>
              <a:ext uri="{FF2B5EF4-FFF2-40B4-BE49-F238E27FC236}">
                <a16:creationId xmlns:a16="http://schemas.microsoft.com/office/drawing/2014/main" id="{582F192A-ACFD-4DCD-95BB-5A3019A1ACDA}"/>
              </a:ext>
            </a:extLst>
          </p:cNvPr>
          <p:cNvSpPr>
            <a:spLocks noGrp="1"/>
          </p:cNvSpPr>
          <p:nvPr>
            <p:ph type="ftr" sz="quarter" idx="11"/>
          </p:nvPr>
        </p:nvSpPr>
        <p:spPr/>
        <p:txBody>
          <a:bodyPr/>
          <a:lstStyle/>
          <a:p>
            <a:r>
              <a:rPr lang="fr-FR" altLang="fr-FR" dirty="0"/>
              <a:t>Eventration sus-pubienne – Incision Joël-Cohen</a:t>
            </a:r>
          </a:p>
        </p:txBody>
      </p:sp>
      <p:sp>
        <p:nvSpPr>
          <p:cNvPr id="7" name="Espace réservé du numéro de diapositive 6">
            <a:extLst>
              <a:ext uri="{FF2B5EF4-FFF2-40B4-BE49-F238E27FC236}">
                <a16:creationId xmlns:a16="http://schemas.microsoft.com/office/drawing/2014/main" id="{D8D0EECC-29D2-450C-8F1A-B31EEEDE5C71}"/>
              </a:ext>
            </a:extLst>
          </p:cNvPr>
          <p:cNvSpPr>
            <a:spLocks noGrp="1"/>
          </p:cNvSpPr>
          <p:nvPr>
            <p:ph type="sldNum" sz="quarter" idx="12"/>
          </p:nvPr>
        </p:nvSpPr>
        <p:spPr/>
        <p:txBody>
          <a:bodyPr/>
          <a:lstStyle/>
          <a:p>
            <a:fld id="{88256CDF-5823-443A-A35F-331E9B888600}" type="slidenum">
              <a:rPr lang="fr-FR" altLang="fr-FR" smtClean="0"/>
              <a:pPr/>
              <a:t>12</a:t>
            </a:fld>
            <a:endParaRPr lang="fr-FR" altLang="fr-FR" dirty="0"/>
          </a:p>
        </p:txBody>
      </p:sp>
      <p:pic>
        <p:nvPicPr>
          <p:cNvPr id="12" name="Espace réservé du contenu 11">
            <a:extLst>
              <a:ext uri="{FF2B5EF4-FFF2-40B4-BE49-F238E27FC236}">
                <a16:creationId xmlns:a16="http://schemas.microsoft.com/office/drawing/2014/main" id="{A30432F1-9988-478E-B1C1-8A99F73CE391}"/>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659744" y="1005445"/>
            <a:ext cx="7162174" cy="5176025"/>
          </a:xfrm>
        </p:spPr>
      </p:pic>
    </p:spTree>
    <p:extLst>
      <p:ext uri="{BB962C8B-B14F-4D97-AF65-F5344CB8AC3E}">
        <p14:creationId xmlns:p14="http://schemas.microsoft.com/office/powerpoint/2010/main" val="3153515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C14EB3-EB7D-40B0-9EAD-DBF74EFC5FB4}"/>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ESP sur toute la largeur de la cicatrice : 2 patientes</a:t>
            </a:r>
          </a:p>
        </p:txBody>
      </p:sp>
      <p:pic>
        <p:nvPicPr>
          <p:cNvPr id="8" name="Espace réservé du contenu 7">
            <a:extLst>
              <a:ext uri="{FF2B5EF4-FFF2-40B4-BE49-F238E27FC236}">
                <a16:creationId xmlns:a16="http://schemas.microsoft.com/office/drawing/2014/main" id="{42E0878D-61C7-4D9D-8008-F9BD2E39001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724944" y="976110"/>
            <a:ext cx="7184734" cy="5214430"/>
          </a:xfrm>
        </p:spPr>
      </p:pic>
      <p:sp>
        <p:nvSpPr>
          <p:cNvPr id="4" name="Espace réservé de la date 3">
            <a:extLst>
              <a:ext uri="{FF2B5EF4-FFF2-40B4-BE49-F238E27FC236}">
                <a16:creationId xmlns:a16="http://schemas.microsoft.com/office/drawing/2014/main" id="{00655DB8-0112-43D3-8D08-7F7A8309FD52}"/>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678457AC-167A-47DD-A384-1B8D2247547D}"/>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1AAC32EF-26FC-4EF2-BAEF-4A52F622D80C}"/>
              </a:ext>
            </a:extLst>
          </p:cNvPr>
          <p:cNvSpPr>
            <a:spLocks noGrp="1"/>
          </p:cNvSpPr>
          <p:nvPr>
            <p:ph type="sldNum" sz="quarter" idx="12"/>
          </p:nvPr>
        </p:nvSpPr>
        <p:spPr/>
        <p:txBody>
          <a:bodyPr/>
          <a:lstStyle/>
          <a:p>
            <a:fld id="{88256CDF-5823-443A-A35F-331E9B888600}" type="slidenum">
              <a:rPr lang="fr-FR" altLang="fr-FR" smtClean="0"/>
              <a:pPr/>
              <a:t>13</a:t>
            </a:fld>
            <a:endParaRPr lang="fr-FR" altLang="fr-FR" dirty="0"/>
          </a:p>
        </p:txBody>
      </p:sp>
    </p:spTree>
    <p:extLst>
      <p:ext uri="{BB962C8B-B14F-4D97-AF65-F5344CB8AC3E}">
        <p14:creationId xmlns:p14="http://schemas.microsoft.com/office/powerpoint/2010/main" val="1058925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5051D8-9B21-4FE6-B2DE-9AE8E6B64ED6}"/>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ESP bifocale : 2 patientes</a:t>
            </a:r>
          </a:p>
        </p:txBody>
      </p:sp>
      <p:pic>
        <p:nvPicPr>
          <p:cNvPr id="8" name="Espace réservé du contenu 7">
            <a:extLst>
              <a:ext uri="{FF2B5EF4-FFF2-40B4-BE49-F238E27FC236}">
                <a16:creationId xmlns:a16="http://schemas.microsoft.com/office/drawing/2014/main" id="{0FCF4DE5-919B-4282-832D-A8B49DFED20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440849" y="940499"/>
            <a:ext cx="7695989" cy="5239583"/>
          </a:xfrm>
        </p:spPr>
      </p:pic>
      <p:sp>
        <p:nvSpPr>
          <p:cNvPr id="4" name="Espace réservé de la date 3">
            <a:extLst>
              <a:ext uri="{FF2B5EF4-FFF2-40B4-BE49-F238E27FC236}">
                <a16:creationId xmlns:a16="http://schemas.microsoft.com/office/drawing/2014/main" id="{3DD28D8A-D3CE-42A9-BF2A-C2E84518F5AE}"/>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AC6C6004-5A05-4901-B2C9-4A2765E8EAE5}"/>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AEDF4B46-7642-4CAE-A24B-02C5132947F9}"/>
              </a:ext>
            </a:extLst>
          </p:cNvPr>
          <p:cNvSpPr>
            <a:spLocks noGrp="1"/>
          </p:cNvSpPr>
          <p:nvPr>
            <p:ph type="sldNum" sz="quarter" idx="12"/>
          </p:nvPr>
        </p:nvSpPr>
        <p:spPr/>
        <p:txBody>
          <a:bodyPr/>
          <a:lstStyle/>
          <a:p>
            <a:fld id="{88256CDF-5823-443A-A35F-331E9B888600}" type="slidenum">
              <a:rPr lang="fr-FR" altLang="fr-FR" smtClean="0"/>
              <a:pPr/>
              <a:t>14</a:t>
            </a:fld>
            <a:endParaRPr lang="fr-FR" altLang="fr-FR" dirty="0"/>
          </a:p>
        </p:txBody>
      </p:sp>
    </p:spTree>
    <p:extLst>
      <p:ext uri="{BB962C8B-B14F-4D97-AF65-F5344CB8AC3E}">
        <p14:creationId xmlns:p14="http://schemas.microsoft.com/office/powerpoint/2010/main" val="1005779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D53676-1D79-486A-8A10-746375F47210}"/>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Eventration sur site de trocart associée : 1 patiente</a:t>
            </a:r>
          </a:p>
        </p:txBody>
      </p:sp>
      <p:pic>
        <p:nvPicPr>
          <p:cNvPr id="11" name="Espace réservé du contenu 10">
            <a:extLst>
              <a:ext uri="{FF2B5EF4-FFF2-40B4-BE49-F238E27FC236}">
                <a16:creationId xmlns:a16="http://schemas.microsoft.com/office/drawing/2014/main" id="{A5072557-9E69-4B6A-B28F-C382641C8470}"/>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819306" y="1009262"/>
            <a:ext cx="8759356" cy="5146802"/>
          </a:xfrm>
        </p:spPr>
      </p:pic>
      <p:sp>
        <p:nvSpPr>
          <p:cNvPr id="5" name="Espace réservé de la date 4">
            <a:extLst>
              <a:ext uri="{FF2B5EF4-FFF2-40B4-BE49-F238E27FC236}">
                <a16:creationId xmlns:a16="http://schemas.microsoft.com/office/drawing/2014/main" id="{53CEB88D-5483-4994-BE51-5F804E60B9BB}"/>
              </a:ext>
            </a:extLst>
          </p:cNvPr>
          <p:cNvSpPr>
            <a:spLocks noGrp="1"/>
          </p:cNvSpPr>
          <p:nvPr>
            <p:ph type="dt" sz="quarter" idx="10"/>
          </p:nvPr>
        </p:nvSpPr>
        <p:spPr/>
        <p:txBody>
          <a:bodyPr/>
          <a:lstStyle/>
          <a:p>
            <a:pPr>
              <a:defRPr/>
            </a:pPr>
            <a:r>
              <a:rPr lang="fr-FR" altLang="fr-FR" dirty="0">
                <a:solidFill>
                  <a:srgbClr val="FFFFFF"/>
                </a:solidFill>
                <a:latin typeface="Arial"/>
              </a:rPr>
              <a:t>MESH – Juin 2022</a:t>
            </a:r>
          </a:p>
        </p:txBody>
      </p:sp>
      <p:sp>
        <p:nvSpPr>
          <p:cNvPr id="6" name="Espace réservé du pied de page 5">
            <a:extLst>
              <a:ext uri="{FF2B5EF4-FFF2-40B4-BE49-F238E27FC236}">
                <a16:creationId xmlns:a16="http://schemas.microsoft.com/office/drawing/2014/main" id="{02C4321A-0B80-4F54-AD77-5BB310AA66A7}"/>
              </a:ext>
            </a:extLst>
          </p:cNvPr>
          <p:cNvSpPr>
            <a:spLocks noGrp="1"/>
          </p:cNvSpPr>
          <p:nvPr>
            <p:ph type="ftr" sz="quarter" idx="11"/>
          </p:nvPr>
        </p:nvSpPr>
        <p:spPr/>
        <p:txBody>
          <a:bodyPr/>
          <a:lstStyle/>
          <a:p>
            <a:r>
              <a:rPr lang="fr-FR" altLang="fr-FR" dirty="0"/>
              <a:t>Eventration sus-pubienne – Incision Joël-Cohen</a:t>
            </a:r>
          </a:p>
        </p:txBody>
      </p:sp>
      <p:sp>
        <p:nvSpPr>
          <p:cNvPr id="7" name="Espace réservé du numéro de diapositive 6">
            <a:extLst>
              <a:ext uri="{FF2B5EF4-FFF2-40B4-BE49-F238E27FC236}">
                <a16:creationId xmlns:a16="http://schemas.microsoft.com/office/drawing/2014/main" id="{C28BFF06-5EB2-4EB1-B390-027D5D9EDDFA}"/>
              </a:ext>
            </a:extLst>
          </p:cNvPr>
          <p:cNvSpPr>
            <a:spLocks noGrp="1"/>
          </p:cNvSpPr>
          <p:nvPr>
            <p:ph type="sldNum" sz="quarter" idx="12"/>
          </p:nvPr>
        </p:nvSpPr>
        <p:spPr/>
        <p:txBody>
          <a:bodyPr/>
          <a:lstStyle/>
          <a:p>
            <a:fld id="{88256CDF-5823-443A-A35F-331E9B888600}" type="slidenum">
              <a:rPr lang="fr-FR" altLang="fr-FR" smtClean="0"/>
              <a:pPr/>
              <a:t>15</a:t>
            </a:fld>
            <a:endParaRPr lang="fr-FR" altLang="fr-FR" dirty="0"/>
          </a:p>
        </p:txBody>
      </p:sp>
    </p:spTree>
    <p:extLst>
      <p:ext uri="{BB962C8B-B14F-4D97-AF65-F5344CB8AC3E}">
        <p14:creationId xmlns:p14="http://schemas.microsoft.com/office/powerpoint/2010/main" val="14048473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F68392-69F5-487F-970A-2351A476FAD8}"/>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Eventration tombant devant le pubis</a:t>
            </a:r>
          </a:p>
        </p:txBody>
      </p:sp>
      <p:pic>
        <p:nvPicPr>
          <p:cNvPr id="8" name="Espace réservé du contenu 7">
            <a:extLst>
              <a:ext uri="{FF2B5EF4-FFF2-40B4-BE49-F238E27FC236}">
                <a16:creationId xmlns:a16="http://schemas.microsoft.com/office/drawing/2014/main" id="{4640EEB8-AF0E-48DD-A7B6-B7963D0A8E1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32361" y="976393"/>
            <a:ext cx="8814019" cy="5191932"/>
          </a:xfrm>
        </p:spPr>
      </p:pic>
      <p:sp>
        <p:nvSpPr>
          <p:cNvPr id="4" name="Espace réservé de la date 3">
            <a:extLst>
              <a:ext uri="{FF2B5EF4-FFF2-40B4-BE49-F238E27FC236}">
                <a16:creationId xmlns:a16="http://schemas.microsoft.com/office/drawing/2014/main" id="{C3C1B6F8-2A0B-4B6F-B271-E3C16CECD445}"/>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EF8AD5FA-E6BA-4BF4-B111-0B018CE44435}"/>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D5611D37-5374-48D4-8661-AF12614F1707}"/>
              </a:ext>
            </a:extLst>
          </p:cNvPr>
          <p:cNvSpPr>
            <a:spLocks noGrp="1"/>
          </p:cNvSpPr>
          <p:nvPr>
            <p:ph type="sldNum" sz="quarter" idx="12"/>
          </p:nvPr>
        </p:nvSpPr>
        <p:spPr/>
        <p:txBody>
          <a:bodyPr/>
          <a:lstStyle/>
          <a:p>
            <a:fld id="{88256CDF-5823-443A-A35F-331E9B888600}" type="slidenum">
              <a:rPr lang="fr-FR" altLang="fr-FR" smtClean="0"/>
              <a:pPr/>
              <a:t>16</a:t>
            </a:fld>
            <a:endParaRPr lang="fr-FR" altLang="fr-FR" dirty="0"/>
          </a:p>
        </p:txBody>
      </p:sp>
    </p:spTree>
    <p:extLst>
      <p:ext uri="{BB962C8B-B14F-4D97-AF65-F5344CB8AC3E}">
        <p14:creationId xmlns:p14="http://schemas.microsoft.com/office/powerpoint/2010/main" val="3503397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D6C095-33E9-4270-8FC0-E41BFD0C8706}"/>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Sac d’ESP dans le canal inguinale droit : 1 patiente</a:t>
            </a:r>
          </a:p>
        </p:txBody>
      </p:sp>
      <p:pic>
        <p:nvPicPr>
          <p:cNvPr id="9" name="Espace réservé du contenu 8">
            <a:extLst>
              <a:ext uri="{FF2B5EF4-FFF2-40B4-BE49-F238E27FC236}">
                <a16:creationId xmlns:a16="http://schemas.microsoft.com/office/drawing/2014/main" id="{84475CC1-D6C9-4815-ADE1-EBE95212C3B1}"/>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669656" y="960731"/>
            <a:ext cx="8852687" cy="5245188"/>
          </a:xfrm>
        </p:spPr>
      </p:pic>
      <p:sp>
        <p:nvSpPr>
          <p:cNvPr id="5" name="Espace réservé de la date 4">
            <a:extLst>
              <a:ext uri="{FF2B5EF4-FFF2-40B4-BE49-F238E27FC236}">
                <a16:creationId xmlns:a16="http://schemas.microsoft.com/office/drawing/2014/main" id="{AAF84DBC-B440-4067-BA61-7F70AAA08943}"/>
              </a:ext>
            </a:extLst>
          </p:cNvPr>
          <p:cNvSpPr>
            <a:spLocks noGrp="1"/>
          </p:cNvSpPr>
          <p:nvPr>
            <p:ph type="dt" sz="quarter" idx="10"/>
          </p:nvPr>
        </p:nvSpPr>
        <p:spPr/>
        <p:txBody>
          <a:bodyPr/>
          <a:lstStyle/>
          <a:p>
            <a:pPr>
              <a:defRPr/>
            </a:pPr>
            <a:r>
              <a:rPr lang="fr-FR" altLang="fr-FR" dirty="0">
                <a:solidFill>
                  <a:srgbClr val="FFFFFF"/>
                </a:solidFill>
                <a:latin typeface="Arial"/>
              </a:rPr>
              <a:t>MESH – Juin 2022</a:t>
            </a:r>
          </a:p>
        </p:txBody>
      </p:sp>
      <p:sp>
        <p:nvSpPr>
          <p:cNvPr id="6" name="Espace réservé du pied de page 5">
            <a:extLst>
              <a:ext uri="{FF2B5EF4-FFF2-40B4-BE49-F238E27FC236}">
                <a16:creationId xmlns:a16="http://schemas.microsoft.com/office/drawing/2014/main" id="{20BAC9AB-C1B9-4DFD-A2A5-77B096F56199}"/>
              </a:ext>
            </a:extLst>
          </p:cNvPr>
          <p:cNvSpPr>
            <a:spLocks noGrp="1"/>
          </p:cNvSpPr>
          <p:nvPr>
            <p:ph type="ftr" sz="quarter" idx="11"/>
          </p:nvPr>
        </p:nvSpPr>
        <p:spPr/>
        <p:txBody>
          <a:bodyPr/>
          <a:lstStyle/>
          <a:p>
            <a:r>
              <a:rPr lang="fr-FR" altLang="fr-FR" dirty="0"/>
              <a:t>Eventration sus-pubienne – Incision Joël-Cohen</a:t>
            </a:r>
          </a:p>
        </p:txBody>
      </p:sp>
      <p:sp>
        <p:nvSpPr>
          <p:cNvPr id="7" name="Espace réservé du numéro de diapositive 6">
            <a:extLst>
              <a:ext uri="{FF2B5EF4-FFF2-40B4-BE49-F238E27FC236}">
                <a16:creationId xmlns:a16="http://schemas.microsoft.com/office/drawing/2014/main" id="{5B2B3915-B846-4E64-89D6-9A738451B346}"/>
              </a:ext>
            </a:extLst>
          </p:cNvPr>
          <p:cNvSpPr>
            <a:spLocks noGrp="1"/>
          </p:cNvSpPr>
          <p:nvPr>
            <p:ph type="sldNum" sz="quarter" idx="12"/>
          </p:nvPr>
        </p:nvSpPr>
        <p:spPr/>
        <p:txBody>
          <a:bodyPr/>
          <a:lstStyle/>
          <a:p>
            <a:fld id="{88256CDF-5823-443A-A35F-331E9B888600}" type="slidenum">
              <a:rPr lang="fr-FR" altLang="fr-FR" smtClean="0"/>
              <a:pPr/>
              <a:t>17</a:t>
            </a:fld>
            <a:endParaRPr lang="fr-FR" altLang="fr-FR" dirty="0"/>
          </a:p>
        </p:txBody>
      </p:sp>
    </p:spTree>
    <p:extLst>
      <p:ext uri="{BB962C8B-B14F-4D97-AF65-F5344CB8AC3E}">
        <p14:creationId xmlns:p14="http://schemas.microsoft.com/office/powerpoint/2010/main" val="2451552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E8CD6B-BCEB-4D97-9F48-1853231445EE}"/>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Rupture du grand droit : 7 patientes</a:t>
            </a:r>
          </a:p>
        </p:txBody>
      </p:sp>
      <p:pic>
        <p:nvPicPr>
          <p:cNvPr id="9" name="Espace réservé du contenu 8">
            <a:extLst>
              <a:ext uri="{FF2B5EF4-FFF2-40B4-BE49-F238E27FC236}">
                <a16:creationId xmlns:a16="http://schemas.microsoft.com/office/drawing/2014/main" id="{465F1676-7D11-4C09-A9D3-D942A6991BB4}"/>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05848" y="936698"/>
            <a:ext cx="6888773" cy="4112040"/>
          </a:xfrm>
        </p:spPr>
      </p:pic>
      <p:pic>
        <p:nvPicPr>
          <p:cNvPr id="11" name="Espace réservé du contenu 10">
            <a:extLst>
              <a:ext uri="{FF2B5EF4-FFF2-40B4-BE49-F238E27FC236}">
                <a16:creationId xmlns:a16="http://schemas.microsoft.com/office/drawing/2014/main" id="{F815FF5E-D03D-4C46-AC76-97A0750C511E}"/>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5825641" y="1545202"/>
            <a:ext cx="6260511" cy="4646776"/>
          </a:xfrm>
        </p:spPr>
      </p:pic>
      <p:sp>
        <p:nvSpPr>
          <p:cNvPr id="5" name="Espace réservé de la date 4">
            <a:extLst>
              <a:ext uri="{FF2B5EF4-FFF2-40B4-BE49-F238E27FC236}">
                <a16:creationId xmlns:a16="http://schemas.microsoft.com/office/drawing/2014/main" id="{9A81916B-2362-49F2-B5D9-BD1738C1431A}"/>
              </a:ext>
            </a:extLst>
          </p:cNvPr>
          <p:cNvSpPr>
            <a:spLocks noGrp="1"/>
          </p:cNvSpPr>
          <p:nvPr>
            <p:ph type="dt" sz="quarter" idx="10"/>
          </p:nvPr>
        </p:nvSpPr>
        <p:spPr/>
        <p:txBody>
          <a:bodyPr/>
          <a:lstStyle/>
          <a:p>
            <a:pPr>
              <a:defRPr/>
            </a:pPr>
            <a:r>
              <a:rPr lang="fr-FR" altLang="fr-FR" dirty="0">
                <a:solidFill>
                  <a:srgbClr val="FFFFFF"/>
                </a:solidFill>
                <a:latin typeface="Arial"/>
              </a:rPr>
              <a:t>MESH – Juin 2022</a:t>
            </a:r>
          </a:p>
        </p:txBody>
      </p:sp>
      <p:sp>
        <p:nvSpPr>
          <p:cNvPr id="6" name="Espace réservé du pied de page 5">
            <a:extLst>
              <a:ext uri="{FF2B5EF4-FFF2-40B4-BE49-F238E27FC236}">
                <a16:creationId xmlns:a16="http://schemas.microsoft.com/office/drawing/2014/main" id="{B691230F-98C3-499A-B7D9-FBD255B33423}"/>
              </a:ext>
            </a:extLst>
          </p:cNvPr>
          <p:cNvSpPr>
            <a:spLocks noGrp="1"/>
          </p:cNvSpPr>
          <p:nvPr>
            <p:ph type="ftr" sz="quarter" idx="11"/>
          </p:nvPr>
        </p:nvSpPr>
        <p:spPr/>
        <p:txBody>
          <a:bodyPr/>
          <a:lstStyle/>
          <a:p>
            <a:r>
              <a:rPr lang="fr-FR" altLang="fr-FR" dirty="0"/>
              <a:t>Eventration sus-pubienne – Incision Joël-Cohen</a:t>
            </a:r>
          </a:p>
        </p:txBody>
      </p:sp>
      <p:sp>
        <p:nvSpPr>
          <p:cNvPr id="7" name="Espace réservé du numéro de diapositive 6">
            <a:extLst>
              <a:ext uri="{FF2B5EF4-FFF2-40B4-BE49-F238E27FC236}">
                <a16:creationId xmlns:a16="http://schemas.microsoft.com/office/drawing/2014/main" id="{718D6E21-BE31-4483-8099-3DB29534815E}"/>
              </a:ext>
            </a:extLst>
          </p:cNvPr>
          <p:cNvSpPr>
            <a:spLocks noGrp="1"/>
          </p:cNvSpPr>
          <p:nvPr>
            <p:ph type="sldNum" sz="quarter" idx="12"/>
          </p:nvPr>
        </p:nvSpPr>
        <p:spPr/>
        <p:txBody>
          <a:bodyPr/>
          <a:lstStyle/>
          <a:p>
            <a:fld id="{88256CDF-5823-443A-A35F-331E9B888600}" type="slidenum">
              <a:rPr lang="fr-FR" altLang="fr-FR" smtClean="0"/>
              <a:pPr/>
              <a:t>18</a:t>
            </a:fld>
            <a:endParaRPr lang="fr-FR" altLang="fr-FR" dirty="0"/>
          </a:p>
        </p:txBody>
      </p:sp>
    </p:spTree>
    <p:extLst>
      <p:ext uri="{BB962C8B-B14F-4D97-AF65-F5344CB8AC3E}">
        <p14:creationId xmlns:p14="http://schemas.microsoft.com/office/powerpoint/2010/main" val="1686825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CBB4E0-D9B4-4C40-912B-F6104C0B64F2}"/>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Sac d’ESP interstitiel rétro-aponévrotique : 5 patientes</a:t>
            </a:r>
          </a:p>
        </p:txBody>
      </p:sp>
      <p:pic>
        <p:nvPicPr>
          <p:cNvPr id="9" name="Espace réservé du contenu 8">
            <a:extLst>
              <a:ext uri="{FF2B5EF4-FFF2-40B4-BE49-F238E27FC236}">
                <a16:creationId xmlns:a16="http://schemas.microsoft.com/office/drawing/2014/main" id="{938D1CD0-1F93-40E2-9C31-99F5FA453C56}"/>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49160" y="963134"/>
            <a:ext cx="5946840" cy="4038355"/>
          </a:xfrm>
        </p:spPr>
      </p:pic>
      <p:pic>
        <p:nvPicPr>
          <p:cNvPr id="11" name="Espace réservé du contenu 10">
            <a:extLst>
              <a:ext uri="{FF2B5EF4-FFF2-40B4-BE49-F238E27FC236}">
                <a16:creationId xmlns:a16="http://schemas.microsoft.com/office/drawing/2014/main" id="{75ED69D9-A602-4AFC-A9B3-E8E64DFEA886}"/>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5449358" y="1973751"/>
            <a:ext cx="6593482" cy="4237457"/>
          </a:xfrm>
        </p:spPr>
      </p:pic>
      <p:sp>
        <p:nvSpPr>
          <p:cNvPr id="5" name="Espace réservé de la date 4">
            <a:extLst>
              <a:ext uri="{FF2B5EF4-FFF2-40B4-BE49-F238E27FC236}">
                <a16:creationId xmlns:a16="http://schemas.microsoft.com/office/drawing/2014/main" id="{7A3D9A48-3456-44F7-9261-66799BA806CC}"/>
              </a:ext>
            </a:extLst>
          </p:cNvPr>
          <p:cNvSpPr>
            <a:spLocks noGrp="1"/>
          </p:cNvSpPr>
          <p:nvPr>
            <p:ph type="dt" sz="quarter" idx="10"/>
          </p:nvPr>
        </p:nvSpPr>
        <p:spPr/>
        <p:txBody>
          <a:bodyPr/>
          <a:lstStyle/>
          <a:p>
            <a:pPr>
              <a:defRPr/>
            </a:pPr>
            <a:r>
              <a:rPr lang="fr-FR" altLang="fr-FR" dirty="0">
                <a:solidFill>
                  <a:srgbClr val="FFFFFF"/>
                </a:solidFill>
                <a:latin typeface="Arial"/>
              </a:rPr>
              <a:t>MESH – Juin 2022</a:t>
            </a:r>
          </a:p>
        </p:txBody>
      </p:sp>
      <p:sp>
        <p:nvSpPr>
          <p:cNvPr id="6" name="Espace réservé du pied de page 5">
            <a:extLst>
              <a:ext uri="{FF2B5EF4-FFF2-40B4-BE49-F238E27FC236}">
                <a16:creationId xmlns:a16="http://schemas.microsoft.com/office/drawing/2014/main" id="{84E37BBD-E3DB-45F2-87D4-0B8B3D9F9AEE}"/>
              </a:ext>
            </a:extLst>
          </p:cNvPr>
          <p:cNvSpPr>
            <a:spLocks noGrp="1"/>
          </p:cNvSpPr>
          <p:nvPr>
            <p:ph type="ftr" sz="quarter" idx="11"/>
          </p:nvPr>
        </p:nvSpPr>
        <p:spPr/>
        <p:txBody>
          <a:bodyPr/>
          <a:lstStyle/>
          <a:p>
            <a:r>
              <a:rPr lang="fr-FR" altLang="fr-FR" dirty="0"/>
              <a:t>Eventration sus-pubienne – Incision Joël-Cohen</a:t>
            </a:r>
          </a:p>
        </p:txBody>
      </p:sp>
      <p:sp>
        <p:nvSpPr>
          <p:cNvPr id="7" name="Espace réservé du numéro de diapositive 6">
            <a:extLst>
              <a:ext uri="{FF2B5EF4-FFF2-40B4-BE49-F238E27FC236}">
                <a16:creationId xmlns:a16="http://schemas.microsoft.com/office/drawing/2014/main" id="{5F4DBE34-B152-4F40-A05C-2B749D3217D6}"/>
              </a:ext>
            </a:extLst>
          </p:cNvPr>
          <p:cNvSpPr>
            <a:spLocks noGrp="1"/>
          </p:cNvSpPr>
          <p:nvPr>
            <p:ph type="sldNum" sz="quarter" idx="12"/>
          </p:nvPr>
        </p:nvSpPr>
        <p:spPr/>
        <p:txBody>
          <a:bodyPr/>
          <a:lstStyle/>
          <a:p>
            <a:fld id="{88256CDF-5823-443A-A35F-331E9B888600}" type="slidenum">
              <a:rPr lang="fr-FR" altLang="fr-FR" smtClean="0"/>
              <a:pPr/>
              <a:t>19</a:t>
            </a:fld>
            <a:endParaRPr lang="fr-FR" altLang="fr-FR" dirty="0"/>
          </a:p>
        </p:txBody>
      </p:sp>
    </p:spTree>
    <p:extLst>
      <p:ext uri="{BB962C8B-B14F-4D97-AF65-F5344CB8AC3E}">
        <p14:creationId xmlns:p14="http://schemas.microsoft.com/office/powerpoint/2010/main" val="1381698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B03BF8-9D86-47C7-B2C9-2E942D1E9EB8}"/>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Les Voies d’Abord Sus-Pubiennes</a:t>
            </a:r>
          </a:p>
        </p:txBody>
      </p:sp>
      <p:sp>
        <p:nvSpPr>
          <p:cNvPr id="3" name="Espace réservé du contenu 2">
            <a:extLst>
              <a:ext uri="{FF2B5EF4-FFF2-40B4-BE49-F238E27FC236}">
                <a16:creationId xmlns:a16="http://schemas.microsoft.com/office/drawing/2014/main" id="{89CE28A0-C1BB-463D-A4C5-AF52BFE01A86}"/>
              </a:ext>
            </a:extLst>
          </p:cNvPr>
          <p:cNvSpPr>
            <a:spLocks noGrp="1"/>
          </p:cNvSpPr>
          <p:nvPr>
            <p:ph idx="1"/>
          </p:nvPr>
        </p:nvSpPr>
        <p:spPr>
          <a:xfrm>
            <a:off x="317971" y="1153333"/>
            <a:ext cx="11542888" cy="4855175"/>
          </a:xfrm>
          <a:ln>
            <a:solidFill>
              <a:schemeClr val="tx1"/>
            </a:solidFill>
          </a:ln>
        </p:spPr>
        <p:txBody>
          <a:bodyPr/>
          <a:lstStyle/>
          <a:p>
            <a:r>
              <a:rPr lang="fr-FR" sz="2800" u="sng" dirty="0">
                <a:latin typeface="Times New Roman" panose="02020603050405020304" pitchFamily="18" charset="0"/>
                <a:cs typeface="Times New Roman" panose="02020603050405020304" pitchFamily="18" charset="0"/>
              </a:rPr>
              <a:t>Pfannenstiel H.J. - 1900</a:t>
            </a:r>
            <a:r>
              <a:rPr lang="fr-FR" sz="2800" dirty="0">
                <a:latin typeface="Times New Roman" panose="02020603050405020304" pitchFamily="18" charset="0"/>
                <a:cs typeface="Times New Roman" panose="02020603050405020304" pitchFamily="18" charset="0"/>
              </a:rPr>
              <a:t> : O</a:t>
            </a:r>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uverture transversale sus-pubienne de l’aponévrose antérieure des grands droits,</a:t>
            </a:r>
          </a:p>
          <a:p>
            <a:pPr lvl="1"/>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Elargie latéralement le long des fibres des aponévroses des grands obliques</a:t>
            </a:r>
          </a:p>
          <a:p>
            <a:r>
              <a:rPr lang="fr-FR" sz="2800" u="sng" dirty="0">
                <a:latin typeface="Times New Roman" panose="02020603050405020304" pitchFamily="18" charset="0"/>
                <a:cs typeface="Times New Roman" panose="02020603050405020304" pitchFamily="18" charset="0"/>
              </a:rPr>
              <a:t>Joël-Cohen S. - 1972</a:t>
            </a:r>
            <a:r>
              <a:rPr lang="fr-FR" sz="2800" dirty="0">
                <a:latin typeface="Times New Roman" panose="02020603050405020304" pitchFamily="18" charset="0"/>
                <a:cs typeface="Times New Roman" panose="02020603050405020304" pitchFamily="18" charset="0"/>
              </a:rPr>
              <a:t> : B</a:t>
            </a:r>
            <a:r>
              <a:rPr lang="fr-FR" sz="2800" dirty="0">
                <a:latin typeface="Times New Roman" panose="02020603050405020304" pitchFamily="18" charset="0"/>
                <a:ea typeface="Times New Roman" panose="02020603050405020304" pitchFamily="18" charset="0"/>
                <a:cs typeface="Times New Roman" panose="02020603050405020304" pitchFamily="18" charset="0"/>
              </a:rPr>
              <a:t>rèche dans l’aponévrose médiane sus-pubienne</a:t>
            </a:r>
          </a:p>
          <a:p>
            <a:pPr lvl="1"/>
            <a:r>
              <a:rPr lang="fr-FR" sz="2800" dirty="0">
                <a:latin typeface="Times New Roman" panose="02020603050405020304" pitchFamily="18" charset="0"/>
                <a:ea typeface="Times New Roman" panose="02020603050405020304" pitchFamily="18" charset="0"/>
                <a:cs typeface="Times New Roman" panose="02020603050405020304" pitchFamily="18" charset="0"/>
              </a:rPr>
              <a:t>Ouverture / discision aux doigts de l’aponévrose et du péritoine pariétal</a:t>
            </a:r>
          </a:p>
          <a:p>
            <a:r>
              <a:rPr lang="fr-FR" sz="2800" u="sng" dirty="0">
                <a:latin typeface="Times New Roman" panose="02020603050405020304" pitchFamily="18" charset="0"/>
                <a:cs typeface="Times New Roman" panose="02020603050405020304" pitchFamily="18" charset="0"/>
              </a:rPr>
              <a:t>Mouchel J. - 1981</a:t>
            </a:r>
            <a:r>
              <a:rPr lang="fr-FR" sz="2800" dirty="0">
                <a:latin typeface="Times New Roman" panose="02020603050405020304" pitchFamily="18" charset="0"/>
                <a:cs typeface="Times New Roman" panose="02020603050405020304" pitchFamily="18" charset="0"/>
              </a:rPr>
              <a:t> : O</a:t>
            </a:r>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uverture transversale de l’aponévrose antérieure des grands </a:t>
            </a:r>
            <a:r>
              <a:rPr lang="fr-FR" sz="2800" dirty="0">
                <a:latin typeface="Times New Roman" panose="02020603050405020304" pitchFamily="18" charset="0"/>
                <a:ea typeface="Times New Roman" panose="02020603050405020304" pitchFamily="18" charset="0"/>
                <a:cs typeface="Times New Roman" panose="02020603050405020304" pitchFamily="18" charset="0"/>
              </a:rPr>
              <a:t>droits à 5 cm du pubis </a:t>
            </a:r>
            <a:endParaRPr lang="fr-F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1"/>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Section du grand droit partielle ou totale, uni ou bilatérale</a:t>
            </a:r>
            <a:endParaRPr lang="fr-FR" sz="2800" dirty="0">
              <a:latin typeface="Times New Roman" panose="02020603050405020304" pitchFamily="18" charset="0"/>
              <a:cs typeface="Times New Roman" panose="02020603050405020304" pitchFamily="18" charset="0"/>
            </a:endParaRPr>
          </a:p>
        </p:txBody>
      </p:sp>
      <p:sp>
        <p:nvSpPr>
          <p:cNvPr id="7" name="Rectangle 4">
            <a:extLst>
              <a:ext uri="{FF2B5EF4-FFF2-40B4-BE49-F238E27FC236}">
                <a16:creationId xmlns:a16="http://schemas.microsoft.com/office/drawing/2014/main" id="{B24D3C8B-6CA9-4BC6-84F7-EE8888D25553}"/>
              </a:ext>
            </a:extLst>
          </p:cNvPr>
          <p:cNvSpPr>
            <a:spLocks noGrp="1" noChangeArrowheads="1"/>
          </p:cNvSpPr>
          <p:nvPr>
            <p:ph type="dt" sz="quarter" idx="2"/>
          </p:nvPr>
        </p:nvSpPr>
        <p:spPr>
          <a:xfrm>
            <a:off x="421452" y="6292013"/>
            <a:ext cx="1685643" cy="369974"/>
          </a:xfrm>
          <a:prstGeom prst="rect">
            <a:avLst/>
          </a:prstGeom>
          <a:ln w="31750">
            <a:solidFill>
              <a:srgbClr val="FFFF00"/>
            </a:solidFill>
          </a:ln>
        </p:spPr>
        <p:txBody>
          <a:bodyPr wrap="none" lIns="92075" rIns="92075"/>
          <a:lstStyle>
            <a:lvl1pPr algn="l">
              <a:defRPr sz="1400" b="1">
                <a:latin typeface="Times New Roman" panose="02020603050405020304" pitchFamily="18" charset="0"/>
              </a:defRPr>
            </a:lvl1pPr>
          </a:lstStyle>
          <a:p>
            <a:pPr>
              <a:defRPr/>
            </a:pPr>
            <a:r>
              <a:rPr lang="fr-FR" altLang="fr-FR" dirty="0">
                <a:solidFill>
                  <a:srgbClr val="FFFFFF"/>
                </a:solidFill>
                <a:latin typeface="Arial"/>
              </a:rPr>
              <a:t>MESH – Juin 2022</a:t>
            </a:r>
          </a:p>
        </p:txBody>
      </p:sp>
      <p:sp>
        <p:nvSpPr>
          <p:cNvPr id="8" name="Espace réservé du pied de page 4">
            <a:extLst>
              <a:ext uri="{FF2B5EF4-FFF2-40B4-BE49-F238E27FC236}">
                <a16:creationId xmlns:a16="http://schemas.microsoft.com/office/drawing/2014/main" id="{D52F35C4-ADB7-4F66-818A-749F404E1B39}"/>
              </a:ext>
            </a:extLst>
          </p:cNvPr>
          <p:cNvSpPr>
            <a:spLocks noGrp="1"/>
          </p:cNvSpPr>
          <p:nvPr>
            <p:ph type="ftr" sz="quarter" idx="11"/>
          </p:nvPr>
        </p:nvSpPr>
        <p:spPr>
          <a:xfrm>
            <a:off x="4182386" y="6296821"/>
            <a:ext cx="4269851" cy="365166"/>
          </a:xfrm>
          <a:prstGeom prst="rect">
            <a:avLst/>
          </a:prstGeom>
          <a:ln w="31750">
            <a:solidFill>
              <a:srgbClr val="FFFF00"/>
            </a:solidFill>
          </a:ln>
        </p:spPr>
        <p:txBody>
          <a:bodyPr/>
          <a:lstStyle>
            <a:lvl1pPr>
              <a:defRPr sz="1400" b="1"/>
            </a:lvl1pPr>
          </a:lstStyle>
          <a:p>
            <a:r>
              <a:rPr lang="fr-FR" altLang="fr-FR" dirty="0"/>
              <a:t>Eventration sus-pubienne – Incision Joël-Cohen</a:t>
            </a:r>
          </a:p>
        </p:txBody>
      </p:sp>
      <p:sp>
        <p:nvSpPr>
          <p:cNvPr id="9" name="Espace réservé du numéro de diapositive 5">
            <a:extLst>
              <a:ext uri="{FF2B5EF4-FFF2-40B4-BE49-F238E27FC236}">
                <a16:creationId xmlns:a16="http://schemas.microsoft.com/office/drawing/2014/main" id="{AA91AC83-70F4-4FF5-B9C4-DDDF2D346998}"/>
              </a:ext>
            </a:extLst>
          </p:cNvPr>
          <p:cNvSpPr>
            <a:spLocks noGrp="1"/>
          </p:cNvSpPr>
          <p:nvPr>
            <p:ph type="sldNum" sz="quarter" idx="12"/>
          </p:nvPr>
        </p:nvSpPr>
        <p:spPr>
          <a:xfrm>
            <a:off x="11144619" y="6292013"/>
            <a:ext cx="527895" cy="369974"/>
          </a:xfrm>
          <a:prstGeom prst="rect">
            <a:avLst/>
          </a:prstGeom>
          <a:ln w="31750">
            <a:solidFill>
              <a:srgbClr val="FFFF00"/>
            </a:solidFill>
          </a:ln>
        </p:spPr>
        <p:txBody>
          <a:bodyPr/>
          <a:lstStyle>
            <a:lvl1pPr>
              <a:defRPr sz="1400" b="1"/>
            </a:lvl1pPr>
          </a:lstStyle>
          <a:p>
            <a:pPr algn="ctr"/>
            <a:fld id="{88256CDF-5823-443A-A35F-331E9B888600}" type="slidenum">
              <a:rPr lang="fr-FR" altLang="fr-FR" smtClean="0"/>
              <a:pPr algn="ctr"/>
              <a:t>2</a:t>
            </a:fld>
            <a:endParaRPr lang="fr-FR" altLang="fr-FR" dirty="0"/>
          </a:p>
        </p:txBody>
      </p:sp>
    </p:spTree>
    <p:extLst>
      <p:ext uri="{BB962C8B-B14F-4D97-AF65-F5344CB8AC3E}">
        <p14:creationId xmlns:p14="http://schemas.microsoft.com/office/powerpoint/2010/main" val="9917798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B597DF-C7EF-4348-9B9B-7D6B85D86EA3}"/>
              </a:ext>
            </a:extLst>
          </p:cNvPr>
          <p:cNvSpPr>
            <a:spLocks noGrp="1"/>
          </p:cNvSpPr>
          <p:nvPr>
            <p:ph type="title"/>
          </p:nvPr>
        </p:nvSpPr>
        <p:spPr>
          <a:xfrm>
            <a:off x="838199" y="2759586"/>
            <a:ext cx="10515601" cy="669414"/>
          </a:xfrm>
        </p:spPr>
        <p:txBody>
          <a:bodyPr/>
          <a:lstStyle/>
          <a:p>
            <a:r>
              <a:rPr lang="fr-FR" sz="3600" dirty="0">
                <a:latin typeface="Times New Roman" panose="02020603050405020304" pitchFamily="18" charset="0"/>
                <a:cs typeface="Times New Roman" panose="02020603050405020304" pitchFamily="18" charset="0"/>
              </a:rPr>
              <a:t>Résultats</a:t>
            </a:r>
          </a:p>
        </p:txBody>
      </p:sp>
      <p:sp>
        <p:nvSpPr>
          <p:cNvPr id="4" name="Espace réservé de la date 3">
            <a:extLst>
              <a:ext uri="{FF2B5EF4-FFF2-40B4-BE49-F238E27FC236}">
                <a16:creationId xmlns:a16="http://schemas.microsoft.com/office/drawing/2014/main" id="{A55EFCDE-07F6-4168-9279-E25039299FC3}"/>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531B32CB-E931-44A5-90F0-2D99F6234CEA}"/>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566B7BDC-D1B4-46E4-92D9-7A79CF1F7FE0}"/>
              </a:ext>
            </a:extLst>
          </p:cNvPr>
          <p:cNvSpPr>
            <a:spLocks noGrp="1"/>
          </p:cNvSpPr>
          <p:nvPr>
            <p:ph type="sldNum" sz="quarter" idx="12"/>
          </p:nvPr>
        </p:nvSpPr>
        <p:spPr/>
        <p:txBody>
          <a:bodyPr/>
          <a:lstStyle/>
          <a:p>
            <a:fld id="{88256CDF-5823-443A-A35F-331E9B888600}" type="slidenum">
              <a:rPr lang="fr-FR" altLang="fr-FR" smtClean="0"/>
              <a:pPr/>
              <a:t>20</a:t>
            </a:fld>
            <a:endParaRPr lang="fr-FR" altLang="fr-FR" dirty="0"/>
          </a:p>
        </p:txBody>
      </p:sp>
    </p:spTree>
    <p:extLst>
      <p:ext uri="{BB962C8B-B14F-4D97-AF65-F5344CB8AC3E}">
        <p14:creationId xmlns:p14="http://schemas.microsoft.com/office/powerpoint/2010/main" val="14933032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706CC4-C634-4DCF-BDF8-8561804044E2}"/>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Voie d’Abord </a:t>
            </a:r>
          </a:p>
        </p:txBody>
      </p:sp>
      <p:sp>
        <p:nvSpPr>
          <p:cNvPr id="3" name="Espace réservé du contenu 2">
            <a:extLst>
              <a:ext uri="{FF2B5EF4-FFF2-40B4-BE49-F238E27FC236}">
                <a16:creationId xmlns:a16="http://schemas.microsoft.com/office/drawing/2014/main" id="{BA1EB8D5-74DE-452A-B268-4BE2A4C5BEA5}"/>
              </a:ext>
            </a:extLst>
          </p:cNvPr>
          <p:cNvSpPr>
            <a:spLocks noGrp="1"/>
          </p:cNvSpPr>
          <p:nvPr>
            <p:ph idx="1"/>
          </p:nvPr>
        </p:nvSpPr>
        <p:spPr>
          <a:xfrm>
            <a:off x="317971" y="2121723"/>
            <a:ext cx="11542888" cy="2614562"/>
          </a:xfrm>
          <a:ln>
            <a:solidFill>
              <a:schemeClr val="tx1"/>
            </a:solidFill>
          </a:ln>
        </p:spPr>
        <p:txBody>
          <a:bodyPr/>
          <a:lstStyle/>
          <a:p>
            <a:r>
              <a:rPr lang="fr-FR" sz="2800" dirty="0">
                <a:solidFill>
                  <a:srgbClr val="FFFF00"/>
                </a:solidFill>
                <a:latin typeface="Times New Roman" panose="02020603050405020304" pitchFamily="18" charset="0"/>
                <a:cs typeface="Times New Roman" panose="02020603050405020304" pitchFamily="18" charset="0"/>
              </a:rPr>
              <a:t>Abord sus-pubien élargi à la demande	7</a:t>
            </a:r>
          </a:p>
          <a:p>
            <a:endParaRPr lang="fr-FR" sz="2800" dirty="0">
              <a:solidFill>
                <a:srgbClr val="FFFF00"/>
              </a:solidFill>
              <a:latin typeface="Times New Roman" panose="02020603050405020304" pitchFamily="18" charset="0"/>
              <a:cs typeface="Times New Roman" panose="02020603050405020304" pitchFamily="18" charset="0"/>
            </a:endParaRPr>
          </a:p>
          <a:p>
            <a:r>
              <a:rPr lang="fr-FR" sz="2800" dirty="0">
                <a:latin typeface="Times New Roman" panose="02020603050405020304" pitchFamily="18" charset="0"/>
                <a:cs typeface="Times New Roman" panose="02020603050405020304" pitchFamily="18" charset="0"/>
              </a:rPr>
              <a:t>Abord médian						2</a:t>
            </a:r>
          </a:p>
          <a:p>
            <a:endParaRPr lang="fr-FR" sz="2800" dirty="0">
              <a:latin typeface="Times New Roman" panose="02020603050405020304" pitchFamily="18" charset="0"/>
              <a:cs typeface="Times New Roman" panose="02020603050405020304" pitchFamily="18" charset="0"/>
            </a:endParaRPr>
          </a:p>
          <a:p>
            <a:r>
              <a:rPr lang="fr-FR" sz="2800" dirty="0">
                <a:latin typeface="Times New Roman" panose="02020603050405020304" pitchFamily="18" charset="0"/>
                <a:cs typeface="Times New Roman" panose="02020603050405020304" pitchFamily="18" charset="0"/>
              </a:rPr>
              <a:t>Dermolipectomie associée				3</a:t>
            </a:r>
          </a:p>
        </p:txBody>
      </p:sp>
      <p:sp>
        <p:nvSpPr>
          <p:cNvPr id="4" name="Espace réservé de la date 3">
            <a:extLst>
              <a:ext uri="{FF2B5EF4-FFF2-40B4-BE49-F238E27FC236}">
                <a16:creationId xmlns:a16="http://schemas.microsoft.com/office/drawing/2014/main" id="{FB2DD260-668C-4AF9-9C81-3F10472A518C}"/>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68A28465-33EA-40FC-9A9F-0E9D3B7F9458}"/>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B58AA5DE-7A31-4AE6-9D08-ADB0F4B3EC15}"/>
              </a:ext>
            </a:extLst>
          </p:cNvPr>
          <p:cNvSpPr>
            <a:spLocks noGrp="1"/>
          </p:cNvSpPr>
          <p:nvPr>
            <p:ph type="sldNum" sz="quarter" idx="12"/>
          </p:nvPr>
        </p:nvSpPr>
        <p:spPr/>
        <p:txBody>
          <a:bodyPr/>
          <a:lstStyle/>
          <a:p>
            <a:fld id="{88256CDF-5823-443A-A35F-331E9B888600}" type="slidenum">
              <a:rPr lang="fr-FR" altLang="fr-FR" smtClean="0"/>
              <a:pPr/>
              <a:t>21</a:t>
            </a:fld>
            <a:endParaRPr lang="fr-FR" altLang="fr-FR" dirty="0"/>
          </a:p>
        </p:txBody>
      </p:sp>
    </p:spTree>
    <p:extLst>
      <p:ext uri="{BB962C8B-B14F-4D97-AF65-F5344CB8AC3E}">
        <p14:creationId xmlns:p14="http://schemas.microsoft.com/office/powerpoint/2010/main" val="31040076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737A31-C7E6-4882-867E-0DB27C7BEF55}"/>
              </a:ext>
            </a:extLst>
          </p:cNvPr>
          <p:cNvSpPr>
            <a:spLocks noGrp="1"/>
          </p:cNvSpPr>
          <p:nvPr>
            <p:ph type="title"/>
          </p:nvPr>
        </p:nvSpPr>
        <p:spPr>
          <a:xfrm>
            <a:off x="317971" y="297556"/>
            <a:ext cx="11542888" cy="546303"/>
          </a:xfrm>
        </p:spPr>
        <p:txBody>
          <a:bodyPr/>
          <a:lstStyle/>
          <a:p>
            <a:r>
              <a:rPr lang="fr-FR" dirty="0">
                <a:latin typeface="Times New Roman" panose="02020603050405020304" pitchFamily="18" charset="0"/>
                <a:cs typeface="Times New Roman" panose="02020603050405020304" pitchFamily="18" charset="0"/>
              </a:rPr>
              <a:t>Morphologie perop de l’ESP – Brèche Antérieure : 11 ESP</a:t>
            </a:r>
          </a:p>
        </p:txBody>
      </p:sp>
      <p:sp>
        <p:nvSpPr>
          <p:cNvPr id="4" name="Espace réservé de la date 3">
            <a:extLst>
              <a:ext uri="{FF2B5EF4-FFF2-40B4-BE49-F238E27FC236}">
                <a16:creationId xmlns:a16="http://schemas.microsoft.com/office/drawing/2014/main" id="{A6EABC5F-09D0-499A-BCF8-2CFA5B7BD366}"/>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F14D931A-4E3B-4DB1-81CB-0D8F705E7528}"/>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B656FCA9-3D3A-4186-BF77-01E3432A7D57}"/>
              </a:ext>
            </a:extLst>
          </p:cNvPr>
          <p:cNvSpPr>
            <a:spLocks noGrp="1"/>
          </p:cNvSpPr>
          <p:nvPr>
            <p:ph type="sldNum" sz="quarter" idx="12"/>
          </p:nvPr>
        </p:nvSpPr>
        <p:spPr/>
        <p:txBody>
          <a:bodyPr/>
          <a:lstStyle/>
          <a:p>
            <a:fld id="{88256CDF-5823-443A-A35F-331E9B888600}" type="slidenum">
              <a:rPr lang="fr-FR" altLang="fr-FR" smtClean="0"/>
              <a:pPr/>
              <a:t>22</a:t>
            </a:fld>
            <a:endParaRPr lang="fr-FR" altLang="fr-FR" dirty="0"/>
          </a:p>
        </p:txBody>
      </p:sp>
      <p:graphicFrame>
        <p:nvGraphicFramePr>
          <p:cNvPr id="10" name="Espace réservé du contenu 9">
            <a:extLst>
              <a:ext uri="{FF2B5EF4-FFF2-40B4-BE49-F238E27FC236}">
                <a16:creationId xmlns:a16="http://schemas.microsoft.com/office/drawing/2014/main" id="{0C2D9ABE-45C0-4EAF-BDE8-BDBFE8FDBF9C}"/>
              </a:ext>
            </a:extLst>
          </p:cNvPr>
          <p:cNvGraphicFramePr>
            <a:graphicFrameLocks noGrp="1"/>
          </p:cNvGraphicFramePr>
          <p:nvPr>
            <p:ph idx="1"/>
            <p:extLst>
              <p:ext uri="{D42A27DB-BD31-4B8C-83A1-F6EECF244321}">
                <p14:modId xmlns:p14="http://schemas.microsoft.com/office/powerpoint/2010/main" val="2948150578"/>
              </p:ext>
            </p:extLst>
          </p:nvPr>
        </p:nvGraphicFramePr>
        <p:xfrm>
          <a:off x="317971" y="1147294"/>
          <a:ext cx="11542888" cy="4683234"/>
        </p:xfrm>
        <a:graphic>
          <a:graphicData uri="http://schemas.openxmlformats.org/drawingml/2006/table">
            <a:tbl>
              <a:tblPr firstRow="1" firstCol="1" bandRow="1">
                <a:tableStyleId>{5C22544A-7EE6-4342-B048-85BDC9FD1C3A}</a:tableStyleId>
              </a:tblPr>
              <a:tblGrid>
                <a:gridCol w="9223595">
                  <a:extLst>
                    <a:ext uri="{9D8B030D-6E8A-4147-A177-3AD203B41FA5}">
                      <a16:colId xmlns:a16="http://schemas.microsoft.com/office/drawing/2014/main" val="82521180"/>
                    </a:ext>
                  </a:extLst>
                </a:gridCol>
                <a:gridCol w="2319293">
                  <a:extLst>
                    <a:ext uri="{9D8B030D-6E8A-4147-A177-3AD203B41FA5}">
                      <a16:colId xmlns:a16="http://schemas.microsoft.com/office/drawing/2014/main" val="3291648739"/>
                    </a:ext>
                  </a:extLst>
                </a:gridCol>
              </a:tblGrid>
              <a:tr h="980214">
                <a:tc>
                  <a:txBody>
                    <a:bodyPr/>
                    <a:lstStyle/>
                    <a:p>
                      <a:r>
                        <a:rPr lang="fr-FR" sz="2800" b="1" dirty="0">
                          <a:solidFill>
                            <a:srgbClr val="FFFF00"/>
                          </a:solidFill>
                          <a:effectLst/>
                          <a:latin typeface="Times New Roman" panose="02020603050405020304" pitchFamily="18" charset="0"/>
                          <a:cs typeface="Times New Roman" panose="02020603050405020304" pitchFamily="18" charset="0"/>
                        </a:rPr>
                        <a:t>Sac ESP sous-ombilical indépendant de la cicatrice</a:t>
                      </a:r>
                      <a:endParaRPr lang="fr-FR" sz="2800" b="1" dirty="0">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Aponévrose antérieure distendue fine et sacculaire</a:t>
                      </a: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rgbClr val="FFFF00"/>
                          </a:solidFill>
                          <a:effectLst/>
                          <a:latin typeface="Times New Roman" panose="02020603050405020304" pitchFamily="18" charset="0"/>
                          <a:cs typeface="Times New Roman" panose="02020603050405020304" pitchFamily="18" charset="0"/>
                        </a:rPr>
                        <a:t>2</a:t>
                      </a:r>
                      <a:endParaRPr lang="fr-FR" sz="28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70821336"/>
                  </a:ext>
                </a:extLst>
              </a:tr>
              <a:tr h="13977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800" b="1" dirty="0">
                          <a:solidFill>
                            <a:srgbClr val="FFFF00"/>
                          </a:solidFill>
                          <a:effectLst/>
                          <a:latin typeface="Times New Roman" panose="02020603050405020304" pitchFamily="18" charset="0"/>
                          <a:cs typeface="Times New Roman" panose="02020603050405020304" pitchFamily="18" charset="0"/>
                        </a:rPr>
                        <a:t>Sac ESP à travers la cicatrice sus-pubienne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2800" b="1" dirty="0">
                          <a:solidFill>
                            <a:schemeClr val="tx1"/>
                          </a:solidFill>
                          <a:effectLst/>
                          <a:latin typeface="Times New Roman" panose="02020603050405020304" pitchFamily="18" charset="0"/>
                          <a:cs typeface="Times New Roman" panose="02020603050405020304" pitchFamily="18" charset="0"/>
                        </a:rPr>
                        <a:t>	En continuité avec l’aponévrose antérieure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Sans continuité avec le péritoine pariétal</a:t>
                      </a: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b="1" dirty="0">
                          <a:solidFill>
                            <a:srgbClr val="FFFF00"/>
                          </a:solidFill>
                          <a:effectLst/>
                          <a:latin typeface="Times New Roman" panose="02020603050405020304" pitchFamily="18" charset="0"/>
                          <a:cs typeface="Times New Roman" panose="02020603050405020304" pitchFamily="18" charset="0"/>
                        </a:rPr>
                        <a:t>9</a:t>
                      </a:r>
                      <a:endParaRPr lang="fr-FR" sz="28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70587059"/>
                  </a:ext>
                </a:extLst>
              </a:tr>
              <a:tr h="497984">
                <a:tc>
                  <a:txBody>
                    <a:bodyPr/>
                    <a:lstStyle/>
                    <a:p>
                      <a:r>
                        <a:rPr lang="fr-FR" sz="2800" b="1" dirty="0">
                          <a:solidFill>
                            <a:schemeClr val="tx1"/>
                          </a:solidFill>
                          <a:effectLst/>
                          <a:latin typeface="Times New Roman" panose="02020603050405020304" pitchFamily="18" charset="0"/>
                          <a:cs typeface="Times New Roman" panose="02020603050405020304" pitchFamily="18" charset="0"/>
                        </a:rPr>
                        <a:t>Adhérences au sac d'éventration</a:t>
                      </a:r>
                      <a:endPar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chemeClr val="tx1"/>
                          </a:solidFill>
                          <a:effectLst/>
                          <a:latin typeface="Times New Roman" panose="02020603050405020304" pitchFamily="18" charset="0"/>
                          <a:cs typeface="Times New Roman" panose="02020603050405020304" pitchFamily="18" charset="0"/>
                        </a:rPr>
                        <a:t>9</a:t>
                      </a:r>
                      <a:endPar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8219810"/>
                  </a:ext>
                </a:extLst>
              </a:tr>
              <a:tr h="425000">
                <a:tc>
                  <a:txBody>
                    <a:bodyPr/>
                    <a:lstStyle/>
                    <a:p>
                      <a:r>
                        <a:rPr lang="fr-FR" sz="2800" b="1" dirty="0">
                          <a:solidFill>
                            <a:schemeClr val="tx1"/>
                          </a:solidFill>
                          <a:effectLst/>
                          <a:latin typeface="Times New Roman" panose="02020603050405020304" pitchFamily="18" charset="0"/>
                          <a:cs typeface="Times New Roman" panose="02020603050405020304" pitchFamily="18" charset="0"/>
                        </a:rPr>
                        <a:t>Brèche antérieure verticale</a:t>
                      </a:r>
                      <a:endPar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chemeClr val="tx1"/>
                          </a:solidFill>
                          <a:effectLst/>
                          <a:latin typeface="Times New Roman" panose="02020603050405020304" pitchFamily="18" charset="0"/>
                          <a:cs typeface="Times New Roman" panose="02020603050405020304" pitchFamily="18" charset="0"/>
                        </a:rPr>
                        <a:t>1</a:t>
                      </a:r>
                      <a:endPar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8909342"/>
                  </a:ext>
                </a:extLst>
              </a:tr>
              <a:tr h="497984">
                <a:tc>
                  <a:txBody>
                    <a:bodyPr/>
                    <a:lstStyle/>
                    <a:p>
                      <a:r>
                        <a:rPr lang="fr-FR" sz="2800" b="1" dirty="0">
                          <a:solidFill>
                            <a:srgbClr val="FFFF00"/>
                          </a:solidFill>
                          <a:effectLst/>
                          <a:latin typeface="Times New Roman" panose="02020603050405020304" pitchFamily="18" charset="0"/>
                          <a:cs typeface="Times New Roman" panose="02020603050405020304" pitchFamily="18" charset="0"/>
                        </a:rPr>
                        <a:t>Brèche antérieure transversale</a:t>
                      </a:r>
                      <a:endParaRPr lang="fr-FR" sz="28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rgbClr val="FFFF00"/>
                          </a:solidFill>
                          <a:effectLst/>
                          <a:latin typeface="Times New Roman" panose="02020603050405020304" pitchFamily="18" charset="0"/>
                          <a:cs typeface="Times New Roman" panose="02020603050405020304" pitchFamily="18" charset="0"/>
                        </a:rPr>
                        <a:t>10</a:t>
                      </a:r>
                      <a:endParaRPr lang="fr-FR" sz="28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18041762"/>
                  </a:ext>
                </a:extLst>
              </a:tr>
              <a:tr h="384638">
                <a:tc>
                  <a:txBody>
                    <a:bodyPr/>
                    <a:lstStyle/>
                    <a:p>
                      <a:r>
                        <a:rPr lang="fr-FR" sz="2400" b="1" dirty="0">
                          <a:solidFill>
                            <a:schemeClr val="tx1"/>
                          </a:solidFill>
                          <a:effectLst/>
                          <a:latin typeface="Times New Roman" panose="02020603050405020304" pitchFamily="18" charset="0"/>
                          <a:cs typeface="Times New Roman" panose="02020603050405020304" pitchFamily="18" charset="0"/>
                        </a:rPr>
                        <a:t>Hauteur brèche antérieure (cm)</a:t>
                      </a:r>
                      <a:endParaRPr lang="fr-FR"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400" b="1" dirty="0">
                          <a:solidFill>
                            <a:schemeClr val="tx1"/>
                          </a:solidFill>
                          <a:effectLst/>
                          <a:latin typeface="Times New Roman" panose="02020603050405020304" pitchFamily="18" charset="0"/>
                          <a:cs typeface="Times New Roman" panose="02020603050405020304" pitchFamily="18" charset="0"/>
                        </a:rPr>
                        <a:t>2 à 13 (moy 6.45)</a:t>
                      </a:r>
                      <a:endParaRPr lang="fr-FR"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1080448"/>
                  </a:ext>
                </a:extLst>
              </a:tr>
              <a:tr h="497984">
                <a:tc>
                  <a:txBody>
                    <a:bodyPr/>
                    <a:lstStyle/>
                    <a:p>
                      <a:r>
                        <a:rPr lang="fr-FR" sz="2400" b="1" dirty="0">
                          <a:solidFill>
                            <a:srgbClr val="FFFF00"/>
                          </a:solidFill>
                          <a:effectLst/>
                          <a:latin typeface="Times New Roman" panose="02020603050405020304" pitchFamily="18" charset="0"/>
                          <a:cs typeface="Times New Roman" panose="02020603050405020304" pitchFamily="18" charset="0"/>
                        </a:rPr>
                        <a:t>Largeur brèche antérieure (cm)</a:t>
                      </a:r>
                      <a:endParaRPr lang="fr-FR" sz="24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400" b="1" dirty="0">
                          <a:solidFill>
                            <a:srgbClr val="FFFF00"/>
                          </a:solidFill>
                          <a:effectLst/>
                          <a:latin typeface="Times New Roman" panose="02020603050405020304" pitchFamily="18" charset="0"/>
                          <a:cs typeface="Times New Roman" panose="02020603050405020304" pitchFamily="18" charset="0"/>
                        </a:rPr>
                        <a:t>2 à 15 (moy 7.82)</a:t>
                      </a:r>
                      <a:endParaRPr lang="fr-FR" sz="24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8793297"/>
                  </a:ext>
                </a:extLst>
              </a:tr>
            </a:tbl>
          </a:graphicData>
        </a:graphic>
      </p:graphicFrame>
    </p:spTree>
    <p:extLst>
      <p:ext uri="{BB962C8B-B14F-4D97-AF65-F5344CB8AC3E}">
        <p14:creationId xmlns:p14="http://schemas.microsoft.com/office/powerpoint/2010/main" val="1694919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CB1328-78A7-428B-B60C-9B9E41C0F8B7}"/>
              </a:ext>
            </a:extLst>
          </p:cNvPr>
          <p:cNvSpPr>
            <a:spLocks noGrp="1"/>
          </p:cNvSpPr>
          <p:nvPr>
            <p:ph type="title"/>
          </p:nvPr>
        </p:nvSpPr>
        <p:spPr/>
        <p:txBody>
          <a:bodyPr/>
          <a:lstStyle/>
          <a:p>
            <a:r>
              <a:rPr lang="fr-FR" dirty="0">
                <a:latin typeface="Times New Roman" panose="02020603050405020304" pitchFamily="18" charset="0"/>
                <a:cs typeface="Times New Roman" panose="02020603050405020304" pitchFamily="18" charset="0"/>
              </a:rPr>
              <a:t>Morphologie perop de l’ESP – Péritoine et Grand Droit : 9 patientes</a:t>
            </a:r>
          </a:p>
        </p:txBody>
      </p:sp>
      <p:graphicFrame>
        <p:nvGraphicFramePr>
          <p:cNvPr id="7" name="Espace réservé du contenu 6">
            <a:extLst>
              <a:ext uri="{FF2B5EF4-FFF2-40B4-BE49-F238E27FC236}">
                <a16:creationId xmlns:a16="http://schemas.microsoft.com/office/drawing/2014/main" id="{7CB519F2-F9F4-42B8-A9C5-281915646E76}"/>
              </a:ext>
            </a:extLst>
          </p:cNvPr>
          <p:cNvGraphicFramePr>
            <a:graphicFrameLocks noGrp="1"/>
          </p:cNvGraphicFramePr>
          <p:nvPr>
            <p:ph idx="1"/>
            <p:extLst>
              <p:ext uri="{D42A27DB-BD31-4B8C-83A1-F6EECF244321}">
                <p14:modId xmlns:p14="http://schemas.microsoft.com/office/powerpoint/2010/main" val="1760025387"/>
              </p:ext>
            </p:extLst>
          </p:nvPr>
        </p:nvGraphicFramePr>
        <p:xfrm>
          <a:off x="317971" y="1516526"/>
          <a:ext cx="11497732" cy="4220791"/>
        </p:xfrm>
        <a:graphic>
          <a:graphicData uri="http://schemas.openxmlformats.org/drawingml/2006/table">
            <a:tbl>
              <a:tblPr firstRow="1" firstCol="1" bandRow="1">
                <a:tableStyleId>{5C22544A-7EE6-4342-B048-85BDC9FD1C3A}</a:tableStyleId>
              </a:tblPr>
              <a:tblGrid>
                <a:gridCol w="9353319">
                  <a:extLst>
                    <a:ext uri="{9D8B030D-6E8A-4147-A177-3AD203B41FA5}">
                      <a16:colId xmlns:a16="http://schemas.microsoft.com/office/drawing/2014/main" val="2956319000"/>
                    </a:ext>
                  </a:extLst>
                </a:gridCol>
                <a:gridCol w="2144413">
                  <a:extLst>
                    <a:ext uri="{9D8B030D-6E8A-4147-A177-3AD203B41FA5}">
                      <a16:colId xmlns:a16="http://schemas.microsoft.com/office/drawing/2014/main" val="3702060723"/>
                    </a:ext>
                  </a:extLst>
                </a:gridCol>
              </a:tblGrid>
              <a:tr h="1460479">
                <a:tc>
                  <a:txBody>
                    <a:bodyPr/>
                    <a:lstStyle/>
                    <a:p>
                      <a:r>
                        <a:rPr lang="fr-FR" sz="2800" b="1" dirty="0">
                          <a:solidFill>
                            <a:srgbClr val="FFFF00"/>
                          </a:solidFill>
                          <a:effectLst/>
                          <a:latin typeface="Times New Roman" panose="02020603050405020304" pitchFamily="18" charset="0"/>
                          <a:cs typeface="Times New Roman" panose="02020603050405020304" pitchFamily="18" charset="0"/>
                        </a:rPr>
                        <a:t>Espace interstitiel rétro-aponévrotique</a:t>
                      </a:r>
                    </a:p>
                    <a:p>
                      <a:pPr lvl="2"/>
                      <a:r>
                        <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ESP bisacculaire :</a:t>
                      </a:r>
                    </a:p>
                    <a:p>
                      <a:pPr lvl="2"/>
                      <a:r>
                        <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Rétro-aponévrotique et sous-cutanée</a:t>
                      </a: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rgbClr val="FFFF00"/>
                          </a:solidFill>
                          <a:effectLst/>
                          <a:latin typeface="Times New Roman" panose="02020603050405020304" pitchFamily="18" charset="0"/>
                          <a:cs typeface="Times New Roman" panose="02020603050405020304" pitchFamily="18" charset="0"/>
                        </a:rPr>
                        <a:t>5</a:t>
                      </a:r>
                      <a:endParaRPr lang="fr-FR" sz="28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70456410"/>
                  </a:ext>
                </a:extLst>
              </a:tr>
              <a:tr h="1084881">
                <a:tc>
                  <a:txBody>
                    <a:bodyPr/>
                    <a:lstStyle/>
                    <a:p>
                      <a:r>
                        <a:rPr lang="fr-FR" sz="2800" b="1" dirty="0">
                          <a:solidFill>
                            <a:srgbClr val="FFFF00"/>
                          </a:solidFill>
                          <a:effectLst/>
                          <a:latin typeface="Times New Roman" panose="02020603050405020304" pitchFamily="18" charset="0"/>
                          <a:cs typeface="Times New Roman" panose="02020603050405020304" pitchFamily="18" charset="0"/>
                        </a:rPr>
                        <a:t>Rupture ou sclérose du grand droit</a:t>
                      </a:r>
                    </a:p>
                    <a:p>
                      <a:r>
                        <a:rPr lang="fr-FR" sz="28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Césarienne itérative, Mouchel</a:t>
                      </a: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rgbClr val="FFFF00"/>
                          </a:solidFill>
                          <a:effectLst/>
                          <a:latin typeface="Times New Roman" panose="02020603050405020304" pitchFamily="18" charset="0"/>
                          <a:cs typeface="Times New Roman" panose="02020603050405020304" pitchFamily="18" charset="0"/>
                        </a:rPr>
                        <a:t>7</a:t>
                      </a:r>
                      <a:endParaRPr lang="fr-FR" sz="28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5250043"/>
                  </a:ext>
                </a:extLst>
              </a:tr>
              <a:tr h="1068053">
                <a:tc>
                  <a:txBody>
                    <a:bodyPr/>
                    <a:lstStyle/>
                    <a:p>
                      <a:r>
                        <a:rPr lang="fr-FR" sz="2800" b="1" dirty="0">
                          <a:solidFill>
                            <a:srgbClr val="FFFF00"/>
                          </a:solidFill>
                          <a:effectLst/>
                          <a:latin typeface="Times New Roman" panose="02020603050405020304" pitchFamily="18" charset="0"/>
                          <a:cs typeface="Times New Roman" panose="02020603050405020304" pitchFamily="18" charset="0"/>
                        </a:rPr>
                        <a:t>Rétraction du péritoine pariétal</a:t>
                      </a:r>
                    </a:p>
                    <a:p>
                      <a:r>
                        <a:rPr lang="fr-FR" sz="28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Face postérieure des grands droits à nu</a:t>
                      </a: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rgbClr val="FFFF00"/>
                          </a:solidFill>
                          <a:effectLst/>
                          <a:latin typeface="Times New Roman" panose="02020603050405020304" pitchFamily="18" charset="0"/>
                          <a:cs typeface="Times New Roman" panose="02020603050405020304" pitchFamily="18" charset="0"/>
                        </a:rPr>
                        <a:t>7</a:t>
                      </a:r>
                      <a:endParaRPr lang="fr-FR" sz="28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4539924"/>
                  </a:ext>
                </a:extLst>
              </a:tr>
              <a:tr h="607378">
                <a:tc>
                  <a:txBody>
                    <a:bodyPr/>
                    <a:lstStyle/>
                    <a:p>
                      <a:r>
                        <a:rPr lang="fr-FR" sz="2800" b="1" dirty="0">
                          <a:solidFill>
                            <a:schemeClr val="tx1"/>
                          </a:solidFill>
                          <a:effectLst/>
                          <a:latin typeface="Times New Roman" panose="02020603050405020304" pitchFamily="18" charset="0"/>
                          <a:cs typeface="Times New Roman" panose="02020603050405020304" pitchFamily="18" charset="0"/>
                        </a:rPr>
                        <a:t>Adhérences à la paroi abdominale antérieure</a:t>
                      </a:r>
                      <a:endPar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chemeClr val="tx1"/>
                          </a:solidFill>
                          <a:effectLst/>
                          <a:latin typeface="Times New Roman" panose="02020603050405020304" pitchFamily="18" charset="0"/>
                          <a:cs typeface="Times New Roman" panose="02020603050405020304" pitchFamily="18" charset="0"/>
                        </a:rPr>
                        <a:t>4</a:t>
                      </a:r>
                      <a:endPar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8990847"/>
                  </a:ext>
                </a:extLst>
              </a:tr>
            </a:tbl>
          </a:graphicData>
        </a:graphic>
      </p:graphicFrame>
      <p:sp>
        <p:nvSpPr>
          <p:cNvPr id="4" name="Espace réservé de la date 3">
            <a:extLst>
              <a:ext uri="{FF2B5EF4-FFF2-40B4-BE49-F238E27FC236}">
                <a16:creationId xmlns:a16="http://schemas.microsoft.com/office/drawing/2014/main" id="{051776E5-C9F7-4E74-B12F-7528CA6F7BA4}"/>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DD10E1E6-6A6E-44CA-818F-A8B8819D3170}"/>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48E4C842-30B5-4537-A7D5-F26E65B63C5C}"/>
              </a:ext>
            </a:extLst>
          </p:cNvPr>
          <p:cNvSpPr>
            <a:spLocks noGrp="1"/>
          </p:cNvSpPr>
          <p:nvPr>
            <p:ph type="sldNum" sz="quarter" idx="12"/>
          </p:nvPr>
        </p:nvSpPr>
        <p:spPr/>
        <p:txBody>
          <a:bodyPr/>
          <a:lstStyle/>
          <a:p>
            <a:fld id="{88256CDF-5823-443A-A35F-331E9B888600}" type="slidenum">
              <a:rPr lang="fr-FR" altLang="fr-FR" smtClean="0"/>
              <a:pPr/>
              <a:t>23</a:t>
            </a:fld>
            <a:endParaRPr lang="fr-FR" altLang="fr-FR" dirty="0"/>
          </a:p>
        </p:txBody>
      </p:sp>
    </p:spTree>
    <p:extLst>
      <p:ext uri="{BB962C8B-B14F-4D97-AF65-F5344CB8AC3E}">
        <p14:creationId xmlns:p14="http://schemas.microsoft.com/office/powerpoint/2010/main" val="1548515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FB5473-7A63-4722-8436-113AF39CD7A1}"/>
              </a:ext>
            </a:extLst>
          </p:cNvPr>
          <p:cNvSpPr>
            <a:spLocks noGrp="1"/>
          </p:cNvSpPr>
          <p:nvPr>
            <p:ph type="title"/>
          </p:nvPr>
        </p:nvSpPr>
        <p:spPr/>
        <p:txBody>
          <a:bodyPr/>
          <a:lstStyle/>
          <a:p>
            <a:r>
              <a:rPr lang="fr-FR" dirty="0">
                <a:latin typeface="Times New Roman" panose="02020603050405020304" pitchFamily="18" charset="0"/>
                <a:cs typeface="Times New Roman" panose="02020603050405020304" pitchFamily="18" charset="0"/>
              </a:rPr>
              <a:t>Morphologie perop de l’ESP – Brèche Postérieure : 11 ESP</a:t>
            </a:r>
          </a:p>
        </p:txBody>
      </p:sp>
      <p:sp>
        <p:nvSpPr>
          <p:cNvPr id="4" name="Espace réservé de la date 3">
            <a:extLst>
              <a:ext uri="{FF2B5EF4-FFF2-40B4-BE49-F238E27FC236}">
                <a16:creationId xmlns:a16="http://schemas.microsoft.com/office/drawing/2014/main" id="{AA502DF2-FD06-40B3-9E1A-FAE3C650BFA3}"/>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97C8F458-9C41-4129-91A5-6706227BDBCE}"/>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3DD28231-9B36-443B-AFC5-5E0549A687E2}"/>
              </a:ext>
            </a:extLst>
          </p:cNvPr>
          <p:cNvSpPr>
            <a:spLocks noGrp="1"/>
          </p:cNvSpPr>
          <p:nvPr>
            <p:ph type="sldNum" sz="quarter" idx="12"/>
          </p:nvPr>
        </p:nvSpPr>
        <p:spPr/>
        <p:txBody>
          <a:bodyPr/>
          <a:lstStyle/>
          <a:p>
            <a:fld id="{88256CDF-5823-443A-A35F-331E9B888600}" type="slidenum">
              <a:rPr lang="fr-FR" altLang="fr-FR" smtClean="0"/>
              <a:pPr/>
              <a:t>24</a:t>
            </a:fld>
            <a:endParaRPr lang="fr-FR" altLang="fr-FR" dirty="0"/>
          </a:p>
        </p:txBody>
      </p:sp>
      <p:graphicFrame>
        <p:nvGraphicFramePr>
          <p:cNvPr id="10" name="Espace réservé du contenu 9">
            <a:extLst>
              <a:ext uri="{FF2B5EF4-FFF2-40B4-BE49-F238E27FC236}">
                <a16:creationId xmlns:a16="http://schemas.microsoft.com/office/drawing/2014/main" id="{EAF044AB-231F-46BB-837C-3150E3DB5E69}"/>
              </a:ext>
            </a:extLst>
          </p:cNvPr>
          <p:cNvGraphicFramePr>
            <a:graphicFrameLocks noGrp="1"/>
          </p:cNvGraphicFramePr>
          <p:nvPr>
            <p:ph idx="1"/>
            <p:extLst>
              <p:ext uri="{D42A27DB-BD31-4B8C-83A1-F6EECF244321}">
                <p14:modId xmlns:p14="http://schemas.microsoft.com/office/powerpoint/2010/main" val="717080425"/>
              </p:ext>
            </p:extLst>
          </p:nvPr>
        </p:nvGraphicFramePr>
        <p:xfrm>
          <a:off x="317971" y="1630017"/>
          <a:ext cx="11542888" cy="3432567"/>
        </p:xfrm>
        <a:graphic>
          <a:graphicData uri="http://schemas.openxmlformats.org/drawingml/2006/table">
            <a:tbl>
              <a:tblPr firstRow="1" firstCol="1" bandRow="1">
                <a:tableStyleId>{5C22544A-7EE6-4342-B048-85BDC9FD1C3A}</a:tableStyleId>
              </a:tblPr>
              <a:tblGrid>
                <a:gridCol w="9096373">
                  <a:extLst>
                    <a:ext uri="{9D8B030D-6E8A-4147-A177-3AD203B41FA5}">
                      <a16:colId xmlns:a16="http://schemas.microsoft.com/office/drawing/2014/main" val="355435106"/>
                    </a:ext>
                  </a:extLst>
                </a:gridCol>
                <a:gridCol w="2446515">
                  <a:extLst>
                    <a:ext uri="{9D8B030D-6E8A-4147-A177-3AD203B41FA5}">
                      <a16:colId xmlns:a16="http://schemas.microsoft.com/office/drawing/2014/main" val="3288105484"/>
                    </a:ext>
                  </a:extLst>
                </a:gridCol>
              </a:tblGrid>
              <a:tr h="427660">
                <a:tc>
                  <a:txBody>
                    <a:bodyPr/>
                    <a:lstStyle/>
                    <a:p>
                      <a:r>
                        <a:rPr lang="fr-FR" sz="2800" b="1" dirty="0">
                          <a:solidFill>
                            <a:srgbClr val="FFFF00"/>
                          </a:solidFill>
                          <a:effectLst/>
                          <a:latin typeface="Times New Roman" panose="02020603050405020304" pitchFamily="18" charset="0"/>
                          <a:cs typeface="Times New Roman" panose="02020603050405020304" pitchFamily="18" charset="0"/>
                        </a:rPr>
                        <a:t>Brèche postérieure verticale</a:t>
                      </a:r>
                      <a:endParaRPr lang="fr-FR" sz="2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rgbClr val="FFFF00"/>
                          </a:solidFill>
                          <a:effectLst/>
                          <a:latin typeface="Times New Roman" panose="02020603050405020304" pitchFamily="18" charset="0"/>
                          <a:cs typeface="Times New Roman" panose="02020603050405020304" pitchFamily="18" charset="0"/>
                        </a:rPr>
                        <a:t>8</a:t>
                      </a:r>
                      <a:endParaRPr lang="fr-FR" sz="2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609897"/>
                  </a:ext>
                </a:extLst>
              </a:tr>
              <a:tr h="600582">
                <a:tc>
                  <a:txBody>
                    <a:bodyPr/>
                    <a:lstStyle/>
                    <a:p>
                      <a:r>
                        <a:rPr lang="fr-FR" sz="2800" b="1" dirty="0">
                          <a:solidFill>
                            <a:schemeClr val="tx1"/>
                          </a:solidFill>
                          <a:effectLst/>
                          <a:latin typeface="Times New Roman" panose="02020603050405020304" pitchFamily="18" charset="0"/>
                          <a:cs typeface="Times New Roman" panose="02020603050405020304" pitchFamily="18" charset="0"/>
                        </a:rPr>
                        <a:t>Brèche postérieure transversale</a:t>
                      </a:r>
                      <a:endParaRPr lang="fr-FR"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chemeClr val="tx1"/>
                          </a:solidFill>
                          <a:effectLst/>
                          <a:latin typeface="Times New Roman" panose="02020603050405020304" pitchFamily="18" charset="0"/>
                          <a:cs typeface="Times New Roman" panose="02020603050405020304" pitchFamily="18" charset="0"/>
                        </a:rPr>
                        <a:t>3</a:t>
                      </a:r>
                      <a:endParaRPr lang="fr-FR"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4349526"/>
                  </a:ext>
                </a:extLst>
              </a:tr>
              <a:tr h="387091">
                <a:tc>
                  <a:txBody>
                    <a:bodyPr/>
                    <a:lstStyle/>
                    <a:p>
                      <a:r>
                        <a:rPr lang="fr-FR" sz="2400" b="1" dirty="0">
                          <a:solidFill>
                            <a:srgbClr val="FFFF00"/>
                          </a:solidFill>
                          <a:effectLst/>
                          <a:latin typeface="Times New Roman" panose="02020603050405020304" pitchFamily="18" charset="0"/>
                          <a:cs typeface="Times New Roman" panose="02020603050405020304" pitchFamily="18" charset="0"/>
                        </a:rPr>
                        <a:t>Hauteur brèche postérieure (cm)</a:t>
                      </a:r>
                      <a:endParaRPr lang="fr-FR" sz="18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400" b="1" dirty="0">
                          <a:solidFill>
                            <a:srgbClr val="FFFF00"/>
                          </a:solidFill>
                          <a:effectLst/>
                          <a:latin typeface="Times New Roman" panose="02020603050405020304" pitchFamily="18" charset="0"/>
                          <a:cs typeface="Times New Roman" panose="02020603050405020304" pitchFamily="18" charset="0"/>
                        </a:rPr>
                        <a:t>2 à 15 (moy 7.82)</a:t>
                      </a:r>
                      <a:endParaRPr lang="fr-FR" sz="18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9211620"/>
                  </a:ext>
                </a:extLst>
              </a:tr>
              <a:tr h="580445">
                <a:tc>
                  <a:txBody>
                    <a:bodyPr/>
                    <a:lstStyle/>
                    <a:p>
                      <a:r>
                        <a:rPr lang="fr-FR" sz="2400" b="1" dirty="0">
                          <a:solidFill>
                            <a:schemeClr val="tx1"/>
                          </a:solidFill>
                          <a:effectLst/>
                          <a:latin typeface="Times New Roman" panose="02020603050405020304" pitchFamily="18" charset="0"/>
                          <a:cs typeface="Times New Roman" panose="02020603050405020304" pitchFamily="18" charset="0"/>
                        </a:rPr>
                        <a:t>Largeur brèche postérieure (cm)</a:t>
                      </a:r>
                      <a:endParaRPr lang="fr-FR"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rgbClr val="FFFF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400" b="1" dirty="0">
                          <a:solidFill>
                            <a:schemeClr val="tx1"/>
                          </a:solidFill>
                          <a:effectLst/>
                          <a:latin typeface="Times New Roman" panose="02020603050405020304" pitchFamily="18" charset="0"/>
                          <a:cs typeface="Times New Roman" panose="02020603050405020304" pitchFamily="18" charset="0"/>
                        </a:rPr>
                        <a:t>2 à 10 (moy 6.09)</a:t>
                      </a:r>
                      <a:endParaRPr lang="fr-FR"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rgbClr val="FFFF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89910017"/>
                  </a:ext>
                </a:extLst>
              </a:tr>
              <a:tr h="583349">
                <a:tc gridSpan="2">
                  <a:txBody>
                    <a:bodyPr/>
                    <a:lstStyle/>
                    <a:p>
                      <a:r>
                        <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Brèche postérieure distincte, distante et décalée de la brèche antérieure</a:t>
                      </a:r>
                    </a:p>
                  </a:txBody>
                  <a:tcPr marL="44450" marR="44450" marT="0" marB="0">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38100" cap="flat" cmpd="sng" algn="ctr">
                      <a:noFill/>
                      <a:prstDash val="solid"/>
                      <a:round/>
                      <a:headEnd type="none" w="med" len="med"/>
                      <a:tailEnd type="none" w="med" len="med"/>
                    </a:lnB>
                    <a:noFill/>
                  </a:tcPr>
                </a:tc>
                <a:tc hMerge="1">
                  <a:txBody>
                    <a:bodyPr/>
                    <a:lstStyle/>
                    <a:p>
                      <a:pPr algn="ctr"/>
                      <a:endParaRPr lang="fr-FR" sz="2800" b="1" dirty="0">
                        <a:solidFill>
                          <a:schemeClr val="tx1"/>
                        </a:solidFill>
                        <a:effectLst/>
                        <a:latin typeface="+mn-lt"/>
                        <a:ea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95490650"/>
                  </a:ext>
                </a:extLst>
              </a:tr>
              <a:tr h="600582">
                <a:tc gridSpan="2">
                  <a:txBody>
                    <a:bodyPr/>
                    <a:lstStyle/>
                    <a:p>
                      <a:r>
                        <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Entre les bords internes des grands droits (péritoine non fermé)</a:t>
                      </a:r>
                    </a:p>
                    <a:p>
                      <a:r>
                        <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et à travers la rupture des grands droits</a:t>
                      </a:r>
                    </a:p>
                  </a:txBody>
                  <a:tcPr marL="44450" marR="44450" marT="0" marB="0">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rgbClr val="FFFF00"/>
                      </a:solidFill>
                      <a:prstDash val="solid"/>
                      <a:round/>
                      <a:headEnd type="none" w="med" len="med"/>
                      <a:tailEnd type="none" w="med" len="med"/>
                    </a:lnB>
                    <a:noFill/>
                  </a:tcPr>
                </a:tc>
                <a:tc hMerge="1">
                  <a:txBody>
                    <a:bodyPr/>
                    <a:lstStyle/>
                    <a:p>
                      <a:pPr algn="ctr"/>
                      <a:endParaRPr lang="fr-FR" sz="2800" b="1" dirty="0">
                        <a:solidFill>
                          <a:schemeClr val="tx1"/>
                        </a:solidFill>
                        <a:effectLst/>
                        <a:latin typeface="+mn-lt"/>
                        <a:ea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7357703"/>
                  </a:ext>
                </a:extLst>
              </a:tr>
            </a:tbl>
          </a:graphicData>
        </a:graphic>
      </p:graphicFrame>
    </p:spTree>
    <p:extLst>
      <p:ext uri="{BB962C8B-B14F-4D97-AF65-F5344CB8AC3E}">
        <p14:creationId xmlns:p14="http://schemas.microsoft.com/office/powerpoint/2010/main" val="2076559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C99389-DBE1-4E48-A158-C0664F389021}"/>
              </a:ext>
            </a:extLst>
          </p:cNvPr>
          <p:cNvSpPr>
            <a:spLocks noGrp="1"/>
          </p:cNvSpPr>
          <p:nvPr>
            <p:ph type="title"/>
          </p:nvPr>
        </p:nvSpPr>
        <p:spPr/>
        <p:txBody>
          <a:bodyPr/>
          <a:lstStyle/>
          <a:p>
            <a:r>
              <a:rPr lang="fr-FR" dirty="0">
                <a:latin typeface="Times New Roman" panose="02020603050405020304" pitchFamily="18" charset="0"/>
                <a:cs typeface="Times New Roman" panose="02020603050405020304" pitchFamily="18" charset="0"/>
              </a:rPr>
              <a:t>Mode de Réparation – Brèche Postérieure : 9 patientes</a:t>
            </a:r>
          </a:p>
        </p:txBody>
      </p:sp>
      <p:graphicFrame>
        <p:nvGraphicFramePr>
          <p:cNvPr id="7" name="Espace réservé du contenu 6">
            <a:extLst>
              <a:ext uri="{FF2B5EF4-FFF2-40B4-BE49-F238E27FC236}">
                <a16:creationId xmlns:a16="http://schemas.microsoft.com/office/drawing/2014/main" id="{B366F353-1EEC-4C10-B20C-4F46E6680301}"/>
              </a:ext>
            </a:extLst>
          </p:cNvPr>
          <p:cNvGraphicFramePr>
            <a:graphicFrameLocks noGrp="1"/>
          </p:cNvGraphicFramePr>
          <p:nvPr>
            <p:ph idx="1"/>
            <p:extLst>
              <p:ext uri="{D42A27DB-BD31-4B8C-83A1-F6EECF244321}">
                <p14:modId xmlns:p14="http://schemas.microsoft.com/office/powerpoint/2010/main" val="3791192022"/>
              </p:ext>
            </p:extLst>
          </p:nvPr>
        </p:nvGraphicFramePr>
        <p:xfrm>
          <a:off x="317971" y="1249583"/>
          <a:ext cx="11542888" cy="4600555"/>
        </p:xfrm>
        <a:graphic>
          <a:graphicData uri="http://schemas.openxmlformats.org/drawingml/2006/table">
            <a:tbl>
              <a:tblPr firstRow="1" firstCol="1" bandRow="1">
                <a:tableStyleId>{5C22544A-7EE6-4342-B048-85BDC9FD1C3A}</a:tableStyleId>
              </a:tblPr>
              <a:tblGrid>
                <a:gridCol w="8841932">
                  <a:extLst>
                    <a:ext uri="{9D8B030D-6E8A-4147-A177-3AD203B41FA5}">
                      <a16:colId xmlns:a16="http://schemas.microsoft.com/office/drawing/2014/main" val="1414188491"/>
                    </a:ext>
                  </a:extLst>
                </a:gridCol>
                <a:gridCol w="2700956">
                  <a:extLst>
                    <a:ext uri="{9D8B030D-6E8A-4147-A177-3AD203B41FA5}">
                      <a16:colId xmlns:a16="http://schemas.microsoft.com/office/drawing/2014/main" val="3678741947"/>
                    </a:ext>
                  </a:extLst>
                </a:gridCol>
              </a:tblGrid>
              <a:tr h="626679">
                <a:tc>
                  <a:txBody>
                    <a:bodyPr/>
                    <a:lstStyle/>
                    <a:p>
                      <a:r>
                        <a:rPr lang="fr-FR" sz="2800" b="1" dirty="0">
                          <a:solidFill>
                            <a:srgbClr val="FFFF00"/>
                          </a:solidFill>
                          <a:effectLst/>
                          <a:latin typeface="Times New Roman" panose="02020603050405020304" pitchFamily="18" charset="0"/>
                          <a:cs typeface="Times New Roman" panose="02020603050405020304" pitchFamily="18" charset="0"/>
                        </a:rPr>
                        <a:t>Rapprochement des grands droits</a:t>
                      </a:r>
                      <a:endParaRPr lang="fr-FR" sz="2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rgbClr val="FFFF00"/>
                          </a:solidFill>
                          <a:effectLst/>
                          <a:latin typeface="Times New Roman" panose="02020603050405020304" pitchFamily="18" charset="0"/>
                          <a:cs typeface="Times New Roman" panose="02020603050405020304" pitchFamily="18" charset="0"/>
                        </a:rPr>
                        <a:t>3</a:t>
                      </a:r>
                      <a:endParaRPr lang="fr-FR" sz="2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8153179"/>
                  </a:ext>
                </a:extLst>
              </a:tr>
              <a:tr h="397811">
                <a:tc>
                  <a:txBody>
                    <a:bodyPr/>
                    <a:lstStyle/>
                    <a:p>
                      <a:r>
                        <a:rPr lang="fr-FR" sz="2400" b="1" dirty="0">
                          <a:effectLst/>
                          <a:latin typeface="Times New Roman" panose="02020603050405020304" pitchFamily="18" charset="0"/>
                          <a:cs typeface="Times New Roman" panose="02020603050405020304" pitchFamily="18" charset="0"/>
                        </a:rPr>
                        <a:t>Hauteur décollement rétro-aponévrotique (cm)</a:t>
                      </a:r>
                      <a:endPar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400" b="1" dirty="0">
                          <a:solidFill>
                            <a:schemeClr val="tx1"/>
                          </a:solidFill>
                          <a:effectLst/>
                          <a:latin typeface="Times New Roman" panose="02020603050405020304" pitchFamily="18" charset="0"/>
                          <a:cs typeface="Times New Roman" panose="02020603050405020304" pitchFamily="18" charset="0"/>
                        </a:rPr>
                        <a:t>15 à 16 (moy 15.33)</a:t>
                      </a:r>
                      <a:endParaRPr lang="fr-FR"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00253973"/>
                  </a:ext>
                </a:extLst>
              </a:tr>
              <a:tr h="469127">
                <a:tc>
                  <a:txBody>
                    <a:bodyPr/>
                    <a:lstStyle/>
                    <a:p>
                      <a:r>
                        <a:rPr lang="fr-FR" sz="2400" b="1" dirty="0">
                          <a:effectLst/>
                          <a:latin typeface="Times New Roman" panose="02020603050405020304" pitchFamily="18" charset="0"/>
                          <a:cs typeface="Times New Roman" panose="02020603050405020304" pitchFamily="18" charset="0"/>
                        </a:rPr>
                        <a:t>Largeur décollement rétro-aponévrotique (cm)</a:t>
                      </a:r>
                      <a:endPar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400" b="1" dirty="0">
                          <a:solidFill>
                            <a:schemeClr val="tx1"/>
                          </a:solidFill>
                          <a:effectLst/>
                          <a:latin typeface="Times New Roman" panose="02020603050405020304" pitchFamily="18" charset="0"/>
                          <a:cs typeface="Times New Roman" panose="02020603050405020304" pitchFamily="18" charset="0"/>
                        </a:rPr>
                        <a:t>14 à 20 (moy 16.00)</a:t>
                      </a:r>
                      <a:endParaRPr lang="fr-FR"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71183488"/>
                  </a:ext>
                </a:extLst>
              </a:tr>
              <a:tr h="626679">
                <a:tc>
                  <a:txBody>
                    <a:bodyPr/>
                    <a:lstStyle/>
                    <a:p>
                      <a:r>
                        <a:rPr lang="fr-FR" sz="2800" b="1" dirty="0">
                          <a:effectLst/>
                          <a:latin typeface="Times New Roman" panose="02020603050405020304" pitchFamily="18" charset="0"/>
                          <a:cs typeface="Times New Roman" panose="02020603050405020304" pitchFamily="18" charset="0"/>
                        </a:rPr>
                        <a:t>Prothèse polypropylène </a:t>
                      </a:r>
                      <a:r>
                        <a:rPr lang="fr-FR" sz="2800" b="1" dirty="0">
                          <a:solidFill>
                            <a:srgbClr val="FFFF00"/>
                          </a:solidFill>
                          <a:effectLst/>
                          <a:latin typeface="Times New Roman" panose="02020603050405020304" pitchFamily="18" charset="0"/>
                          <a:cs typeface="Times New Roman" panose="02020603050405020304" pitchFamily="18" charset="0"/>
                        </a:rPr>
                        <a:t>rétro-aponévrotique</a:t>
                      </a:r>
                      <a:endParaRPr lang="fr-FR" sz="2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chemeClr val="tx1"/>
                          </a:solidFill>
                          <a:effectLst/>
                          <a:latin typeface="Times New Roman" panose="02020603050405020304" pitchFamily="18" charset="0"/>
                          <a:cs typeface="Times New Roman" panose="02020603050405020304" pitchFamily="18" charset="0"/>
                        </a:rPr>
                        <a:t>3</a:t>
                      </a:r>
                      <a:endParaRPr lang="fr-FR"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0934594"/>
                  </a:ext>
                </a:extLst>
              </a:tr>
              <a:tr h="365213">
                <a:tc>
                  <a:txBody>
                    <a:bodyPr/>
                    <a:lstStyle/>
                    <a:p>
                      <a:endParaRPr lang="fr-FR"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fr-FR"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44826272"/>
                  </a:ext>
                </a:extLst>
              </a:tr>
              <a:tr h="626679">
                <a:tc>
                  <a:txBody>
                    <a:bodyPr/>
                    <a:lstStyle/>
                    <a:p>
                      <a:r>
                        <a:rPr lang="fr-FR" sz="2800" b="1" dirty="0">
                          <a:solidFill>
                            <a:srgbClr val="FFFF00"/>
                          </a:solidFill>
                          <a:effectLst/>
                          <a:latin typeface="Times New Roman" panose="02020603050405020304" pitchFamily="18" charset="0"/>
                          <a:cs typeface="Times New Roman" panose="02020603050405020304" pitchFamily="18" charset="0"/>
                        </a:rPr>
                        <a:t>Décollement et fermeture du péritoine pariétal</a:t>
                      </a:r>
                      <a:endParaRPr lang="fr-FR" sz="2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rgbClr val="FFFF00"/>
                          </a:solidFill>
                          <a:effectLst/>
                          <a:latin typeface="Times New Roman" panose="02020603050405020304" pitchFamily="18" charset="0"/>
                          <a:cs typeface="Times New Roman" panose="02020603050405020304" pitchFamily="18" charset="0"/>
                        </a:rPr>
                        <a:t>6</a:t>
                      </a:r>
                      <a:endParaRPr lang="fr-FR" sz="2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7742772"/>
                  </a:ext>
                </a:extLst>
              </a:tr>
              <a:tr h="400513">
                <a:tc>
                  <a:txBody>
                    <a:bodyPr/>
                    <a:lstStyle/>
                    <a:p>
                      <a:r>
                        <a:rPr lang="fr-FR" sz="2400" b="1" dirty="0">
                          <a:effectLst/>
                          <a:latin typeface="Times New Roman" panose="02020603050405020304" pitchFamily="18" charset="0"/>
                          <a:cs typeface="Times New Roman" panose="02020603050405020304" pitchFamily="18" charset="0"/>
                        </a:rPr>
                        <a:t>Hauteur décollement prépéritonéal (cm)</a:t>
                      </a:r>
                      <a:endPar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400" b="1" dirty="0">
                          <a:solidFill>
                            <a:schemeClr val="tx1"/>
                          </a:solidFill>
                          <a:effectLst/>
                          <a:latin typeface="Times New Roman" panose="02020603050405020304" pitchFamily="18" charset="0"/>
                          <a:cs typeface="Times New Roman" panose="02020603050405020304" pitchFamily="18" charset="0"/>
                        </a:rPr>
                        <a:t>8 à 21 (moy 15.67)</a:t>
                      </a:r>
                      <a:endParaRPr lang="fr-FR"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2154470"/>
                  </a:ext>
                </a:extLst>
              </a:tr>
              <a:tr h="461175">
                <a:tc>
                  <a:txBody>
                    <a:bodyPr/>
                    <a:lstStyle/>
                    <a:p>
                      <a:r>
                        <a:rPr lang="fr-FR" sz="2400" b="1" dirty="0">
                          <a:effectLst/>
                          <a:latin typeface="Times New Roman" panose="02020603050405020304" pitchFamily="18" charset="0"/>
                          <a:cs typeface="Times New Roman" panose="02020603050405020304" pitchFamily="18" charset="0"/>
                        </a:rPr>
                        <a:t>Largeur décollement prépéritonéal (cm)</a:t>
                      </a:r>
                      <a:endPar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400" b="1" dirty="0">
                          <a:solidFill>
                            <a:schemeClr val="tx1"/>
                          </a:solidFill>
                          <a:effectLst/>
                          <a:latin typeface="Times New Roman" panose="02020603050405020304" pitchFamily="18" charset="0"/>
                          <a:cs typeface="Times New Roman" panose="02020603050405020304" pitchFamily="18" charset="0"/>
                        </a:rPr>
                        <a:t>8 à 20 (moy 16.50)</a:t>
                      </a:r>
                      <a:endParaRPr lang="fr-FR"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687059"/>
                  </a:ext>
                </a:extLst>
              </a:tr>
              <a:tr h="626679">
                <a:tc>
                  <a:txBody>
                    <a:bodyPr/>
                    <a:lstStyle/>
                    <a:p>
                      <a:r>
                        <a:rPr lang="fr-FR" sz="2800" b="1" dirty="0">
                          <a:effectLst/>
                          <a:latin typeface="Times New Roman" panose="02020603050405020304" pitchFamily="18" charset="0"/>
                          <a:cs typeface="Times New Roman" panose="02020603050405020304" pitchFamily="18" charset="0"/>
                        </a:rPr>
                        <a:t>Prothèse polypropylène </a:t>
                      </a:r>
                      <a:r>
                        <a:rPr lang="fr-FR" sz="2800" b="1" dirty="0">
                          <a:solidFill>
                            <a:srgbClr val="FFFF00"/>
                          </a:solidFill>
                          <a:effectLst/>
                          <a:latin typeface="Times New Roman" panose="02020603050405020304" pitchFamily="18" charset="0"/>
                          <a:cs typeface="Times New Roman" panose="02020603050405020304" pitchFamily="18" charset="0"/>
                        </a:rPr>
                        <a:t>prépéritonéale</a:t>
                      </a:r>
                      <a:endParaRPr lang="fr-FR" sz="2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chemeClr val="tx1"/>
                          </a:solidFill>
                          <a:effectLst/>
                          <a:latin typeface="Times New Roman" panose="02020603050405020304" pitchFamily="18" charset="0"/>
                          <a:cs typeface="Times New Roman" panose="02020603050405020304" pitchFamily="18" charset="0"/>
                        </a:rPr>
                        <a:t>6</a:t>
                      </a:r>
                      <a:endParaRPr lang="fr-FR"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60920573"/>
                  </a:ext>
                </a:extLst>
              </a:tr>
            </a:tbl>
          </a:graphicData>
        </a:graphic>
      </p:graphicFrame>
      <p:sp>
        <p:nvSpPr>
          <p:cNvPr id="4" name="Espace réservé de la date 3">
            <a:extLst>
              <a:ext uri="{FF2B5EF4-FFF2-40B4-BE49-F238E27FC236}">
                <a16:creationId xmlns:a16="http://schemas.microsoft.com/office/drawing/2014/main" id="{67661E50-02E0-4B7F-9152-53B6914CDD24}"/>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6B59394D-F7B2-4E2F-A712-8C019E7AF669}"/>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F37E7C47-10F6-4C74-BE64-3B66059A08C9}"/>
              </a:ext>
            </a:extLst>
          </p:cNvPr>
          <p:cNvSpPr>
            <a:spLocks noGrp="1"/>
          </p:cNvSpPr>
          <p:nvPr>
            <p:ph type="sldNum" sz="quarter" idx="12"/>
          </p:nvPr>
        </p:nvSpPr>
        <p:spPr/>
        <p:txBody>
          <a:bodyPr/>
          <a:lstStyle/>
          <a:p>
            <a:fld id="{88256CDF-5823-443A-A35F-331E9B888600}" type="slidenum">
              <a:rPr lang="fr-FR" altLang="fr-FR" smtClean="0"/>
              <a:pPr/>
              <a:t>25</a:t>
            </a:fld>
            <a:endParaRPr lang="fr-FR" altLang="fr-FR" dirty="0"/>
          </a:p>
        </p:txBody>
      </p:sp>
    </p:spTree>
    <p:extLst>
      <p:ext uri="{BB962C8B-B14F-4D97-AF65-F5344CB8AC3E}">
        <p14:creationId xmlns:p14="http://schemas.microsoft.com/office/powerpoint/2010/main" val="42380910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BFC161-8FBC-4456-8834-CA28384C6FE6}"/>
              </a:ext>
            </a:extLst>
          </p:cNvPr>
          <p:cNvSpPr>
            <a:spLocks noGrp="1"/>
          </p:cNvSpPr>
          <p:nvPr>
            <p:ph type="title"/>
          </p:nvPr>
        </p:nvSpPr>
        <p:spPr/>
        <p:txBody>
          <a:bodyPr/>
          <a:lstStyle/>
          <a:p>
            <a:r>
              <a:rPr lang="fr-FR" dirty="0">
                <a:latin typeface="Times New Roman" panose="02020603050405020304" pitchFamily="18" charset="0"/>
                <a:cs typeface="Times New Roman" panose="02020603050405020304" pitchFamily="18" charset="0"/>
              </a:rPr>
              <a:t>Mode de Réparation – Brèche Antérieure : 11 ESP</a:t>
            </a:r>
          </a:p>
        </p:txBody>
      </p:sp>
      <p:graphicFrame>
        <p:nvGraphicFramePr>
          <p:cNvPr id="7" name="Espace réservé du contenu 6">
            <a:extLst>
              <a:ext uri="{FF2B5EF4-FFF2-40B4-BE49-F238E27FC236}">
                <a16:creationId xmlns:a16="http://schemas.microsoft.com/office/drawing/2014/main" id="{42E1A383-7219-4731-BF2F-A9A1CAA0EB64}"/>
              </a:ext>
            </a:extLst>
          </p:cNvPr>
          <p:cNvGraphicFramePr>
            <a:graphicFrameLocks noGrp="1"/>
          </p:cNvGraphicFramePr>
          <p:nvPr>
            <p:ph idx="1"/>
            <p:extLst>
              <p:ext uri="{D42A27DB-BD31-4B8C-83A1-F6EECF244321}">
                <p14:modId xmlns:p14="http://schemas.microsoft.com/office/powerpoint/2010/main" val="303443252"/>
              </p:ext>
            </p:extLst>
          </p:nvPr>
        </p:nvGraphicFramePr>
        <p:xfrm>
          <a:off x="317971" y="1868557"/>
          <a:ext cx="11549473" cy="3151660"/>
        </p:xfrm>
        <a:graphic>
          <a:graphicData uri="http://schemas.openxmlformats.org/drawingml/2006/table">
            <a:tbl>
              <a:tblPr firstRow="1" firstCol="1" bandRow="1">
                <a:tableStyleId>{5C22544A-7EE6-4342-B048-85BDC9FD1C3A}</a:tableStyleId>
              </a:tblPr>
              <a:tblGrid>
                <a:gridCol w="9366718">
                  <a:extLst>
                    <a:ext uri="{9D8B030D-6E8A-4147-A177-3AD203B41FA5}">
                      <a16:colId xmlns:a16="http://schemas.microsoft.com/office/drawing/2014/main" val="3136370948"/>
                    </a:ext>
                  </a:extLst>
                </a:gridCol>
                <a:gridCol w="2182755">
                  <a:extLst>
                    <a:ext uri="{9D8B030D-6E8A-4147-A177-3AD203B41FA5}">
                      <a16:colId xmlns:a16="http://schemas.microsoft.com/office/drawing/2014/main" val="3398704785"/>
                    </a:ext>
                  </a:extLst>
                </a:gridCol>
              </a:tblGrid>
              <a:tr h="501057">
                <a:tc>
                  <a:txBody>
                    <a:bodyPr/>
                    <a:lstStyle/>
                    <a:p>
                      <a:r>
                        <a:rPr lang="fr-FR" sz="2800" b="1" dirty="0">
                          <a:solidFill>
                            <a:srgbClr val="FFFF00"/>
                          </a:solidFill>
                          <a:effectLst/>
                          <a:latin typeface="Times New Roman" panose="02020603050405020304" pitchFamily="18" charset="0"/>
                          <a:cs typeface="Times New Roman" panose="02020603050405020304" pitchFamily="18" charset="0"/>
                        </a:rPr>
                        <a:t>Fermeture transversale aponévrose antérieure</a:t>
                      </a:r>
                      <a:endParaRPr lang="fr-FR" sz="2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rgbClr val="FFFF00"/>
                          </a:solidFill>
                          <a:effectLst/>
                          <a:latin typeface="Times New Roman" panose="02020603050405020304" pitchFamily="18" charset="0"/>
                          <a:cs typeface="Times New Roman" panose="02020603050405020304" pitchFamily="18" charset="0"/>
                        </a:rPr>
                        <a:t>7</a:t>
                      </a:r>
                      <a:endParaRPr lang="fr-FR" sz="2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5189482"/>
                  </a:ext>
                </a:extLst>
              </a:tr>
              <a:tr h="501057">
                <a:tc>
                  <a:txBody>
                    <a:bodyPr/>
                    <a:lstStyle/>
                    <a:p>
                      <a:r>
                        <a:rPr lang="fr-FR" sz="2800" b="1" dirty="0">
                          <a:solidFill>
                            <a:schemeClr val="tx1"/>
                          </a:solidFill>
                          <a:effectLst/>
                          <a:latin typeface="Times New Roman" panose="02020603050405020304" pitchFamily="18" charset="0"/>
                          <a:cs typeface="Times New Roman" panose="02020603050405020304" pitchFamily="18" charset="0"/>
                        </a:rPr>
                        <a:t>Fermeture verticale aponévrose antérieure</a:t>
                      </a:r>
                    </a:p>
                    <a:p>
                      <a:endParaRPr lang="fr-FR"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chemeClr val="tx1"/>
                          </a:solidFill>
                          <a:effectLst/>
                          <a:latin typeface="Times New Roman" panose="02020603050405020304" pitchFamily="18" charset="0"/>
                          <a:cs typeface="Times New Roman" panose="02020603050405020304" pitchFamily="18" charset="0"/>
                        </a:rPr>
                        <a:t>4</a:t>
                      </a:r>
                      <a:endParaRPr lang="fr-FR"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82397272"/>
                  </a:ext>
                </a:extLst>
              </a:tr>
              <a:tr h="501057">
                <a:tc>
                  <a:txBody>
                    <a:bodyPr/>
                    <a:lstStyle/>
                    <a:p>
                      <a:r>
                        <a:rPr lang="fr-FR" sz="2800" b="1" dirty="0">
                          <a:solidFill>
                            <a:schemeClr val="tx1"/>
                          </a:solidFill>
                          <a:effectLst/>
                          <a:latin typeface="Times New Roman" panose="02020603050405020304" pitchFamily="18" charset="0"/>
                          <a:cs typeface="Times New Roman" panose="02020603050405020304" pitchFamily="18" charset="0"/>
                        </a:rPr>
                        <a:t>Fermeture complète aponévrose antérieure</a:t>
                      </a:r>
                      <a:endParaRPr lang="fr-FR"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chemeClr val="tx1"/>
                          </a:solidFill>
                          <a:effectLst/>
                          <a:latin typeface="Times New Roman" panose="02020603050405020304" pitchFamily="18" charset="0"/>
                          <a:cs typeface="Times New Roman" panose="02020603050405020304" pitchFamily="18" charset="0"/>
                        </a:rPr>
                        <a:t>8</a:t>
                      </a:r>
                      <a:endParaRPr lang="fr-FR"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18150467"/>
                  </a:ext>
                </a:extLst>
              </a:tr>
              <a:tr h="916969">
                <a:tc>
                  <a:txBody>
                    <a:bodyPr/>
                    <a:lstStyle/>
                    <a:p>
                      <a:r>
                        <a:rPr lang="fr-FR" sz="2800" b="1" dirty="0">
                          <a:solidFill>
                            <a:srgbClr val="FFFF00"/>
                          </a:solidFill>
                          <a:effectLst/>
                          <a:latin typeface="Times New Roman" panose="02020603050405020304" pitchFamily="18" charset="0"/>
                          <a:cs typeface="Times New Roman" panose="02020603050405020304" pitchFamily="18" charset="0"/>
                        </a:rPr>
                        <a:t>Fermeture partielle aponévrose antérieure</a:t>
                      </a:r>
                    </a:p>
                    <a:p>
                      <a:r>
                        <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Comblé par prothèse de Vicryl</a:t>
                      </a:r>
                      <a:endParaRPr lang="fr-FR"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rgbClr val="FFFF00"/>
                          </a:solidFill>
                          <a:effectLst/>
                          <a:latin typeface="Times New Roman" panose="02020603050405020304" pitchFamily="18" charset="0"/>
                          <a:cs typeface="Times New Roman" panose="02020603050405020304" pitchFamily="18" charset="0"/>
                        </a:rPr>
                        <a:t>3</a:t>
                      </a:r>
                      <a:endParaRPr lang="fr-FR" sz="2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43619443"/>
                  </a:ext>
                </a:extLst>
              </a:tr>
              <a:tr h="501057">
                <a:tc>
                  <a:txBody>
                    <a:bodyPr/>
                    <a:lstStyle/>
                    <a:p>
                      <a:r>
                        <a:rPr lang="fr-FR" sz="2400" b="1" dirty="0">
                          <a:solidFill>
                            <a:schemeClr val="tx1"/>
                          </a:solidFill>
                          <a:effectLst/>
                          <a:latin typeface="Times New Roman" panose="02020603050405020304" pitchFamily="18" charset="0"/>
                          <a:cs typeface="Times New Roman" panose="02020603050405020304" pitchFamily="18" charset="0"/>
                        </a:rPr>
                        <a:t>Largeur brèche antérieure résiduelle (cm)</a:t>
                      </a:r>
                      <a:endParaRPr lang="fr-FR"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400" b="1" dirty="0">
                          <a:solidFill>
                            <a:schemeClr val="tx1"/>
                          </a:solidFill>
                          <a:effectLst/>
                          <a:latin typeface="Times New Roman" panose="02020603050405020304" pitchFamily="18" charset="0"/>
                          <a:cs typeface="Times New Roman" panose="02020603050405020304" pitchFamily="18" charset="0"/>
                        </a:rPr>
                        <a:t>5 à 8 (moy 6.33)</a:t>
                      </a:r>
                      <a:endParaRPr lang="fr-FR"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99230308"/>
                  </a:ext>
                </a:extLst>
              </a:tr>
            </a:tbl>
          </a:graphicData>
        </a:graphic>
      </p:graphicFrame>
      <p:sp>
        <p:nvSpPr>
          <p:cNvPr id="4" name="Espace réservé de la date 3">
            <a:extLst>
              <a:ext uri="{FF2B5EF4-FFF2-40B4-BE49-F238E27FC236}">
                <a16:creationId xmlns:a16="http://schemas.microsoft.com/office/drawing/2014/main" id="{B9008A4F-6346-4988-8D8A-BDD352D62590}"/>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158C67DD-9F4D-429F-AA2F-AAD6ECEB03C1}"/>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19BFF74A-8F79-47EC-B3B6-46FE6E0448C8}"/>
              </a:ext>
            </a:extLst>
          </p:cNvPr>
          <p:cNvSpPr>
            <a:spLocks noGrp="1"/>
          </p:cNvSpPr>
          <p:nvPr>
            <p:ph type="sldNum" sz="quarter" idx="12"/>
          </p:nvPr>
        </p:nvSpPr>
        <p:spPr/>
        <p:txBody>
          <a:bodyPr/>
          <a:lstStyle/>
          <a:p>
            <a:fld id="{88256CDF-5823-443A-A35F-331E9B888600}" type="slidenum">
              <a:rPr lang="fr-FR" altLang="fr-FR" smtClean="0"/>
              <a:pPr/>
              <a:t>26</a:t>
            </a:fld>
            <a:endParaRPr lang="fr-FR" altLang="fr-FR" dirty="0"/>
          </a:p>
        </p:txBody>
      </p:sp>
    </p:spTree>
    <p:extLst>
      <p:ext uri="{BB962C8B-B14F-4D97-AF65-F5344CB8AC3E}">
        <p14:creationId xmlns:p14="http://schemas.microsoft.com/office/powerpoint/2010/main" val="1404791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241CFE-6B51-4444-9041-96BBB6F48342}"/>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Incidents Per Opératoires</a:t>
            </a:r>
          </a:p>
        </p:txBody>
      </p:sp>
      <p:sp>
        <p:nvSpPr>
          <p:cNvPr id="3" name="Espace réservé du contenu 2">
            <a:extLst>
              <a:ext uri="{FF2B5EF4-FFF2-40B4-BE49-F238E27FC236}">
                <a16:creationId xmlns:a16="http://schemas.microsoft.com/office/drawing/2014/main" id="{E7F2B162-3FDA-45FF-A440-D3238DAAB5B4}"/>
              </a:ext>
            </a:extLst>
          </p:cNvPr>
          <p:cNvSpPr>
            <a:spLocks noGrp="1"/>
          </p:cNvSpPr>
          <p:nvPr>
            <p:ph idx="1"/>
          </p:nvPr>
        </p:nvSpPr>
        <p:spPr>
          <a:xfrm>
            <a:off x="317971" y="1604659"/>
            <a:ext cx="11542888" cy="3648691"/>
          </a:xfrm>
          <a:ln>
            <a:solidFill>
              <a:schemeClr val="tx1"/>
            </a:solidFill>
          </a:ln>
        </p:spPr>
        <p:txBody>
          <a:bodyPr/>
          <a:lstStyle/>
          <a:p>
            <a:r>
              <a:rPr lang="fr-FR" sz="2800" dirty="0">
                <a:latin typeface="Times New Roman" panose="02020603050405020304" pitchFamily="18" charset="0"/>
                <a:cs typeface="Times New Roman" panose="02020603050405020304" pitchFamily="18" charset="0"/>
              </a:rPr>
              <a:t>Plaie artère épigastrique</a:t>
            </a:r>
          </a:p>
          <a:p>
            <a:pPr lvl="1"/>
            <a:r>
              <a:rPr lang="fr-FR" sz="2800" dirty="0">
                <a:latin typeface="Times New Roman" panose="02020603050405020304" pitchFamily="18" charset="0"/>
                <a:cs typeface="Times New Roman" panose="02020603050405020304" pitchFamily="18" charset="0"/>
              </a:rPr>
              <a:t>Hémostase par coagulation</a:t>
            </a:r>
          </a:p>
          <a:p>
            <a:pPr lvl="1"/>
            <a:endParaRPr lang="fr-FR" sz="2800" dirty="0">
              <a:latin typeface="Times New Roman" panose="02020603050405020304" pitchFamily="18" charset="0"/>
              <a:cs typeface="Times New Roman" panose="02020603050405020304" pitchFamily="18" charset="0"/>
            </a:endParaRPr>
          </a:p>
          <a:p>
            <a:r>
              <a:rPr lang="fr-FR" sz="2800" dirty="0">
                <a:latin typeface="Times New Roman" panose="02020603050405020304" pitchFamily="18" charset="0"/>
                <a:cs typeface="Times New Roman" panose="02020603050405020304" pitchFamily="18" charset="0"/>
              </a:rPr>
              <a:t>Plaie artère iliaque externe</a:t>
            </a:r>
          </a:p>
          <a:p>
            <a:pPr lvl="1"/>
            <a:r>
              <a:rPr lang="fr-FR" sz="2800" dirty="0">
                <a:latin typeface="Times New Roman" panose="02020603050405020304" pitchFamily="18" charset="0"/>
                <a:cs typeface="Times New Roman" panose="02020603050405020304" pitchFamily="18" charset="0"/>
              </a:rPr>
              <a:t>Rupture large du grand droit</a:t>
            </a:r>
          </a:p>
          <a:p>
            <a:pPr lvl="1"/>
            <a:r>
              <a:rPr lang="fr-FR" sz="2800" dirty="0">
                <a:latin typeface="Times New Roman" panose="02020603050405020304" pitchFamily="18" charset="0"/>
                <a:cs typeface="Times New Roman" panose="02020603050405020304" pitchFamily="18" charset="0"/>
              </a:rPr>
              <a:t>Sac d’ESP très large adhérant à l’artère</a:t>
            </a:r>
          </a:p>
          <a:p>
            <a:pPr lvl="1"/>
            <a:r>
              <a:rPr lang="fr-FR" sz="2800" dirty="0">
                <a:latin typeface="Times New Roman" panose="02020603050405020304" pitchFamily="18" charset="0"/>
                <a:cs typeface="Times New Roman" panose="02020603050405020304" pitchFamily="18" charset="0"/>
              </a:rPr>
              <a:t>Suture vasculaire</a:t>
            </a:r>
          </a:p>
        </p:txBody>
      </p:sp>
      <p:sp>
        <p:nvSpPr>
          <p:cNvPr id="4" name="Espace réservé de la date 3">
            <a:extLst>
              <a:ext uri="{FF2B5EF4-FFF2-40B4-BE49-F238E27FC236}">
                <a16:creationId xmlns:a16="http://schemas.microsoft.com/office/drawing/2014/main" id="{F4B83A6A-47BC-4BCA-8C5A-63F2890842BF}"/>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538278B7-53B5-41B9-83BD-EDD02792EF62}"/>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CFEECCD3-954A-4033-B553-AC93207A85E6}"/>
              </a:ext>
            </a:extLst>
          </p:cNvPr>
          <p:cNvSpPr>
            <a:spLocks noGrp="1"/>
          </p:cNvSpPr>
          <p:nvPr>
            <p:ph type="sldNum" sz="quarter" idx="12"/>
          </p:nvPr>
        </p:nvSpPr>
        <p:spPr/>
        <p:txBody>
          <a:bodyPr/>
          <a:lstStyle/>
          <a:p>
            <a:fld id="{88256CDF-5823-443A-A35F-331E9B888600}" type="slidenum">
              <a:rPr lang="fr-FR" altLang="fr-FR" smtClean="0"/>
              <a:pPr/>
              <a:t>27</a:t>
            </a:fld>
            <a:endParaRPr lang="fr-FR" altLang="fr-FR" dirty="0"/>
          </a:p>
        </p:txBody>
      </p:sp>
    </p:spTree>
    <p:extLst>
      <p:ext uri="{BB962C8B-B14F-4D97-AF65-F5344CB8AC3E}">
        <p14:creationId xmlns:p14="http://schemas.microsoft.com/office/powerpoint/2010/main" val="12464865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8A7A7D-BF36-4FD0-A891-BCCF8DA2C6C5}"/>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Suivi Post Opératoire</a:t>
            </a:r>
          </a:p>
        </p:txBody>
      </p:sp>
      <p:sp>
        <p:nvSpPr>
          <p:cNvPr id="3" name="Espace réservé du contenu 2">
            <a:extLst>
              <a:ext uri="{FF2B5EF4-FFF2-40B4-BE49-F238E27FC236}">
                <a16:creationId xmlns:a16="http://schemas.microsoft.com/office/drawing/2014/main" id="{83FC8B29-E9EC-47B1-AA3B-060E069AC4A5}"/>
              </a:ext>
            </a:extLst>
          </p:cNvPr>
          <p:cNvSpPr>
            <a:spLocks noGrp="1"/>
          </p:cNvSpPr>
          <p:nvPr>
            <p:ph idx="1"/>
          </p:nvPr>
        </p:nvSpPr>
        <p:spPr>
          <a:xfrm>
            <a:off x="317971" y="1604660"/>
            <a:ext cx="11542888" cy="3648691"/>
          </a:xfrm>
          <a:ln>
            <a:solidFill>
              <a:schemeClr val="tx1"/>
            </a:solidFill>
          </a:ln>
        </p:spPr>
        <p:txBody>
          <a:bodyPr/>
          <a:lstStyle/>
          <a:p>
            <a:r>
              <a:rPr lang="fr-FR" sz="2800" dirty="0">
                <a:latin typeface="Times New Roman" panose="02020603050405020304" pitchFamily="18" charset="0"/>
                <a:cs typeface="Times New Roman" panose="02020603050405020304" pitchFamily="18" charset="0"/>
              </a:rPr>
              <a:t>Complications postopératoires				Non</a:t>
            </a:r>
          </a:p>
          <a:p>
            <a:r>
              <a:rPr lang="fr-FR" sz="2800" dirty="0">
                <a:latin typeface="Times New Roman" panose="02020603050405020304" pitchFamily="18" charset="0"/>
                <a:cs typeface="Times New Roman" panose="02020603050405020304" pitchFamily="18" charset="0"/>
              </a:rPr>
              <a:t>Drainage aspiratif prolongé					H.A.D.</a:t>
            </a:r>
          </a:p>
          <a:p>
            <a:r>
              <a:rPr lang="fr-FR" sz="2800" dirty="0">
                <a:latin typeface="Times New Roman" panose="02020603050405020304" pitchFamily="18" charset="0"/>
                <a:cs typeface="Times New Roman" panose="02020603050405020304" pitchFamily="18" charset="0"/>
              </a:rPr>
              <a:t>Résultat fonctionnel satisfaisant				Oui</a:t>
            </a:r>
          </a:p>
          <a:p>
            <a:r>
              <a:rPr lang="fr-FR" sz="2800" dirty="0">
                <a:latin typeface="Times New Roman" panose="02020603050405020304" pitchFamily="18" charset="0"/>
                <a:cs typeface="Times New Roman" panose="02020603050405020304" pitchFamily="18" charset="0"/>
              </a:rPr>
              <a:t>Récidive								Non</a:t>
            </a:r>
          </a:p>
          <a:p>
            <a:endParaRPr lang="fr-FR" sz="2800" dirty="0">
              <a:latin typeface="Times New Roman" panose="02020603050405020304" pitchFamily="18" charset="0"/>
              <a:cs typeface="Times New Roman" panose="02020603050405020304" pitchFamily="18" charset="0"/>
            </a:endParaRPr>
          </a:p>
          <a:p>
            <a:r>
              <a:rPr lang="fr-FR" sz="2800" dirty="0">
                <a:latin typeface="Times New Roman" panose="02020603050405020304" pitchFamily="18" charset="0"/>
                <a:cs typeface="Times New Roman" panose="02020603050405020304" pitchFamily="18" charset="0"/>
              </a:rPr>
              <a:t>Bombement lors des efforts physiques</a:t>
            </a:r>
          </a:p>
          <a:p>
            <a:pPr lvl="1"/>
            <a:r>
              <a:rPr lang="fr-FR" sz="2800" dirty="0">
                <a:latin typeface="Times New Roman" panose="02020603050405020304" pitchFamily="18" charset="0"/>
                <a:cs typeface="Times New Roman" panose="02020603050405020304" pitchFamily="18" charset="0"/>
              </a:rPr>
              <a:t>en lieu et place de la rupture du grand droit</a:t>
            </a:r>
          </a:p>
        </p:txBody>
      </p:sp>
      <p:sp>
        <p:nvSpPr>
          <p:cNvPr id="4" name="Espace réservé de la date 3">
            <a:extLst>
              <a:ext uri="{FF2B5EF4-FFF2-40B4-BE49-F238E27FC236}">
                <a16:creationId xmlns:a16="http://schemas.microsoft.com/office/drawing/2014/main" id="{F0AB8C6C-B201-4C65-AFC4-82C8B3DA7A33}"/>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EE99DD3E-4220-44D8-BAAD-AC6CDA07FB6D}"/>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C9446A24-6C39-4F19-B90B-2D54639BB5F2}"/>
              </a:ext>
            </a:extLst>
          </p:cNvPr>
          <p:cNvSpPr>
            <a:spLocks noGrp="1"/>
          </p:cNvSpPr>
          <p:nvPr>
            <p:ph type="sldNum" sz="quarter" idx="12"/>
          </p:nvPr>
        </p:nvSpPr>
        <p:spPr/>
        <p:txBody>
          <a:bodyPr/>
          <a:lstStyle/>
          <a:p>
            <a:fld id="{88256CDF-5823-443A-A35F-331E9B888600}" type="slidenum">
              <a:rPr lang="fr-FR" altLang="fr-FR" smtClean="0"/>
              <a:pPr/>
              <a:t>28</a:t>
            </a:fld>
            <a:endParaRPr lang="fr-FR" altLang="fr-FR" dirty="0"/>
          </a:p>
        </p:txBody>
      </p:sp>
    </p:spTree>
    <p:extLst>
      <p:ext uri="{BB962C8B-B14F-4D97-AF65-F5344CB8AC3E}">
        <p14:creationId xmlns:p14="http://schemas.microsoft.com/office/powerpoint/2010/main" val="34396409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07F56E-14E8-43E3-BBC9-D537CF250E68}"/>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Rapport Bénéfice - Risque</a:t>
            </a:r>
          </a:p>
        </p:txBody>
      </p:sp>
      <p:sp>
        <p:nvSpPr>
          <p:cNvPr id="3" name="Espace réservé du contenu 2">
            <a:extLst>
              <a:ext uri="{FF2B5EF4-FFF2-40B4-BE49-F238E27FC236}">
                <a16:creationId xmlns:a16="http://schemas.microsoft.com/office/drawing/2014/main" id="{EEF2C276-716B-4F15-A427-3DDCC012EBF6}"/>
              </a:ext>
            </a:extLst>
          </p:cNvPr>
          <p:cNvSpPr>
            <a:spLocks noGrp="1"/>
          </p:cNvSpPr>
          <p:nvPr>
            <p:ph idx="1"/>
          </p:nvPr>
        </p:nvSpPr>
        <p:spPr>
          <a:xfrm>
            <a:off x="406400" y="2380256"/>
            <a:ext cx="11379200" cy="2097497"/>
          </a:xfrm>
          <a:ln>
            <a:solidFill>
              <a:schemeClr val="tx1"/>
            </a:solidFill>
          </a:ln>
        </p:spPr>
        <p:txBody>
          <a:bodyPr/>
          <a:lstStyle/>
          <a:p>
            <a:r>
              <a:rPr lang="fr-FR" sz="2800" dirty="0">
                <a:effectLst/>
                <a:latin typeface="Times New Roman" panose="02020603050405020304" pitchFamily="18" charset="0"/>
                <a:ea typeface="Times New Roman" panose="02020603050405020304" pitchFamily="18" charset="0"/>
              </a:rPr>
              <a:t>Afin de bien évaluer le rapport Bénéfice - Risque</a:t>
            </a:r>
          </a:p>
          <a:p>
            <a:endParaRPr lang="fr-FR" sz="2800" dirty="0">
              <a:latin typeface="Times New Roman" panose="02020603050405020304" pitchFamily="18" charset="0"/>
              <a:ea typeface="Times New Roman" panose="02020603050405020304" pitchFamily="18" charset="0"/>
            </a:endParaRPr>
          </a:p>
          <a:p>
            <a:r>
              <a:rPr lang="fr-FR" sz="2800" dirty="0">
                <a:effectLst/>
                <a:latin typeface="Times New Roman" panose="02020603050405020304" pitchFamily="18" charset="0"/>
                <a:ea typeface="Times New Roman" panose="02020603050405020304" pitchFamily="18" charset="0"/>
              </a:rPr>
              <a:t>Il faut aussi connaitre </a:t>
            </a:r>
          </a:p>
          <a:p>
            <a:pPr lvl="1"/>
            <a:r>
              <a:rPr lang="fr-FR" sz="2800" dirty="0">
                <a:effectLst/>
                <a:latin typeface="Times New Roman" panose="02020603050405020304" pitchFamily="18" charset="0"/>
                <a:ea typeface="Times New Roman" panose="02020603050405020304" pitchFamily="18" charset="0"/>
              </a:rPr>
              <a:t>les complications </a:t>
            </a:r>
            <a:r>
              <a:rPr lang="fr-FR" sz="2800" u="sng" dirty="0">
                <a:effectLst/>
                <a:latin typeface="Times New Roman" panose="02020603050405020304" pitchFamily="18" charset="0"/>
                <a:ea typeface="Times New Roman" panose="02020603050405020304" pitchFamily="18" charset="0"/>
              </a:rPr>
              <a:t>spécifiques</a:t>
            </a:r>
            <a:r>
              <a:rPr lang="fr-FR" sz="2800" dirty="0">
                <a:effectLst/>
                <a:latin typeface="Times New Roman" panose="02020603050405020304" pitchFamily="18" charset="0"/>
                <a:ea typeface="Times New Roman" panose="02020603050405020304" pitchFamily="18" charset="0"/>
              </a:rPr>
              <a:t> de la voie d’abord choisie </a:t>
            </a:r>
            <a:endParaRPr lang="fr-FR" sz="3600" dirty="0"/>
          </a:p>
        </p:txBody>
      </p:sp>
      <p:sp>
        <p:nvSpPr>
          <p:cNvPr id="4" name="Espace réservé de la date 3">
            <a:extLst>
              <a:ext uri="{FF2B5EF4-FFF2-40B4-BE49-F238E27FC236}">
                <a16:creationId xmlns:a16="http://schemas.microsoft.com/office/drawing/2014/main" id="{F450F68B-9485-4C76-B020-EE113DEA5401}"/>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30A1E1AA-BE82-4AE8-BEE8-34099A02B084}"/>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7AA7AFC3-B04B-4A3C-8B40-0E6034F71234}"/>
              </a:ext>
            </a:extLst>
          </p:cNvPr>
          <p:cNvSpPr>
            <a:spLocks noGrp="1"/>
          </p:cNvSpPr>
          <p:nvPr>
            <p:ph type="sldNum" sz="quarter" idx="12"/>
          </p:nvPr>
        </p:nvSpPr>
        <p:spPr/>
        <p:txBody>
          <a:bodyPr/>
          <a:lstStyle/>
          <a:p>
            <a:fld id="{88256CDF-5823-443A-A35F-331E9B888600}" type="slidenum">
              <a:rPr lang="fr-FR" altLang="fr-FR" smtClean="0"/>
              <a:pPr/>
              <a:t>29</a:t>
            </a:fld>
            <a:endParaRPr lang="fr-FR" altLang="fr-FR" dirty="0"/>
          </a:p>
        </p:txBody>
      </p:sp>
    </p:spTree>
    <p:extLst>
      <p:ext uri="{BB962C8B-B14F-4D97-AF65-F5344CB8AC3E}">
        <p14:creationId xmlns:p14="http://schemas.microsoft.com/office/powerpoint/2010/main" val="4258082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DA2E23-7A65-42ED-8C4F-48EBD5E69C5A}"/>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Laparotomie selon Joël-Cohen – Avantages ?</a:t>
            </a:r>
          </a:p>
        </p:txBody>
      </p:sp>
      <p:sp>
        <p:nvSpPr>
          <p:cNvPr id="3" name="Espace réservé du contenu 2">
            <a:extLst>
              <a:ext uri="{FF2B5EF4-FFF2-40B4-BE49-F238E27FC236}">
                <a16:creationId xmlns:a16="http://schemas.microsoft.com/office/drawing/2014/main" id="{ED4B995F-6354-4D06-92DB-7C5FB8C2CE62}"/>
              </a:ext>
            </a:extLst>
          </p:cNvPr>
          <p:cNvSpPr>
            <a:spLocks noGrp="1"/>
          </p:cNvSpPr>
          <p:nvPr>
            <p:ph idx="1"/>
          </p:nvPr>
        </p:nvSpPr>
        <p:spPr>
          <a:xfrm>
            <a:off x="317970" y="1239511"/>
            <a:ext cx="11542887" cy="4682820"/>
          </a:xfrm>
          <a:ln>
            <a:solidFill>
              <a:schemeClr val="tx1"/>
            </a:solidFill>
          </a:ln>
        </p:spPr>
        <p:txBody>
          <a:bodyPr/>
          <a:lstStyle/>
          <a:p>
            <a:r>
              <a:rPr lang="fr-FR" sz="2800" dirty="0">
                <a:latin typeface="Times New Roman" panose="02020603050405020304" pitchFamily="18" charset="0"/>
                <a:cs typeface="Times New Roman" panose="02020603050405020304" pitchFamily="18" charset="0"/>
              </a:rPr>
              <a:t>Kasielinski K. – Wallin G. – Mathai M. : Etudes Rétrospectives</a:t>
            </a:r>
          </a:p>
          <a:p>
            <a:pPr lvl="1"/>
            <a:r>
              <a:rPr lang="fr-FR" sz="2800" dirty="0">
                <a:latin typeface="Times New Roman" panose="02020603050405020304" pitchFamily="18" charset="0"/>
                <a:cs typeface="Times New Roman" panose="02020603050405020304" pitchFamily="18" charset="0"/>
              </a:rPr>
              <a:t>Durée intervention plus courte</a:t>
            </a:r>
          </a:p>
          <a:p>
            <a:pPr lvl="1"/>
            <a:r>
              <a:rPr lang="fr-FR" sz="2800" dirty="0">
                <a:latin typeface="Times New Roman" panose="02020603050405020304" pitchFamily="18" charset="0"/>
                <a:cs typeface="Times New Roman" panose="02020603050405020304" pitchFamily="18" charset="0"/>
              </a:rPr>
              <a:t>Perte sanguine perop moins importante</a:t>
            </a:r>
          </a:p>
          <a:p>
            <a:pPr lvl="1"/>
            <a:r>
              <a:rPr lang="fr-FR" sz="2800" dirty="0">
                <a:latin typeface="Times New Roman" panose="02020603050405020304" pitchFamily="18" charset="0"/>
                <a:cs typeface="Times New Roman" panose="02020603050405020304" pitchFamily="18" charset="0"/>
              </a:rPr>
              <a:t>Complications postop moins fréquentes</a:t>
            </a:r>
          </a:p>
          <a:p>
            <a:pPr lvl="1"/>
            <a:r>
              <a:rPr lang="fr-FR" sz="2800" dirty="0">
                <a:latin typeface="Times New Roman" panose="02020603050405020304" pitchFamily="18" charset="0"/>
                <a:cs typeface="Times New Roman" panose="02020603050405020304" pitchFamily="18" charset="0"/>
              </a:rPr>
              <a:t>Confort postop meilleur</a:t>
            </a:r>
          </a:p>
          <a:p>
            <a:r>
              <a:rPr lang="fr-FR" sz="2800" dirty="0">
                <a:solidFill>
                  <a:srgbClr val="FFFF00"/>
                </a:solidFill>
                <a:latin typeface="Times New Roman" panose="02020603050405020304" pitchFamily="18" charset="0"/>
                <a:cs typeface="Times New Roman" panose="02020603050405020304" pitchFamily="18" charset="0"/>
              </a:rPr>
              <a:t>Franchi M.</a:t>
            </a:r>
            <a:r>
              <a:rPr lang="fr-FR" sz="2800" dirty="0">
                <a:latin typeface="Times New Roman" panose="02020603050405020304" pitchFamily="18" charset="0"/>
                <a:cs typeface="Times New Roman" panose="02020603050405020304" pitchFamily="18" charset="0"/>
              </a:rPr>
              <a:t> : Etude Prospective Randomisée</a:t>
            </a:r>
          </a:p>
          <a:p>
            <a:pPr lvl="1"/>
            <a:r>
              <a:rPr lang="fr-FR" sz="2800" dirty="0">
                <a:latin typeface="Times New Roman" panose="02020603050405020304" pitchFamily="18" charset="0"/>
                <a:cs typeface="Times New Roman" panose="02020603050405020304" pitchFamily="18" charset="0"/>
              </a:rPr>
              <a:t>Différence entre Pfannenstiel et Joël-Cohen :</a:t>
            </a:r>
          </a:p>
          <a:p>
            <a:pPr lvl="2"/>
            <a:r>
              <a:rPr lang="fr-FR" sz="2800" dirty="0">
                <a:latin typeface="Times New Roman" panose="02020603050405020304" pitchFamily="18" charset="0"/>
                <a:cs typeface="Times New Roman" panose="02020603050405020304" pitchFamily="18" charset="0"/>
              </a:rPr>
              <a:t>Non Significative </a:t>
            </a:r>
          </a:p>
          <a:p>
            <a:pPr lvl="1"/>
            <a:r>
              <a:rPr lang="fr-FR" sz="2800" u="sng" dirty="0">
                <a:latin typeface="Times New Roman" panose="02020603050405020304" pitchFamily="18" charset="0"/>
                <a:cs typeface="Times New Roman" panose="02020603050405020304" pitchFamily="18" charset="0"/>
              </a:rPr>
              <a:t>Ne justifie pas</a:t>
            </a:r>
            <a:r>
              <a:rPr lang="fr-FR" sz="2800" dirty="0">
                <a:latin typeface="Times New Roman" panose="02020603050405020304" pitchFamily="18" charset="0"/>
                <a:cs typeface="Times New Roman" panose="02020603050405020304" pitchFamily="18" charset="0"/>
              </a:rPr>
              <a:t> recours systématique à laparotomie selon Joël-Cohen</a:t>
            </a:r>
          </a:p>
        </p:txBody>
      </p:sp>
      <p:sp>
        <p:nvSpPr>
          <p:cNvPr id="4" name="Espace réservé de la date 3">
            <a:extLst>
              <a:ext uri="{FF2B5EF4-FFF2-40B4-BE49-F238E27FC236}">
                <a16:creationId xmlns:a16="http://schemas.microsoft.com/office/drawing/2014/main" id="{6ADBC910-A795-4630-B51C-9BE433669A16}"/>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3415C056-4F17-4379-96D5-641A30191569}"/>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F5325373-158C-4905-9EE0-A76B9C920D80}"/>
              </a:ext>
            </a:extLst>
          </p:cNvPr>
          <p:cNvSpPr>
            <a:spLocks noGrp="1"/>
          </p:cNvSpPr>
          <p:nvPr>
            <p:ph type="sldNum" sz="quarter" idx="12"/>
          </p:nvPr>
        </p:nvSpPr>
        <p:spPr/>
        <p:txBody>
          <a:bodyPr/>
          <a:lstStyle/>
          <a:p>
            <a:pPr algn="ctr"/>
            <a:fld id="{88256CDF-5823-443A-A35F-331E9B888600}" type="slidenum">
              <a:rPr lang="fr-FR" altLang="fr-FR" smtClean="0"/>
              <a:pPr algn="ctr"/>
              <a:t>3</a:t>
            </a:fld>
            <a:endParaRPr lang="fr-FR" altLang="fr-FR" dirty="0"/>
          </a:p>
        </p:txBody>
      </p:sp>
    </p:spTree>
    <p:extLst>
      <p:ext uri="{BB962C8B-B14F-4D97-AF65-F5344CB8AC3E}">
        <p14:creationId xmlns:p14="http://schemas.microsoft.com/office/powerpoint/2010/main" val="33915735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EA7AAB-5E65-49A9-89B4-5E82E14C16C0}"/>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Morphologie Particulière</a:t>
            </a:r>
          </a:p>
        </p:txBody>
      </p:sp>
      <p:sp>
        <p:nvSpPr>
          <p:cNvPr id="3" name="Espace réservé du contenu 2">
            <a:extLst>
              <a:ext uri="{FF2B5EF4-FFF2-40B4-BE49-F238E27FC236}">
                <a16:creationId xmlns:a16="http://schemas.microsoft.com/office/drawing/2014/main" id="{5A1A244F-36AC-4B84-839B-D8B438DE1174}"/>
              </a:ext>
            </a:extLst>
          </p:cNvPr>
          <p:cNvSpPr>
            <a:spLocks noGrp="1"/>
          </p:cNvSpPr>
          <p:nvPr>
            <p:ph idx="1"/>
          </p:nvPr>
        </p:nvSpPr>
        <p:spPr>
          <a:xfrm>
            <a:off x="317970" y="1756575"/>
            <a:ext cx="11542888" cy="3648691"/>
          </a:xfrm>
          <a:ln>
            <a:solidFill>
              <a:schemeClr val="tx1"/>
            </a:solidFill>
          </a:ln>
        </p:spPr>
        <p:txBody>
          <a:bodyPr/>
          <a:lstStyle/>
          <a:p>
            <a:r>
              <a:rPr lang="fr-FR" sz="2800" dirty="0">
                <a:latin typeface="Times New Roman" panose="02020603050405020304" pitchFamily="18" charset="0"/>
                <a:ea typeface="Times New Roman" panose="02020603050405020304" pitchFamily="18" charset="0"/>
                <a:cs typeface="Times New Roman" panose="02020603050405020304" pitchFamily="18" charset="0"/>
              </a:rPr>
              <a:t>Sac d’ESP large développé à partir de l’aponévrose antérieure</a:t>
            </a:r>
          </a:p>
          <a:p>
            <a:pPr lvl="1"/>
            <a:r>
              <a:rPr lang="fr-FR" sz="2800" dirty="0">
                <a:latin typeface="Times New Roman" panose="02020603050405020304" pitchFamily="18" charset="0"/>
                <a:ea typeface="Times New Roman" panose="02020603050405020304" pitchFamily="18" charset="0"/>
                <a:cs typeface="Times New Roman" panose="02020603050405020304" pitchFamily="18" charset="0"/>
              </a:rPr>
              <a:t>En sous-ombilical ou à travers la cicatrice sus-pubienne</a:t>
            </a:r>
          </a:p>
          <a:p>
            <a:pPr lvl="1"/>
            <a:r>
              <a:rPr lang="fr-FR" sz="2800" dirty="0">
                <a:latin typeface="Times New Roman" panose="02020603050405020304" pitchFamily="18" charset="0"/>
                <a:ea typeface="Times New Roman" panose="02020603050405020304" pitchFamily="18" charset="0"/>
                <a:cs typeface="Times New Roman" panose="02020603050405020304" pitchFamily="18" charset="0"/>
              </a:rPr>
              <a:t>Sans continuité avec le péritoine pariétal</a:t>
            </a:r>
          </a:p>
          <a:p>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Brèches </a:t>
            </a:r>
            <a:r>
              <a:rPr lang="fr-FR" sz="2800" dirty="0">
                <a:latin typeface="Times New Roman" panose="02020603050405020304" pitchFamily="18" charset="0"/>
                <a:ea typeface="Times New Roman" panose="02020603050405020304" pitchFamily="18" charset="0"/>
                <a:cs typeface="Times New Roman" panose="02020603050405020304" pitchFamily="18" charset="0"/>
              </a:rPr>
              <a:t>antérieure et postérieure larges, distinctes, distantes et décalées</a:t>
            </a:r>
            <a:endParaRPr lang="fr-F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fr-FR" sz="2800" dirty="0">
                <a:latin typeface="Times New Roman" panose="02020603050405020304" pitchFamily="18" charset="0"/>
                <a:ea typeface="Times New Roman" panose="02020603050405020304" pitchFamily="18" charset="0"/>
                <a:cs typeface="Times New Roman" panose="02020603050405020304" pitchFamily="18" charset="0"/>
              </a:rPr>
              <a:t>Espace interstitiel rétro-aponévrotique : ESP bisacculaire</a:t>
            </a:r>
          </a:p>
          <a:p>
            <a:r>
              <a:rPr lang="fr-FR" sz="2800" dirty="0">
                <a:latin typeface="Times New Roman" panose="02020603050405020304" pitchFamily="18" charset="0"/>
                <a:ea typeface="Times New Roman" panose="02020603050405020304" pitchFamily="18" charset="0"/>
                <a:cs typeface="Times New Roman" panose="02020603050405020304" pitchFamily="18" charset="0"/>
              </a:rPr>
              <a:t>Sclérose ou Rupture du grand droit</a:t>
            </a:r>
            <a:endParaRPr lang="fr-FR" sz="2800" dirty="0">
              <a:latin typeface="Times New Roman" panose="02020603050405020304" pitchFamily="18" charset="0"/>
              <a:cs typeface="Times New Roman" panose="02020603050405020304" pitchFamily="18" charset="0"/>
            </a:endParaRPr>
          </a:p>
          <a:p>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Péritoine pariétal rétracté</a:t>
            </a:r>
          </a:p>
        </p:txBody>
      </p:sp>
      <p:sp>
        <p:nvSpPr>
          <p:cNvPr id="4" name="Espace réservé de la date 3">
            <a:extLst>
              <a:ext uri="{FF2B5EF4-FFF2-40B4-BE49-F238E27FC236}">
                <a16:creationId xmlns:a16="http://schemas.microsoft.com/office/drawing/2014/main" id="{3602A691-C091-4471-9F7C-F8BFCACC46E7}"/>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C896D0EB-E0AD-4F55-A67C-E1F7D1630BC0}"/>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82D58E77-5E70-42B0-A07E-AB873A64B231}"/>
              </a:ext>
            </a:extLst>
          </p:cNvPr>
          <p:cNvSpPr>
            <a:spLocks noGrp="1"/>
          </p:cNvSpPr>
          <p:nvPr>
            <p:ph type="sldNum" sz="quarter" idx="12"/>
          </p:nvPr>
        </p:nvSpPr>
        <p:spPr/>
        <p:txBody>
          <a:bodyPr/>
          <a:lstStyle/>
          <a:p>
            <a:fld id="{88256CDF-5823-443A-A35F-331E9B888600}" type="slidenum">
              <a:rPr lang="fr-FR" altLang="fr-FR" smtClean="0"/>
              <a:pPr/>
              <a:t>30</a:t>
            </a:fld>
            <a:endParaRPr lang="fr-FR" altLang="fr-FR" dirty="0"/>
          </a:p>
        </p:txBody>
      </p:sp>
    </p:spTree>
    <p:extLst>
      <p:ext uri="{BB962C8B-B14F-4D97-AF65-F5344CB8AC3E}">
        <p14:creationId xmlns:p14="http://schemas.microsoft.com/office/powerpoint/2010/main" val="20645255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2E8E30-5B9A-4B5F-8EF4-FBB2933B09AA}"/>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Difficultés Thérapeutiques</a:t>
            </a:r>
          </a:p>
        </p:txBody>
      </p:sp>
      <p:sp>
        <p:nvSpPr>
          <p:cNvPr id="3" name="Espace réservé du contenu 2">
            <a:extLst>
              <a:ext uri="{FF2B5EF4-FFF2-40B4-BE49-F238E27FC236}">
                <a16:creationId xmlns:a16="http://schemas.microsoft.com/office/drawing/2014/main" id="{722D26FE-030A-4254-9232-6067C9235E9A}"/>
              </a:ext>
            </a:extLst>
          </p:cNvPr>
          <p:cNvSpPr>
            <a:spLocks noGrp="1"/>
          </p:cNvSpPr>
          <p:nvPr>
            <p:ph idx="1"/>
          </p:nvPr>
        </p:nvSpPr>
        <p:spPr>
          <a:xfrm>
            <a:off x="317971" y="1511315"/>
            <a:ext cx="11542888" cy="4165756"/>
          </a:xfrm>
          <a:ln>
            <a:solidFill>
              <a:schemeClr val="tx1"/>
            </a:solidFill>
          </a:ln>
        </p:spPr>
        <p:txBody>
          <a:bodyPr/>
          <a:lstStyle/>
          <a:p>
            <a:r>
              <a:rPr lang="fr-FR" sz="2800" dirty="0">
                <a:latin typeface="Times New Roman" panose="02020603050405020304" pitchFamily="18" charset="0"/>
                <a:cs typeface="Times New Roman" panose="02020603050405020304" pitchFamily="18" charset="0"/>
              </a:rPr>
              <a:t>Risque de plaie vasculaire</a:t>
            </a:r>
          </a:p>
          <a:p>
            <a:r>
              <a:rPr lang="fr-FR" sz="2800" dirty="0">
                <a:latin typeface="Times New Roman" panose="02020603050405020304" pitchFamily="18" charset="0"/>
                <a:cs typeface="Times New Roman" panose="02020603050405020304" pitchFamily="18" charset="0"/>
              </a:rPr>
              <a:t>Décollement du péritoine impossible </a:t>
            </a:r>
          </a:p>
          <a:p>
            <a:pPr lvl="1"/>
            <a:r>
              <a:rPr lang="fr-FR" sz="2800" dirty="0">
                <a:latin typeface="Times New Roman" panose="02020603050405020304" pitchFamily="18" charset="0"/>
                <a:cs typeface="Times New Roman" panose="02020603050405020304" pitchFamily="18" charset="0"/>
              </a:rPr>
              <a:t>Rapprochement des grands droits</a:t>
            </a:r>
          </a:p>
          <a:p>
            <a:pPr lvl="1"/>
            <a:r>
              <a:rPr lang="fr-FR" sz="2800" dirty="0">
                <a:latin typeface="Times New Roman" panose="02020603050405020304" pitchFamily="18" charset="0"/>
                <a:cs typeface="Times New Roman" panose="02020603050405020304" pitchFamily="18" charset="0"/>
              </a:rPr>
              <a:t>Décollement et prothèse rétro-aponévrotiques</a:t>
            </a:r>
          </a:p>
          <a:p>
            <a:pPr lvl="1"/>
            <a:r>
              <a:rPr lang="fr-FR" sz="2800" dirty="0">
                <a:latin typeface="Times New Roman" panose="02020603050405020304" pitchFamily="18" charset="0"/>
                <a:cs typeface="Times New Roman" panose="02020603050405020304" pitchFamily="18" charset="0"/>
              </a:rPr>
              <a:t>Limité latéralement et vers le bas</a:t>
            </a:r>
          </a:p>
          <a:p>
            <a:r>
              <a:rPr lang="fr-FR" sz="2800" dirty="0">
                <a:latin typeface="Times New Roman" panose="02020603050405020304" pitchFamily="18" charset="0"/>
                <a:cs typeface="Times New Roman" panose="02020603050405020304" pitchFamily="18" charset="0"/>
              </a:rPr>
              <a:t>Fermeture brèche antérieure incomplète</a:t>
            </a:r>
          </a:p>
          <a:p>
            <a:pPr lvl="1"/>
            <a:r>
              <a:rPr lang="fr-FR" sz="2800" dirty="0">
                <a:latin typeface="Times New Roman" panose="02020603050405020304" pitchFamily="18" charset="0"/>
                <a:cs typeface="Times New Roman" panose="02020603050405020304" pitchFamily="18" charset="0"/>
              </a:rPr>
              <a:t>Brèche résiduelle comblée par prothèse de Vicryl</a:t>
            </a:r>
          </a:p>
          <a:p>
            <a:r>
              <a:rPr lang="fr-FR" sz="2800" dirty="0">
                <a:latin typeface="Times New Roman" panose="02020603050405020304" pitchFamily="18" charset="0"/>
                <a:cs typeface="Times New Roman" panose="02020603050405020304" pitchFamily="18" charset="0"/>
              </a:rPr>
              <a:t>Bombement pariétal lors des efforts physiques</a:t>
            </a:r>
          </a:p>
        </p:txBody>
      </p:sp>
      <p:sp>
        <p:nvSpPr>
          <p:cNvPr id="4" name="Espace réservé de la date 3">
            <a:extLst>
              <a:ext uri="{FF2B5EF4-FFF2-40B4-BE49-F238E27FC236}">
                <a16:creationId xmlns:a16="http://schemas.microsoft.com/office/drawing/2014/main" id="{0C0121D3-1826-4994-98CF-B652215F8585}"/>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9B19897C-253F-48F1-BA4B-E5C5FCF81D0D}"/>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0D87362A-0168-41C1-9CAB-05AAFDCEA1D3}"/>
              </a:ext>
            </a:extLst>
          </p:cNvPr>
          <p:cNvSpPr>
            <a:spLocks noGrp="1"/>
          </p:cNvSpPr>
          <p:nvPr>
            <p:ph type="sldNum" sz="quarter" idx="12"/>
          </p:nvPr>
        </p:nvSpPr>
        <p:spPr/>
        <p:txBody>
          <a:bodyPr/>
          <a:lstStyle/>
          <a:p>
            <a:fld id="{88256CDF-5823-443A-A35F-331E9B888600}" type="slidenum">
              <a:rPr lang="fr-FR" altLang="fr-FR" smtClean="0"/>
              <a:pPr/>
              <a:t>31</a:t>
            </a:fld>
            <a:endParaRPr lang="fr-FR" altLang="fr-FR" dirty="0"/>
          </a:p>
        </p:txBody>
      </p:sp>
    </p:spTree>
    <p:extLst>
      <p:ext uri="{BB962C8B-B14F-4D97-AF65-F5344CB8AC3E}">
        <p14:creationId xmlns:p14="http://schemas.microsoft.com/office/powerpoint/2010/main" val="37566226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E28B25-427C-4333-8759-BAA13266D8D5}"/>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Recommandations</a:t>
            </a:r>
          </a:p>
        </p:txBody>
      </p:sp>
      <p:sp>
        <p:nvSpPr>
          <p:cNvPr id="3" name="Espace réservé du contenu 2">
            <a:extLst>
              <a:ext uri="{FF2B5EF4-FFF2-40B4-BE49-F238E27FC236}">
                <a16:creationId xmlns:a16="http://schemas.microsoft.com/office/drawing/2014/main" id="{18FC95A5-BADA-419E-8DF8-BD00D106FFD2}"/>
              </a:ext>
            </a:extLst>
          </p:cNvPr>
          <p:cNvSpPr>
            <a:spLocks noGrp="1"/>
          </p:cNvSpPr>
          <p:nvPr>
            <p:ph idx="1"/>
          </p:nvPr>
        </p:nvSpPr>
        <p:spPr>
          <a:xfrm>
            <a:off x="317971" y="1239513"/>
            <a:ext cx="11542888" cy="4682820"/>
          </a:xfrm>
          <a:ln>
            <a:solidFill>
              <a:schemeClr val="tx1"/>
            </a:solidFill>
          </a:ln>
        </p:spPr>
        <p:txBody>
          <a:bodyPr/>
          <a:lstStyle/>
          <a:p>
            <a:r>
              <a:rPr lang="fr-FR" sz="2800" dirty="0">
                <a:latin typeface="Times New Roman" panose="02020603050405020304" pitchFamily="18" charset="0"/>
                <a:cs typeface="Times New Roman" panose="02020603050405020304" pitchFamily="18" charset="0"/>
              </a:rPr>
              <a:t>Voie d’abord délabrante</a:t>
            </a:r>
          </a:p>
          <a:p>
            <a:r>
              <a:rPr lang="fr-FR" sz="2800" dirty="0">
                <a:latin typeface="Times New Roman" panose="02020603050405020304" pitchFamily="18" charset="0"/>
                <a:cs typeface="Times New Roman" panose="02020603050405020304" pitchFamily="18" charset="0"/>
              </a:rPr>
              <a:t>Fréquence ESP sous-évaluée</a:t>
            </a:r>
          </a:p>
          <a:p>
            <a:endParaRPr lang="fr-FR" sz="2800" dirty="0">
              <a:latin typeface="Times New Roman" panose="02020603050405020304" pitchFamily="18" charset="0"/>
              <a:cs typeface="Times New Roman" panose="02020603050405020304" pitchFamily="18" charset="0"/>
            </a:endParaRPr>
          </a:p>
          <a:p>
            <a:r>
              <a:rPr lang="fr-FR" sz="2800" dirty="0">
                <a:latin typeface="Times New Roman" panose="02020603050405020304" pitchFamily="18" charset="0"/>
                <a:cs typeface="Times New Roman" panose="02020603050405020304" pitchFamily="18" charset="0"/>
              </a:rPr>
              <a:t>Recours à cette voie d’abord : </a:t>
            </a:r>
            <a:r>
              <a:rPr lang="fr-FR" sz="2800" u="sng" dirty="0">
                <a:latin typeface="Times New Roman" panose="02020603050405020304" pitchFamily="18" charset="0"/>
                <a:cs typeface="Times New Roman" panose="02020603050405020304" pitchFamily="18" charset="0"/>
              </a:rPr>
              <a:t>césarienne en urgence vitale</a:t>
            </a:r>
          </a:p>
          <a:p>
            <a:endParaRPr lang="fr-FR" sz="2800" dirty="0">
              <a:latin typeface="Times New Roman" panose="02020603050405020304" pitchFamily="18" charset="0"/>
              <a:cs typeface="Times New Roman" panose="02020603050405020304" pitchFamily="18" charset="0"/>
            </a:endParaRPr>
          </a:p>
          <a:p>
            <a:r>
              <a:rPr lang="fr-FR" sz="2800" dirty="0">
                <a:latin typeface="Times New Roman" panose="02020603050405020304" pitchFamily="18" charset="0"/>
                <a:cs typeface="Times New Roman" panose="02020603050405020304" pitchFamily="18" charset="0"/>
              </a:rPr>
              <a:t>Fermeture du péritoine pariétal et de l’aponévrose postérieure</a:t>
            </a:r>
          </a:p>
          <a:p>
            <a:pPr lvl="1"/>
            <a:r>
              <a:rPr lang="fr-FR" sz="2800" dirty="0">
                <a:latin typeface="Times New Roman" panose="02020603050405020304" pitchFamily="18" charset="0"/>
                <a:cs typeface="Times New Roman" panose="02020603050405020304" pitchFamily="18" charset="0"/>
              </a:rPr>
              <a:t>Systématique +++</a:t>
            </a:r>
          </a:p>
          <a:p>
            <a:pPr lvl="1"/>
            <a:r>
              <a:rPr lang="fr-FR" sz="2800" dirty="0">
                <a:latin typeface="Times New Roman" panose="02020603050405020304" pitchFamily="18" charset="0"/>
                <a:cs typeface="Times New Roman" panose="02020603050405020304" pitchFamily="18" charset="0"/>
              </a:rPr>
              <a:t>Assurer une cicatrisation correcte des différents plans</a:t>
            </a:r>
          </a:p>
          <a:p>
            <a:pPr lvl="1"/>
            <a:r>
              <a:rPr lang="fr-FR" sz="2800" dirty="0">
                <a:latin typeface="Times New Roman" panose="02020603050405020304" pitchFamily="18" charset="0"/>
                <a:cs typeface="Times New Roman" panose="02020603050405020304" pitchFamily="18" charset="0"/>
              </a:rPr>
              <a:t>Eviter ESP rétro-aponévrotique ou bisacculaire</a:t>
            </a:r>
          </a:p>
        </p:txBody>
      </p:sp>
      <p:sp>
        <p:nvSpPr>
          <p:cNvPr id="4" name="Espace réservé de la date 3">
            <a:extLst>
              <a:ext uri="{FF2B5EF4-FFF2-40B4-BE49-F238E27FC236}">
                <a16:creationId xmlns:a16="http://schemas.microsoft.com/office/drawing/2014/main" id="{3F091EFA-752E-43B5-85FD-2693E7910089}"/>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C9BFAA2D-AA8F-46F3-88E6-08336DD1EBBD}"/>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86B0F0F7-F7EC-456B-A709-8A941B1B96FD}"/>
              </a:ext>
            </a:extLst>
          </p:cNvPr>
          <p:cNvSpPr>
            <a:spLocks noGrp="1"/>
          </p:cNvSpPr>
          <p:nvPr>
            <p:ph type="sldNum" sz="quarter" idx="12"/>
          </p:nvPr>
        </p:nvSpPr>
        <p:spPr/>
        <p:txBody>
          <a:bodyPr/>
          <a:lstStyle/>
          <a:p>
            <a:fld id="{88256CDF-5823-443A-A35F-331E9B888600}" type="slidenum">
              <a:rPr lang="fr-FR" altLang="fr-FR" smtClean="0"/>
              <a:pPr/>
              <a:t>32</a:t>
            </a:fld>
            <a:endParaRPr lang="fr-FR" altLang="fr-FR" dirty="0"/>
          </a:p>
        </p:txBody>
      </p:sp>
    </p:spTree>
    <p:extLst>
      <p:ext uri="{BB962C8B-B14F-4D97-AF65-F5344CB8AC3E}">
        <p14:creationId xmlns:p14="http://schemas.microsoft.com/office/powerpoint/2010/main" val="13298810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E28B25-427C-4333-8759-BAA13266D8D5}"/>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Recommandations</a:t>
            </a:r>
          </a:p>
        </p:txBody>
      </p:sp>
      <p:sp>
        <p:nvSpPr>
          <p:cNvPr id="3" name="Espace réservé du contenu 2">
            <a:extLst>
              <a:ext uri="{FF2B5EF4-FFF2-40B4-BE49-F238E27FC236}">
                <a16:creationId xmlns:a16="http://schemas.microsoft.com/office/drawing/2014/main" id="{18FC95A5-BADA-419E-8DF8-BD00D106FFD2}"/>
              </a:ext>
            </a:extLst>
          </p:cNvPr>
          <p:cNvSpPr>
            <a:spLocks noGrp="1"/>
          </p:cNvSpPr>
          <p:nvPr>
            <p:ph idx="1"/>
          </p:nvPr>
        </p:nvSpPr>
        <p:spPr>
          <a:xfrm>
            <a:off x="317971" y="2015109"/>
            <a:ext cx="11542888" cy="3131627"/>
          </a:xfrm>
          <a:ln>
            <a:solidFill>
              <a:schemeClr val="tx1"/>
            </a:solidFill>
          </a:ln>
        </p:spPr>
        <p:txBody>
          <a:bodyPr/>
          <a:lstStyle/>
          <a:p>
            <a:r>
              <a:rPr lang="fr-FR" sz="2800" dirty="0">
                <a:latin typeface="Times New Roman" panose="02020603050405020304" pitchFamily="18" charset="0"/>
                <a:cs typeface="Times New Roman" panose="02020603050405020304" pitchFamily="18" charset="0"/>
              </a:rPr>
              <a:t>Stark M. :</a:t>
            </a:r>
          </a:p>
          <a:p>
            <a:pPr lvl="1"/>
            <a:r>
              <a:rPr lang="fr-FR" sz="2800" dirty="0">
                <a:latin typeface="Times New Roman" panose="02020603050405020304" pitchFamily="18" charset="0"/>
                <a:cs typeface="Times New Roman" panose="02020603050405020304" pitchFamily="18" charset="0"/>
              </a:rPr>
              <a:t>Laparotomie selon Joël-Cohen en chirurgie digestive ou urologique</a:t>
            </a:r>
          </a:p>
          <a:p>
            <a:pPr lvl="1"/>
            <a:r>
              <a:rPr lang="fr-FR" sz="2800" dirty="0">
                <a:latin typeface="Times New Roman" panose="02020603050405020304" pitchFamily="18" charset="0"/>
                <a:cs typeface="Times New Roman" panose="02020603050405020304" pitchFamily="18" charset="0"/>
              </a:rPr>
              <a:t>Sans en mesurer les conséquences</a:t>
            </a:r>
          </a:p>
          <a:p>
            <a:endParaRPr lang="fr-FR" sz="2800" dirty="0">
              <a:latin typeface="Times New Roman" panose="02020603050405020304" pitchFamily="18" charset="0"/>
              <a:cs typeface="Times New Roman" panose="02020603050405020304" pitchFamily="18" charset="0"/>
            </a:endParaRPr>
          </a:p>
          <a:p>
            <a:r>
              <a:rPr lang="fr-FR" sz="2800" dirty="0">
                <a:latin typeface="Times New Roman" panose="02020603050405020304" pitchFamily="18" charset="0"/>
                <a:cs typeface="Times New Roman" panose="02020603050405020304" pitchFamily="18" charset="0"/>
              </a:rPr>
              <a:t>Recours à cette voie d’abord par d’autres spécialités :</a:t>
            </a:r>
          </a:p>
          <a:p>
            <a:pPr lvl="1"/>
            <a:r>
              <a:rPr lang="fr-FR" sz="2800" dirty="0">
                <a:latin typeface="Times New Roman" panose="02020603050405020304" pitchFamily="18" charset="0"/>
                <a:cs typeface="Times New Roman" panose="02020603050405020304" pitchFamily="18" charset="0"/>
              </a:rPr>
              <a:t>Ni recommandé, Ni justifié</a:t>
            </a:r>
          </a:p>
        </p:txBody>
      </p:sp>
      <p:sp>
        <p:nvSpPr>
          <p:cNvPr id="4" name="Espace réservé de la date 3">
            <a:extLst>
              <a:ext uri="{FF2B5EF4-FFF2-40B4-BE49-F238E27FC236}">
                <a16:creationId xmlns:a16="http://schemas.microsoft.com/office/drawing/2014/main" id="{3F091EFA-752E-43B5-85FD-2693E7910089}"/>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C9BFAA2D-AA8F-46F3-88E6-08336DD1EBBD}"/>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86B0F0F7-F7EC-456B-A709-8A941B1B96FD}"/>
              </a:ext>
            </a:extLst>
          </p:cNvPr>
          <p:cNvSpPr>
            <a:spLocks noGrp="1"/>
          </p:cNvSpPr>
          <p:nvPr>
            <p:ph type="sldNum" sz="quarter" idx="12"/>
          </p:nvPr>
        </p:nvSpPr>
        <p:spPr/>
        <p:txBody>
          <a:bodyPr/>
          <a:lstStyle/>
          <a:p>
            <a:fld id="{88256CDF-5823-443A-A35F-331E9B888600}" type="slidenum">
              <a:rPr lang="fr-FR" altLang="fr-FR" smtClean="0"/>
              <a:pPr/>
              <a:t>33</a:t>
            </a:fld>
            <a:endParaRPr lang="fr-FR" altLang="fr-FR" dirty="0"/>
          </a:p>
        </p:txBody>
      </p:sp>
    </p:spTree>
    <p:extLst>
      <p:ext uri="{BB962C8B-B14F-4D97-AF65-F5344CB8AC3E}">
        <p14:creationId xmlns:p14="http://schemas.microsoft.com/office/powerpoint/2010/main" val="41821454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24EBB3-EAA2-4D65-B47E-58136D85F17F}"/>
              </a:ext>
            </a:extLst>
          </p:cNvPr>
          <p:cNvSpPr>
            <a:spLocks noGrp="1"/>
          </p:cNvSpPr>
          <p:nvPr>
            <p:ph type="title"/>
          </p:nvPr>
        </p:nvSpPr>
        <p:spPr/>
        <p:txBody>
          <a:bodyPr/>
          <a:lstStyle/>
          <a:p>
            <a:r>
              <a:rPr lang="fr-FR" dirty="0">
                <a:latin typeface="Times New Roman" panose="02020603050405020304" pitchFamily="18" charset="0"/>
                <a:cs typeface="Times New Roman" panose="02020603050405020304" pitchFamily="18" charset="0"/>
              </a:rPr>
              <a:t>Aspect Schématisé de l’ESP</a:t>
            </a:r>
          </a:p>
        </p:txBody>
      </p:sp>
      <p:sp>
        <p:nvSpPr>
          <p:cNvPr id="4" name="Espace réservé de la date 3">
            <a:extLst>
              <a:ext uri="{FF2B5EF4-FFF2-40B4-BE49-F238E27FC236}">
                <a16:creationId xmlns:a16="http://schemas.microsoft.com/office/drawing/2014/main" id="{885CE3AA-AD55-4EC5-8F66-5E43B4305429}"/>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173F39F7-734A-4CDB-9F4C-D5F35217815B}"/>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EA53FE96-BD9E-42CA-970E-1D62DE9F585C}"/>
              </a:ext>
            </a:extLst>
          </p:cNvPr>
          <p:cNvSpPr>
            <a:spLocks noGrp="1"/>
          </p:cNvSpPr>
          <p:nvPr>
            <p:ph type="sldNum" sz="quarter" idx="12"/>
          </p:nvPr>
        </p:nvSpPr>
        <p:spPr/>
        <p:txBody>
          <a:bodyPr/>
          <a:lstStyle/>
          <a:p>
            <a:fld id="{88256CDF-5823-443A-A35F-331E9B888600}" type="slidenum">
              <a:rPr lang="fr-FR" altLang="fr-FR" smtClean="0"/>
              <a:pPr/>
              <a:t>34</a:t>
            </a:fld>
            <a:endParaRPr lang="fr-FR" altLang="fr-FR" dirty="0"/>
          </a:p>
        </p:txBody>
      </p:sp>
      <p:sp>
        <p:nvSpPr>
          <p:cNvPr id="7" name="Ellipse 6">
            <a:extLst>
              <a:ext uri="{FF2B5EF4-FFF2-40B4-BE49-F238E27FC236}">
                <a16:creationId xmlns:a16="http://schemas.microsoft.com/office/drawing/2014/main" id="{87F3A16C-2213-4BE0-8B30-89426DC911D6}"/>
              </a:ext>
            </a:extLst>
          </p:cNvPr>
          <p:cNvSpPr/>
          <p:nvPr/>
        </p:nvSpPr>
        <p:spPr bwMode="auto">
          <a:xfrm>
            <a:off x="671316" y="4140213"/>
            <a:ext cx="2756155" cy="1101099"/>
          </a:xfrm>
          <a:prstGeom prst="ellipse">
            <a:avLst/>
          </a:prstGeom>
          <a:noFill/>
          <a:ln w="28575" cap="flat" cmpd="sng" algn="ctr">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8" name="Ellipse 7">
            <a:extLst>
              <a:ext uri="{FF2B5EF4-FFF2-40B4-BE49-F238E27FC236}">
                <a16:creationId xmlns:a16="http://schemas.microsoft.com/office/drawing/2014/main" id="{D0FC0670-C1A5-4CE7-8874-154130C3FDB6}"/>
              </a:ext>
            </a:extLst>
          </p:cNvPr>
          <p:cNvSpPr/>
          <p:nvPr/>
        </p:nvSpPr>
        <p:spPr bwMode="auto">
          <a:xfrm>
            <a:off x="1148394" y="2276130"/>
            <a:ext cx="1105232" cy="3103916"/>
          </a:xfrm>
          <a:prstGeom prst="ellipse">
            <a:avLst/>
          </a:prstGeom>
          <a:noFill/>
          <a:ln w="28575" cap="flat" cmpd="sng" algn="ctr">
            <a:solidFill>
              <a:schemeClr val="bg1">
                <a:lumMod val="40000"/>
                <a:lumOff val="60000"/>
              </a:scheme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9" name="Ellipse 8">
            <a:extLst>
              <a:ext uri="{FF2B5EF4-FFF2-40B4-BE49-F238E27FC236}">
                <a16:creationId xmlns:a16="http://schemas.microsoft.com/office/drawing/2014/main" id="{0398F454-DD8B-4C10-8317-34873983CC75}"/>
              </a:ext>
            </a:extLst>
          </p:cNvPr>
          <p:cNvSpPr/>
          <p:nvPr/>
        </p:nvSpPr>
        <p:spPr bwMode="auto">
          <a:xfrm>
            <a:off x="8515611" y="4226308"/>
            <a:ext cx="2799799" cy="1101099"/>
          </a:xfrm>
          <a:prstGeom prst="ellipse">
            <a:avLst/>
          </a:prstGeom>
          <a:noFill/>
          <a:ln w="28575" cap="flat" cmpd="sng" algn="ctr">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10" name="Ellipse 9">
            <a:extLst>
              <a:ext uri="{FF2B5EF4-FFF2-40B4-BE49-F238E27FC236}">
                <a16:creationId xmlns:a16="http://schemas.microsoft.com/office/drawing/2014/main" id="{F3C3C35D-7429-4C3B-A696-04091363D2DE}"/>
              </a:ext>
            </a:extLst>
          </p:cNvPr>
          <p:cNvSpPr/>
          <p:nvPr/>
        </p:nvSpPr>
        <p:spPr bwMode="auto">
          <a:xfrm>
            <a:off x="8992690" y="2362225"/>
            <a:ext cx="1105232" cy="3103916"/>
          </a:xfrm>
          <a:prstGeom prst="ellipse">
            <a:avLst/>
          </a:prstGeom>
          <a:noFill/>
          <a:ln w="28575" cap="flat" cmpd="sng" algn="ctr">
            <a:solidFill>
              <a:schemeClr val="bg1">
                <a:lumMod val="40000"/>
                <a:lumOff val="60000"/>
              </a:scheme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11" name="Ellipse 10">
            <a:extLst>
              <a:ext uri="{FF2B5EF4-FFF2-40B4-BE49-F238E27FC236}">
                <a16:creationId xmlns:a16="http://schemas.microsoft.com/office/drawing/2014/main" id="{F9FAB3E6-E6BC-47DA-8900-252B2FE2FCE5}"/>
              </a:ext>
            </a:extLst>
          </p:cNvPr>
          <p:cNvSpPr/>
          <p:nvPr/>
        </p:nvSpPr>
        <p:spPr bwMode="auto">
          <a:xfrm>
            <a:off x="317972" y="4140213"/>
            <a:ext cx="3214454" cy="1824672"/>
          </a:xfrm>
          <a:prstGeom prst="ellipse">
            <a:avLst/>
          </a:prstGeom>
          <a:noFill/>
          <a:ln w="38100" cap="flat" cmpd="sng" algn="ctr">
            <a:solidFill>
              <a:srgbClr val="FFFF00"/>
            </a:solidFill>
            <a:prstDash val="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12" name="Ellipse 11">
            <a:extLst>
              <a:ext uri="{FF2B5EF4-FFF2-40B4-BE49-F238E27FC236}">
                <a16:creationId xmlns:a16="http://schemas.microsoft.com/office/drawing/2014/main" id="{0CD59193-1F47-409C-A9D7-0F08B03285BE}"/>
              </a:ext>
            </a:extLst>
          </p:cNvPr>
          <p:cNvSpPr/>
          <p:nvPr/>
        </p:nvSpPr>
        <p:spPr bwMode="auto">
          <a:xfrm>
            <a:off x="8127843" y="4226308"/>
            <a:ext cx="3432238" cy="1824672"/>
          </a:xfrm>
          <a:prstGeom prst="ellipse">
            <a:avLst/>
          </a:prstGeom>
          <a:noFill/>
          <a:ln w="38100" cap="flat" cmpd="sng" algn="ctr">
            <a:solidFill>
              <a:srgbClr val="FFFF00"/>
            </a:solidFill>
            <a:prstDash val="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14" name="Ellipse 13">
            <a:extLst>
              <a:ext uri="{FF2B5EF4-FFF2-40B4-BE49-F238E27FC236}">
                <a16:creationId xmlns:a16="http://schemas.microsoft.com/office/drawing/2014/main" id="{C7D8A914-9900-4300-B012-5DED00F9827A}"/>
              </a:ext>
            </a:extLst>
          </p:cNvPr>
          <p:cNvSpPr/>
          <p:nvPr/>
        </p:nvSpPr>
        <p:spPr bwMode="auto">
          <a:xfrm>
            <a:off x="671315" y="2276130"/>
            <a:ext cx="2091276" cy="3103916"/>
          </a:xfrm>
          <a:prstGeom prst="ellipse">
            <a:avLst/>
          </a:prstGeom>
          <a:noFill/>
          <a:ln w="28575" cap="flat" cmpd="sng" algn="ctr">
            <a:solidFill>
              <a:srgbClr val="FF0000"/>
            </a:solidFill>
            <a:prstDash val="lgDashDot"/>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15" name="Ellipse 14">
            <a:extLst>
              <a:ext uri="{FF2B5EF4-FFF2-40B4-BE49-F238E27FC236}">
                <a16:creationId xmlns:a16="http://schemas.microsoft.com/office/drawing/2014/main" id="{7AAF7D71-9BC8-4CED-9634-2878871A2155}"/>
              </a:ext>
            </a:extLst>
          </p:cNvPr>
          <p:cNvSpPr/>
          <p:nvPr/>
        </p:nvSpPr>
        <p:spPr bwMode="auto">
          <a:xfrm>
            <a:off x="8538549" y="2371899"/>
            <a:ext cx="2091276" cy="3103916"/>
          </a:xfrm>
          <a:prstGeom prst="ellipse">
            <a:avLst/>
          </a:prstGeom>
          <a:noFill/>
          <a:ln w="28575" cap="flat" cmpd="sng" algn="ctr">
            <a:solidFill>
              <a:srgbClr val="FF0000"/>
            </a:solidFill>
            <a:prstDash val="lgDashDot"/>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16" name="Arc 15">
            <a:extLst>
              <a:ext uri="{FF2B5EF4-FFF2-40B4-BE49-F238E27FC236}">
                <a16:creationId xmlns:a16="http://schemas.microsoft.com/office/drawing/2014/main" id="{10AB981A-B88E-44E3-9DC3-7B02BBF572D7}"/>
              </a:ext>
            </a:extLst>
          </p:cNvPr>
          <p:cNvSpPr/>
          <p:nvPr/>
        </p:nvSpPr>
        <p:spPr bwMode="auto">
          <a:xfrm>
            <a:off x="8029584" y="2294985"/>
            <a:ext cx="3031444" cy="4385857"/>
          </a:xfrm>
          <a:prstGeom prst="arc">
            <a:avLst/>
          </a:prstGeom>
          <a:noFill/>
          <a:ln w="38100" cap="flat" cmpd="sng" algn="ctr">
            <a:solidFill>
              <a:srgbClr val="FFFF00"/>
            </a:solidFill>
            <a:prstDash val="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18" name="Arc 17">
            <a:extLst>
              <a:ext uri="{FF2B5EF4-FFF2-40B4-BE49-F238E27FC236}">
                <a16:creationId xmlns:a16="http://schemas.microsoft.com/office/drawing/2014/main" id="{DE4457CF-6128-461E-813C-FFAE7FD6D4C7}"/>
              </a:ext>
            </a:extLst>
          </p:cNvPr>
          <p:cNvSpPr/>
          <p:nvPr/>
        </p:nvSpPr>
        <p:spPr bwMode="auto">
          <a:xfrm flipH="1">
            <a:off x="8515611" y="2294986"/>
            <a:ext cx="2036654" cy="5043548"/>
          </a:xfrm>
          <a:prstGeom prst="arc">
            <a:avLst/>
          </a:prstGeom>
          <a:noFill/>
          <a:ln w="38100" cap="flat" cmpd="sng" algn="ctr">
            <a:solidFill>
              <a:srgbClr val="FFFF00"/>
            </a:solidFill>
            <a:prstDash val="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21" name="Ellipse 20">
            <a:extLst>
              <a:ext uri="{FF2B5EF4-FFF2-40B4-BE49-F238E27FC236}">
                <a16:creationId xmlns:a16="http://schemas.microsoft.com/office/drawing/2014/main" id="{8F6348B6-87E7-4D2F-8B00-37379CF7C0FE}"/>
              </a:ext>
            </a:extLst>
          </p:cNvPr>
          <p:cNvSpPr/>
          <p:nvPr/>
        </p:nvSpPr>
        <p:spPr bwMode="auto">
          <a:xfrm>
            <a:off x="5212424" y="1258342"/>
            <a:ext cx="934707" cy="1732582"/>
          </a:xfrm>
          <a:prstGeom prst="ellipse">
            <a:avLst/>
          </a:prstGeom>
          <a:noFill/>
          <a:ln w="28575" cap="flat" cmpd="sng" algn="ctr">
            <a:solidFill>
              <a:schemeClr val="bg1">
                <a:lumMod val="40000"/>
                <a:lumOff val="60000"/>
              </a:scheme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22" name="Ellipse 21">
            <a:extLst>
              <a:ext uri="{FF2B5EF4-FFF2-40B4-BE49-F238E27FC236}">
                <a16:creationId xmlns:a16="http://schemas.microsoft.com/office/drawing/2014/main" id="{BFAE9EA9-8918-41D7-AC1D-1F2FC8A9F6E9}"/>
              </a:ext>
            </a:extLst>
          </p:cNvPr>
          <p:cNvSpPr/>
          <p:nvPr/>
        </p:nvSpPr>
        <p:spPr bwMode="auto">
          <a:xfrm>
            <a:off x="4850223" y="1186012"/>
            <a:ext cx="1707341" cy="2030757"/>
          </a:xfrm>
          <a:prstGeom prst="ellipse">
            <a:avLst/>
          </a:prstGeom>
          <a:noFill/>
          <a:ln w="28575" cap="flat" cmpd="sng" algn="ctr">
            <a:solidFill>
              <a:srgbClr val="FF0000"/>
            </a:solidFill>
            <a:prstDash val="lgDashDot"/>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23" name="Ellipse 22">
            <a:extLst>
              <a:ext uri="{FF2B5EF4-FFF2-40B4-BE49-F238E27FC236}">
                <a16:creationId xmlns:a16="http://schemas.microsoft.com/office/drawing/2014/main" id="{D68323FD-FCDF-4E7A-8A1F-66B0C8FCA517}"/>
              </a:ext>
            </a:extLst>
          </p:cNvPr>
          <p:cNvSpPr/>
          <p:nvPr/>
        </p:nvSpPr>
        <p:spPr bwMode="auto">
          <a:xfrm>
            <a:off x="4776399" y="1239992"/>
            <a:ext cx="1854987" cy="2308714"/>
          </a:xfrm>
          <a:prstGeom prst="ellipse">
            <a:avLst/>
          </a:prstGeom>
          <a:noFill/>
          <a:ln w="38100" cap="flat" cmpd="sng" algn="ctr">
            <a:solidFill>
              <a:srgbClr val="FFFF00"/>
            </a:solidFill>
            <a:prstDash val="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26" name="ZoneTexte 25">
            <a:extLst>
              <a:ext uri="{FF2B5EF4-FFF2-40B4-BE49-F238E27FC236}">
                <a16:creationId xmlns:a16="http://schemas.microsoft.com/office/drawing/2014/main" id="{2472D1FA-FC63-45C1-93E2-4E66FE2D7883}"/>
              </a:ext>
            </a:extLst>
          </p:cNvPr>
          <p:cNvSpPr txBox="1"/>
          <p:nvPr/>
        </p:nvSpPr>
        <p:spPr>
          <a:xfrm>
            <a:off x="5312974" y="5733057"/>
            <a:ext cx="1359673" cy="461665"/>
          </a:xfrm>
          <a:prstGeom prst="rect">
            <a:avLst/>
          </a:prstGeom>
          <a:noFill/>
        </p:spPr>
        <p:txBody>
          <a:bodyPr wrap="square" rtlCol="0">
            <a:spAutoFit/>
          </a:bodyPr>
          <a:lstStyle/>
          <a:p>
            <a:pPr algn="ctr"/>
            <a:r>
              <a:rPr lang="fr-FR" sz="2400" dirty="0">
                <a:solidFill>
                  <a:srgbClr val="FFFF00"/>
                </a:solidFill>
                <a:latin typeface="Times New Roman" panose="02020603050405020304" pitchFamily="18" charset="0"/>
                <a:cs typeface="Times New Roman" panose="02020603050405020304" pitchFamily="18" charset="0"/>
              </a:rPr>
              <a:t>Sac ESP</a:t>
            </a:r>
          </a:p>
        </p:txBody>
      </p:sp>
      <p:cxnSp>
        <p:nvCxnSpPr>
          <p:cNvPr id="28" name="Connecteur droit avec flèche 27">
            <a:extLst>
              <a:ext uri="{FF2B5EF4-FFF2-40B4-BE49-F238E27FC236}">
                <a16:creationId xmlns:a16="http://schemas.microsoft.com/office/drawing/2014/main" id="{12E04FF4-5AEB-446E-AFAD-34F04D02CC8B}"/>
              </a:ext>
            </a:extLst>
          </p:cNvPr>
          <p:cNvCxnSpPr>
            <a:cxnSpLocks/>
            <a:stCxn id="26" idx="1"/>
          </p:cNvCxnSpPr>
          <p:nvPr/>
        </p:nvCxnSpPr>
        <p:spPr bwMode="auto">
          <a:xfrm flipH="1" flipV="1">
            <a:off x="3347499" y="5456959"/>
            <a:ext cx="1965475" cy="506931"/>
          </a:xfrm>
          <a:prstGeom prst="straightConnector1">
            <a:avLst/>
          </a:prstGeom>
          <a:ln w="28575" cap="flat" cmpd="sng" algn="ctr">
            <a:solidFill>
              <a:srgbClr val="FFFF00"/>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2" name="Connecteur droit avec flèche 31">
            <a:extLst>
              <a:ext uri="{FF2B5EF4-FFF2-40B4-BE49-F238E27FC236}">
                <a16:creationId xmlns:a16="http://schemas.microsoft.com/office/drawing/2014/main" id="{85698A2A-9B4E-4B85-ACA0-40B07A6DFAA2}"/>
              </a:ext>
            </a:extLst>
          </p:cNvPr>
          <p:cNvCxnSpPr>
            <a:cxnSpLocks/>
            <a:stCxn id="26" idx="3"/>
          </p:cNvCxnSpPr>
          <p:nvPr/>
        </p:nvCxnSpPr>
        <p:spPr bwMode="auto">
          <a:xfrm flipV="1">
            <a:off x="6672647" y="5583530"/>
            <a:ext cx="1669854" cy="380360"/>
          </a:xfrm>
          <a:prstGeom prst="straightConnector1">
            <a:avLst/>
          </a:prstGeom>
          <a:ln w="28575" cap="flat" cmpd="sng" algn="ctr">
            <a:solidFill>
              <a:srgbClr val="FFFF00"/>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5" name="ZoneTexte 34">
            <a:extLst>
              <a:ext uri="{FF2B5EF4-FFF2-40B4-BE49-F238E27FC236}">
                <a16:creationId xmlns:a16="http://schemas.microsoft.com/office/drawing/2014/main" id="{F03110AF-6EA0-47AC-A5FD-7149AB5B27B5}"/>
              </a:ext>
            </a:extLst>
          </p:cNvPr>
          <p:cNvSpPr txBox="1"/>
          <p:nvPr/>
        </p:nvSpPr>
        <p:spPr>
          <a:xfrm>
            <a:off x="5105723" y="4997325"/>
            <a:ext cx="1665183" cy="461665"/>
          </a:xfrm>
          <a:prstGeom prst="rect">
            <a:avLst/>
          </a:prstGeom>
          <a:noFill/>
        </p:spPr>
        <p:txBody>
          <a:bodyPr wrap="square" rtlCol="0">
            <a:spAutoFit/>
          </a:bodyPr>
          <a:lstStyle/>
          <a:p>
            <a:r>
              <a:rPr lang="fr-FR" sz="2400" dirty="0">
                <a:latin typeface="Times New Roman" panose="02020603050405020304" pitchFamily="18" charset="0"/>
                <a:cs typeface="Times New Roman" panose="02020603050405020304" pitchFamily="18" charset="0"/>
              </a:rPr>
              <a:t>Brèche Ant.</a:t>
            </a:r>
          </a:p>
        </p:txBody>
      </p:sp>
      <p:cxnSp>
        <p:nvCxnSpPr>
          <p:cNvPr id="36" name="Connecteur droit avec flèche 35">
            <a:extLst>
              <a:ext uri="{FF2B5EF4-FFF2-40B4-BE49-F238E27FC236}">
                <a16:creationId xmlns:a16="http://schemas.microsoft.com/office/drawing/2014/main" id="{61CB9422-5663-4111-A39E-4753D47680EA}"/>
              </a:ext>
            </a:extLst>
          </p:cNvPr>
          <p:cNvCxnSpPr>
            <a:cxnSpLocks/>
          </p:cNvCxnSpPr>
          <p:nvPr/>
        </p:nvCxnSpPr>
        <p:spPr bwMode="auto">
          <a:xfrm flipH="1" flipV="1">
            <a:off x="3399159" y="4901781"/>
            <a:ext cx="1670260" cy="293482"/>
          </a:xfrm>
          <a:prstGeom prst="straightConnector1">
            <a:avLst/>
          </a:prstGeom>
          <a:ln w="28575" cap="flat" cmpd="sng" algn="ctr">
            <a:solidFill>
              <a:schemeClr val="tx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7" name="Connecteur droit avec flèche 36">
            <a:extLst>
              <a:ext uri="{FF2B5EF4-FFF2-40B4-BE49-F238E27FC236}">
                <a16:creationId xmlns:a16="http://schemas.microsoft.com/office/drawing/2014/main" id="{2BC311E1-D0F6-406B-B830-F862E43B0BC0}"/>
              </a:ext>
            </a:extLst>
          </p:cNvPr>
          <p:cNvCxnSpPr>
            <a:cxnSpLocks/>
          </p:cNvCxnSpPr>
          <p:nvPr/>
        </p:nvCxnSpPr>
        <p:spPr bwMode="auto">
          <a:xfrm flipV="1">
            <a:off x="6715721" y="4978470"/>
            <a:ext cx="1887590" cy="274366"/>
          </a:xfrm>
          <a:prstGeom prst="straightConnector1">
            <a:avLst/>
          </a:prstGeom>
          <a:ln w="28575" cap="flat" cmpd="sng" algn="ctr">
            <a:solidFill>
              <a:schemeClr val="tx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1" name="ZoneTexte 40">
            <a:extLst>
              <a:ext uri="{FF2B5EF4-FFF2-40B4-BE49-F238E27FC236}">
                <a16:creationId xmlns:a16="http://schemas.microsoft.com/office/drawing/2014/main" id="{3DD228D7-78CE-455D-A933-BFC86DEF555C}"/>
              </a:ext>
            </a:extLst>
          </p:cNvPr>
          <p:cNvSpPr txBox="1"/>
          <p:nvPr/>
        </p:nvSpPr>
        <p:spPr>
          <a:xfrm>
            <a:off x="5361149" y="4317558"/>
            <a:ext cx="1308762" cy="461665"/>
          </a:xfrm>
          <a:prstGeom prst="rect">
            <a:avLst/>
          </a:prstGeom>
          <a:noFill/>
        </p:spPr>
        <p:txBody>
          <a:bodyPr wrap="square" rtlCol="0">
            <a:spAutoFit/>
          </a:bodyPr>
          <a:lstStyle/>
          <a:p>
            <a:r>
              <a:rPr lang="fr-FR" sz="2400" dirty="0">
                <a:solidFill>
                  <a:srgbClr val="FF0000"/>
                </a:solidFill>
                <a:latin typeface="Times New Roman" panose="02020603050405020304" pitchFamily="18" charset="0"/>
                <a:cs typeface="Times New Roman" panose="02020603050405020304" pitchFamily="18" charset="0"/>
              </a:rPr>
              <a:t>Péritoine</a:t>
            </a:r>
          </a:p>
        </p:txBody>
      </p:sp>
      <p:cxnSp>
        <p:nvCxnSpPr>
          <p:cNvPr id="42" name="Connecteur droit avec flèche 41">
            <a:extLst>
              <a:ext uri="{FF2B5EF4-FFF2-40B4-BE49-F238E27FC236}">
                <a16:creationId xmlns:a16="http://schemas.microsoft.com/office/drawing/2014/main" id="{71BE8134-72D7-47FE-BA7E-C4A24281CEC9}"/>
              </a:ext>
            </a:extLst>
          </p:cNvPr>
          <p:cNvCxnSpPr>
            <a:cxnSpLocks/>
          </p:cNvCxnSpPr>
          <p:nvPr/>
        </p:nvCxnSpPr>
        <p:spPr bwMode="auto">
          <a:xfrm flipH="1" flipV="1">
            <a:off x="2750674" y="3643546"/>
            <a:ext cx="2633366" cy="870490"/>
          </a:xfrm>
          <a:prstGeom prst="straightConnector1">
            <a:avLst/>
          </a:prstGeom>
          <a:ln w="28575" cap="flat" cmpd="sng" algn="ctr">
            <a:solidFill>
              <a:srgbClr val="FF0000"/>
            </a:solidFill>
            <a:prstDash val="lgDashDot"/>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46" name="Connecteur droit avec flèche 45">
            <a:extLst>
              <a:ext uri="{FF2B5EF4-FFF2-40B4-BE49-F238E27FC236}">
                <a16:creationId xmlns:a16="http://schemas.microsoft.com/office/drawing/2014/main" id="{E2F48916-4EC7-432A-A08E-32383633E73F}"/>
              </a:ext>
            </a:extLst>
          </p:cNvPr>
          <p:cNvCxnSpPr>
            <a:cxnSpLocks/>
          </p:cNvCxnSpPr>
          <p:nvPr/>
        </p:nvCxnSpPr>
        <p:spPr bwMode="auto">
          <a:xfrm flipV="1">
            <a:off x="6603074" y="3765222"/>
            <a:ext cx="1911022" cy="750473"/>
          </a:xfrm>
          <a:prstGeom prst="straightConnector1">
            <a:avLst/>
          </a:prstGeom>
          <a:ln w="28575" cap="flat" cmpd="sng" algn="ctr">
            <a:solidFill>
              <a:srgbClr val="FF0000"/>
            </a:solidFill>
            <a:prstDash val="lgDashDot"/>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8" name="ZoneTexte 47">
            <a:extLst>
              <a:ext uri="{FF2B5EF4-FFF2-40B4-BE49-F238E27FC236}">
                <a16:creationId xmlns:a16="http://schemas.microsoft.com/office/drawing/2014/main" id="{276CCC31-84AF-4C38-92C7-EB7F1EC85440}"/>
              </a:ext>
            </a:extLst>
          </p:cNvPr>
          <p:cNvSpPr txBox="1"/>
          <p:nvPr/>
        </p:nvSpPr>
        <p:spPr>
          <a:xfrm>
            <a:off x="2483753" y="1533355"/>
            <a:ext cx="1812138" cy="461665"/>
          </a:xfrm>
          <a:prstGeom prst="rect">
            <a:avLst/>
          </a:prstGeom>
          <a:noFill/>
        </p:spPr>
        <p:txBody>
          <a:bodyPr wrap="square" rtlCol="0">
            <a:spAutoFit/>
          </a:bodyPr>
          <a:lstStyle/>
          <a:p>
            <a:r>
              <a:rPr lang="fr-FR" sz="2400" dirty="0">
                <a:solidFill>
                  <a:schemeClr val="bg1">
                    <a:lumMod val="40000"/>
                    <a:lumOff val="60000"/>
                  </a:schemeClr>
                </a:solidFill>
                <a:latin typeface="Times New Roman" panose="02020603050405020304" pitchFamily="18" charset="0"/>
                <a:cs typeface="Times New Roman" panose="02020603050405020304" pitchFamily="18" charset="0"/>
              </a:rPr>
              <a:t>Brèche Post.</a:t>
            </a:r>
          </a:p>
        </p:txBody>
      </p:sp>
      <p:cxnSp>
        <p:nvCxnSpPr>
          <p:cNvPr id="49" name="Connecteur droit avec flèche 48">
            <a:extLst>
              <a:ext uri="{FF2B5EF4-FFF2-40B4-BE49-F238E27FC236}">
                <a16:creationId xmlns:a16="http://schemas.microsoft.com/office/drawing/2014/main" id="{5BB8C440-FE6D-4EED-BC27-E0C601CF9644}"/>
              </a:ext>
            </a:extLst>
          </p:cNvPr>
          <p:cNvCxnSpPr>
            <a:cxnSpLocks/>
            <a:endCxn id="8" idx="7"/>
          </p:cNvCxnSpPr>
          <p:nvPr/>
        </p:nvCxnSpPr>
        <p:spPr bwMode="auto">
          <a:xfrm flipH="1">
            <a:off x="2091769" y="1992167"/>
            <a:ext cx="480140" cy="738521"/>
          </a:xfrm>
          <a:prstGeom prst="straightConnector1">
            <a:avLst/>
          </a:prstGeom>
          <a:ln w="28575" cap="flat" cmpd="sng" algn="ctr">
            <a:solidFill>
              <a:schemeClr val="bg1">
                <a:lumMod val="40000"/>
                <a:lumOff val="60000"/>
              </a:schemeClr>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2" name="Connecteur droit avec flèche 51">
            <a:extLst>
              <a:ext uri="{FF2B5EF4-FFF2-40B4-BE49-F238E27FC236}">
                <a16:creationId xmlns:a16="http://schemas.microsoft.com/office/drawing/2014/main" id="{A96E852F-8088-4971-8377-539BD9A97F4C}"/>
              </a:ext>
            </a:extLst>
          </p:cNvPr>
          <p:cNvCxnSpPr>
            <a:cxnSpLocks/>
            <a:endCxn id="21" idx="2"/>
          </p:cNvCxnSpPr>
          <p:nvPr/>
        </p:nvCxnSpPr>
        <p:spPr bwMode="auto">
          <a:xfrm>
            <a:off x="4203889" y="1867404"/>
            <a:ext cx="1008535" cy="257229"/>
          </a:xfrm>
          <a:prstGeom prst="straightConnector1">
            <a:avLst/>
          </a:prstGeom>
          <a:ln w="28575" cap="flat" cmpd="sng" algn="ctr">
            <a:solidFill>
              <a:schemeClr val="bg1">
                <a:lumMod val="40000"/>
                <a:lumOff val="60000"/>
              </a:schemeClr>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4" name="Connecteur droit avec flèche 53">
            <a:extLst>
              <a:ext uri="{FF2B5EF4-FFF2-40B4-BE49-F238E27FC236}">
                <a16:creationId xmlns:a16="http://schemas.microsoft.com/office/drawing/2014/main" id="{0732107B-0925-43D1-B961-B56437A13D10}"/>
              </a:ext>
            </a:extLst>
          </p:cNvPr>
          <p:cNvCxnSpPr>
            <a:cxnSpLocks/>
            <a:endCxn id="22" idx="4"/>
          </p:cNvCxnSpPr>
          <p:nvPr/>
        </p:nvCxnSpPr>
        <p:spPr bwMode="auto">
          <a:xfrm flipH="1" flipV="1">
            <a:off x="5703894" y="3216769"/>
            <a:ext cx="140664" cy="1106586"/>
          </a:xfrm>
          <a:prstGeom prst="straightConnector1">
            <a:avLst/>
          </a:prstGeom>
          <a:ln w="28575" cap="flat" cmpd="sng" algn="ctr">
            <a:solidFill>
              <a:srgbClr val="FF0000"/>
            </a:solidFill>
            <a:prstDash val="lgDashDot"/>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56" name="ZoneTexte 55">
            <a:extLst>
              <a:ext uri="{FF2B5EF4-FFF2-40B4-BE49-F238E27FC236}">
                <a16:creationId xmlns:a16="http://schemas.microsoft.com/office/drawing/2014/main" id="{A78A381E-0A92-41CA-9F60-A21FAD38275C}"/>
              </a:ext>
            </a:extLst>
          </p:cNvPr>
          <p:cNvSpPr txBox="1"/>
          <p:nvPr/>
        </p:nvSpPr>
        <p:spPr>
          <a:xfrm>
            <a:off x="7475269" y="1841796"/>
            <a:ext cx="1260385" cy="461665"/>
          </a:xfrm>
          <a:prstGeom prst="rect">
            <a:avLst/>
          </a:prstGeom>
          <a:noFill/>
        </p:spPr>
        <p:txBody>
          <a:bodyPr wrap="square" rtlCol="0">
            <a:spAutoFit/>
          </a:bodyPr>
          <a:lstStyle/>
          <a:p>
            <a:pPr algn="ctr"/>
            <a:r>
              <a:rPr lang="fr-FR" sz="2400" dirty="0">
                <a:solidFill>
                  <a:srgbClr val="FFFF00"/>
                </a:solidFill>
                <a:latin typeface="Times New Roman" panose="02020603050405020304" pitchFamily="18" charset="0"/>
                <a:cs typeface="Times New Roman" panose="02020603050405020304" pitchFamily="18" charset="0"/>
              </a:rPr>
              <a:t>Sac ESP</a:t>
            </a:r>
          </a:p>
        </p:txBody>
      </p:sp>
      <p:cxnSp>
        <p:nvCxnSpPr>
          <p:cNvPr id="57" name="Connecteur droit avec flèche 56">
            <a:extLst>
              <a:ext uri="{FF2B5EF4-FFF2-40B4-BE49-F238E27FC236}">
                <a16:creationId xmlns:a16="http://schemas.microsoft.com/office/drawing/2014/main" id="{EE130F39-23FB-45BE-BE7E-4094A0EA0456}"/>
              </a:ext>
            </a:extLst>
          </p:cNvPr>
          <p:cNvCxnSpPr>
            <a:cxnSpLocks/>
            <a:stCxn id="56" idx="1"/>
          </p:cNvCxnSpPr>
          <p:nvPr/>
        </p:nvCxnSpPr>
        <p:spPr bwMode="auto">
          <a:xfrm flipH="1">
            <a:off x="6694322" y="2072629"/>
            <a:ext cx="780947" cy="457927"/>
          </a:xfrm>
          <a:prstGeom prst="straightConnector1">
            <a:avLst/>
          </a:prstGeom>
          <a:ln w="28575" cap="flat" cmpd="sng" algn="ctr">
            <a:solidFill>
              <a:srgbClr val="FFFF00"/>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59" name="ZoneTexte 58">
            <a:extLst>
              <a:ext uri="{FF2B5EF4-FFF2-40B4-BE49-F238E27FC236}">
                <a16:creationId xmlns:a16="http://schemas.microsoft.com/office/drawing/2014/main" id="{38341929-1004-4520-83E2-8C54CE10C98F}"/>
              </a:ext>
            </a:extLst>
          </p:cNvPr>
          <p:cNvSpPr txBox="1"/>
          <p:nvPr/>
        </p:nvSpPr>
        <p:spPr>
          <a:xfrm>
            <a:off x="8992690" y="1010799"/>
            <a:ext cx="2959555" cy="830997"/>
          </a:xfrm>
          <a:prstGeom prst="rect">
            <a:avLst/>
          </a:prstGeom>
          <a:noFill/>
        </p:spPr>
        <p:txBody>
          <a:bodyPr wrap="square" rtlCol="0">
            <a:spAutoFit/>
          </a:bodyPr>
          <a:lstStyle/>
          <a:p>
            <a:pPr algn="ctr"/>
            <a:r>
              <a:rPr lang="fr-FR" sz="2400" dirty="0">
                <a:solidFill>
                  <a:srgbClr val="FFFF00"/>
                </a:solidFill>
                <a:latin typeface="Times New Roman" panose="02020603050405020304" pitchFamily="18" charset="0"/>
                <a:cs typeface="Times New Roman" panose="02020603050405020304" pitchFamily="18" charset="0"/>
              </a:rPr>
              <a:t>Décollement</a:t>
            </a:r>
          </a:p>
          <a:p>
            <a:pPr algn="ctr"/>
            <a:r>
              <a:rPr lang="fr-FR" sz="2400" dirty="0">
                <a:solidFill>
                  <a:srgbClr val="FFFF00"/>
                </a:solidFill>
                <a:latin typeface="Times New Roman" panose="02020603050405020304" pitchFamily="18" charset="0"/>
                <a:cs typeface="Times New Roman" panose="02020603050405020304" pitchFamily="18" charset="0"/>
              </a:rPr>
              <a:t>Rétro-Aponévrotique</a:t>
            </a:r>
          </a:p>
        </p:txBody>
      </p:sp>
      <p:cxnSp>
        <p:nvCxnSpPr>
          <p:cNvPr id="60" name="Connecteur droit avec flèche 59">
            <a:extLst>
              <a:ext uri="{FF2B5EF4-FFF2-40B4-BE49-F238E27FC236}">
                <a16:creationId xmlns:a16="http://schemas.microsoft.com/office/drawing/2014/main" id="{2FE2F213-CF36-4C32-88C1-0152377A1A15}"/>
              </a:ext>
            </a:extLst>
          </p:cNvPr>
          <p:cNvCxnSpPr>
            <a:cxnSpLocks/>
          </p:cNvCxnSpPr>
          <p:nvPr/>
        </p:nvCxnSpPr>
        <p:spPr bwMode="auto">
          <a:xfrm flipH="1">
            <a:off x="10134118" y="1841796"/>
            <a:ext cx="419662" cy="638545"/>
          </a:xfrm>
          <a:prstGeom prst="straightConnector1">
            <a:avLst/>
          </a:prstGeom>
          <a:ln w="28575" cap="flat" cmpd="sng" algn="ctr">
            <a:solidFill>
              <a:srgbClr val="FFFF00"/>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61" name="ZoneTexte 60">
            <a:extLst>
              <a:ext uri="{FF2B5EF4-FFF2-40B4-BE49-F238E27FC236}">
                <a16:creationId xmlns:a16="http://schemas.microsoft.com/office/drawing/2014/main" id="{9901BB5D-0653-40AD-B6FD-F161F158BD24}"/>
              </a:ext>
            </a:extLst>
          </p:cNvPr>
          <p:cNvSpPr txBox="1"/>
          <p:nvPr/>
        </p:nvSpPr>
        <p:spPr>
          <a:xfrm>
            <a:off x="10370561" y="2094469"/>
            <a:ext cx="1812138" cy="461665"/>
          </a:xfrm>
          <a:prstGeom prst="rect">
            <a:avLst/>
          </a:prstGeom>
          <a:noFill/>
        </p:spPr>
        <p:txBody>
          <a:bodyPr wrap="square" rtlCol="0">
            <a:spAutoFit/>
          </a:bodyPr>
          <a:lstStyle/>
          <a:p>
            <a:r>
              <a:rPr lang="fr-FR" sz="2400" dirty="0">
                <a:solidFill>
                  <a:schemeClr val="bg1">
                    <a:lumMod val="40000"/>
                    <a:lumOff val="60000"/>
                  </a:schemeClr>
                </a:solidFill>
                <a:latin typeface="Times New Roman" panose="02020603050405020304" pitchFamily="18" charset="0"/>
                <a:cs typeface="Times New Roman" panose="02020603050405020304" pitchFamily="18" charset="0"/>
              </a:rPr>
              <a:t>Brèche Post.</a:t>
            </a:r>
          </a:p>
        </p:txBody>
      </p:sp>
      <p:cxnSp>
        <p:nvCxnSpPr>
          <p:cNvPr id="62" name="Connecteur droit avec flèche 61">
            <a:extLst>
              <a:ext uri="{FF2B5EF4-FFF2-40B4-BE49-F238E27FC236}">
                <a16:creationId xmlns:a16="http://schemas.microsoft.com/office/drawing/2014/main" id="{6030E561-B3A2-415B-8E2B-2428D8F52788}"/>
              </a:ext>
            </a:extLst>
          </p:cNvPr>
          <p:cNvCxnSpPr>
            <a:cxnSpLocks/>
          </p:cNvCxnSpPr>
          <p:nvPr/>
        </p:nvCxnSpPr>
        <p:spPr bwMode="auto">
          <a:xfrm flipH="1">
            <a:off x="10092853" y="2602650"/>
            <a:ext cx="1073944" cy="696454"/>
          </a:xfrm>
          <a:prstGeom prst="straightConnector1">
            <a:avLst/>
          </a:prstGeom>
          <a:ln w="28575" cap="flat" cmpd="sng" algn="ctr">
            <a:solidFill>
              <a:schemeClr val="bg1">
                <a:lumMod val="40000"/>
                <a:lumOff val="60000"/>
              </a:schemeClr>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65" name="Connecteur droit 64">
            <a:extLst>
              <a:ext uri="{FF2B5EF4-FFF2-40B4-BE49-F238E27FC236}">
                <a16:creationId xmlns:a16="http://schemas.microsoft.com/office/drawing/2014/main" id="{456A40DB-C2D6-46F0-8B35-5137BB1ED3B0}"/>
              </a:ext>
            </a:extLst>
          </p:cNvPr>
          <p:cNvCxnSpPr/>
          <p:nvPr/>
        </p:nvCxnSpPr>
        <p:spPr bwMode="auto">
          <a:xfrm>
            <a:off x="4977517" y="3895327"/>
            <a:ext cx="1580047" cy="9674"/>
          </a:xfrm>
          <a:prstGeom prst="line">
            <a:avLst/>
          </a:prstGeom>
          <a:noFill/>
          <a:ln w="28575" cap="flat" cmpd="sng" algn="ctr">
            <a:solidFill>
              <a:srgbClr val="92D050"/>
            </a:solidFill>
            <a:prstDash val="sys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Connecteur droit 67">
            <a:extLst>
              <a:ext uri="{FF2B5EF4-FFF2-40B4-BE49-F238E27FC236}">
                <a16:creationId xmlns:a16="http://schemas.microsoft.com/office/drawing/2014/main" id="{0CA5109D-C130-40B8-A189-1224BC227D27}"/>
              </a:ext>
            </a:extLst>
          </p:cNvPr>
          <p:cNvCxnSpPr/>
          <p:nvPr/>
        </p:nvCxnSpPr>
        <p:spPr bwMode="auto">
          <a:xfrm>
            <a:off x="916486" y="5271483"/>
            <a:ext cx="1580047" cy="9674"/>
          </a:xfrm>
          <a:prstGeom prst="line">
            <a:avLst/>
          </a:prstGeom>
          <a:noFill/>
          <a:ln w="28575" cap="flat" cmpd="sng" algn="ctr">
            <a:solidFill>
              <a:srgbClr val="92D050"/>
            </a:solidFill>
            <a:prstDash val="sys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Connecteur droit 68">
            <a:extLst>
              <a:ext uri="{FF2B5EF4-FFF2-40B4-BE49-F238E27FC236}">
                <a16:creationId xmlns:a16="http://schemas.microsoft.com/office/drawing/2014/main" id="{E24A1C6D-9638-4DA1-8A87-A3DD4DAB4979}"/>
              </a:ext>
            </a:extLst>
          </p:cNvPr>
          <p:cNvCxnSpPr/>
          <p:nvPr/>
        </p:nvCxnSpPr>
        <p:spPr bwMode="auto">
          <a:xfrm>
            <a:off x="8794163" y="5378310"/>
            <a:ext cx="1580047" cy="9674"/>
          </a:xfrm>
          <a:prstGeom prst="line">
            <a:avLst/>
          </a:prstGeom>
          <a:noFill/>
          <a:ln w="28575" cap="flat" cmpd="sng" algn="ctr">
            <a:solidFill>
              <a:srgbClr val="92D050"/>
            </a:solidFill>
            <a:prstDash val="sys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Ellipse 42">
            <a:extLst>
              <a:ext uri="{FF2B5EF4-FFF2-40B4-BE49-F238E27FC236}">
                <a16:creationId xmlns:a16="http://schemas.microsoft.com/office/drawing/2014/main" id="{D7B4D5FF-5792-4F2E-8ECA-B1957A508EA0}"/>
              </a:ext>
            </a:extLst>
          </p:cNvPr>
          <p:cNvSpPr/>
          <p:nvPr/>
        </p:nvSpPr>
        <p:spPr bwMode="auto">
          <a:xfrm>
            <a:off x="5046519" y="1237068"/>
            <a:ext cx="1266518" cy="1923189"/>
          </a:xfrm>
          <a:prstGeom prst="ellipse">
            <a:avLst/>
          </a:prstGeom>
          <a:noFill/>
          <a:ln w="28575" cap="flat" cmpd="sng" algn="ctr">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44" name="ZoneTexte 43">
            <a:extLst>
              <a:ext uri="{FF2B5EF4-FFF2-40B4-BE49-F238E27FC236}">
                <a16:creationId xmlns:a16="http://schemas.microsoft.com/office/drawing/2014/main" id="{D7CE733E-BD99-4A2A-BC53-57A2CE5E36A8}"/>
              </a:ext>
            </a:extLst>
          </p:cNvPr>
          <p:cNvSpPr txBox="1"/>
          <p:nvPr/>
        </p:nvSpPr>
        <p:spPr>
          <a:xfrm>
            <a:off x="6814600" y="1027510"/>
            <a:ext cx="1665183" cy="461665"/>
          </a:xfrm>
          <a:prstGeom prst="rect">
            <a:avLst/>
          </a:prstGeom>
          <a:noFill/>
        </p:spPr>
        <p:txBody>
          <a:bodyPr wrap="square" rtlCol="0">
            <a:spAutoFit/>
          </a:bodyPr>
          <a:lstStyle/>
          <a:p>
            <a:r>
              <a:rPr lang="fr-FR" sz="2400" dirty="0">
                <a:latin typeface="Times New Roman" panose="02020603050405020304" pitchFamily="18" charset="0"/>
                <a:cs typeface="Times New Roman" panose="02020603050405020304" pitchFamily="18" charset="0"/>
              </a:rPr>
              <a:t>Brèche Ant.</a:t>
            </a:r>
          </a:p>
        </p:txBody>
      </p:sp>
      <p:cxnSp>
        <p:nvCxnSpPr>
          <p:cNvPr id="45" name="Connecteur droit avec flèche 44">
            <a:extLst>
              <a:ext uri="{FF2B5EF4-FFF2-40B4-BE49-F238E27FC236}">
                <a16:creationId xmlns:a16="http://schemas.microsoft.com/office/drawing/2014/main" id="{77A9B115-299F-4AE6-86B6-F962C4743427}"/>
              </a:ext>
            </a:extLst>
          </p:cNvPr>
          <p:cNvCxnSpPr>
            <a:cxnSpLocks/>
            <a:stCxn id="44" idx="1"/>
          </p:cNvCxnSpPr>
          <p:nvPr/>
        </p:nvCxnSpPr>
        <p:spPr bwMode="auto">
          <a:xfrm flipH="1">
            <a:off x="6244163" y="1258343"/>
            <a:ext cx="570437" cy="364585"/>
          </a:xfrm>
          <a:prstGeom prst="straightConnector1">
            <a:avLst/>
          </a:prstGeom>
          <a:ln w="28575" cap="flat" cmpd="sng" algn="ctr">
            <a:solidFill>
              <a:schemeClr val="tx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354964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65"/>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6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4"/>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4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4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1"/>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6"/>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1"/>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2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6"/>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32"/>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2"/>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23"/>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57"/>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56"/>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8"/>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16"/>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60"/>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4" grpId="0" animBg="1"/>
      <p:bldP spid="15" grpId="0" animBg="1"/>
      <p:bldP spid="16" grpId="0" animBg="1"/>
      <p:bldP spid="18" grpId="0" animBg="1"/>
      <p:bldP spid="21" grpId="0" animBg="1"/>
      <p:bldP spid="22" grpId="0" animBg="1"/>
      <p:bldP spid="23" grpId="0" animBg="1"/>
      <p:bldP spid="26" grpId="0"/>
      <p:bldP spid="35" grpId="0"/>
      <p:bldP spid="41" grpId="0"/>
      <p:bldP spid="48" grpId="0"/>
      <p:bldP spid="56" grpId="0"/>
      <p:bldP spid="59" grpId="0"/>
      <p:bldP spid="61" grpId="0"/>
      <p:bldP spid="43" grpId="0" animBg="1"/>
      <p:bldP spid="4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24EBB3-EAA2-4D65-B47E-58136D85F17F}"/>
              </a:ext>
            </a:extLst>
          </p:cNvPr>
          <p:cNvSpPr>
            <a:spLocks noGrp="1"/>
          </p:cNvSpPr>
          <p:nvPr>
            <p:ph type="title"/>
          </p:nvPr>
        </p:nvSpPr>
        <p:spPr/>
        <p:txBody>
          <a:bodyPr/>
          <a:lstStyle/>
          <a:p>
            <a:r>
              <a:rPr lang="fr-FR" dirty="0">
                <a:latin typeface="Times New Roman" panose="02020603050405020304" pitchFamily="18" charset="0"/>
                <a:cs typeface="Times New Roman" panose="02020603050405020304" pitchFamily="18" charset="0"/>
              </a:rPr>
              <a:t>Aspect Schématisé de l’ESP</a:t>
            </a:r>
          </a:p>
        </p:txBody>
      </p:sp>
      <p:sp>
        <p:nvSpPr>
          <p:cNvPr id="4" name="Espace réservé de la date 3">
            <a:extLst>
              <a:ext uri="{FF2B5EF4-FFF2-40B4-BE49-F238E27FC236}">
                <a16:creationId xmlns:a16="http://schemas.microsoft.com/office/drawing/2014/main" id="{885CE3AA-AD55-4EC5-8F66-5E43B4305429}"/>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173F39F7-734A-4CDB-9F4C-D5F35217815B}"/>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EA53FE96-BD9E-42CA-970E-1D62DE9F585C}"/>
              </a:ext>
            </a:extLst>
          </p:cNvPr>
          <p:cNvSpPr>
            <a:spLocks noGrp="1"/>
          </p:cNvSpPr>
          <p:nvPr>
            <p:ph type="sldNum" sz="quarter" idx="12"/>
          </p:nvPr>
        </p:nvSpPr>
        <p:spPr/>
        <p:txBody>
          <a:bodyPr/>
          <a:lstStyle/>
          <a:p>
            <a:fld id="{88256CDF-5823-443A-A35F-331E9B888600}" type="slidenum">
              <a:rPr lang="fr-FR" altLang="fr-FR" smtClean="0"/>
              <a:pPr/>
              <a:t>35</a:t>
            </a:fld>
            <a:endParaRPr lang="fr-FR" altLang="fr-FR" dirty="0"/>
          </a:p>
        </p:txBody>
      </p:sp>
      <p:sp>
        <p:nvSpPr>
          <p:cNvPr id="7" name="Ellipse 6">
            <a:extLst>
              <a:ext uri="{FF2B5EF4-FFF2-40B4-BE49-F238E27FC236}">
                <a16:creationId xmlns:a16="http://schemas.microsoft.com/office/drawing/2014/main" id="{87F3A16C-2213-4BE0-8B30-89426DC911D6}"/>
              </a:ext>
            </a:extLst>
          </p:cNvPr>
          <p:cNvSpPr/>
          <p:nvPr/>
        </p:nvSpPr>
        <p:spPr bwMode="auto">
          <a:xfrm>
            <a:off x="671316" y="4140213"/>
            <a:ext cx="2756155" cy="1101099"/>
          </a:xfrm>
          <a:prstGeom prst="ellipse">
            <a:avLst/>
          </a:prstGeom>
          <a:noFill/>
          <a:ln w="28575" cap="flat" cmpd="sng" algn="ctr">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8" name="Ellipse 7">
            <a:extLst>
              <a:ext uri="{FF2B5EF4-FFF2-40B4-BE49-F238E27FC236}">
                <a16:creationId xmlns:a16="http://schemas.microsoft.com/office/drawing/2014/main" id="{D0FC0670-C1A5-4CE7-8874-154130C3FDB6}"/>
              </a:ext>
            </a:extLst>
          </p:cNvPr>
          <p:cNvSpPr/>
          <p:nvPr/>
        </p:nvSpPr>
        <p:spPr bwMode="auto">
          <a:xfrm>
            <a:off x="1148394" y="2276130"/>
            <a:ext cx="1105232" cy="3103916"/>
          </a:xfrm>
          <a:prstGeom prst="ellipse">
            <a:avLst/>
          </a:prstGeom>
          <a:noFill/>
          <a:ln w="28575" cap="flat" cmpd="sng" algn="ctr">
            <a:solidFill>
              <a:schemeClr val="bg1">
                <a:lumMod val="40000"/>
                <a:lumOff val="60000"/>
              </a:scheme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9" name="Ellipse 8">
            <a:extLst>
              <a:ext uri="{FF2B5EF4-FFF2-40B4-BE49-F238E27FC236}">
                <a16:creationId xmlns:a16="http://schemas.microsoft.com/office/drawing/2014/main" id="{0398F454-DD8B-4C10-8317-34873983CC75}"/>
              </a:ext>
            </a:extLst>
          </p:cNvPr>
          <p:cNvSpPr/>
          <p:nvPr/>
        </p:nvSpPr>
        <p:spPr bwMode="auto">
          <a:xfrm>
            <a:off x="8515611" y="4226308"/>
            <a:ext cx="2799799" cy="1101099"/>
          </a:xfrm>
          <a:prstGeom prst="ellipse">
            <a:avLst/>
          </a:prstGeom>
          <a:noFill/>
          <a:ln w="28575" cap="flat" cmpd="sng" algn="ctr">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10" name="Ellipse 9">
            <a:extLst>
              <a:ext uri="{FF2B5EF4-FFF2-40B4-BE49-F238E27FC236}">
                <a16:creationId xmlns:a16="http://schemas.microsoft.com/office/drawing/2014/main" id="{F3C3C35D-7429-4C3B-A696-04091363D2DE}"/>
              </a:ext>
            </a:extLst>
          </p:cNvPr>
          <p:cNvSpPr/>
          <p:nvPr/>
        </p:nvSpPr>
        <p:spPr bwMode="auto">
          <a:xfrm>
            <a:off x="8992690" y="2362225"/>
            <a:ext cx="1105232" cy="3103916"/>
          </a:xfrm>
          <a:prstGeom prst="ellipse">
            <a:avLst/>
          </a:prstGeom>
          <a:noFill/>
          <a:ln w="28575" cap="flat" cmpd="sng" algn="ctr">
            <a:solidFill>
              <a:schemeClr val="bg1">
                <a:lumMod val="40000"/>
                <a:lumOff val="60000"/>
              </a:scheme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11" name="Ellipse 10">
            <a:extLst>
              <a:ext uri="{FF2B5EF4-FFF2-40B4-BE49-F238E27FC236}">
                <a16:creationId xmlns:a16="http://schemas.microsoft.com/office/drawing/2014/main" id="{F9FAB3E6-E6BC-47DA-8900-252B2FE2FCE5}"/>
              </a:ext>
            </a:extLst>
          </p:cNvPr>
          <p:cNvSpPr/>
          <p:nvPr/>
        </p:nvSpPr>
        <p:spPr bwMode="auto">
          <a:xfrm>
            <a:off x="317972" y="4140213"/>
            <a:ext cx="3214454" cy="1824672"/>
          </a:xfrm>
          <a:prstGeom prst="ellipse">
            <a:avLst/>
          </a:prstGeom>
          <a:noFill/>
          <a:ln w="38100" cap="flat" cmpd="sng" algn="ctr">
            <a:solidFill>
              <a:srgbClr val="FFFF00"/>
            </a:solidFill>
            <a:prstDash val="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12" name="Ellipse 11">
            <a:extLst>
              <a:ext uri="{FF2B5EF4-FFF2-40B4-BE49-F238E27FC236}">
                <a16:creationId xmlns:a16="http://schemas.microsoft.com/office/drawing/2014/main" id="{0CD59193-1F47-409C-A9D7-0F08B03285BE}"/>
              </a:ext>
            </a:extLst>
          </p:cNvPr>
          <p:cNvSpPr/>
          <p:nvPr/>
        </p:nvSpPr>
        <p:spPr bwMode="auto">
          <a:xfrm>
            <a:off x="8127843" y="4226308"/>
            <a:ext cx="3432238" cy="1824672"/>
          </a:xfrm>
          <a:prstGeom prst="ellipse">
            <a:avLst/>
          </a:prstGeom>
          <a:noFill/>
          <a:ln w="38100" cap="flat" cmpd="sng" algn="ctr">
            <a:solidFill>
              <a:srgbClr val="FFFF00"/>
            </a:solidFill>
            <a:prstDash val="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14" name="Ellipse 13">
            <a:extLst>
              <a:ext uri="{FF2B5EF4-FFF2-40B4-BE49-F238E27FC236}">
                <a16:creationId xmlns:a16="http://schemas.microsoft.com/office/drawing/2014/main" id="{C7D8A914-9900-4300-B012-5DED00F9827A}"/>
              </a:ext>
            </a:extLst>
          </p:cNvPr>
          <p:cNvSpPr/>
          <p:nvPr/>
        </p:nvSpPr>
        <p:spPr bwMode="auto">
          <a:xfrm>
            <a:off x="671315" y="2276130"/>
            <a:ext cx="2091276" cy="3103916"/>
          </a:xfrm>
          <a:prstGeom prst="ellipse">
            <a:avLst/>
          </a:prstGeom>
          <a:noFill/>
          <a:ln w="28575" cap="flat" cmpd="sng" algn="ctr">
            <a:solidFill>
              <a:srgbClr val="FF0000"/>
            </a:solidFill>
            <a:prstDash val="lgDashDot"/>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15" name="Ellipse 14">
            <a:extLst>
              <a:ext uri="{FF2B5EF4-FFF2-40B4-BE49-F238E27FC236}">
                <a16:creationId xmlns:a16="http://schemas.microsoft.com/office/drawing/2014/main" id="{7AAF7D71-9BC8-4CED-9634-2878871A2155}"/>
              </a:ext>
            </a:extLst>
          </p:cNvPr>
          <p:cNvSpPr/>
          <p:nvPr/>
        </p:nvSpPr>
        <p:spPr bwMode="auto">
          <a:xfrm>
            <a:off x="8538549" y="2371899"/>
            <a:ext cx="2091276" cy="3103916"/>
          </a:xfrm>
          <a:prstGeom prst="ellipse">
            <a:avLst/>
          </a:prstGeom>
          <a:noFill/>
          <a:ln w="28575" cap="flat" cmpd="sng" algn="ctr">
            <a:solidFill>
              <a:srgbClr val="FF0000"/>
            </a:solidFill>
            <a:prstDash val="lgDashDot"/>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16" name="Arc 15">
            <a:extLst>
              <a:ext uri="{FF2B5EF4-FFF2-40B4-BE49-F238E27FC236}">
                <a16:creationId xmlns:a16="http://schemas.microsoft.com/office/drawing/2014/main" id="{10AB981A-B88E-44E3-9DC3-7B02BBF572D7}"/>
              </a:ext>
            </a:extLst>
          </p:cNvPr>
          <p:cNvSpPr/>
          <p:nvPr/>
        </p:nvSpPr>
        <p:spPr bwMode="auto">
          <a:xfrm>
            <a:off x="8029584" y="2294985"/>
            <a:ext cx="3031444" cy="4385857"/>
          </a:xfrm>
          <a:prstGeom prst="arc">
            <a:avLst/>
          </a:prstGeom>
          <a:noFill/>
          <a:ln w="38100" cap="flat" cmpd="sng" algn="ctr">
            <a:solidFill>
              <a:srgbClr val="FFFF00"/>
            </a:solidFill>
            <a:prstDash val="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18" name="Arc 17">
            <a:extLst>
              <a:ext uri="{FF2B5EF4-FFF2-40B4-BE49-F238E27FC236}">
                <a16:creationId xmlns:a16="http://schemas.microsoft.com/office/drawing/2014/main" id="{DE4457CF-6128-461E-813C-FFAE7FD6D4C7}"/>
              </a:ext>
            </a:extLst>
          </p:cNvPr>
          <p:cNvSpPr/>
          <p:nvPr/>
        </p:nvSpPr>
        <p:spPr bwMode="auto">
          <a:xfrm flipH="1">
            <a:off x="8515611" y="2294986"/>
            <a:ext cx="2036654" cy="5043548"/>
          </a:xfrm>
          <a:prstGeom prst="arc">
            <a:avLst/>
          </a:prstGeom>
          <a:noFill/>
          <a:ln w="38100" cap="flat" cmpd="sng" algn="ctr">
            <a:solidFill>
              <a:srgbClr val="FFFF00"/>
            </a:solidFill>
            <a:prstDash val="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21" name="Ellipse 20">
            <a:extLst>
              <a:ext uri="{FF2B5EF4-FFF2-40B4-BE49-F238E27FC236}">
                <a16:creationId xmlns:a16="http://schemas.microsoft.com/office/drawing/2014/main" id="{8F6348B6-87E7-4D2F-8B00-37379CF7C0FE}"/>
              </a:ext>
            </a:extLst>
          </p:cNvPr>
          <p:cNvSpPr/>
          <p:nvPr/>
        </p:nvSpPr>
        <p:spPr bwMode="auto">
          <a:xfrm>
            <a:off x="5212424" y="1258342"/>
            <a:ext cx="934707" cy="1732582"/>
          </a:xfrm>
          <a:prstGeom prst="ellipse">
            <a:avLst/>
          </a:prstGeom>
          <a:noFill/>
          <a:ln w="28575" cap="flat" cmpd="sng" algn="ctr">
            <a:solidFill>
              <a:schemeClr val="bg1">
                <a:lumMod val="40000"/>
                <a:lumOff val="60000"/>
              </a:scheme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22" name="Ellipse 21">
            <a:extLst>
              <a:ext uri="{FF2B5EF4-FFF2-40B4-BE49-F238E27FC236}">
                <a16:creationId xmlns:a16="http://schemas.microsoft.com/office/drawing/2014/main" id="{BFAE9EA9-8918-41D7-AC1D-1F2FC8A9F6E9}"/>
              </a:ext>
            </a:extLst>
          </p:cNvPr>
          <p:cNvSpPr/>
          <p:nvPr/>
        </p:nvSpPr>
        <p:spPr bwMode="auto">
          <a:xfrm>
            <a:off x="4850223" y="1186012"/>
            <a:ext cx="1707341" cy="2030757"/>
          </a:xfrm>
          <a:prstGeom prst="ellipse">
            <a:avLst/>
          </a:prstGeom>
          <a:noFill/>
          <a:ln w="28575" cap="flat" cmpd="sng" algn="ctr">
            <a:solidFill>
              <a:srgbClr val="FF0000"/>
            </a:solidFill>
            <a:prstDash val="lgDashDot"/>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
        <p:nvSpPr>
          <p:cNvPr id="23" name="Ellipse 22">
            <a:extLst>
              <a:ext uri="{FF2B5EF4-FFF2-40B4-BE49-F238E27FC236}">
                <a16:creationId xmlns:a16="http://schemas.microsoft.com/office/drawing/2014/main" id="{D68323FD-FCDF-4E7A-8A1F-66B0C8FCA517}"/>
              </a:ext>
            </a:extLst>
          </p:cNvPr>
          <p:cNvSpPr/>
          <p:nvPr/>
        </p:nvSpPr>
        <p:spPr bwMode="auto">
          <a:xfrm>
            <a:off x="4776399" y="1239992"/>
            <a:ext cx="1854987" cy="2308714"/>
          </a:xfrm>
          <a:prstGeom prst="ellipse">
            <a:avLst/>
          </a:prstGeom>
          <a:noFill/>
          <a:ln w="38100" cap="flat" cmpd="sng" algn="ctr">
            <a:solidFill>
              <a:srgbClr val="FFFF00"/>
            </a:solidFill>
            <a:prstDash val="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cxnSp>
        <p:nvCxnSpPr>
          <p:cNvPr id="65" name="Connecteur droit 64">
            <a:extLst>
              <a:ext uri="{FF2B5EF4-FFF2-40B4-BE49-F238E27FC236}">
                <a16:creationId xmlns:a16="http://schemas.microsoft.com/office/drawing/2014/main" id="{456A40DB-C2D6-46F0-8B35-5137BB1ED3B0}"/>
              </a:ext>
            </a:extLst>
          </p:cNvPr>
          <p:cNvCxnSpPr/>
          <p:nvPr/>
        </p:nvCxnSpPr>
        <p:spPr bwMode="auto">
          <a:xfrm>
            <a:off x="4977517" y="3895327"/>
            <a:ext cx="1580047" cy="9674"/>
          </a:xfrm>
          <a:prstGeom prst="line">
            <a:avLst/>
          </a:prstGeom>
          <a:noFill/>
          <a:ln w="28575" cap="flat" cmpd="sng" algn="ctr">
            <a:solidFill>
              <a:srgbClr val="92D050"/>
            </a:solidFill>
            <a:prstDash val="sys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Connecteur droit 67">
            <a:extLst>
              <a:ext uri="{FF2B5EF4-FFF2-40B4-BE49-F238E27FC236}">
                <a16:creationId xmlns:a16="http://schemas.microsoft.com/office/drawing/2014/main" id="{0CA5109D-C130-40B8-A189-1224BC227D27}"/>
              </a:ext>
            </a:extLst>
          </p:cNvPr>
          <p:cNvCxnSpPr/>
          <p:nvPr/>
        </p:nvCxnSpPr>
        <p:spPr bwMode="auto">
          <a:xfrm>
            <a:off x="916486" y="5271483"/>
            <a:ext cx="1580047" cy="9674"/>
          </a:xfrm>
          <a:prstGeom prst="line">
            <a:avLst/>
          </a:prstGeom>
          <a:noFill/>
          <a:ln w="28575" cap="flat" cmpd="sng" algn="ctr">
            <a:solidFill>
              <a:srgbClr val="92D050"/>
            </a:solidFill>
            <a:prstDash val="sys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Connecteur droit 68">
            <a:extLst>
              <a:ext uri="{FF2B5EF4-FFF2-40B4-BE49-F238E27FC236}">
                <a16:creationId xmlns:a16="http://schemas.microsoft.com/office/drawing/2014/main" id="{E24A1C6D-9638-4DA1-8A87-A3DD4DAB4979}"/>
              </a:ext>
            </a:extLst>
          </p:cNvPr>
          <p:cNvCxnSpPr/>
          <p:nvPr/>
        </p:nvCxnSpPr>
        <p:spPr bwMode="auto">
          <a:xfrm>
            <a:off x="8794163" y="5378310"/>
            <a:ext cx="1580047" cy="9674"/>
          </a:xfrm>
          <a:prstGeom prst="line">
            <a:avLst/>
          </a:prstGeom>
          <a:noFill/>
          <a:ln w="28575" cap="flat" cmpd="sng" algn="ctr">
            <a:solidFill>
              <a:srgbClr val="92D050"/>
            </a:solidFill>
            <a:prstDash val="sys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Ellipse 43">
            <a:extLst>
              <a:ext uri="{FF2B5EF4-FFF2-40B4-BE49-F238E27FC236}">
                <a16:creationId xmlns:a16="http://schemas.microsoft.com/office/drawing/2014/main" id="{874FF612-DD6E-448C-92EB-AF3271F3528D}"/>
              </a:ext>
            </a:extLst>
          </p:cNvPr>
          <p:cNvSpPr/>
          <p:nvPr/>
        </p:nvSpPr>
        <p:spPr bwMode="auto">
          <a:xfrm>
            <a:off x="5046519" y="1237068"/>
            <a:ext cx="1266518" cy="1923189"/>
          </a:xfrm>
          <a:prstGeom prst="ellipse">
            <a:avLst/>
          </a:prstGeom>
          <a:noFill/>
          <a:ln w="28575" cap="flat" cmpd="sng" algn="ctr">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Char char="•"/>
              <a:tabLst/>
            </a:pPr>
            <a:endParaRPr kumimoji="0" lang="fr-FR"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69855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237EC7-1E6B-44A6-B501-53FEB110DC1F}"/>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Ne pas fermer le péritoine – Avantages ?</a:t>
            </a:r>
          </a:p>
        </p:txBody>
      </p:sp>
      <p:sp>
        <p:nvSpPr>
          <p:cNvPr id="3" name="Espace réservé du contenu 2">
            <a:extLst>
              <a:ext uri="{FF2B5EF4-FFF2-40B4-BE49-F238E27FC236}">
                <a16:creationId xmlns:a16="http://schemas.microsoft.com/office/drawing/2014/main" id="{90BD2A7E-BD24-4520-B774-33104B9FB151}"/>
              </a:ext>
            </a:extLst>
          </p:cNvPr>
          <p:cNvSpPr>
            <a:spLocks noGrp="1"/>
          </p:cNvSpPr>
          <p:nvPr>
            <p:ph idx="1"/>
          </p:nvPr>
        </p:nvSpPr>
        <p:spPr>
          <a:xfrm>
            <a:off x="317971" y="980979"/>
            <a:ext cx="11542888" cy="5199885"/>
          </a:xfrm>
          <a:ln>
            <a:solidFill>
              <a:schemeClr val="tx1"/>
            </a:solidFill>
          </a:ln>
        </p:spPr>
        <p:txBody>
          <a:bodyPr/>
          <a:lstStyle/>
          <a:p>
            <a:r>
              <a:rPr lang="fr-FR" sz="2800" dirty="0">
                <a:latin typeface="Times New Roman" panose="02020603050405020304" pitchFamily="18" charset="0"/>
                <a:cs typeface="Times New Roman" panose="02020603050405020304" pitchFamily="18" charset="0"/>
              </a:rPr>
              <a:t>Doret M. – Banigbove AA. : Etudes Rétrospectives</a:t>
            </a:r>
          </a:p>
          <a:p>
            <a:pPr lvl="1"/>
            <a:r>
              <a:rPr lang="fr-FR" sz="2800" dirty="0">
                <a:latin typeface="Times New Roman" panose="02020603050405020304" pitchFamily="18" charset="0"/>
                <a:cs typeface="Times New Roman" panose="02020603050405020304" pitchFamily="18" charset="0"/>
              </a:rPr>
              <a:t>Gain de temps opératoire</a:t>
            </a:r>
          </a:p>
          <a:p>
            <a:pPr lvl="1"/>
            <a:r>
              <a:rPr lang="fr-FR" sz="2800" dirty="0">
                <a:latin typeface="Times New Roman" panose="02020603050405020304" pitchFamily="18" charset="0"/>
                <a:cs typeface="Times New Roman" panose="02020603050405020304" pitchFamily="18" charset="0"/>
              </a:rPr>
              <a:t>Absence d’incidence sur les adhérences viscérales</a:t>
            </a:r>
          </a:p>
          <a:p>
            <a:endParaRPr lang="fr-FR" sz="2800" dirty="0">
              <a:latin typeface="Times New Roman" panose="02020603050405020304" pitchFamily="18" charset="0"/>
              <a:cs typeface="Times New Roman" panose="02020603050405020304" pitchFamily="18" charset="0"/>
            </a:endParaRPr>
          </a:p>
          <a:p>
            <a:r>
              <a:rPr lang="fr-FR" sz="2800" dirty="0">
                <a:solidFill>
                  <a:srgbClr val="FFFF00"/>
                </a:solidFill>
                <a:latin typeface="Times New Roman" panose="02020603050405020304" pitchFamily="18" charset="0"/>
                <a:cs typeface="Times New Roman" panose="02020603050405020304" pitchFamily="18" charset="0"/>
              </a:rPr>
              <a:t>Patil A.</a:t>
            </a:r>
            <a:r>
              <a:rPr lang="fr-FR" sz="2800" dirty="0">
                <a:latin typeface="Times New Roman" panose="02020603050405020304" pitchFamily="18" charset="0"/>
                <a:cs typeface="Times New Roman" panose="02020603050405020304" pitchFamily="18" charset="0"/>
              </a:rPr>
              <a:t> : 5 patientes – Pfannenstiel sans fermeture du péritoine</a:t>
            </a:r>
          </a:p>
          <a:p>
            <a:pPr lvl="1"/>
            <a:r>
              <a:rPr lang="fr-FR" sz="2800" dirty="0">
                <a:latin typeface="Times New Roman" panose="02020603050405020304" pitchFamily="18" charset="0"/>
                <a:cs typeface="Times New Roman" panose="02020603050405020304" pitchFamily="18" charset="0"/>
              </a:rPr>
              <a:t>ESP rétro-aponévrotique dont 2 étranglées</a:t>
            </a:r>
          </a:p>
          <a:p>
            <a:pPr lvl="1"/>
            <a:r>
              <a:rPr lang="fr-FR" sz="2800" dirty="0">
                <a:latin typeface="Times New Roman" panose="02020603050405020304" pitchFamily="18" charset="0"/>
                <a:cs typeface="Times New Roman" panose="02020603050405020304" pitchFamily="18" charset="0"/>
              </a:rPr>
              <a:t>Diagnostic par TDM</a:t>
            </a:r>
          </a:p>
          <a:p>
            <a:r>
              <a:rPr lang="fr-FR" sz="2800" dirty="0">
                <a:solidFill>
                  <a:srgbClr val="FFFF00"/>
                </a:solidFill>
                <a:latin typeface="Times New Roman" panose="02020603050405020304" pitchFamily="18" charset="0"/>
                <a:cs typeface="Times New Roman" panose="02020603050405020304" pitchFamily="18" charset="0"/>
              </a:rPr>
              <a:t>Larkin J.</a:t>
            </a:r>
            <a:r>
              <a:rPr lang="fr-FR" sz="2800" dirty="0">
                <a:latin typeface="Times New Roman" panose="02020603050405020304" pitchFamily="18" charset="0"/>
                <a:cs typeface="Times New Roman" panose="02020603050405020304" pitchFamily="18" charset="0"/>
              </a:rPr>
              <a:t> : 1 patiente – Pfannenstiel sans fermeture du péritoine</a:t>
            </a:r>
          </a:p>
          <a:p>
            <a:pPr lvl="1"/>
            <a:r>
              <a:rPr lang="fr-FR" sz="2800" dirty="0">
                <a:latin typeface="Times New Roman" panose="02020603050405020304" pitchFamily="18" charset="0"/>
                <a:cs typeface="Times New Roman" panose="02020603050405020304" pitchFamily="18" charset="0"/>
              </a:rPr>
              <a:t>ESP rétro-aponévrotique sans brèche antérieure</a:t>
            </a:r>
          </a:p>
          <a:p>
            <a:pPr lvl="1"/>
            <a:r>
              <a:rPr lang="fr-FR" sz="2800" dirty="0">
                <a:latin typeface="Times New Roman" panose="02020603050405020304" pitchFamily="18" charset="0"/>
                <a:cs typeface="Times New Roman" panose="02020603050405020304" pitchFamily="18" charset="0"/>
              </a:rPr>
              <a:t>Diagnostic par Coelioscopie</a:t>
            </a:r>
          </a:p>
        </p:txBody>
      </p:sp>
      <p:sp>
        <p:nvSpPr>
          <p:cNvPr id="4" name="Espace réservé de la date 3">
            <a:extLst>
              <a:ext uri="{FF2B5EF4-FFF2-40B4-BE49-F238E27FC236}">
                <a16:creationId xmlns:a16="http://schemas.microsoft.com/office/drawing/2014/main" id="{443278D7-ABDC-4684-8C34-21E1C68CAF1C}"/>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30E5D7E9-5882-4088-91A2-8323364F5405}"/>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DBE0BD89-DCBB-4668-9F22-867AD1826E6D}"/>
              </a:ext>
            </a:extLst>
          </p:cNvPr>
          <p:cNvSpPr>
            <a:spLocks noGrp="1"/>
          </p:cNvSpPr>
          <p:nvPr>
            <p:ph type="sldNum" sz="quarter" idx="12"/>
          </p:nvPr>
        </p:nvSpPr>
        <p:spPr/>
        <p:txBody>
          <a:bodyPr/>
          <a:lstStyle/>
          <a:p>
            <a:fld id="{88256CDF-5823-443A-A35F-331E9B888600}" type="slidenum">
              <a:rPr lang="fr-FR" altLang="fr-FR" smtClean="0"/>
              <a:pPr/>
              <a:t>4</a:t>
            </a:fld>
            <a:endParaRPr lang="fr-FR" altLang="fr-FR" dirty="0"/>
          </a:p>
        </p:txBody>
      </p:sp>
    </p:spTree>
    <p:extLst>
      <p:ext uri="{BB962C8B-B14F-4D97-AF65-F5344CB8AC3E}">
        <p14:creationId xmlns:p14="http://schemas.microsoft.com/office/powerpoint/2010/main" val="67472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15C7DA-E712-4034-B1C2-0F832587D02E}"/>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Incidence de l’Eventration Sus-Pubienne (ESP)</a:t>
            </a:r>
          </a:p>
        </p:txBody>
      </p:sp>
      <p:sp>
        <p:nvSpPr>
          <p:cNvPr id="3" name="Espace réservé du contenu 2">
            <a:extLst>
              <a:ext uri="{FF2B5EF4-FFF2-40B4-BE49-F238E27FC236}">
                <a16:creationId xmlns:a16="http://schemas.microsoft.com/office/drawing/2014/main" id="{170BD632-5C5A-4E7F-9D77-828D5EB2412E}"/>
              </a:ext>
            </a:extLst>
          </p:cNvPr>
          <p:cNvSpPr>
            <a:spLocks noGrp="1"/>
          </p:cNvSpPr>
          <p:nvPr>
            <p:ph idx="1"/>
          </p:nvPr>
        </p:nvSpPr>
        <p:spPr>
          <a:xfrm>
            <a:off x="317971" y="1333564"/>
            <a:ext cx="11542888" cy="4510466"/>
          </a:xfrm>
          <a:ln>
            <a:solidFill>
              <a:schemeClr val="tx1"/>
            </a:solidFill>
          </a:ln>
        </p:spPr>
        <p:txBody>
          <a:bodyPr/>
          <a:lstStyle/>
          <a:p>
            <a:r>
              <a:rPr lang="fr-FR" sz="2800" dirty="0">
                <a:latin typeface="Times New Roman" panose="02020603050405020304" pitchFamily="18" charset="0"/>
                <a:cs typeface="Times New Roman" panose="02020603050405020304" pitchFamily="18" charset="0"/>
              </a:rPr>
              <a:t>Luijendijk R. - Aabakke A. – Bewo K. : </a:t>
            </a:r>
          </a:p>
          <a:p>
            <a:pPr lvl="1"/>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Varie entre 0,2% et 2,1%</a:t>
            </a:r>
          </a:p>
          <a:p>
            <a:pPr lvl="1"/>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Fréquence ESP après laparotomie selon Joël-Cohen équivalente à celle après laparotomie selon Pfannenstiel</a:t>
            </a:r>
          </a:p>
          <a:p>
            <a:pPr lvl="1"/>
            <a:r>
              <a:rPr lang="fr-FR" sz="2800" dirty="0">
                <a:effectLst/>
                <a:latin typeface="Times New Roman" panose="02020603050405020304" pitchFamily="18" charset="0"/>
                <a:ea typeface="Times New Roman" panose="02020603050405020304" pitchFamily="18" charset="0"/>
                <a:cs typeface="Times New Roman" panose="02020603050405020304" pitchFamily="18" charset="0"/>
              </a:rPr>
              <a:t>Dans ces 2 voies d’abord : Fréquence ESP plus faible qu’après laparotomie médiane</a:t>
            </a:r>
          </a:p>
          <a:p>
            <a:pPr lvl="1"/>
            <a:endParaRPr lang="fr-FR" sz="2800" dirty="0">
              <a:latin typeface="Times New Roman" panose="02020603050405020304" pitchFamily="18" charset="0"/>
              <a:cs typeface="Times New Roman" panose="02020603050405020304" pitchFamily="18" charset="0"/>
            </a:endParaRPr>
          </a:p>
          <a:p>
            <a:r>
              <a:rPr lang="fr-FR" sz="2800" dirty="0">
                <a:latin typeface="Times New Roman" panose="02020603050405020304" pitchFamily="18" charset="0"/>
                <a:cs typeface="Times New Roman" panose="02020603050405020304" pitchFamily="18" charset="0"/>
              </a:rPr>
              <a:t>Diagnostic d’ESP interstitielle plus difficile – </a:t>
            </a:r>
            <a:r>
              <a:rPr lang="fr-FR" sz="2800" dirty="0">
                <a:solidFill>
                  <a:srgbClr val="FFFF00"/>
                </a:solidFill>
                <a:latin typeface="Times New Roman" panose="02020603050405020304" pitchFamily="18" charset="0"/>
                <a:cs typeface="Times New Roman" panose="02020603050405020304" pitchFamily="18" charset="0"/>
              </a:rPr>
              <a:t>Sous-Estimation</a:t>
            </a:r>
          </a:p>
          <a:p>
            <a:r>
              <a:rPr lang="fr-FR" sz="2800" dirty="0">
                <a:latin typeface="Times New Roman" panose="02020603050405020304" pitchFamily="18" charset="0"/>
                <a:cs typeface="Times New Roman" panose="02020603050405020304" pitchFamily="18" charset="0"/>
              </a:rPr>
              <a:t>Ne s’intéressent pas à la </a:t>
            </a:r>
            <a:r>
              <a:rPr lang="fr-FR" sz="2800" u="sng" dirty="0">
                <a:latin typeface="Times New Roman" panose="02020603050405020304" pitchFamily="18" charset="0"/>
                <a:cs typeface="Times New Roman" panose="02020603050405020304" pitchFamily="18" charset="0"/>
              </a:rPr>
              <a:t>Morphologie de l’ESP</a:t>
            </a:r>
          </a:p>
        </p:txBody>
      </p:sp>
      <p:sp>
        <p:nvSpPr>
          <p:cNvPr id="4" name="Espace réservé de la date 3">
            <a:extLst>
              <a:ext uri="{FF2B5EF4-FFF2-40B4-BE49-F238E27FC236}">
                <a16:creationId xmlns:a16="http://schemas.microsoft.com/office/drawing/2014/main" id="{529B255D-900C-476B-9F8E-55E14740C415}"/>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03143E49-D4A8-4BF5-8C9C-5BA383A59304}"/>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04117553-B2BC-41E5-B5F6-4B943F3369D6}"/>
              </a:ext>
            </a:extLst>
          </p:cNvPr>
          <p:cNvSpPr>
            <a:spLocks noGrp="1"/>
          </p:cNvSpPr>
          <p:nvPr>
            <p:ph type="sldNum" sz="quarter" idx="12"/>
          </p:nvPr>
        </p:nvSpPr>
        <p:spPr/>
        <p:txBody>
          <a:bodyPr/>
          <a:lstStyle/>
          <a:p>
            <a:fld id="{88256CDF-5823-443A-A35F-331E9B888600}" type="slidenum">
              <a:rPr lang="fr-FR" altLang="fr-FR" smtClean="0"/>
              <a:pPr/>
              <a:t>5</a:t>
            </a:fld>
            <a:endParaRPr lang="fr-FR" altLang="fr-FR" dirty="0"/>
          </a:p>
        </p:txBody>
      </p:sp>
    </p:spTree>
    <p:extLst>
      <p:ext uri="{BB962C8B-B14F-4D97-AF65-F5344CB8AC3E}">
        <p14:creationId xmlns:p14="http://schemas.microsoft.com/office/powerpoint/2010/main" val="1164379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BA2492-8F26-4835-B5AC-EBA6070FDC40}"/>
              </a:ext>
            </a:extLst>
          </p:cNvPr>
          <p:cNvSpPr>
            <a:spLocks noGrp="1"/>
          </p:cNvSpPr>
          <p:nvPr>
            <p:ph type="title"/>
          </p:nvPr>
        </p:nvSpPr>
        <p:spPr>
          <a:xfrm>
            <a:off x="831615" y="2759586"/>
            <a:ext cx="10515601" cy="669414"/>
          </a:xfrm>
        </p:spPr>
        <p:txBody>
          <a:bodyPr/>
          <a:lstStyle/>
          <a:p>
            <a:r>
              <a:rPr lang="fr-FR" sz="3600" dirty="0">
                <a:latin typeface="Times New Roman" panose="02020603050405020304" pitchFamily="18" charset="0"/>
                <a:cs typeface="Times New Roman" panose="02020603050405020304" pitchFamily="18" charset="0"/>
              </a:rPr>
              <a:t>Patientes et Méthode</a:t>
            </a:r>
          </a:p>
        </p:txBody>
      </p:sp>
      <p:sp>
        <p:nvSpPr>
          <p:cNvPr id="4" name="Espace réservé de la date 3">
            <a:extLst>
              <a:ext uri="{FF2B5EF4-FFF2-40B4-BE49-F238E27FC236}">
                <a16:creationId xmlns:a16="http://schemas.microsoft.com/office/drawing/2014/main" id="{370E5024-4E58-4443-89FD-13AC8FB123FF}"/>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DA7DA659-E6A7-48E8-A928-A24E75F9C4E0}"/>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056E1E8C-C2C1-4BAF-8FBA-C3D920FD3F31}"/>
              </a:ext>
            </a:extLst>
          </p:cNvPr>
          <p:cNvSpPr>
            <a:spLocks noGrp="1"/>
          </p:cNvSpPr>
          <p:nvPr>
            <p:ph type="sldNum" sz="quarter" idx="12"/>
          </p:nvPr>
        </p:nvSpPr>
        <p:spPr/>
        <p:txBody>
          <a:bodyPr/>
          <a:lstStyle/>
          <a:p>
            <a:fld id="{88256CDF-5823-443A-A35F-331E9B888600}" type="slidenum">
              <a:rPr lang="fr-FR" altLang="fr-FR" smtClean="0"/>
              <a:pPr/>
              <a:t>6</a:t>
            </a:fld>
            <a:endParaRPr lang="fr-FR" altLang="fr-FR" dirty="0"/>
          </a:p>
        </p:txBody>
      </p:sp>
    </p:spTree>
    <p:extLst>
      <p:ext uri="{BB962C8B-B14F-4D97-AF65-F5344CB8AC3E}">
        <p14:creationId xmlns:p14="http://schemas.microsoft.com/office/powerpoint/2010/main" val="2019546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81DAAA-47F2-4FEA-8B04-B001209BC17A}"/>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Un Aspect Inhabituel</a:t>
            </a:r>
          </a:p>
        </p:txBody>
      </p:sp>
      <p:sp>
        <p:nvSpPr>
          <p:cNvPr id="3" name="Espace réservé du contenu 2">
            <a:extLst>
              <a:ext uri="{FF2B5EF4-FFF2-40B4-BE49-F238E27FC236}">
                <a16:creationId xmlns:a16="http://schemas.microsoft.com/office/drawing/2014/main" id="{2718C12D-20B9-4792-AA88-C67198E5D64D}"/>
              </a:ext>
            </a:extLst>
          </p:cNvPr>
          <p:cNvSpPr>
            <a:spLocks noGrp="1"/>
          </p:cNvSpPr>
          <p:nvPr>
            <p:ph idx="1"/>
          </p:nvPr>
        </p:nvSpPr>
        <p:spPr>
          <a:xfrm>
            <a:off x="317971" y="1604658"/>
            <a:ext cx="11542888" cy="3648691"/>
          </a:xfrm>
          <a:ln>
            <a:solidFill>
              <a:schemeClr val="tx1"/>
            </a:solidFill>
          </a:ln>
        </p:spPr>
        <p:txBody>
          <a:bodyPr/>
          <a:lstStyle/>
          <a:p>
            <a:r>
              <a:rPr lang="fr-FR" sz="2800" dirty="0">
                <a:latin typeface="Times New Roman" panose="02020603050405020304" pitchFamily="18" charset="0"/>
                <a:cs typeface="Times New Roman" panose="02020603050405020304" pitchFamily="18" charset="0"/>
              </a:rPr>
              <a:t>Une série de 9 patientes </a:t>
            </a:r>
          </a:p>
          <a:p>
            <a:r>
              <a:rPr lang="fr-FR" sz="2800" dirty="0">
                <a:latin typeface="Times New Roman" panose="02020603050405020304" pitchFamily="18" charset="0"/>
                <a:cs typeface="Times New Roman" panose="02020603050405020304" pitchFamily="18" charset="0"/>
              </a:rPr>
              <a:t>ESP après Laparotomie Selon Joël-Cohen</a:t>
            </a:r>
          </a:p>
          <a:p>
            <a:pPr lvl="1"/>
            <a:r>
              <a:rPr lang="fr-FR" sz="2800" dirty="0">
                <a:latin typeface="Times New Roman" panose="02020603050405020304" pitchFamily="18" charset="0"/>
                <a:cs typeface="Times New Roman" panose="02020603050405020304" pitchFamily="18" charset="0"/>
              </a:rPr>
              <a:t>Convertie en Mouchel chez 2 patientes</a:t>
            </a:r>
          </a:p>
          <a:p>
            <a:endParaRPr lang="fr-FR" sz="2800" dirty="0">
              <a:latin typeface="Times New Roman" panose="02020603050405020304" pitchFamily="18" charset="0"/>
              <a:cs typeface="Times New Roman" panose="02020603050405020304" pitchFamily="18" charset="0"/>
            </a:endParaRPr>
          </a:p>
          <a:p>
            <a:r>
              <a:rPr lang="fr-FR" sz="2800" dirty="0">
                <a:latin typeface="Times New Roman" panose="02020603050405020304" pitchFamily="18" charset="0"/>
                <a:cs typeface="Times New Roman" panose="02020603050405020304" pitchFamily="18" charset="0"/>
              </a:rPr>
              <a:t>Surprenante car :</a:t>
            </a:r>
          </a:p>
          <a:p>
            <a:pPr lvl="1"/>
            <a:r>
              <a:rPr lang="fr-FR" sz="2800" dirty="0">
                <a:latin typeface="Times New Roman" panose="02020603050405020304" pitchFamily="18" charset="0"/>
                <a:cs typeface="Times New Roman" panose="02020603050405020304" pitchFamily="18" charset="0"/>
              </a:rPr>
              <a:t>Morphologie inhabituelle et complexe</a:t>
            </a:r>
          </a:p>
          <a:p>
            <a:pPr lvl="1"/>
            <a:r>
              <a:rPr lang="fr-FR" sz="2800" dirty="0">
                <a:latin typeface="Times New Roman" panose="02020603050405020304" pitchFamily="18" charset="0"/>
                <a:cs typeface="Times New Roman" panose="02020603050405020304" pitchFamily="18" charset="0"/>
              </a:rPr>
              <a:t>Traitement plus difficile</a:t>
            </a:r>
          </a:p>
        </p:txBody>
      </p:sp>
      <p:sp>
        <p:nvSpPr>
          <p:cNvPr id="4" name="Espace réservé de la date 3">
            <a:extLst>
              <a:ext uri="{FF2B5EF4-FFF2-40B4-BE49-F238E27FC236}">
                <a16:creationId xmlns:a16="http://schemas.microsoft.com/office/drawing/2014/main" id="{DAEAB145-C987-4059-9927-81E60FF8C28A}"/>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F727E3FF-1262-4F7B-AEEE-E415FFE00127}"/>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A7369F22-7D62-4EA6-9761-11715BB04E03}"/>
              </a:ext>
            </a:extLst>
          </p:cNvPr>
          <p:cNvSpPr>
            <a:spLocks noGrp="1"/>
          </p:cNvSpPr>
          <p:nvPr>
            <p:ph type="sldNum" sz="quarter" idx="12"/>
          </p:nvPr>
        </p:nvSpPr>
        <p:spPr/>
        <p:txBody>
          <a:bodyPr/>
          <a:lstStyle/>
          <a:p>
            <a:fld id="{88256CDF-5823-443A-A35F-331E9B888600}" type="slidenum">
              <a:rPr lang="fr-FR" altLang="fr-FR" smtClean="0"/>
              <a:pPr/>
              <a:t>7</a:t>
            </a:fld>
            <a:endParaRPr lang="fr-FR" altLang="fr-FR" dirty="0"/>
          </a:p>
        </p:txBody>
      </p:sp>
    </p:spTree>
    <p:extLst>
      <p:ext uri="{BB962C8B-B14F-4D97-AF65-F5344CB8AC3E}">
        <p14:creationId xmlns:p14="http://schemas.microsoft.com/office/powerpoint/2010/main" val="3764050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CA9BAF-8CE2-403B-9273-201C12D1DF0C}"/>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Objectif de l’Etude</a:t>
            </a:r>
            <a:endParaRPr lang="fr-FR"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99D4B9B6-240A-4B27-8619-78F91271AEE0}"/>
              </a:ext>
            </a:extLst>
          </p:cNvPr>
          <p:cNvSpPr>
            <a:spLocks noGrp="1"/>
          </p:cNvSpPr>
          <p:nvPr>
            <p:ph idx="1"/>
          </p:nvPr>
        </p:nvSpPr>
        <p:spPr>
          <a:xfrm>
            <a:off x="317971" y="1307153"/>
            <a:ext cx="11542888" cy="4510466"/>
          </a:xfrm>
          <a:ln w="12700">
            <a:solidFill>
              <a:schemeClr val="tx1"/>
            </a:solidFill>
          </a:ln>
        </p:spPr>
        <p:txBody>
          <a:bodyPr/>
          <a:lstStyle/>
          <a:p>
            <a:r>
              <a:rPr lang="fr-FR" sz="2800" dirty="0">
                <a:latin typeface="Times New Roman" panose="02020603050405020304" pitchFamily="18" charset="0"/>
                <a:cs typeface="Times New Roman" panose="02020603050405020304" pitchFamily="18" charset="0"/>
              </a:rPr>
              <a:t>Décrire les particularités morphologiques de l’ESP après une laparotomie selon Joël-Cohen</a:t>
            </a:r>
          </a:p>
          <a:p>
            <a:endParaRPr lang="fr-FR" sz="2800" dirty="0">
              <a:latin typeface="Times New Roman" panose="02020603050405020304" pitchFamily="18" charset="0"/>
              <a:cs typeface="Times New Roman" panose="02020603050405020304" pitchFamily="18" charset="0"/>
            </a:endParaRPr>
          </a:p>
          <a:p>
            <a:r>
              <a:rPr lang="fr-FR" sz="2800" dirty="0">
                <a:latin typeface="Times New Roman" panose="02020603050405020304" pitchFamily="18" charset="0"/>
                <a:cs typeface="Times New Roman" panose="02020603050405020304" pitchFamily="18" charset="0"/>
              </a:rPr>
              <a:t>Alerter sur les délabrements de la paroi abdominale induits par cette voie d’abord</a:t>
            </a:r>
          </a:p>
          <a:p>
            <a:endParaRPr lang="fr-FR" sz="2800" dirty="0">
              <a:latin typeface="Times New Roman" panose="02020603050405020304" pitchFamily="18" charset="0"/>
              <a:cs typeface="Times New Roman" panose="02020603050405020304" pitchFamily="18" charset="0"/>
            </a:endParaRPr>
          </a:p>
          <a:p>
            <a:r>
              <a:rPr lang="fr-FR" sz="2800" dirty="0">
                <a:latin typeface="Times New Roman" panose="02020603050405020304" pitchFamily="18" charset="0"/>
                <a:cs typeface="Times New Roman" panose="02020603050405020304" pitchFamily="18" charset="0"/>
              </a:rPr>
              <a:t>Préciser les difficultés thérapeutiques qui en découlent</a:t>
            </a:r>
          </a:p>
          <a:p>
            <a:endParaRPr lang="fr-FR" sz="2800" dirty="0">
              <a:latin typeface="Times New Roman" panose="02020603050405020304" pitchFamily="18" charset="0"/>
              <a:cs typeface="Times New Roman" panose="02020603050405020304" pitchFamily="18" charset="0"/>
            </a:endParaRPr>
          </a:p>
          <a:p>
            <a:r>
              <a:rPr lang="fr-FR" sz="2800" dirty="0">
                <a:latin typeface="Times New Roman" panose="02020603050405020304" pitchFamily="18" charset="0"/>
                <a:cs typeface="Times New Roman" panose="02020603050405020304" pitchFamily="18" charset="0"/>
              </a:rPr>
              <a:t>Préciser les indications de cette voie d’abord</a:t>
            </a:r>
          </a:p>
        </p:txBody>
      </p:sp>
      <p:sp>
        <p:nvSpPr>
          <p:cNvPr id="4" name="Espace réservé de la date 3">
            <a:extLst>
              <a:ext uri="{FF2B5EF4-FFF2-40B4-BE49-F238E27FC236}">
                <a16:creationId xmlns:a16="http://schemas.microsoft.com/office/drawing/2014/main" id="{8545485E-6DC4-4514-909D-B5187293CA44}"/>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3BE4D15C-1DBC-471C-8AFF-638745830AAC}"/>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7D715969-6EAE-4ABB-9BAC-F56F0F3355AB}"/>
              </a:ext>
            </a:extLst>
          </p:cNvPr>
          <p:cNvSpPr>
            <a:spLocks noGrp="1"/>
          </p:cNvSpPr>
          <p:nvPr>
            <p:ph type="sldNum" sz="quarter" idx="12"/>
          </p:nvPr>
        </p:nvSpPr>
        <p:spPr/>
        <p:txBody>
          <a:bodyPr/>
          <a:lstStyle/>
          <a:p>
            <a:fld id="{88256CDF-5823-443A-A35F-331E9B888600}" type="slidenum">
              <a:rPr lang="fr-FR" altLang="fr-FR" smtClean="0"/>
              <a:pPr/>
              <a:t>8</a:t>
            </a:fld>
            <a:endParaRPr lang="fr-FR" altLang="fr-FR" dirty="0"/>
          </a:p>
        </p:txBody>
      </p:sp>
    </p:spTree>
    <p:extLst>
      <p:ext uri="{BB962C8B-B14F-4D97-AF65-F5344CB8AC3E}">
        <p14:creationId xmlns:p14="http://schemas.microsoft.com/office/powerpoint/2010/main" val="2899094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B0FC37-D82E-42CE-84E3-8AFC798835AD}"/>
              </a:ext>
            </a:extLst>
          </p:cNvPr>
          <p:cNvSpPr>
            <a:spLocks noGrp="1"/>
          </p:cNvSpPr>
          <p:nvPr>
            <p:ph type="title"/>
          </p:nvPr>
        </p:nvSpPr>
        <p:spPr>
          <a:xfrm>
            <a:off x="317971" y="266778"/>
            <a:ext cx="11542888" cy="607859"/>
          </a:xfrm>
        </p:spPr>
        <p:txBody>
          <a:bodyPr/>
          <a:lstStyle/>
          <a:p>
            <a:r>
              <a:rPr lang="fr-FR" sz="3200" dirty="0">
                <a:latin typeface="Times New Roman" panose="02020603050405020304" pitchFamily="18" charset="0"/>
                <a:cs typeface="Times New Roman" panose="02020603050405020304" pitchFamily="18" charset="0"/>
              </a:rPr>
              <a:t>Antécédents – 9 patientes</a:t>
            </a:r>
          </a:p>
        </p:txBody>
      </p:sp>
      <p:sp>
        <p:nvSpPr>
          <p:cNvPr id="4" name="Espace réservé de la date 3">
            <a:extLst>
              <a:ext uri="{FF2B5EF4-FFF2-40B4-BE49-F238E27FC236}">
                <a16:creationId xmlns:a16="http://schemas.microsoft.com/office/drawing/2014/main" id="{738DF3C1-8023-4A24-8BC3-65BF8A6675F1}"/>
              </a:ext>
            </a:extLst>
          </p:cNvPr>
          <p:cNvSpPr>
            <a:spLocks noGrp="1"/>
          </p:cNvSpPr>
          <p:nvPr>
            <p:ph type="dt" sz="quarter" idx="2"/>
          </p:nvPr>
        </p:nvSpPr>
        <p:spPr/>
        <p:txBody>
          <a:bodyPr/>
          <a:lstStyle/>
          <a:p>
            <a:pPr>
              <a:defRPr/>
            </a:pPr>
            <a:r>
              <a:rPr lang="fr-FR" altLang="fr-FR" dirty="0">
                <a:solidFill>
                  <a:srgbClr val="FFFFFF"/>
                </a:solidFill>
                <a:latin typeface="Arial"/>
              </a:rPr>
              <a:t>MESH – Juin 2022</a:t>
            </a:r>
          </a:p>
        </p:txBody>
      </p:sp>
      <p:sp>
        <p:nvSpPr>
          <p:cNvPr id="5" name="Espace réservé du pied de page 4">
            <a:extLst>
              <a:ext uri="{FF2B5EF4-FFF2-40B4-BE49-F238E27FC236}">
                <a16:creationId xmlns:a16="http://schemas.microsoft.com/office/drawing/2014/main" id="{4B5580CC-EFBB-49A7-9E68-ED034218F464}"/>
              </a:ext>
            </a:extLst>
          </p:cNvPr>
          <p:cNvSpPr>
            <a:spLocks noGrp="1"/>
          </p:cNvSpPr>
          <p:nvPr>
            <p:ph type="ftr" sz="quarter" idx="11"/>
          </p:nvPr>
        </p:nvSpPr>
        <p:spPr/>
        <p:txBody>
          <a:bodyPr/>
          <a:lstStyle/>
          <a:p>
            <a:r>
              <a:rPr lang="fr-FR" altLang="fr-FR" dirty="0"/>
              <a:t>Eventration sus-pubienne – Incision Joël-Cohen</a:t>
            </a:r>
          </a:p>
        </p:txBody>
      </p:sp>
      <p:sp>
        <p:nvSpPr>
          <p:cNvPr id="6" name="Espace réservé du numéro de diapositive 5">
            <a:extLst>
              <a:ext uri="{FF2B5EF4-FFF2-40B4-BE49-F238E27FC236}">
                <a16:creationId xmlns:a16="http://schemas.microsoft.com/office/drawing/2014/main" id="{A0C5BA6E-99BC-420F-8DBE-B0F8E782568B}"/>
              </a:ext>
            </a:extLst>
          </p:cNvPr>
          <p:cNvSpPr>
            <a:spLocks noGrp="1"/>
          </p:cNvSpPr>
          <p:nvPr>
            <p:ph type="sldNum" sz="quarter" idx="12"/>
          </p:nvPr>
        </p:nvSpPr>
        <p:spPr/>
        <p:txBody>
          <a:bodyPr/>
          <a:lstStyle/>
          <a:p>
            <a:fld id="{88256CDF-5823-443A-A35F-331E9B888600}" type="slidenum">
              <a:rPr lang="fr-FR" altLang="fr-FR" smtClean="0"/>
              <a:pPr/>
              <a:t>9</a:t>
            </a:fld>
            <a:endParaRPr lang="fr-FR" altLang="fr-FR" dirty="0"/>
          </a:p>
        </p:txBody>
      </p:sp>
      <p:graphicFrame>
        <p:nvGraphicFramePr>
          <p:cNvPr id="13" name="Espace réservé du contenu 12">
            <a:extLst>
              <a:ext uri="{FF2B5EF4-FFF2-40B4-BE49-F238E27FC236}">
                <a16:creationId xmlns:a16="http://schemas.microsoft.com/office/drawing/2014/main" id="{5F1DB93C-F851-4881-AC1C-E6DBB1C1FECD}"/>
              </a:ext>
            </a:extLst>
          </p:cNvPr>
          <p:cNvGraphicFramePr>
            <a:graphicFrameLocks noGrp="1"/>
          </p:cNvGraphicFramePr>
          <p:nvPr>
            <p:ph idx="1"/>
            <p:extLst>
              <p:ext uri="{D42A27DB-BD31-4B8C-83A1-F6EECF244321}">
                <p14:modId xmlns:p14="http://schemas.microsoft.com/office/powerpoint/2010/main" val="1549292000"/>
              </p:ext>
            </p:extLst>
          </p:nvPr>
        </p:nvGraphicFramePr>
        <p:xfrm>
          <a:off x="324556" y="1220479"/>
          <a:ext cx="11542888" cy="4380903"/>
        </p:xfrm>
        <a:graphic>
          <a:graphicData uri="http://schemas.openxmlformats.org/drawingml/2006/table">
            <a:tbl>
              <a:tblPr firstRow="1" firstCol="1" bandRow="1">
                <a:tableStyleId>{5C22544A-7EE6-4342-B048-85BDC9FD1C3A}</a:tableStyleId>
              </a:tblPr>
              <a:tblGrid>
                <a:gridCol w="8908275">
                  <a:extLst>
                    <a:ext uri="{9D8B030D-6E8A-4147-A177-3AD203B41FA5}">
                      <a16:colId xmlns:a16="http://schemas.microsoft.com/office/drawing/2014/main" val="5140433"/>
                    </a:ext>
                  </a:extLst>
                </a:gridCol>
                <a:gridCol w="2634613">
                  <a:extLst>
                    <a:ext uri="{9D8B030D-6E8A-4147-A177-3AD203B41FA5}">
                      <a16:colId xmlns:a16="http://schemas.microsoft.com/office/drawing/2014/main" val="3928923610"/>
                    </a:ext>
                  </a:extLst>
                </a:gridCol>
              </a:tblGrid>
              <a:tr h="462090">
                <a:tc>
                  <a:txBody>
                    <a:bodyPr/>
                    <a:lstStyle/>
                    <a:p>
                      <a:r>
                        <a:rPr lang="fr-FR" sz="2400" b="1" dirty="0">
                          <a:solidFill>
                            <a:schemeClr val="tx1"/>
                          </a:solidFill>
                          <a:effectLst/>
                          <a:latin typeface="Times New Roman" panose="02020603050405020304" pitchFamily="18" charset="0"/>
                          <a:cs typeface="Times New Roman" panose="02020603050405020304" pitchFamily="18" charset="0"/>
                        </a:rPr>
                        <a:t>Age (années)</a:t>
                      </a:r>
                      <a:endParaRPr lang="fr-FR"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400" b="1" dirty="0">
                          <a:solidFill>
                            <a:schemeClr val="tx1"/>
                          </a:solidFill>
                          <a:effectLst/>
                          <a:latin typeface="Times New Roman" panose="02020603050405020304" pitchFamily="18" charset="0"/>
                          <a:cs typeface="Times New Roman" panose="02020603050405020304" pitchFamily="18" charset="0"/>
                        </a:rPr>
                        <a:t>31 à 55 (moy 40.56)</a:t>
                      </a:r>
                      <a:endParaRPr lang="fr-FR"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8778780"/>
                  </a:ext>
                </a:extLst>
              </a:tr>
              <a:tr h="566215">
                <a:tc>
                  <a:txBody>
                    <a:bodyPr/>
                    <a:lstStyle/>
                    <a:p>
                      <a:r>
                        <a:rPr lang="fr-FR" sz="2800" b="1" dirty="0">
                          <a:solidFill>
                            <a:schemeClr val="tx1"/>
                          </a:solidFill>
                          <a:effectLst/>
                          <a:latin typeface="Times New Roman" panose="02020603050405020304" pitchFamily="18" charset="0"/>
                          <a:cs typeface="Times New Roman" panose="02020603050405020304" pitchFamily="18" charset="0"/>
                        </a:rPr>
                        <a:t>Nombre de laparotomies par patiente</a:t>
                      </a:r>
                      <a:endPar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FFFF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chemeClr val="tx1"/>
                          </a:solidFill>
                          <a:effectLst/>
                          <a:latin typeface="Times New Roman" panose="02020603050405020304" pitchFamily="18" charset="0"/>
                          <a:cs typeface="Times New Roman" panose="02020603050405020304" pitchFamily="18" charset="0"/>
                        </a:rPr>
                        <a:t>1 à 6 (moy 2.62)</a:t>
                      </a:r>
                      <a:endPar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FFFF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4885505"/>
                  </a:ext>
                </a:extLst>
              </a:tr>
              <a:tr h="494426">
                <a:tc>
                  <a:txBody>
                    <a:bodyPr/>
                    <a:lstStyle/>
                    <a:p>
                      <a:r>
                        <a:rPr lang="fr-FR" sz="2800" b="1" dirty="0">
                          <a:solidFill>
                            <a:schemeClr val="tx1"/>
                          </a:solidFill>
                          <a:effectLst/>
                          <a:latin typeface="Times New Roman" panose="02020603050405020304" pitchFamily="18" charset="0"/>
                          <a:cs typeface="Times New Roman" panose="02020603050405020304" pitchFamily="18" charset="0"/>
                        </a:rPr>
                        <a:t>Césariennes seules</a:t>
                      </a:r>
                      <a:endPar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28575" cap="flat" cmpd="sng" algn="ctr">
                      <a:solidFill>
                        <a:srgbClr val="FFFF00"/>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FFFF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chemeClr val="tx1"/>
                          </a:solidFill>
                          <a:effectLst/>
                          <a:latin typeface="Times New Roman" panose="02020603050405020304" pitchFamily="18" charset="0"/>
                          <a:cs typeface="Times New Roman" panose="02020603050405020304" pitchFamily="18" charset="0"/>
                        </a:rPr>
                        <a:t>6</a:t>
                      </a:r>
                      <a:endPar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84818181"/>
                  </a:ext>
                </a:extLst>
              </a:tr>
              <a:tr h="567559">
                <a:tc>
                  <a:txBody>
                    <a:bodyPr/>
                    <a:lstStyle/>
                    <a:p>
                      <a:r>
                        <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Césariennes et chirurgie gynécologique</a:t>
                      </a:r>
                    </a:p>
                  </a:txBody>
                  <a:tcPr marL="44450" marR="44450" marT="0" marB="0">
                    <a:lnL w="28575" cap="flat" cmpd="sng" algn="ctr">
                      <a:solidFill>
                        <a:srgbClr val="FFFF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44450" marR="44450" marT="0" marB="0">
                    <a:lnL w="12700" cap="flat" cmpd="sng" algn="ctr">
                      <a:noFill/>
                      <a:prstDash val="solid"/>
                      <a:round/>
                      <a:headEnd type="none" w="med" len="med"/>
                      <a:tailEnd type="none" w="med" len="med"/>
                    </a:lnL>
                    <a:lnR w="28575" cap="flat" cmpd="sng" algn="ctr">
                      <a:solidFill>
                        <a:srgbClr val="FFFF00"/>
                      </a:solid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6721898"/>
                  </a:ext>
                </a:extLst>
              </a:tr>
              <a:tr h="567559">
                <a:tc>
                  <a:txBody>
                    <a:bodyPr/>
                    <a:lstStyle/>
                    <a:p>
                      <a:r>
                        <a:rPr lang="fr-FR" sz="2800" b="1" dirty="0">
                          <a:solidFill>
                            <a:schemeClr val="tx1"/>
                          </a:solidFill>
                          <a:effectLst/>
                          <a:latin typeface="Times New Roman" panose="02020603050405020304" pitchFamily="18" charset="0"/>
                          <a:cs typeface="Times New Roman" panose="02020603050405020304" pitchFamily="18" charset="0"/>
                        </a:rPr>
                        <a:t>Chirurgie gynécologique seule</a:t>
                      </a:r>
                      <a:endPar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28575" cap="flat" cmpd="sng" algn="ctr">
                      <a:solidFill>
                        <a:srgbClr val="FFFF00"/>
                      </a:solid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FFFF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chemeClr val="tx1"/>
                          </a:solidFill>
                          <a:effectLst/>
                          <a:latin typeface="Times New Roman" panose="02020603050405020304" pitchFamily="18" charset="0"/>
                          <a:cs typeface="Times New Roman" panose="02020603050405020304" pitchFamily="18" charset="0"/>
                        </a:rPr>
                        <a:t>1</a:t>
                      </a:r>
                      <a:endPar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FFFF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18986463"/>
                  </a:ext>
                </a:extLst>
              </a:tr>
              <a:tr h="567559">
                <a:tc>
                  <a:txBody>
                    <a:bodyPr/>
                    <a:lstStyle/>
                    <a:p>
                      <a:r>
                        <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Coelioscopie avant ou après les césariennes</a:t>
                      </a:r>
                    </a:p>
                  </a:txBody>
                  <a:tcPr marL="44450" marR="444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chemeClr val="tx1"/>
                          </a:solidFill>
                          <a:effectLst/>
                          <a:latin typeface="Times New Roman" panose="02020603050405020304" pitchFamily="18" charset="0"/>
                          <a:cs typeface="Times New Roman" panose="02020603050405020304" pitchFamily="18" charset="0"/>
                        </a:rPr>
                        <a:t>2</a:t>
                      </a:r>
                      <a:endPar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1939834"/>
                  </a:ext>
                </a:extLst>
              </a:tr>
              <a:tr h="587936">
                <a:tc>
                  <a:txBody>
                    <a:bodyPr/>
                    <a:lstStyle/>
                    <a:p>
                      <a:r>
                        <a:rPr lang="fr-FR" sz="2800" b="1" dirty="0">
                          <a:solidFill>
                            <a:srgbClr val="FFFF00"/>
                          </a:solidFill>
                          <a:effectLst/>
                          <a:latin typeface="Times New Roman" panose="02020603050405020304" pitchFamily="18" charset="0"/>
                          <a:cs typeface="Times New Roman" panose="02020603050405020304" pitchFamily="18" charset="0"/>
                        </a:rPr>
                        <a:t>Cure d’ESP antérieurement réalisée</a:t>
                      </a:r>
                      <a:endParaRPr lang="fr-FR" sz="28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28575" cap="flat" cmpd="sng" algn="ctr">
                      <a:solidFill>
                        <a:srgbClr val="FFFF00"/>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FFFF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rgbClr val="FFFF00"/>
                          </a:solidFill>
                          <a:effectLst/>
                          <a:latin typeface="Times New Roman" panose="02020603050405020304" pitchFamily="18" charset="0"/>
                          <a:cs typeface="Times New Roman" panose="02020603050405020304" pitchFamily="18" charset="0"/>
                        </a:rPr>
                        <a:t>2</a:t>
                      </a:r>
                      <a:endParaRPr lang="fr-FR" sz="28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71098912"/>
                  </a:ext>
                </a:extLst>
              </a:tr>
              <a:tr h="567559">
                <a:tc>
                  <a:txBody>
                    <a:bodyPr/>
                    <a:lstStyle/>
                    <a:p>
                      <a:r>
                        <a:rPr lang="fr-FR" sz="2800" b="1" dirty="0">
                          <a:solidFill>
                            <a:schemeClr val="tx1"/>
                          </a:solidFill>
                          <a:effectLst/>
                          <a:latin typeface="Times New Roman" panose="02020603050405020304" pitchFamily="18" charset="0"/>
                          <a:cs typeface="Times New Roman" panose="02020603050405020304" pitchFamily="18" charset="0"/>
                        </a:rPr>
                        <a:t>	Nombre de cures d’ESP</a:t>
                      </a:r>
                      <a:endPar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28575" cap="flat" cmpd="sng" algn="ctr">
                      <a:solidFill>
                        <a:srgbClr val="FFFF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rgbClr val="FFFF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800" b="1" dirty="0">
                          <a:solidFill>
                            <a:schemeClr val="tx1"/>
                          </a:solidFill>
                          <a:effectLst/>
                          <a:latin typeface="Times New Roman" panose="02020603050405020304" pitchFamily="18" charset="0"/>
                          <a:cs typeface="Times New Roman" panose="02020603050405020304" pitchFamily="18" charset="0"/>
                        </a:rPr>
                        <a:t>1 à 3 (moy 2.00)</a:t>
                      </a:r>
                      <a:endPar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lnL w="12700" cap="flat" cmpd="sng" algn="ctr">
                      <a:noFill/>
                      <a:prstDash val="solid"/>
                      <a:round/>
                      <a:headEnd type="none" w="med" len="med"/>
                      <a:tailEnd type="none" w="med" len="med"/>
                    </a:lnL>
                    <a:lnR w="28575" cap="flat" cmpd="sng" algn="ctr">
                      <a:solidFill>
                        <a:srgbClr val="FFFF00"/>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rgbClr val="FFFF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8281641"/>
                  </a:ext>
                </a:extLst>
              </a:tr>
            </a:tbl>
          </a:graphicData>
        </a:graphic>
      </p:graphicFrame>
    </p:spTree>
    <p:extLst>
      <p:ext uri="{BB962C8B-B14F-4D97-AF65-F5344CB8AC3E}">
        <p14:creationId xmlns:p14="http://schemas.microsoft.com/office/powerpoint/2010/main" val="14948480"/>
      </p:ext>
    </p:extLst>
  </p:cSld>
  <p:clrMapOvr>
    <a:masterClrMapping/>
  </p:clrMapOvr>
</p:sld>
</file>

<file path=ppt/theme/theme1.xml><?xml version="1.0" encoding="utf-8"?>
<a:theme xmlns:a="http://schemas.openxmlformats.org/drawingml/2006/main" name="1_Thème Office">
  <a:themeElements>
    <a:clrScheme name="">
      <a:dk1>
        <a:srgbClr val="969696"/>
      </a:dk1>
      <a:lt1>
        <a:srgbClr val="FFFFFF"/>
      </a:lt1>
      <a:dk2>
        <a:srgbClr val="003399"/>
      </a:dk2>
      <a:lt2>
        <a:srgbClr val="FFFF00"/>
      </a:lt2>
      <a:accent1>
        <a:srgbClr val="0066CC"/>
      </a:accent1>
      <a:accent2>
        <a:srgbClr val="3333CC"/>
      </a:accent2>
      <a:accent3>
        <a:srgbClr val="AAADCA"/>
      </a:accent3>
      <a:accent4>
        <a:srgbClr val="DADADA"/>
      </a:accent4>
      <a:accent5>
        <a:srgbClr val="AAB8E2"/>
      </a:accent5>
      <a:accent6>
        <a:srgbClr val="2D2DB9"/>
      </a:accent6>
      <a:hlink>
        <a:srgbClr val="CCCCFF"/>
      </a:hlink>
      <a:folHlink>
        <a:srgbClr val="B2B2B2"/>
      </a:folHlink>
    </a:clrScheme>
    <a:fontScheme name="Thème Offi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Char char="•"/>
          <a:tabLst/>
          <a:defRPr kumimoji="0" lang="fr-FR" altLang="fr-FR" sz="32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Char char="•"/>
          <a:tabLst/>
          <a:defRPr kumimoji="0" lang="fr-FR" altLang="fr-FR" sz="32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Thème 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2152</TotalTime>
  <Words>2684</Words>
  <Application>Microsoft Office PowerPoint</Application>
  <PresentationFormat>Grand écran</PresentationFormat>
  <Paragraphs>422</Paragraphs>
  <Slides>35</Slides>
  <Notes>35</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35</vt:i4>
      </vt:variant>
    </vt:vector>
  </HeadingPairs>
  <TitlesOfParts>
    <vt:vector size="39" baseType="lpstr">
      <vt:lpstr>Arial</vt:lpstr>
      <vt:lpstr>Calibri</vt:lpstr>
      <vt:lpstr>Times New Roman</vt:lpstr>
      <vt:lpstr>1_Thème Office</vt:lpstr>
      <vt:lpstr>EVENTRATION SUS-PUBIENNE  ET INCISION DE JOEL-COHEN  FACILE A FAIRE – DIFFICILE A REPARER </vt:lpstr>
      <vt:lpstr>Les Voies d’Abord Sus-Pubiennes</vt:lpstr>
      <vt:lpstr>Laparotomie selon Joël-Cohen – Avantages ?</vt:lpstr>
      <vt:lpstr>Ne pas fermer le péritoine – Avantages ?</vt:lpstr>
      <vt:lpstr>Incidence de l’Eventration Sus-Pubienne (ESP)</vt:lpstr>
      <vt:lpstr>Patientes et Méthode</vt:lpstr>
      <vt:lpstr>Un Aspect Inhabituel</vt:lpstr>
      <vt:lpstr>Objectif de l’Etude</vt:lpstr>
      <vt:lpstr>Antécédents – 9 patientes</vt:lpstr>
      <vt:lpstr>Signes Cliniques</vt:lpstr>
      <vt:lpstr>ESP indépendante de la cicatrice : 2 patientes</vt:lpstr>
      <vt:lpstr>ESP portion centrale de la cicatrice : 3 patientes</vt:lpstr>
      <vt:lpstr>ESP sur toute la largeur de la cicatrice : 2 patientes</vt:lpstr>
      <vt:lpstr>ESP bifocale : 2 patientes</vt:lpstr>
      <vt:lpstr>Eventration sur site de trocart associée : 1 patiente</vt:lpstr>
      <vt:lpstr>Eventration tombant devant le pubis</vt:lpstr>
      <vt:lpstr>Sac d’ESP dans le canal inguinale droit : 1 patiente</vt:lpstr>
      <vt:lpstr>Rupture du grand droit : 7 patientes</vt:lpstr>
      <vt:lpstr>Sac d’ESP interstitiel rétro-aponévrotique : 5 patientes</vt:lpstr>
      <vt:lpstr>Résultats</vt:lpstr>
      <vt:lpstr>Voie d’Abord </vt:lpstr>
      <vt:lpstr>Morphologie perop de l’ESP – Brèche Antérieure : 11 ESP</vt:lpstr>
      <vt:lpstr>Morphologie perop de l’ESP – Péritoine et Grand Droit : 9 patientes</vt:lpstr>
      <vt:lpstr>Morphologie perop de l’ESP – Brèche Postérieure : 11 ESP</vt:lpstr>
      <vt:lpstr>Mode de Réparation – Brèche Postérieure : 9 patientes</vt:lpstr>
      <vt:lpstr>Mode de Réparation – Brèche Antérieure : 11 ESP</vt:lpstr>
      <vt:lpstr>Incidents Per Opératoires</vt:lpstr>
      <vt:lpstr>Suivi Post Opératoire</vt:lpstr>
      <vt:lpstr>Rapport Bénéfice - Risque</vt:lpstr>
      <vt:lpstr>Morphologie Particulière</vt:lpstr>
      <vt:lpstr>Difficultés Thérapeutiques</vt:lpstr>
      <vt:lpstr>Recommandations</vt:lpstr>
      <vt:lpstr>Recommandations</vt:lpstr>
      <vt:lpstr>Aspect Schématisé de l’ESP</vt:lpstr>
      <vt:lpstr>Aspect Schématisé de l’ESP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EVENTRATION SUS-PUBIENNE  ET INCISION DE JOEL-COHEN  FACILE A FAIRE – DIFFICILE A REPARER </dc:title>
  <dc:creator>Elias Habib</dc:creator>
  <cp:lastModifiedBy>Elias Habib</cp:lastModifiedBy>
  <cp:revision>28</cp:revision>
  <cp:lastPrinted>2022-06-16T21:25:05Z</cp:lastPrinted>
  <dcterms:created xsi:type="dcterms:W3CDTF">2022-02-22T14:28:34Z</dcterms:created>
  <dcterms:modified xsi:type="dcterms:W3CDTF">2022-06-16T21:26:24Z</dcterms:modified>
</cp:coreProperties>
</file>